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9"/>
  </p:handoutMasterIdLst>
  <p:sldIdLst>
    <p:sldId id="256" r:id="rId3"/>
    <p:sldId id="459" r:id="rId4"/>
    <p:sldId id="455" r:id="rId5"/>
    <p:sldId id="456" r:id="rId6"/>
    <p:sldId id="457" r:id="rId7"/>
    <p:sldId id="473" r:id="rId8"/>
    <p:sldId id="460" r:id="rId9"/>
    <p:sldId id="458" r:id="rId10"/>
    <p:sldId id="487" r:id="rId11"/>
    <p:sldId id="461" r:id="rId12"/>
    <p:sldId id="483" r:id="rId13"/>
    <p:sldId id="462" r:id="rId14"/>
    <p:sldId id="463" r:id="rId15"/>
    <p:sldId id="484" r:id="rId16"/>
    <p:sldId id="485" r:id="rId17"/>
    <p:sldId id="321" r:id="rId18"/>
    <p:sldId id="464" r:id="rId19"/>
    <p:sldId id="486" r:id="rId20"/>
    <p:sldId id="467" r:id="rId21"/>
    <p:sldId id="468" r:id="rId22"/>
    <p:sldId id="469" r:id="rId23"/>
    <p:sldId id="470" r:id="rId24"/>
    <p:sldId id="471" r:id="rId26"/>
    <p:sldId id="472" r:id="rId27"/>
    <p:sldId id="424" r:id="rId28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3"/>
    <p:restoredTop sz="94696"/>
  </p:normalViewPr>
  <p:slideViewPr>
    <p:cSldViewPr>
      <p:cViewPr varScale="1">
        <p:scale>
          <a:sx n="105" d="100"/>
          <a:sy n="105" d="100"/>
        </p:scale>
        <p:origin x="11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4606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2784" y="0"/>
            <a:ext cx="3184606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8167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4909" y="5512523"/>
            <a:ext cx="5879272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4606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2784" y="10879875"/>
            <a:ext cx="3184606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Theory Combination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results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theory combination problem, in general, is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undecidable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lvl="1"/>
                <a:r>
                  <a:rPr kumimoji="1" lang="en-US" altLang="zh-CN" dirty="0"/>
                  <a:t>Even the underlying theories are decidable</a:t>
                </a:r>
                <a:endParaRPr kumimoji="1" lang="en-US" altLang="zh-CN" dirty="0"/>
              </a:p>
              <a:p>
                <a:r>
                  <a:rPr kumimoji="1" lang="en-US" altLang="zh-CN" dirty="0"/>
                  <a:t>To make it decidable, we require: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dirty="0"/>
                  <a:t> are decidable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(except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:r>
                  <a:rPr kumimoji="1" lang="en-US" altLang="zh-CN" dirty="0"/>
                  <a:t>)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infinitely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stable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941095" y="35890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44115" y="2654694"/>
            <a:ext cx="25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Conjunctive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formulae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2590800" y="3048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 flipV="1">
            <a:off x="3048000" y="30802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85801" y="46874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981200" y="46874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886200" y="46874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27" name="直线箭头连接符 26"/>
          <p:cNvCxnSpPr/>
          <p:nvPr/>
        </p:nvCxnSpPr>
        <p:spPr>
          <a:xfrm flipH="1">
            <a:off x="990600" y="40708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8" idx="2"/>
          </p:cNvCxnSpPr>
          <p:nvPr/>
        </p:nvCxnSpPr>
        <p:spPr>
          <a:xfrm flipH="1">
            <a:off x="2286000" y="40708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>
            <a:off x="3352800" y="40632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2726156" y="40685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V="1">
            <a:off x="1540042" y="40568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 flipV="1">
            <a:off x="3581399" y="40785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238500" y="49823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800600" y="308746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Purification</a:t>
            </a:r>
            <a:endParaRPr kumimoji="1" lang="zh-CN" altLang="en-US" dirty="0"/>
          </a:p>
        </p:txBody>
      </p:sp>
      <p:cxnSp>
        <p:nvCxnSpPr>
          <p:cNvPr id="43" name="直线箭头连接符 42"/>
          <p:cNvCxnSpPr/>
          <p:nvPr/>
        </p:nvCxnSpPr>
        <p:spPr>
          <a:xfrm flipH="1" flipV="1">
            <a:off x="3124200" y="3332656"/>
            <a:ext cx="1676400" cy="2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638800" y="39740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Equality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broadcast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 flipH="1" flipV="1">
            <a:off x="3962400" y="4219255"/>
            <a:ext cx="1676400" cy="2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Step #1: purification 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Introduce auxiliary variables, so that different theories don’t mix</a:t>
                </a:r>
                <a:endParaRPr kumimoji="1" lang="en-US" altLang="zh-CN" dirty="0"/>
              </a:p>
              <a:p>
                <a:r>
                  <a:rPr kumimoji="1" lang="en-US" altLang="zh-CN" dirty="0"/>
                  <a:t>Example with LA and EUF: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f(x</a:t>
                </a:r>
                <a:r>
                  <a:rPr kumimoji="1" lang="en-US" altLang="zh-CN" baseline="-25000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)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t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 </a:t>
                </a:r>
                <a:endParaRPr kumimoji="1" lang="en-US" altLang="zh-CN" dirty="0"/>
              </a:p>
              <a:p>
                <a:pPr marL="457200" lvl="1" indent="0">
                  <a:buNone/>
                </a:pPr>
                <a:r>
                  <a:rPr kumimoji="1" lang="zh-CN" altLang="en-US" dirty="0">
                    <a:solidFill>
                      <a:srgbClr val="FF0000"/>
                    </a:solidFill>
                  </a:rPr>
                  <a:t>  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</a:t>
                </a:r>
                <a:r>
                  <a:rPr kumimoji="1" lang="en-US" altLang="zh-CN" baseline="-25000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=f(x</a:t>
                </a:r>
                <a:r>
                  <a:rPr kumimoji="1" lang="en-US" altLang="zh-CN" baseline="-25000" dirty="0">
                    <a:solidFill>
                      <a:srgbClr val="FF0000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)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propagation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After purification, the proposition is turned into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...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 err="1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n</a:t>
                </a:r>
                <a:endParaRPr kumimoji="1" lang="en-US" altLang="zh-CN" baseline="-25000" dirty="0">
                  <a:solidFill>
                    <a:srgbClr val="0432FF"/>
                  </a:solidFill>
                </a:endParaRPr>
              </a:p>
              <a:p>
                <a:pPr lvl="1"/>
                <a:r>
                  <a:rPr kumimoji="1" lang="en-US" altLang="zh-CN" dirty="0"/>
                  <a:t>Each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/>
                  <a:t> belongs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 specific theory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And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/>
                  <a:t> are connected by variables</a:t>
                </a:r>
                <a:endParaRPr kumimoji="1" lang="en-US" altLang="zh-CN" dirty="0"/>
              </a:p>
              <a:p>
                <a:r>
                  <a:rPr kumimoji="1" lang="en-US" altLang="zh-CN" dirty="0"/>
                  <a:t>If some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/>
                  <a:t> 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UNSAT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return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UNSAT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If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/>
                  <a:t> implies an equality 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e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e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j</a:t>
                </a:r>
                <a:r>
                  <a:rPr kumimoji="1" lang="en-US" altLang="zh-CN" dirty="0"/>
                  <a:t>, add 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e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e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j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every 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baseline="-25000" dirty="0" err="1">
                    <a:solidFill>
                      <a:srgbClr val="0432FF"/>
                    </a:solidFill>
                  </a:rPr>
                  <a:t>j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(j!=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</a:t>
                </a:r>
                <a:r>
                  <a:rPr kumimoji="1" lang="en-US" altLang="zh-CN" dirty="0"/>
                  <a:t>, </a:t>
                </a:r>
                <a:r>
                  <a:rPr kumimoji="1" lang="en-US" altLang="zh-CN" dirty="0" err="1"/>
                  <a:t>goto</a:t>
                </a:r>
                <a:r>
                  <a:rPr kumimoji="1" lang="en-US" altLang="zh-CN" dirty="0"/>
                  <a:t> previous step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broadcast</a:t>
                </a:r>
                <a:r>
                  <a:rPr kumimoji="1" lang="en-US" altLang="zh-CN" dirty="0"/>
                  <a:t> operation (the key idea)!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2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1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f(f(x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-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!=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)!=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1,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1524000" y="1981200"/>
              <a:ext cx="4038600" cy="320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x2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x1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x1-x3&gt;=x2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x3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0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t1=t2-t3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f(t1) != f(x3)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t2=f(x1)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t3=f(x2)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1524000" y="1981200"/>
              <a:ext cx="4038600" cy="320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2834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f(t1) != f(x3)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t2=f(x1)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t3=f(x2)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文本框 9"/>
          <p:cNvSpPr txBox="1"/>
          <p:nvPr/>
        </p:nvSpPr>
        <p:spPr>
          <a:xfrm>
            <a:off x="1524000" y="374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x3=0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19177" y="40545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x1=x2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29000" y="43863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t2=t3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59688" y="47166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t1=0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29000" y="47194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t1=0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429000" y="5269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29000" y="374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x3=0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424177" y="40545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x1=x2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559688" y="442343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t2=t3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667000" y="3935492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15289" y="368383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broadcast</a:t>
            </a:r>
            <a:endParaRPr kumimoji="1" lang="zh-CN" altLang="en-US" sz="1600" dirty="0"/>
          </a:p>
        </p:txBody>
      </p:sp>
      <p:sp>
        <p:nvSpPr>
          <p:cNvPr id="15" name="右箭头 14"/>
          <p:cNvSpPr/>
          <p:nvPr/>
        </p:nvSpPr>
        <p:spPr>
          <a:xfrm flipH="1">
            <a:off x="2657354" y="4423430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667000" y="4800600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876800" y="2362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f(0)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!=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f(0)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  <p:bldP spid="18" grpId="0"/>
      <p:bldP spid="20" grpId="0"/>
      <p:bldP spid="21" grpId="0"/>
      <p:bldP spid="22" grpId="0"/>
      <p:bldP spid="25" grpId="0"/>
      <p:bldP spid="3" grpId="0" animBg="1"/>
      <p:bldP spid="4" grpId="0"/>
      <p:bldP spid="15" grpId="0" animBg="1"/>
      <p:bldP spid="16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x2)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(x2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(x1 + car(cons(0,x1))))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p(h(x1) – h(x2))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~p(0)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x2)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(x2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x1+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t1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car(cons(t3, x1))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t2 = t4-t5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t4 = h(x1)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t5 = h(x2)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t3 = 0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2,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1524000" y="1981200"/>
              <a:ext cx="6781800" cy="3479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x1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x2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x2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x1+t1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t2=t4-t5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t3=0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t4 = h(x1)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t5 = h(x2)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p(t2)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~p(t3)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t1 = car(cons(t3, x1))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1524000" y="1981200"/>
              <a:ext cx="6781800" cy="3479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108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t4 = h(x1)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t5 = h(x2)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p(t2)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~p(t3)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t1 = car(cons(t3, x1))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文本框 7"/>
          <p:cNvSpPr txBox="1"/>
          <p:nvPr/>
        </p:nvSpPr>
        <p:spPr>
          <a:xfrm>
            <a:off x="5562600" y="3720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t1=t3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29000" y="374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t1=t3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24000" y="3745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t1=t3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519177" y="40545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x1=x2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29000" y="4050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x1=x2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562600" y="4050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x1=x2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429000" y="43863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t4=t5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59688" y="43930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t4=t5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593466" y="43863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t4=t5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559688" y="47166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t2=t3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29000" y="47194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t2=t3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562600" y="47194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t2=t3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429000" y="51019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Convexity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 always so simple…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 (suppose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Neither theory can imply an equality.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But the proposition is UNSAT!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209800" y="3581400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23349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129050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2</a:t>
                          </a:r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209800" y="3581400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23349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1290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Recall: theories and signatures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First-order logic: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Syntax, axioms and inference rules</a:t>
                </a:r>
                <a:endParaRPr kumimoji="1" lang="en-US" altLang="zh-CN" dirty="0"/>
              </a:p>
              <a:p>
                <a:r>
                  <a:rPr kumimoji="1" lang="en-US" altLang="zh-CN" dirty="0"/>
                  <a:t>Theories: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Additional syntactic forms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Additional inference rules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The signature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en-US" altLang="zh-CN" dirty="0"/>
                  <a:t> characterize the theory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Theory Convexity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 theory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is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convex</a:t>
                </a:r>
                <a:r>
                  <a:rPr kumimoji="1" lang="en-US" altLang="zh-CN" dirty="0"/>
                  <a:t>, if for all conjunctions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, it holds that: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 P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Wingdings" panose="05000000000000000000" pitchFamily="2" charset="2"/>
                  </a:rPr>
                  <a:t> </a:t>
                </a:r>
                <a:endParaRPr kumimoji="1" lang="en-US" altLang="zh-CN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kumimoji="1" lang="en-US" altLang="zh-CN" dirty="0">
                    <a:sym typeface="Wingdings" panose="05000000000000000000" pitchFamily="2" charset="2"/>
                  </a:rPr>
                  <a:t>for some </a:t>
                </a:r>
                <a:r>
                  <a:rPr kumimoji="1" lang="en-US" altLang="zh-CN" dirty="0" err="1">
                    <a:solidFill>
                      <a:srgbClr val="0432FF"/>
                    </a:solidFill>
                    <a:sym typeface="Wingdings" panose="05000000000000000000" pitchFamily="2" charset="2"/>
                  </a:rPr>
                  <a:t>i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 (where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n&gt;1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).</a:t>
                </a:r>
                <a:endParaRPr kumimoji="1" lang="en-US" altLang="zh-CN" dirty="0"/>
              </a:p>
              <a:p>
                <a:r>
                  <a:rPr kumimoji="1" lang="en-US" altLang="zh-CN" dirty="0"/>
                  <a:t>informally: if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 implies a disjunction of equality,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 must imply one of them</a:t>
                </a:r>
                <a:endParaRPr kumimoji="1" lang="en-US" altLang="zh-CN" dirty="0"/>
              </a:p>
              <a:p>
                <a:r>
                  <a:rPr kumimoji="1" lang="en-US" altLang="zh-CN" dirty="0"/>
                  <a:t>A theory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kumimoji="1" lang="en-US" altLang="zh-CN" dirty="0"/>
                  <a:t> is called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non-convex</a:t>
                </a:r>
                <a:r>
                  <a:rPr kumimoji="1" lang="en-US" altLang="zh-CN" dirty="0"/>
                  <a:t>, if the above condition does not hold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5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Non-convex theory 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 (suppose x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does not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imply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either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x=1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x=2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(just one).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 we cannot broadcast either equality.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4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209800" y="3581400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23349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129050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2</a:t>
                          </a:r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209800" y="3581400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23349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1290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Non-convexity introduces splitting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 (suppose x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209800" y="3581400"/>
              <a:ext cx="4038600" cy="3014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45434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160305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2</a:t>
                          </a:r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209800" y="3581400"/>
              <a:ext cx="4038600" cy="3014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45434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2560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09800" y="526464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x=2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264645"/>
                <a:ext cx="13716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3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连接符 6"/>
          <p:cNvCxnSpPr/>
          <p:nvPr/>
        </p:nvCxnSpPr>
        <p:spPr>
          <a:xfrm>
            <a:off x="5181600" y="54102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334000" y="48953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split!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114800" y="5257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x=1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181600" y="5269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x=2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14800" y="563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80635" y="5631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r>
              <a:rPr kumimoji="1" lang="en-US" altLang="zh-CN" dirty="0"/>
              <a:t> 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purify(P);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if(some Pi is UNSAT)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UNSAT;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if(some Pi implies x=y){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broadcast(x=y);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goto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L;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if(Pi implies 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=y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(P, 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15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Soundness and completeness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Soundness: if the Nelson-</a:t>
            </a:r>
            <a:r>
              <a:rPr kumimoji="1" lang="en-US" altLang="zh-CN" dirty="0" err="1"/>
              <a:t>Oppen</a:t>
            </a:r>
            <a:r>
              <a:rPr kumimoji="1" lang="en-US" altLang="zh-CN" dirty="0"/>
              <a:t> decision procedure return </a:t>
            </a:r>
            <a:r>
              <a:rPr kumimoji="1" lang="en-US" altLang="zh-CN" dirty="0">
                <a:solidFill>
                  <a:srgbClr val="0432FF"/>
                </a:solidFill>
              </a:rPr>
              <a:t>SAT</a:t>
            </a:r>
            <a:r>
              <a:rPr kumimoji="1" lang="en-US" altLang="zh-CN" dirty="0"/>
              <a:t>, the proposition is satisfiable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easy to prove</a:t>
            </a:r>
            <a:endParaRPr kumimoji="1" lang="en-US" altLang="zh-CN" dirty="0"/>
          </a:p>
          <a:p>
            <a:r>
              <a:rPr kumimoji="1" lang="en-US" altLang="zh-CN" dirty="0"/>
              <a:t>Completeness: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the NO procedure returns </a:t>
            </a:r>
            <a:r>
              <a:rPr kumimoji="1" lang="en-US" altLang="zh-CN" dirty="0">
                <a:solidFill>
                  <a:srgbClr val="0432FF"/>
                </a:solidFill>
              </a:rPr>
              <a:t>UNSAT</a:t>
            </a:r>
            <a:r>
              <a:rPr kumimoji="1" lang="en-US" altLang="zh-CN" dirty="0"/>
              <a:t>, the proposition is unsatisfiable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hard to prove, how do we know the propagation is enough (read the assigned)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theories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non-trivial: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Equality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(EUF)</a:t>
            </a:r>
            <a:r>
              <a:rPr kumimoji="1" lang="zh-CN" altLang="en-US" dirty="0"/>
              <a:t> </a:t>
            </a:r>
            <a:r>
              <a:rPr kumimoji="1" lang="en-US" altLang="zh-CN" dirty="0"/>
              <a:t>was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Ackerman,</a:t>
            </a:r>
            <a:r>
              <a:rPr kumimoji="1" lang="zh-CN" altLang="en-US" dirty="0"/>
              <a:t> </a:t>
            </a:r>
            <a:r>
              <a:rPr kumimoji="1" lang="en-US" altLang="zh-CN" dirty="0"/>
              <a:t>1924</a:t>
            </a:r>
            <a:endParaRPr kumimoji="1" lang="en-US" altLang="zh-CN" dirty="0"/>
          </a:p>
          <a:p>
            <a:pPr lvl="1"/>
            <a:r>
              <a:rPr kumimoji="1" lang="en-US" altLang="zh-CN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(LA)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Fourier,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1826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EUF+LA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1979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We’ve learned…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EUF theory, for example: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= 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(f(x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 != 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3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…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LA theory, for example: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3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+5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2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3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4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4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…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What about combining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EUF and LA?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(x2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x1)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(x1-x3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x2)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457200" lvl="1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(x3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0)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457200" lvl="1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f(f(x1) - f(x2)) != f(x3) </a:t>
                </a:r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16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And also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Bit vectors, for example: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a[32] * b[32] = b[32] * a[32]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What about combining EUF and BV?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f(a[32], b[1]) = f(b[32], a[1])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457200" lvl="1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a[32] = b[32]</a:t>
                </a:r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And more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List, LA, and EUF: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+ car(cons(0,x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)))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p(h(x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 – h(x</a:t>
                </a:r>
                <a:r>
                  <a:rPr kumimoji="1" lang="en-US" altLang="zh-CN" baseline="-25000" dirty="0">
                    <a:solidFill>
                      <a:srgbClr val="0432FF"/>
                    </a:solidFill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~p(0)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Arrays and LA: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x = store(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v,i,e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)[j]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y = v[j]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x &gt; 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x &gt; y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dirty="0"/>
                  <a:t>Pointers:</a:t>
                </a:r>
                <a:endParaRPr kumimoji="1" lang="en-US" altLang="zh-CN" dirty="0"/>
              </a:p>
              <a:p>
                <a:pPr lvl="1"/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(&amp;a+1)=a[1]</a:t>
                </a:r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theories,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decidable?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so,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procedure?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theory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combination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Theory combination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two theories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dirty="0"/>
                  <a:t>, with signatures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dirty="0"/>
                  <a:t>, the combined theory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lvl="1"/>
                <a:r>
                  <a:rPr kumimoji="1" lang="en-US" altLang="zh-CN" dirty="0"/>
                  <a:t>Signatures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Union of axioms and inference rules</a:t>
                </a:r>
                <a:endParaRPr kumimoji="1" lang="en-US" altLang="zh-CN" dirty="0"/>
              </a:p>
              <a:p>
                <a:r>
                  <a:rPr kumimoji="1" lang="en-US" altLang="zh-CN" dirty="0"/>
                  <a:t>Problem: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>
                    <a:ea typeface="Cambria Math" panose="02040503050406030204" pitchFamily="18" charset="0"/>
                  </a:rPr>
                  <a:t>Does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?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Theory combination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Approach #1: reduce all theories to propositional logic, and use SAT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 previous lectures, we‘ve seen reductions for various theories,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say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BV</a:t>
            </a:r>
            <a:endParaRPr kumimoji="1" lang="en-US" altLang="zh-CN" dirty="0"/>
          </a:p>
          <a:p>
            <a:r>
              <a:rPr kumimoji="1" lang="en-US" altLang="zh-CN" dirty="0"/>
              <a:t>Approach #2: combine theories directly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We’ll discuss the Nelson-</a:t>
            </a:r>
            <a:r>
              <a:rPr kumimoji="1" lang="en-US" altLang="zh-CN" dirty="0" err="1"/>
              <a:t>Oppen</a:t>
            </a:r>
            <a:r>
              <a:rPr kumimoji="1" lang="en-US" altLang="zh-CN" dirty="0"/>
              <a:t> method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Greg Nelson and Derek </a:t>
            </a:r>
            <a:r>
              <a:rPr kumimoji="1" lang="en-US" altLang="zh-CN" dirty="0" err="1"/>
              <a:t>Oppen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Simplification by cooperating decision procedures</a:t>
            </a:r>
            <a:r>
              <a:rPr kumimoji="1" lang="en-US" altLang="zh-CN" dirty="0"/>
              <a:t>, 1979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Nelson-</a:t>
            </a:r>
            <a:r>
              <a:rPr kumimoji="1" lang="en-US" altLang="zh-CN" i="1" dirty="0" err="1"/>
              <a:t>Oppen</a:t>
            </a:r>
            <a:r>
              <a:rPr kumimoji="1" lang="zh-CN" altLang="en-US" i="1" dirty="0"/>
              <a:t> </a:t>
            </a:r>
            <a:r>
              <a:rPr kumimoji="1" lang="en-US" altLang="zh-CN" i="1"/>
              <a:t>Method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4730</Words>
  <Application>WPS 演示</Application>
  <PresentationFormat>全屏显示(4:3)</PresentationFormat>
  <Paragraphs>393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Tahoma</vt:lpstr>
      <vt:lpstr>Cambria Math</vt:lpstr>
      <vt:lpstr>微软雅黑</vt:lpstr>
      <vt:lpstr>Calibri</vt:lpstr>
      <vt:lpstr>Arial Unicode MS</vt:lpstr>
      <vt:lpstr>Courier New</vt:lpstr>
      <vt:lpstr>Blends</vt:lpstr>
      <vt:lpstr>Theory Combination</vt:lpstr>
      <vt:lpstr>Recall: theories and signatures</vt:lpstr>
      <vt:lpstr>We’ve learned…</vt:lpstr>
      <vt:lpstr>And also</vt:lpstr>
      <vt:lpstr>And more</vt:lpstr>
      <vt:lpstr>Question</vt:lpstr>
      <vt:lpstr>Theory combination</vt:lpstr>
      <vt:lpstr>Theory combination</vt:lpstr>
      <vt:lpstr> </vt:lpstr>
      <vt:lpstr>Basic results</vt:lpstr>
      <vt:lpstr>Nelson-Oppen Architecture</vt:lpstr>
      <vt:lpstr>Nelson-Oppen</vt:lpstr>
      <vt:lpstr>#2: Equality propagation</vt:lpstr>
      <vt:lpstr>Example 1</vt:lpstr>
      <vt:lpstr>Example 1, cont’</vt:lpstr>
      <vt:lpstr>Example 2</vt:lpstr>
      <vt:lpstr>Example 2, cont’</vt:lpstr>
      <vt:lpstr> </vt:lpstr>
      <vt:lpstr>Not always so simple…</vt:lpstr>
      <vt:lpstr>Theory Convexity</vt:lpstr>
      <vt:lpstr>Non-convex theory example</vt:lpstr>
      <vt:lpstr>Non-convexity introduces splitting</vt:lpstr>
      <vt:lpstr>Nelson-Oppen algorithm</vt:lpstr>
      <vt:lpstr>Soundness and completeness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Yvonne Lau</cp:lastModifiedBy>
  <cp:revision>4818</cp:revision>
  <cp:lastPrinted>2113-01-01T00:00:00Z</cp:lastPrinted>
  <dcterms:created xsi:type="dcterms:W3CDTF">2113-01-01T00:00:00Z</dcterms:created>
  <dcterms:modified xsi:type="dcterms:W3CDTF">2021-12-30T15:32:29Z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10020B81D8DC42E88C3F868B07DCC314</vt:lpwstr>
  </property>
  <property fmtid="{D5CDD505-2E9C-101B-9397-08002B2CF9AE}" pid="4" name="KSOProductBuildVer">
    <vt:lpwstr>2052-11.1.0.11194</vt:lpwstr>
  </property>
</Properties>
</file>