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customXml/itemProps2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8"/>
  </p:handoutMasterIdLst>
  <p:sldIdLst>
    <p:sldId id="256" r:id="rId3"/>
    <p:sldId id="257" r:id="rId5"/>
    <p:sldId id="281" r:id="rId6"/>
    <p:sldId id="284" r:id="rId7"/>
    <p:sldId id="314" r:id="rId8"/>
    <p:sldId id="315" r:id="rId9"/>
    <p:sldId id="316" r:id="rId10"/>
    <p:sldId id="354" r:id="rId11"/>
    <p:sldId id="355" r:id="rId12"/>
    <p:sldId id="356" r:id="rId13"/>
    <p:sldId id="384" r:id="rId14"/>
    <p:sldId id="499" r:id="rId15"/>
    <p:sldId id="500" r:id="rId16"/>
    <p:sldId id="501" r:id="rId17"/>
    <p:sldId id="502" r:id="rId18"/>
    <p:sldId id="503" r:id="rId19"/>
    <p:sldId id="387" r:id="rId20"/>
    <p:sldId id="388" r:id="rId21"/>
    <p:sldId id="391" r:id="rId22"/>
    <p:sldId id="498" r:id="rId23"/>
    <p:sldId id="392" r:id="rId24"/>
    <p:sldId id="393" r:id="rId25"/>
    <p:sldId id="394" r:id="rId26"/>
    <p:sldId id="422" r:id="rId27"/>
    <p:sldId id="459" r:id="rId28"/>
    <p:sldId id="395" r:id="rId29"/>
    <p:sldId id="396" r:id="rId30"/>
    <p:sldId id="323" r:id="rId31"/>
    <p:sldId id="461" r:id="rId32"/>
    <p:sldId id="397" r:id="rId33"/>
    <p:sldId id="398" r:id="rId34"/>
    <p:sldId id="399" r:id="rId35"/>
    <p:sldId id="400" r:id="rId36"/>
    <p:sldId id="402" r:id="rId37"/>
    <p:sldId id="401" r:id="rId38"/>
    <p:sldId id="403" r:id="rId39"/>
    <p:sldId id="404" r:id="rId40"/>
    <p:sldId id="405" r:id="rId41"/>
    <p:sldId id="406" r:id="rId42"/>
    <p:sldId id="407" r:id="rId43"/>
    <p:sldId id="423" r:id="rId44"/>
    <p:sldId id="419" r:id="rId45"/>
    <p:sldId id="420" r:id="rId46"/>
    <p:sldId id="413" r:id="rId47"/>
    <p:sldId id="408" r:id="rId48"/>
    <p:sldId id="334" r:id="rId49"/>
    <p:sldId id="421" r:id="rId50"/>
    <p:sldId id="335" r:id="rId51"/>
    <p:sldId id="336" r:id="rId52"/>
    <p:sldId id="332" r:id="rId53"/>
    <p:sldId id="409" r:id="rId54"/>
    <p:sldId id="410" r:id="rId55"/>
    <p:sldId id="411" r:id="rId56"/>
    <p:sldId id="412" r:id="rId57"/>
    <p:sldId id="414" r:id="rId58"/>
    <p:sldId id="415" r:id="rId59"/>
    <p:sldId id="416" r:id="rId60"/>
    <p:sldId id="417" r:id="rId61"/>
    <p:sldId id="333" r:id="rId62"/>
    <p:sldId id="504" r:id="rId63"/>
    <p:sldId id="505" r:id="rId64"/>
    <p:sldId id="506" r:id="rId65"/>
    <p:sldId id="418" r:id="rId66"/>
    <p:sldId id="312" r:id="rId6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DEEBF7"/>
    <a:srgbClr val="CC3300"/>
    <a:srgbClr val="2E75B6"/>
    <a:srgbClr val="B2B2B2"/>
    <a:srgbClr val="323232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18" autoAdjust="0"/>
    <p:restoredTop sz="94660"/>
  </p:normalViewPr>
  <p:slideViewPr>
    <p:cSldViewPr snapToGrid="0" showGuides="1">
      <p:cViewPr>
        <p:scale>
          <a:sx n="102" d="100"/>
          <a:sy n="102" d="100"/>
        </p:scale>
        <p:origin x="1560" y="1248"/>
      </p:cViewPr>
      <p:guideLst>
        <p:guide orient="horz" pos="2134"/>
        <p:guide pos="384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customXml" Target="../customXml/item1.xml"/><Relationship Id="rId72" Type="http://schemas.openxmlformats.org/officeDocument/2006/relationships/customXmlProps" Target="../customXml/itemProps2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handoutMaster" Target="handoutMasters/handout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10.pn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4.png"/><Relationship Id="rId10" Type="http://schemas.openxmlformats.org/officeDocument/2006/relationships/image" Target="../media/image22.png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1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image" Target="../media/image4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png"/><Relationship Id="rId1" Type="http://schemas.openxmlformats.org/officeDocument/2006/relationships/image" Target="../media/image5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7.png"/><Relationship Id="rId1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9.png"/><Relationship Id="rId8" Type="http://schemas.openxmlformats.org/officeDocument/2006/relationships/image" Target="../media/image78.png"/><Relationship Id="rId7" Type="http://schemas.openxmlformats.org/officeDocument/2006/relationships/image" Target="../media/image77.png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81.png"/><Relationship Id="rId12" Type="http://schemas.openxmlformats.org/officeDocument/2006/relationships/image" Target="../media/image80.png"/><Relationship Id="rId11" Type="http://schemas.openxmlformats.org/officeDocument/2006/relationships/image" Target="../media/image65.png"/><Relationship Id="rId10" Type="http://schemas.openxmlformats.org/officeDocument/2006/relationships/image" Target="../media/image70.png"/><Relationship Id="rId1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5.png"/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image" Target="../media/image92.png"/><Relationship Id="rId8" Type="http://schemas.openxmlformats.org/officeDocument/2006/relationships/image" Target="../media/image91.png"/><Relationship Id="rId7" Type="http://schemas.openxmlformats.org/officeDocument/2006/relationships/image" Target="../media/image90.png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95.png"/><Relationship Id="rId12" Type="http://schemas.openxmlformats.org/officeDocument/2006/relationships/image" Target="../media/image94.png"/><Relationship Id="rId11" Type="http://schemas.openxmlformats.org/officeDocument/2006/relationships/image" Target="../media/image70.png"/><Relationship Id="rId10" Type="http://schemas.openxmlformats.org/officeDocument/2006/relationships/image" Target="../media/image93.png"/><Relationship Id="rId1" Type="http://schemas.openxmlformats.org/officeDocument/2006/relationships/image" Target="../media/image86.png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9.png"/><Relationship Id="rId8" Type="http://schemas.openxmlformats.org/officeDocument/2006/relationships/image" Target="../media/image70.png"/><Relationship Id="rId7" Type="http://schemas.openxmlformats.org/officeDocument/2006/relationships/image" Target="../media/image98.png"/><Relationship Id="rId6" Type="http://schemas.openxmlformats.org/officeDocument/2006/relationships/image" Target="../media/image97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Relationship Id="rId3" Type="http://schemas.openxmlformats.org/officeDocument/2006/relationships/image" Target="../media/image96.png"/><Relationship Id="rId2" Type="http://schemas.openxmlformats.org/officeDocument/2006/relationships/image" Target="../media/image72.png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01.png"/><Relationship Id="rId12" Type="http://schemas.openxmlformats.org/officeDocument/2006/relationships/image" Target="../media/image100.png"/><Relationship Id="rId11" Type="http://schemas.openxmlformats.org/officeDocument/2006/relationships/image" Target="../media/image73.png"/><Relationship Id="rId10" Type="http://schemas.openxmlformats.org/officeDocument/2006/relationships/image" Target="../media/image99.png"/><Relationship Id="rId1" Type="http://schemas.openxmlformats.org/officeDocument/2006/relationships/image" Target="../media/image8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image" Target="../media/image10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9.png"/><Relationship Id="rId1" Type="http://schemas.openxmlformats.org/officeDocument/2006/relationships/image" Target="../media/image10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0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2.png"/><Relationship Id="rId1" Type="http://schemas.openxmlformats.org/officeDocument/2006/relationships/image" Target="../media/image11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3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Relationship Id="rId3" Type="http://schemas.openxmlformats.org/officeDocument/2006/relationships/image" Target="../media/image116.png"/><Relationship Id="rId2" Type="http://schemas.openxmlformats.org/officeDocument/2006/relationships/image" Target="../media/image115.png"/><Relationship Id="rId1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1.png"/><Relationship Id="rId1" Type="http://schemas.openxmlformats.org/officeDocument/2006/relationships/image" Target="../media/image12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3.png"/><Relationship Id="rId1" Type="http://schemas.openxmlformats.org/officeDocument/2006/relationships/image" Target="../media/image122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dirty="0"/>
              <a:t>Formal Method 202</a:t>
            </a:r>
            <a:r>
              <a:rPr lang="en-US" altLang="zh-CN" sz="4800" dirty="0"/>
              <a:t>1</a:t>
            </a:r>
            <a:r>
              <a:rPr lang="en-US" altLang="en-US" sz="4800" dirty="0"/>
              <a:t>-Spring</a:t>
            </a:r>
            <a:endParaRPr lang="en-US" alt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6205" y="3602038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Assignment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02</a:t>
            </a:r>
            <a:endParaRPr lang="en-GB" altLang="zh-CN" sz="2400" dirty="0"/>
          </a:p>
          <a:p>
            <a:endParaRPr lang="en-US" altLang="en-US" sz="3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语义系统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349375" y="1887855"/>
                <a:ext cx="9168130" cy="272288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排中律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kumimoji="1" lang="el-GR" altLang="zh-CN" sz="32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zh-CN" altLang="en-US" sz="3200" i="1" dirty="0">
                    <a:latin typeface="Cambria Math" panose="02040503050406030204" pitchFamily="18" charset="0"/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P \/</a:t>
                </a:r>
                <a:r>
                  <a:rPr kumimoji="1" lang="zh-CN" altLang="en-US" sz="3200" dirty="0">
                    <a:solidFill>
                      <a:srgbClr val="0432FF"/>
                    </a:solidFill>
                    <a:sym typeface="+mn-ea"/>
                  </a:rPr>
                  <a:t> </a:t>
                </a:r>
                <a:r>
                  <a:rPr kumimoji="1" lang="en-US" altLang="zh-CN" sz="3200" dirty="0">
                    <a:solidFill>
                      <a:srgbClr val="0432FF"/>
                    </a:solidFill>
                    <a:sym typeface="+mn-ea"/>
                  </a:rPr>
                  <a:t>~P</a:t>
                </a:r>
                <a:endParaRPr kumimoji="1" lang="en-US" altLang="zh-CN" sz="3200" dirty="0">
                  <a:solidFill>
                    <a:srgbClr val="0432FF"/>
                  </a:solidFill>
                </a:endParaRPr>
              </a:p>
              <a:p>
                <a:pPr marL="285750" indent="-285750">
                  <a:buFont typeface="Arial" panose="020B0604020202090204" pitchFamily="34" charset="0"/>
                  <a:buChar char="•"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假设命题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的含义如下，排中律是否成立？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742950" lvl="1" indent="-285750">
                  <a:buFont typeface="Arial" panose="020B0604020202090204" pitchFamily="34" charset="0"/>
                  <a:buChar char="•"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“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存在外星人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”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742950" lvl="1" indent="-285750">
                  <a:buFont typeface="Arial" panose="020B0604020202090204" pitchFamily="34" charset="0"/>
                  <a:buChar char="•"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“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𝜋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中有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100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个连续的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”</a:t>
                </a:r>
                <a:endParaRPr lang="zh-CN" altLang="en-US" sz="3200">
                  <a:latin typeface="Tahoma Regular" panose="020B0604030504040204" charset="0"/>
                  <a:cs typeface="Tahoma Regular" panose="020B0604030504040204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375" y="1887855"/>
                <a:ext cx="9168130" cy="272288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517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可靠性与完整性</a:t>
            </a:r>
            <a:endParaRPr lang="zh-CN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911860" y="1480185"/>
                <a:ext cx="10094595" cy="43408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P: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一定存在两个无理数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，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q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使得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是有理数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.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Proof.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首先如果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,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假设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 </m:t>
                        </m:r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  <m:r>
                      <a:rPr kumimoji="1" lang="en-US" altLang="zh-CN" sz="3200" dirty="0">
                        <a:latin typeface="Tahoma Regular" panose="020B0604030504040204" charset="0"/>
                        <a:cs typeface="Tahoma Regular" panose="020B0604030504040204" charset="0"/>
                        <a:sym typeface="+mn-ea"/>
                      </a:rPr>
                      <m:t>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情形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1: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若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x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</a:rPr>
                  <a:t>为有理数，则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</a:rPr>
                  <a:t>p=q=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情形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2: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若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x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为无理数，则</a:t>
                </a:r>
                <a:endParaRPr kumimoji="1" lang="zh-CN" altLang="en-US" sz="3200" dirty="0">
                  <a:latin typeface="Tahoma Regular" panose="020B0604030504040204" charset="0"/>
                  <a:cs typeface="Tahoma Regular" panose="020B0604030504040204" charset="0"/>
                  <a:sym typeface="+mn-ea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</m:ctrlPr>
                          </m:sSupPr>
                          <m:e>
                            <m: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            </m:t>
                            </m:r>
                            <m:r>
                              <a:rPr kumimoji="1" lang="en-US" altLang="zh-CN" sz="3200" i="1" dirty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  <a:sym typeface="+mn-ea"/>
                              </a:rPr>
                              <m:t>x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=（</m:t>
                        </m:r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  <a:sym typeface="+mn-ea"/>
                      </a:rPr>
                      <m:t>）=</m:t>
                    </m:r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3200" b="0" i="1" smtClean="0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kumimoji="1" lang="en-US" altLang="zh-CN" sz="3200" i="1">
                                    <a:latin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1" lang="en-US" altLang="zh-CN" sz="3200" i="1">
                                    <a:latin typeface="Cambria Math" panose="02040503050406030204" pitchFamily="18" charset="0"/>
                                    <a:ea typeface="宋体" charset="0"/>
                                    <a:cs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 smtClean="0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kumimoji="1" lang="en-US" altLang="zh-CN" sz="3200" i="1" dirty="0">
                    <a:latin typeface="Cambria Math" panose="02040503050406030204" pitchFamily="18" charset="0"/>
                    <a:cs typeface="Cambria Math" panose="02040503050406030204" pitchFamily="18" charset="0"/>
                    <a:sym typeface="+mn-ea"/>
                  </a:rPr>
                  <a:t>  = 2</a:t>
                </a:r>
                <a:endParaRPr kumimoji="1" lang="en-US" altLang="zh-CN" sz="3200" i="1" dirty="0">
                  <a:latin typeface="Cambria Math" panose="02040503050406030204" pitchFamily="18" charset="0"/>
                  <a:cs typeface="Cambria Math" panose="02040503050406030204" pitchFamily="18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zh-CN" altLang="en-US" sz="3200">
                    <a:latin typeface="Tahoma Regular" panose="020B0604030504040204" charset="0"/>
                    <a:cs typeface="Tahoma Regular" panose="020B0604030504040204" charset="0"/>
                  </a:rPr>
                  <a:t>所以，</a:t>
                </a:r>
                <a:r>
                  <a:rPr lang="en-US" altLang="zh-CN" sz="3200">
                    <a:latin typeface="Tahoma Regular" panose="020B0604030504040204" charset="0"/>
                    <a:cs typeface="Tahoma Regular" panose="020B0604030504040204" charset="0"/>
                  </a:rPr>
                  <a:t>p=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kumimoji="1" lang="en-US" altLang="zh-CN" sz="3200" i="1">
                                <a:latin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zh-CN" sz="3200" i="1">
                                <a:latin typeface="Cambria Math" panose="02040503050406030204" pitchFamily="18" charset="0"/>
                                <a:ea typeface="宋体" charset="0"/>
                                <a:cs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kumimoji="1" lang="en-US" altLang="zh-CN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en-US" altLang="zh-CN" sz="320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q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kumimoji="1" lang="en-US" altLang="zh-CN" sz="3200" i="1" smtClean="0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kumimoji="1" lang="en-US" altLang="zh-CN" sz="3200" b="0" i="1" smtClean="0">
                            <a:latin typeface="Cambria Math" panose="02040503050406030204" pitchFamily="18" charset="0"/>
                            <a:ea typeface="宋体" charset="0"/>
                            <a:cs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kumimoji="1" lang="en-US" altLang="zh-CN" sz="3200" b="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 </m:t>
                    </m:r>
                  </m:oMath>
                </a14:m>
                <a:r>
                  <a:rPr kumimoji="1" lang="zh-CN" altLang="en-US" sz="3200" smtClean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，所以</a:t>
                </a:r>
                <a:r>
                  <a:rPr kumimoji="1" lang="en-US" altLang="zh-CN" sz="3200" smtClean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p,q</a:t>
                </a:r>
                <a:r>
                  <a:rPr kumimoji="1" lang="zh-CN" altLang="en-US" sz="3200" smtClean="0">
                    <a:latin typeface="Cambria Math" panose="02040503050406030204" pitchFamily="18" charset="0"/>
                    <a:ea typeface="宋体" charset="0"/>
                    <a:cs typeface="Cambria Math" panose="02040503050406030204" pitchFamily="18" charset="0"/>
                  </a:rPr>
                  <a:t>为无理数，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𝑝</m:t>
                        </m:r>
                      </m:e>
                      <m:sup>
                        <m:r>
                          <a:rPr kumimoji="1" lang="en-US" altLang="zh-CN" sz="3200" i="1" dirty="0">
                            <a:latin typeface="Cambria Math" panose="02040503050406030204" pitchFamily="18" charset="0"/>
                            <a:cs typeface="Cambria Math" panose="02040503050406030204" pitchFamily="18" charset="0"/>
                            <a:sym typeface="+mn-ea"/>
                          </a:rPr>
                          <m:t>𝑞</m:t>
                        </m:r>
                      </m:sup>
                    </m:sSup>
                  </m:oMath>
                </a14:m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是有理数</a:t>
                </a:r>
                <a:endParaRPr kumimoji="1" lang="zh-CN" altLang="en-US" sz="3200" smtClean="0">
                  <a:latin typeface="Cambria Math" panose="02040503050406030204" pitchFamily="18" charset="0"/>
                  <a:ea typeface="宋体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860" y="1480185"/>
                <a:ext cx="10094595" cy="43408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sz="4400" dirty="0">
                <a:sym typeface="+mn-ea"/>
              </a:rPr>
              <a:t>回顾：</a:t>
            </a:r>
            <a:r>
              <a:rPr lang="zh-CN" altLang="en-US" sz="4400" dirty="0">
                <a:sym typeface="+mn-ea"/>
              </a:rPr>
              <a:t>构造主义逻辑</a:t>
            </a:r>
            <a:r>
              <a:rPr lang="en-US" altLang="zh-CN" sz="4400" dirty="0">
                <a:sym typeface="+mn-ea"/>
              </a:rPr>
              <a:t>-</a:t>
            </a:r>
            <a:r>
              <a:rPr lang="zh-CN" altLang="en-US" sz="4400" dirty="0">
                <a:sym typeface="+mn-ea"/>
              </a:rPr>
              <a:t>语法规则</a:t>
            </a:r>
            <a:endParaRPr lang="zh-CN" altLang="en-US" sz="44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::=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|</a:t>
                </a:r>
                <a14:m>
                  <m:oMath xmlns:m="http://schemas.openxmlformats.org/officeDocument/2006/math">
                    <m:r>
                      <a:rPr kumimoji="1" lang="zh-CN" altLang="en-US" sz="3200" b="0" i="0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sz="3200" b="0" i="0" dirty="0">
                  <a:latin typeface="Tahoma Regular" panose="020B0604030504040204" charset="0"/>
                  <a:ea typeface="Cambria Math" panose="02040503050406030204" pitchFamily="18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|</a:t>
                </a:r>
                <a:r>
                  <a:rPr kumimoji="1" lang="zh-CN" altLang="en-US" sz="3200" dirty="0">
                    <a:latin typeface="Tahoma Regular" panose="020B0604030504040204" charset="0"/>
                    <a:ea typeface="Cambria Math" panose="02040503050406030204" pitchFamily="18" charset="0"/>
                    <a:cs typeface="Tahoma Regular" panose="020B060403050404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sz="3200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              </a:t>
                </a:r>
                <a:r>
                  <a:rPr kumimoji="1" lang="en-US" altLang="zh-CN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|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r>
                  <a:rPr kumimoji="1" lang="zh-CN" altLang="en-US" sz="3200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3200" i="1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 </a:t>
                </a:r>
                <a:r>
                  <a:rPr kumimoji="1" lang="en-US" altLang="zh-CN" sz="3200" i="1" dirty="0">
                    <a:latin typeface="Tahoma Regular" panose="020B0604030504040204" charset="0"/>
                    <a:cs typeface="Tahoma Regular" panose="020B0604030504040204" charset="0"/>
                    <a:sym typeface="+mn-ea"/>
                  </a:rPr>
                  <a:t>P</a:t>
                </a:r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         </m:t>
                      </m:r>
                      <m:r>
                        <m:rPr>
                          <m:nor/>
                        </m:rPr>
                        <a:rPr kumimoji="1" lang="en-US" altLang="zh-CN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      </m:t>
                      </m:r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</m:t>
                      </m:r>
                      <m:r>
                        <m:rPr>
                          <m:nor/>
                        </m:rPr>
                        <a:rPr kumimoji="1" lang="en-US" altLang="zh-CN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3200" i="1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              </m:t>
                      </m:r>
                      <m:r>
                        <m:rPr>
                          <m:nor/>
                        </m:rPr>
                        <a:rPr kumimoji="1" lang="en-US" altLang="zh-CN" sz="3200" b="0" i="0" dirty="0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      </m:t>
                      </m:r>
                      <m:r>
                        <m:rPr>
                          <m:nor/>
                        </m:rPr>
                        <a:rPr kumimoji="1" lang="en-US" altLang="zh-CN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sz="3200" dirty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sz="3200" i="1" smtClean="0">
                          <a:latin typeface="Cambria Math" panose="02040503050406030204" pitchFamily="18" charset="0"/>
                          <a:ea typeface="宋体" charset="0"/>
                          <a:cs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sz="3200" i="1" dirty="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sz="3200" i="1" dirty="0">
                  <a:latin typeface="Tahoma Regular" panose="020B0604030504040204" charset="0"/>
                  <a:cs typeface="Tahoma Regular" panose="020B0604030504040204" charset="0"/>
                </a:endParaRPr>
              </a:p>
              <a:p>
                <a:r>
                  <a:rPr lang="zh-CN" altLang="en-US" sz="3200">
                    <a:latin typeface="Tahoma Regular" panose="020B0604030504040204" charset="0"/>
                    <a:cs typeface="Tahoma Regular" panose="020B0604030504040204" charset="0"/>
                  </a:rPr>
                  <a:t>        </a:t>
                </a:r>
                <a:r>
                  <a:rPr lang="en-US" altLang="zh-CN" sz="3200">
                    <a:latin typeface="Tahoma Regular" panose="020B0604030504040204" charset="0"/>
                    <a:cs typeface="Tahoma Regular" panose="020B0604030504040204" charset="0"/>
                  </a:rPr>
                  <a:t>p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≝ </m:t>
                    </m:r>
                    <m:r>
                      <m:rPr>
                        <m:nor/>
                      </m:rPr>
                      <a:rPr kumimoji="1" lang="en-US" altLang="zh-CN" sz="3200" i="1" dirty="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kumimoji="1" lang="zh-CN" altLang="en-US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3200" i="1" smtClean="0">
                        <a:latin typeface="Cambria Math" panose="02040503050406030204" pitchFamily="18" charset="0"/>
                        <a:ea typeface="宋体" charset="0"/>
                        <a:cs typeface="Cambria Math" panose="02040503050406030204" pitchFamily="18" charset="0"/>
                      </a:rPr>
                      <m:t>⊥</m:t>
                    </m:r>
                  </m:oMath>
                </a14:m>
                <a:endParaRPr lang="en-US" altLang="zh-CN" sz="3200">
                  <a:latin typeface="Tahoma Regular" panose="020B0604030504040204" charset="0"/>
                  <a:cs typeface="Tahoma Regular" panose="020B060403050404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4" name="334E55B0-647D-440b-865C-3EC943EB4CBC-1" descr="wpsoffi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095" y="5521960"/>
            <a:ext cx="278765" cy="136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0235" y="430530"/>
            <a:ext cx="10553065" cy="1153795"/>
          </a:xfrm>
        </p:spPr>
        <p:txBody>
          <a:bodyPr>
            <a:noAutofit/>
          </a:bodyPr>
          <a:p>
            <a:r>
              <a:rPr lang="en-US" altLang="en-US" sz="4400" dirty="0">
                <a:sym typeface="+mn-ea"/>
              </a:rPr>
              <a:t>回顾：</a:t>
            </a:r>
            <a:r>
              <a:rPr lang="zh-CN" altLang="en-US" sz="4400" dirty="0">
                <a:sym typeface="+mn-ea"/>
              </a:rPr>
              <a:t>构造主义逻辑</a:t>
            </a:r>
            <a:r>
              <a:rPr lang="en-US" altLang="zh-CN" sz="4400" dirty="0">
                <a:sym typeface="+mn-ea"/>
              </a:rPr>
              <a:t>-</a:t>
            </a:r>
            <a:r>
              <a:rPr lang="zh-CN" altLang="en-US" sz="4400" dirty="0">
                <a:sym typeface="+mn-ea"/>
              </a:rPr>
              <a:t>语义系统</a:t>
            </a:r>
            <a:endParaRPr lang="zh-CN" altLang="en-US" sz="4400" dirty="0">
              <a:sym typeface="+mn-ea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93520"/>
            <a:ext cx="6601460" cy="3181350"/>
            <a:chOff x="3717" y="3412"/>
            <a:chExt cx="10396" cy="5010"/>
          </a:xfrm>
        </p:grpSpPr>
        <p:sp>
          <p:nvSpPr>
            <p:cNvPr id="4" name="椭圆 3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6" name="直接箭头连接符 5"/>
            <p:cNvCxnSpPr>
              <a:stCxn id="4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  <a:endParaRPr lang="en-US" altLang="zh-CN" sz="5400" i="1">
                <a:latin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/>
                <a:t>+</a:t>
              </a:r>
              <a:endParaRPr lang="en-US" altLang="zh-CN" sz="2800"/>
            </a:p>
            <a:p>
              <a:r>
                <a:rPr lang="en-US" altLang="zh-CN" sz="2800"/>
                <a:t>*</a:t>
              </a:r>
              <a:endParaRPr lang="en-US" altLang="zh-CN" sz="2800"/>
            </a:p>
            <a:p>
              <a:r>
                <a:rPr lang="en-US" altLang="zh-CN" sz="2800"/>
                <a:t>-</a:t>
              </a:r>
              <a:endParaRPr lang="en-US" altLang="zh-CN" sz="28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语法系统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语义系统</a:t>
            </a:r>
            <a:endParaRPr lang="zh-CN" altLang="en-US" sz="2400"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</a:t>
            </a:r>
            <a:r>
              <a:rPr lang="zh-CN" altLang="en-US" sz="4400" dirty="0"/>
              <a:t>构造主义逻辑</a:t>
            </a:r>
            <a:r>
              <a:rPr lang="en-US" altLang="zh-CN" sz="4400" dirty="0"/>
              <a:t>-</a:t>
            </a:r>
            <a:r>
              <a:rPr lang="zh-CN" altLang="en-US" sz="4400" dirty="0"/>
              <a:t>可靠性与完整性</a:t>
            </a:r>
            <a:endParaRPr lang="zh-CN" altLang="en-US" sz="4400" dirty="0"/>
          </a:p>
        </p:txBody>
      </p:sp>
      <p:grpSp>
        <p:nvGrpSpPr>
          <p:cNvPr id="14" name="组合 13"/>
          <p:cNvGrpSpPr/>
          <p:nvPr/>
        </p:nvGrpSpPr>
        <p:grpSpPr>
          <a:xfrm>
            <a:off x="2608580" y="1480820"/>
            <a:ext cx="6601460" cy="3181350"/>
            <a:chOff x="3717" y="3412"/>
            <a:chExt cx="10396" cy="5010"/>
          </a:xfrm>
        </p:grpSpPr>
        <p:sp>
          <p:nvSpPr>
            <p:cNvPr id="3" name="椭圆 2"/>
            <p:cNvSpPr/>
            <p:nvPr/>
          </p:nvSpPr>
          <p:spPr>
            <a:xfrm>
              <a:off x="3717" y="3412"/>
              <a:ext cx="3522" cy="50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10591" y="3412"/>
              <a:ext cx="3522" cy="5010"/>
              <a:chOff x="3717" y="3412"/>
              <a:chExt cx="3522" cy="50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717" y="3412"/>
                <a:ext cx="3522" cy="501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" name="直接连接符 10"/>
              <p:cNvCxnSpPr/>
              <p:nvPr/>
            </p:nvCxnSpPr>
            <p:spPr>
              <a:xfrm>
                <a:off x="3874" y="4861"/>
                <a:ext cx="3190" cy="1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779" y="3962"/>
              <a:ext cx="1399" cy="3911"/>
            </a:xfrm>
            <a:prstGeom prst="rect">
              <a:avLst/>
            </a:prstGeom>
          </p:spPr>
        </p:pic>
        <p:cxnSp>
          <p:nvCxnSpPr>
            <p:cNvPr id="5" name="直接箭头连接符 4"/>
            <p:cNvCxnSpPr>
              <a:stCxn id="3" idx="6"/>
              <a:endCxn id="10" idx="2"/>
            </p:cNvCxnSpPr>
            <p:nvPr/>
          </p:nvCxnSpPr>
          <p:spPr>
            <a:xfrm>
              <a:off x="7239" y="5917"/>
              <a:ext cx="3352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8607" y="4674"/>
              <a:ext cx="615" cy="145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 sz="5400" i="1">
                  <a:latin typeface="Cambria Math" panose="02040503050406030204" pitchFamily="18" charset="0"/>
                  <a:cs typeface="Cambria Math" panose="02040503050406030204" pitchFamily="18" charset="0"/>
                </a:rPr>
                <a:t>f</a:t>
              </a:r>
              <a:endParaRPr lang="en-US" altLang="zh-CN" sz="5400" i="1">
                <a:latin typeface="Cambria Math" panose="02040503050406030204" pitchFamily="18" charset="0"/>
                <a:cs typeface="Cambria Math" panose="02040503050406030204" pitchFamily="18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11761" y="4078"/>
              <a:ext cx="1488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>
                  <a:solidFill>
                    <a:schemeClr val="tx1"/>
                  </a:solidFill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</a:rPr>
                <a:t>、</a:t>
              </a:r>
              <a:r>
                <a:rPr lang="en-US" altLang="zh-CN" sz="2400">
                  <a:solidFill>
                    <a:schemeClr val="tx1"/>
                  </a:solidFill>
                </a:rPr>
                <a:t>1</a:t>
              </a:r>
              <a:endParaRPr lang="en-US" altLang="zh-CN" sz="2400">
                <a:solidFill>
                  <a:schemeClr val="tx1"/>
                </a:solidFill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1918" y="5350"/>
              <a:ext cx="1683" cy="2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/>
                <a:t>+</a:t>
              </a:r>
              <a:endParaRPr lang="en-US" altLang="zh-CN" sz="2800"/>
            </a:p>
            <a:p>
              <a:r>
                <a:rPr lang="en-US" altLang="zh-CN" sz="2800"/>
                <a:t>*</a:t>
              </a:r>
              <a:endParaRPr lang="en-US" altLang="zh-CN" sz="2800"/>
            </a:p>
            <a:p>
              <a:r>
                <a:rPr lang="en-US" altLang="zh-CN" sz="2800"/>
                <a:t>-</a:t>
              </a:r>
              <a:endParaRPr lang="en-US" altLang="zh-CN" sz="28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297116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语法系统</a:t>
            </a:r>
            <a:endParaRPr lang="zh-CN" altLang="en-US" sz="2400" b="1"/>
          </a:p>
        </p:txBody>
      </p:sp>
      <p:sp>
        <p:nvSpPr>
          <p:cNvPr id="16" name="文本框 15"/>
          <p:cNvSpPr txBox="1"/>
          <p:nvPr/>
        </p:nvSpPr>
        <p:spPr>
          <a:xfrm>
            <a:off x="7445375" y="4925695"/>
            <a:ext cx="14871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语义系统</a:t>
            </a:r>
            <a:endParaRPr lang="zh-CN" altLang="en-US" sz="2400" b="1"/>
          </a:p>
        </p:txBody>
      </p:sp>
      <p:cxnSp>
        <p:nvCxnSpPr>
          <p:cNvPr id="6" name="直接箭头连接符 5"/>
          <p:cNvCxnSpPr/>
          <p:nvPr/>
        </p:nvCxnSpPr>
        <p:spPr>
          <a:xfrm>
            <a:off x="4945380" y="4180840"/>
            <a:ext cx="19640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>
            <a:off x="4945380" y="4356735"/>
            <a:ext cx="1964055" cy="0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60" y="3726815"/>
            <a:ext cx="1511300" cy="368300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375" y="4488815"/>
            <a:ext cx="1536700" cy="33020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436870" y="344170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可靠性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436870" y="4804410"/>
            <a:ext cx="9201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完整性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706688" y="201771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3600" dirty="0"/>
                  <a:t>Try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to</a:t>
                </a:r>
                <a:r>
                  <a:rPr kumimoji="1" lang="zh-CN" altLang="en-US" sz="3600" dirty="0"/>
                  <a:t> </a:t>
                </a:r>
                <a:r>
                  <a:rPr kumimoji="1" lang="en-US" altLang="zh-CN" sz="3600" dirty="0"/>
                  <a:t>prove</a:t>
                </a:r>
                <a:r>
                  <a:rPr kumimoji="1" lang="zh-CN" altLang="en-US" sz="36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36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36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3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36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3600" dirty="0"/>
                  <a:t>:</a:t>
                </a:r>
                <a:endParaRPr kumimoji="1" lang="zh-CN" altLang="en-US" sz="3600" dirty="0"/>
              </a:p>
              <a:p>
                <a:pPr marL="0" indent="0">
                  <a:buNone/>
                </a:pPr>
                <a:endParaRPr kumimoji="1" lang="zh-CN" altLang="en-US" sz="36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06688" y="2017713"/>
                <a:ext cx="7772400" cy="4114800"/>
              </a:xfrm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4191000" y="4336812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00600" y="4507468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507468"/>
                <a:ext cx="1828800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5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14600" y="6315343"/>
            <a:ext cx="624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24400" y="381063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810635"/>
                <a:ext cx="1828800" cy="4152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019800" y="4136612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4136612"/>
                <a:ext cx="1828800" cy="415290"/>
              </a:xfrm>
              <a:prstGeom prst="rect">
                <a:avLst/>
              </a:prstGeom>
              <a:blipFill rotWithShape="1">
                <a:blip r:embed="rId4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>
            <a:off x="4343400" y="37338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4648200" y="32766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3276600"/>
                <a:ext cx="1828800" cy="4152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4343400" y="3200400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6172200" y="35052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505200"/>
                <a:ext cx="1828800" cy="415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6096000" y="2971800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971800"/>
                <a:ext cx="1828800" cy="4152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</p:spPr>
            <p:txBody>
              <a:bodyPr/>
              <a:lstStyle/>
              <a:p>
                <a:r>
                  <a:rPr kumimoji="1" lang="en-US" altLang="zh-CN" sz="4400" dirty="0"/>
                  <a:t>Try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to</a:t>
                </a:r>
                <a:r>
                  <a:rPr kumimoji="1" lang="zh-CN" altLang="en-US" sz="4400" dirty="0"/>
                  <a:t> </a:t>
                </a:r>
                <a:r>
                  <a:rPr kumimoji="1" lang="en-US" altLang="zh-CN" sz="4400" dirty="0"/>
                  <a:t>prove</a:t>
                </a:r>
                <a:r>
                  <a:rPr kumimoji="1" lang="zh-CN" altLang="en-US" sz="4400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sz="44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zh-CN" altLang="en-US" sz="4400" i="1"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4400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sz="4400" dirty="0"/>
                  <a:t>:</a:t>
                </a:r>
                <a:endParaRPr kumimoji="1" lang="zh-CN" altLang="en-US" sz="4400" dirty="0"/>
              </a:p>
              <a:p>
                <a:pPr marL="0" indent="0">
                  <a:buNone/>
                </a:pPr>
                <a:endParaRPr kumimoji="1" lang="zh-CN" altLang="en-US" sz="4400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66683" y="1295083"/>
                <a:ext cx="7772400" cy="4114800"/>
              </a:xfrm>
              <a:blipFill rotWithShape="1">
                <a:blip r:embed="rId1"/>
                <a:stretch>
                  <a:fillRect l="-4" t="-8" r="4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" name="直线连接符 3"/>
          <p:cNvCxnSpPr/>
          <p:nvPr/>
        </p:nvCxnSpPr>
        <p:spPr>
          <a:xfrm>
            <a:off x="4191000" y="4479687"/>
            <a:ext cx="3200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4800600" y="4650343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650343"/>
                <a:ext cx="1828800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57" b="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2514600" y="6315343"/>
            <a:ext cx="6248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proof</a:t>
            </a:r>
            <a:r>
              <a:rPr kumimoji="1" lang="zh-CN" altLang="en-US" dirty="0">
                <a:solidFill>
                  <a:srgbClr val="0432FF"/>
                </a:solidFill>
              </a:rPr>
              <a:t> </a:t>
            </a:r>
            <a:r>
              <a:rPr kumimoji="1" lang="en-US" altLang="zh-CN" dirty="0">
                <a:solidFill>
                  <a:srgbClr val="0432FF"/>
                </a:solidFill>
              </a:rPr>
              <a:t>tree</a:t>
            </a:r>
            <a:r>
              <a:rPr kumimoji="1" lang="en-US" altLang="zh-CN" dirty="0"/>
              <a:t>!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724400" y="39528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952875"/>
                <a:ext cx="1828800" cy="4152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6858000" y="4279487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4279487"/>
                <a:ext cx="1828800" cy="415290"/>
              </a:xfrm>
              <a:prstGeom prst="rect">
                <a:avLst/>
              </a:prstGeom>
              <a:blipFill rotWithShape="1">
                <a:blip r:embed="rId4"/>
                <a:stretch>
                  <a:fillRect t="-53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0" name="直线连接符 9"/>
          <p:cNvCxnSpPr/>
          <p:nvPr/>
        </p:nvCxnSpPr>
        <p:spPr>
          <a:xfrm flipV="1">
            <a:off x="3048000" y="3849813"/>
            <a:ext cx="5867400" cy="5441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971800" y="34194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3419475"/>
                <a:ext cx="1828800" cy="41529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2" name="直线连接符 11"/>
          <p:cNvCxnSpPr/>
          <p:nvPr/>
        </p:nvCxnSpPr>
        <p:spPr>
          <a:xfrm>
            <a:off x="2667000" y="33432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8305800" y="3648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3648075"/>
                <a:ext cx="1828800" cy="41529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/>
              <p:cNvSpPr txBox="1"/>
              <p:nvPr/>
            </p:nvSpPr>
            <p:spPr>
              <a:xfrm>
                <a:off x="4495800" y="31146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3114675"/>
                <a:ext cx="1828800" cy="41529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6477000" y="34194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3419475"/>
                <a:ext cx="1828800" cy="41529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9" name="直线连接符 18"/>
          <p:cNvCxnSpPr/>
          <p:nvPr/>
        </p:nvCxnSpPr>
        <p:spPr>
          <a:xfrm>
            <a:off x="6172200" y="33432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8001000" y="31146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3114675"/>
                <a:ext cx="1828800" cy="41529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2971800" y="2886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2886075"/>
                <a:ext cx="1828800" cy="4152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3" name="直线连接符 22"/>
          <p:cNvCxnSpPr/>
          <p:nvPr/>
        </p:nvCxnSpPr>
        <p:spPr>
          <a:xfrm>
            <a:off x="2667000" y="28098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4570730" y="24288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730" y="2428875"/>
                <a:ext cx="1828800" cy="4152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/>
              <p:cNvSpPr txBox="1"/>
              <p:nvPr/>
            </p:nvSpPr>
            <p:spPr>
              <a:xfrm>
                <a:off x="6477000" y="28860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2886075"/>
                <a:ext cx="1828800" cy="41529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26" name="直线连接符 25"/>
          <p:cNvCxnSpPr/>
          <p:nvPr/>
        </p:nvCxnSpPr>
        <p:spPr>
          <a:xfrm>
            <a:off x="6172200" y="2809875"/>
            <a:ext cx="2362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8001000" y="2581275"/>
                <a:ext cx="1828800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1000" y="2581275"/>
                <a:ext cx="1828800" cy="415290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SAT回顾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207280" y="2023807"/>
            <a:ext cx="8990629" cy="1405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定义：在逻辑学或计算机科学中，布尔可满足性问题（简称</a:t>
            </a:r>
            <a:r>
              <a:rPr kumimoji="1" lang="en-GB" altLang="zh-CN" sz="2000" dirty="0">
                <a:latin typeface="+mn-ea"/>
              </a:rPr>
              <a:t>SAT</a:t>
            </a:r>
            <a:r>
              <a:rPr kumimoji="1" lang="zh-CN" altLang="en-US" sz="2000" dirty="0">
                <a:latin typeface="+mn-ea"/>
              </a:rPr>
              <a:t>问题）是指判断对于给定的逻辑命题是否存在一个解，如果存在，则认为给定命题可满足；反之，则不可满足。</a:t>
            </a:r>
            <a:endParaRPr kumimoji="1" lang="zh-CN" altLang="en-US" sz="2000" dirty="0">
              <a:latin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207280" y="3942432"/>
            <a:ext cx="5147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000" dirty="0">
                <a:latin typeface="+mn-ea"/>
              </a:rPr>
              <a:t>第一个</a:t>
            </a:r>
            <a:r>
              <a:rPr kumimoji="1" lang="en-US" altLang="zh-CN" sz="2000" dirty="0">
                <a:latin typeface="+mn-ea"/>
              </a:rPr>
              <a:t> NPC </a:t>
            </a:r>
            <a:r>
              <a:rPr kumimoji="1" lang="zh-CN" altLang="en-US" sz="2000" dirty="0">
                <a:latin typeface="+mn-ea"/>
              </a:rPr>
              <a:t>问题 （</a:t>
            </a:r>
            <a:r>
              <a:rPr kumimoji="1" lang="en-GB" altLang="zh-CN" sz="2000" dirty="0">
                <a:latin typeface="+mn-ea"/>
              </a:rPr>
              <a:t>Cook-Levin, 1971</a:t>
            </a:r>
            <a:r>
              <a:rPr kumimoji="1" lang="zh-CN" altLang="en-US" sz="2000" dirty="0">
                <a:latin typeface="+mn-ea"/>
              </a:rPr>
              <a:t>）</a:t>
            </a:r>
            <a:endParaRPr kumimoji="1" lang="en-US" altLang="zh-CN" sz="2000" dirty="0">
              <a:latin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005469" y="2327082"/>
          <a:ext cx="4766932" cy="2203835"/>
        </p:xfrm>
        <a:graphic>
          <a:graphicData uri="http://schemas.openxmlformats.org/drawingml/2006/table">
            <a:tbl>
              <a:tblPr/>
              <a:tblGrid>
                <a:gridCol w="1191733"/>
                <a:gridCol w="1191733"/>
                <a:gridCol w="1191733"/>
                <a:gridCol w="1191733"/>
              </a:tblGrid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Q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𝐏</a:t>
                      </a:r>
                      <a:r>
                        <a:rPr lang="en-US" altLang="zh-CN" sz="1800" b="1" dirty="0">
                          <a:solidFill>
                            <a:srgbClr val="FFFFFF"/>
                          </a:solidFill>
                          <a:effectLst/>
                        </a:rPr>
                        <a:t>\/</a:t>
                      </a:r>
                      <a:r>
                        <a:rPr lang="zh-CN" altLang="en-US" sz="1800" b="1" dirty="0">
                          <a:solidFill>
                            <a:srgbClr val="FFFFFF"/>
                          </a:solidFill>
                          <a:effectLst/>
                          <a:latin typeface="Cambria Math" panose="02040503050406030204" pitchFamily="18" charset="0"/>
                        </a:rPr>
                        <a:t>𝐐</a:t>
                      </a:r>
                      <a:endParaRPr lang="zh-CN" altLang="en-US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b="1">
                          <a:solidFill>
                            <a:srgbClr val="FFFFFF"/>
                          </a:solidFill>
                          <a:effectLst/>
                        </a:rPr>
                        <a:t>P/\~P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E4A8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T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BF5E1"/>
                    </a:solidFill>
                  </a:tcPr>
                </a:tc>
              </a:tr>
              <a:tr h="440767"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800" dirty="0">
                          <a:solidFill>
                            <a:srgbClr val="000000"/>
                          </a:solidFill>
                          <a:effectLst/>
                        </a:rPr>
                        <a:t>F</a:t>
                      </a:r>
                      <a:endParaRPr lang="en-GB" dirty="0"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FAF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4000" dirty="0">
                <a:solidFill>
                  <a:srgbClr val="CC3300"/>
                </a:solidFill>
              </a:rPr>
              <a:t>课程回顾</a:t>
            </a:r>
            <a:endParaRPr lang="en-US" altLang="en-US" sz="40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4000" dirty="0"/>
              <a:t>构造主义逻辑回顾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SAT回顾与作业讲解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谓词逻辑回顾与作业讲解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EUF理论回顾与作业讲解</a:t>
            </a:r>
            <a:endParaRPr lang="en-US" altLang="en-US" sz="4000" dirty="0"/>
          </a:p>
          <a:p>
            <a:pPr marL="457200" indent="-457200">
              <a:buAutoNum type="arabicPeriod"/>
            </a:pPr>
            <a:r>
              <a:rPr lang="en-US" altLang="en-US" sz="4000" dirty="0"/>
              <a:t>疑问解答</a:t>
            </a:r>
            <a:endParaRPr lang="en-US" altLang="en-US" sz="4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1052195" y="1387475"/>
            <a:ext cx="1554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kumimoji="1" lang="zh-CN" altLang="en-US" dirty="0">
                <a:sym typeface="+mn-ea"/>
              </a:rPr>
              <a:t>对命题求解：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268" y="1387752"/>
            <a:ext cx="2765648" cy="566958"/>
          </a:xfrm>
          <a:prstGeom prst="rect">
            <a:avLst/>
          </a:prstGeom>
        </p:spPr>
      </p:pic>
      <p:pic>
        <p:nvPicPr>
          <p:cNvPr id="7" name="图片 6" descr="截屏2021-11-23 下午2.31.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775" y="1967865"/>
            <a:ext cx="5156200" cy="419100"/>
          </a:xfrm>
          <a:prstGeom prst="rect">
            <a:avLst/>
          </a:prstGeom>
        </p:spPr>
      </p:pic>
      <p:pic>
        <p:nvPicPr>
          <p:cNvPr id="8" name="图片 7" descr="截屏2021-11-23 下午2.32.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2435" y="2522220"/>
            <a:ext cx="7569835" cy="3937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8343" y="2022117"/>
            <a:ext cx="2765648" cy="566958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97172" y="2105541"/>
            <a:ext cx="1658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dirty="0"/>
              <a:t>对命题求解：</a:t>
            </a:r>
            <a:endParaRPr kumimoji="1"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1297172" y="3062176"/>
            <a:ext cx="2966484" cy="1285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dirty="0"/>
              <a:t>DPLL</a:t>
            </a:r>
            <a:r>
              <a:rPr kumimoji="1" lang="zh-CN" altLang="en-US" dirty="0"/>
              <a:t>算法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en-US" altLang="zh-CN" dirty="0"/>
              <a:t>CNF</a:t>
            </a:r>
            <a:r>
              <a:rPr kumimoji="1" lang="zh-CN" altLang="en-US" dirty="0"/>
              <a:t>（合取范式）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kumimoji="1" lang="zh-CN" altLang="en-US" dirty="0"/>
              <a:t>解析与传播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8856" y="1480641"/>
            <a:ext cx="5554288" cy="4686868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5772" y="2406650"/>
            <a:ext cx="59055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41488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 </a:t>
            </a:r>
            <a:r>
              <a:rPr lang="en-GB" altLang="zh-CN" sz="2000" dirty="0">
                <a:solidFill>
                  <a:srgbClr val="C00000"/>
                </a:solidFill>
              </a:rPr>
              <a:t>(~p \/ (~q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p))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80722" y="2037231"/>
            <a:ext cx="31606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-GB" altLang="zh-CN" sz="2000" dirty="0">
                <a:solidFill>
                  <a:srgbClr val="C00000"/>
                </a:solidFill>
              </a:rPr>
              <a:t>(~p \/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~q 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\/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 p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en-GB" altLang="zh-CN" sz="2000" dirty="0">
                <a:solidFill>
                  <a:srgbClr val="C00000"/>
                </a:solidFill>
              </a:rPr>
              <a:t>)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lang="en-US" altLang="zh-CN" sz="2000" dirty="0"/>
          </a:p>
          <a:p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80721" y="2623302"/>
            <a:ext cx="8539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那么这是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吗？</a:t>
            </a:r>
            <a:r>
              <a:rPr kumimoji="1" lang="zh-CN" altLang="en-US" sz="2000" dirty="0">
                <a:solidFill>
                  <a:srgbClr val="C00000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  <a:r>
              <a:rPr lang="en-GB" altLang="zh-CN" dirty="0">
                <a:solidFill>
                  <a:srgbClr val="C00000"/>
                </a:solidFill>
              </a:rPr>
              <a:t>(((~p1 \/ ~p3) /\ (~p1 \/ p4)) /\ ((p2 \/ ~p3) /\ (p2 \/ p4)))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0721" y="3209373"/>
            <a:ext cx="69621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 或者是 </a:t>
            </a:r>
            <a:r>
              <a:rPr lang="en-GB" altLang="zh-CN" dirty="0">
                <a:solidFill>
                  <a:srgbClr val="C00000"/>
                </a:solidFill>
              </a:rPr>
              <a:t>((~p1 \/ ~p3) /\ (~p1 \/ p4) /\ (p2 \/ ~p3) /\ (p2 \/ p4))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zh-CN" altLang="en-US" sz="2000" dirty="0"/>
              <a:t>？</a:t>
            </a:r>
            <a:r>
              <a:rPr lang="zh-CN" altLang="en-US" sz="2000" dirty="0">
                <a:solidFill>
                  <a:srgbClr val="C00000"/>
                </a:solidFill>
              </a:rPr>
              <a:t> 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80721" y="3833881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实现中，二叉树似乎不太适合描述</a:t>
            </a:r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CNF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480721" y="4458389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Flatten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62" name="椭圆 61"/>
          <p:cNvSpPr/>
          <p:nvPr/>
        </p:nvSpPr>
        <p:spPr>
          <a:xfrm>
            <a:off x="2783271" y="4717936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椭圆 67"/>
          <p:cNvSpPr/>
          <p:nvPr/>
        </p:nvSpPr>
        <p:spPr>
          <a:xfrm>
            <a:off x="1902611" y="5434479"/>
            <a:ext cx="514444" cy="422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5" name="直线箭头连接符 74"/>
          <p:cNvCxnSpPr>
            <a:stCxn id="62" idx="4"/>
            <a:endCxn id="68" idx="0"/>
          </p:cNvCxnSpPr>
          <p:nvPr/>
        </p:nvCxnSpPr>
        <p:spPr>
          <a:xfrm flipH="1">
            <a:off x="2159833" y="5166355"/>
            <a:ext cx="852862" cy="268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箭头连接符 75"/>
          <p:cNvCxnSpPr>
            <a:stCxn id="62" idx="4"/>
            <a:endCxn id="79" idx="0"/>
          </p:cNvCxnSpPr>
          <p:nvPr/>
        </p:nvCxnSpPr>
        <p:spPr>
          <a:xfrm>
            <a:off x="3012695" y="5166355"/>
            <a:ext cx="11740" cy="307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箭头连接符 77"/>
          <p:cNvCxnSpPr>
            <a:stCxn id="62" idx="4"/>
            <a:endCxn id="81" idx="0"/>
          </p:cNvCxnSpPr>
          <p:nvPr/>
        </p:nvCxnSpPr>
        <p:spPr>
          <a:xfrm>
            <a:off x="3012695" y="5166355"/>
            <a:ext cx="825064" cy="3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椭圆 78"/>
          <p:cNvSpPr/>
          <p:nvPr/>
        </p:nvSpPr>
        <p:spPr>
          <a:xfrm>
            <a:off x="2750467" y="5473465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~q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椭圆 80"/>
          <p:cNvSpPr/>
          <p:nvPr/>
        </p:nvSpPr>
        <p:spPr>
          <a:xfrm>
            <a:off x="3563791" y="5500213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椭圆 81"/>
          <p:cNvSpPr/>
          <p:nvPr/>
        </p:nvSpPr>
        <p:spPr>
          <a:xfrm>
            <a:off x="7082170" y="3808571"/>
            <a:ext cx="458848" cy="44841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/\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319568" y="468397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9" name="直线箭头连接符 88"/>
          <p:cNvCxnSpPr>
            <a:stCxn id="88" idx="4"/>
            <a:endCxn id="94" idx="0"/>
          </p:cNvCxnSpPr>
          <p:nvPr/>
        </p:nvCxnSpPr>
        <p:spPr>
          <a:xfrm flipH="1">
            <a:off x="4965985" y="5130783"/>
            <a:ext cx="582183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箭头连接符 89"/>
          <p:cNvCxnSpPr>
            <a:stCxn id="88" idx="4"/>
            <a:endCxn id="112" idx="0"/>
          </p:cNvCxnSpPr>
          <p:nvPr/>
        </p:nvCxnSpPr>
        <p:spPr>
          <a:xfrm>
            <a:off x="5548168" y="5130783"/>
            <a:ext cx="185851" cy="531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椭圆 93"/>
          <p:cNvSpPr/>
          <p:nvPr/>
        </p:nvSpPr>
        <p:spPr>
          <a:xfrm>
            <a:off x="4610442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5" name="椭圆 94"/>
          <p:cNvSpPr/>
          <p:nvPr/>
        </p:nvSpPr>
        <p:spPr>
          <a:xfrm>
            <a:off x="6512393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6" name="直线箭头连接符 95"/>
          <p:cNvCxnSpPr>
            <a:stCxn id="95" idx="4"/>
          </p:cNvCxnSpPr>
          <p:nvPr/>
        </p:nvCxnSpPr>
        <p:spPr>
          <a:xfrm flipH="1">
            <a:off x="6448159" y="5210733"/>
            <a:ext cx="292834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线箭头连接符 96"/>
          <p:cNvCxnSpPr/>
          <p:nvPr/>
        </p:nvCxnSpPr>
        <p:spPr>
          <a:xfrm>
            <a:off x="6756492" y="5205441"/>
            <a:ext cx="409434" cy="49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椭圆 97"/>
          <p:cNvSpPr/>
          <p:nvPr/>
        </p:nvSpPr>
        <p:spPr>
          <a:xfrm>
            <a:off x="6902599" y="5717497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9" name="椭圆 98"/>
          <p:cNvSpPr/>
          <p:nvPr/>
        </p:nvSpPr>
        <p:spPr>
          <a:xfrm>
            <a:off x="7766475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线箭头连接符 99"/>
          <p:cNvCxnSpPr>
            <a:stCxn id="99" idx="4"/>
          </p:cNvCxnSpPr>
          <p:nvPr/>
        </p:nvCxnSpPr>
        <p:spPr>
          <a:xfrm flipH="1">
            <a:off x="7763467" y="5210733"/>
            <a:ext cx="231608" cy="467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线箭头连接符 100"/>
          <p:cNvCxnSpPr>
            <a:stCxn id="99" idx="4"/>
            <a:endCxn id="114" idx="0"/>
          </p:cNvCxnSpPr>
          <p:nvPr/>
        </p:nvCxnSpPr>
        <p:spPr>
          <a:xfrm>
            <a:off x="7995075" y="5210733"/>
            <a:ext cx="476097" cy="489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椭圆 101"/>
          <p:cNvSpPr/>
          <p:nvPr/>
        </p:nvSpPr>
        <p:spPr>
          <a:xfrm>
            <a:off x="7492507" y="567934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3" name="椭圆 102"/>
          <p:cNvSpPr/>
          <p:nvPr/>
        </p:nvSpPr>
        <p:spPr>
          <a:xfrm>
            <a:off x="9207960" y="4763924"/>
            <a:ext cx="457200" cy="4468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\/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4" name="直线箭头连接符 103"/>
          <p:cNvCxnSpPr>
            <a:stCxn id="103" idx="4"/>
            <a:endCxn id="106" idx="0"/>
          </p:cNvCxnSpPr>
          <p:nvPr/>
        </p:nvCxnSpPr>
        <p:spPr>
          <a:xfrm flipH="1">
            <a:off x="9143560" y="5210733"/>
            <a:ext cx="293000" cy="48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线箭头连接符 104"/>
          <p:cNvCxnSpPr>
            <a:stCxn id="103" idx="4"/>
            <a:endCxn id="107" idx="0"/>
          </p:cNvCxnSpPr>
          <p:nvPr/>
        </p:nvCxnSpPr>
        <p:spPr>
          <a:xfrm>
            <a:off x="9436560" y="5210733"/>
            <a:ext cx="379388" cy="51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椭圆 105"/>
          <p:cNvSpPr/>
          <p:nvPr/>
        </p:nvSpPr>
        <p:spPr>
          <a:xfrm>
            <a:off x="8869592" y="5693421"/>
            <a:ext cx="547936" cy="4343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p2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7" name="椭圆 106"/>
          <p:cNvSpPr/>
          <p:nvPr/>
        </p:nvSpPr>
        <p:spPr>
          <a:xfrm>
            <a:off x="9541980" y="5727698"/>
            <a:ext cx="547936" cy="4001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p4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线箭头连接符 107"/>
          <p:cNvCxnSpPr>
            <a:stCxn id="82" idx="4"/>
            <a:endCxn id="88" idx="0"/>
          </p:cNvCxnSpPr>
          <p:nvPr/>
        </p:nvCxnSpPr>
        <p:spPr>
          <a:xfrm flipH="1">
            <a:off x="5548168" y="4256990"/>
            <a:ext cx="1763426" cy="426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线箭头连接符 108"/>
          <p:cNvCxnSpPr>
            <a:stCxn id="82" idx="4"/>
            <a:endCxn id="95" idx="0"/>
          </p:cNvCxnSpPr>
          <p:nvPr/>
        </p:nvCxnSpPr>
        <p:spPr>
          <a:xfrm flipH="1">
            <a:off x="6740993" y="4256990"/>
            <a:ext cx="57060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线箭头连接符 109"/>
          <p:cNvCxnSpPr>
            <a:stCxn id="82" idx="4"/>
            <a:endCxn id="99" idx="0"/>
          </p:cNvCxnSpPr>
          <p:nvPr/>
        </p:nvCxnSpPr>
        <p:spPr>
          <a:xfrm>
            <a:off x="7311594" y="4256990"/>
            <a:ext cx="683481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线箭头连接符 110"/>
          <p:cNvCxnSpPr>
            <a:stCxn id="82" idx="4"/>
            <a:endCxn id="103" idx="0"/>
          </p:cNvCxnSpPr>
          <p:nvPr/>
        </p:nvCxnSpPr>
        <p:spPr>
          <a:xfrm>
            <a:off x="7311594" y="4256990"/>
            <a:ext cx="2124966" cy="50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椭圆 111"/>
          <p:cNvSpPr/>
          <p:nvPr/>
        </p:nvSpPr>
        <p:spPr>
          <a:xfrm>
            <a:off x="5378476" y="5662750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3" name="椭圆 112"/>
          <p:cNvSpPr/>
          <p:nvPr/>
        </p:nvSpPr>
        <p:spPr>
          <a:xfrm>
            <a:off x="6121689" y="5687026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~p1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8115629" y="5700268"/>
            <a:ext cx="711085" cy="41739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>
                <a:solidFill>
                  <a:schemeClr val="tx1"/>
                </a:solidFill>
              </a:rPr>
              <a:t>~p3</a:t>
            </a:r>
            <a:endParaRPr kumimoji="1" lang="zh-CN" alt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457450"/>
            <a:ext cx="4114800" cy="1943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3277" y="2883344"/>
            <a:ext cx="3835400" cy="1282700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5196072" y="3136604"/>
            <a:ext cx="1374553" cy="5847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757" y="2042336"/>
            <a:ext cx="4635795" cy="338026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7" name="椭圆 6"/>
          <p:cNvSpPr/>
          <p:nvPr/>
        </p:nvSpPr>
        <p:spPr>
          <a:xfrm>
            <a:off x="480722" y="2439148"/>
            <a:ext cx="2143049" cy="2252701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6229225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椭圆 8"/>
              <p:cNvSpPr/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  <a:alpha val="50196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P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::= D /\ P                    </a:t>
                </a:r>
                <a:endParaRPr kumimoji="1" lang="en-US" altLang="zh-CN" sz="1400" kern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</a:rPr>
                  <a:t>D ::= D \/ A</a:t>
                </a:r>
                <a:endParaRPr kumimoji="1" lang="en-US" altLang="zh-CN" sz="1400" kern="0" dirty="0">
                  <a:solidFill>
                    <a:schemeClr val="tx1"/>
                  </a:solidFill>
                </a:endParaRPr>
              </a:p>
              <a:p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A ::=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kumimoji="1" lang="en-US" altLang="zh-CN" sz="14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sz="1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|</a:t>
                </a:r>
                <a:r>
                  <a:rPr kumimoji="1" lang="zh-CN" altLang="en-US" sz="1400" kern="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m:rPr>
                        <m:nor/>
                      </m:rPr>
                      <a:rPr kumimoji="1" lang="en-US" altLang="zh-CN" sz="14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</m:oMath>
                </a14:m>
                <a:endParaRPr kumimoji="1" lang="en-US" altLang="zh-CN" sz="1400" i="1" kern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:endParaRPr kumimoji="1" lang="zh-CN" altLang="en-US" sz="1200" dirty="0"/>
              </a:p>
            </p:txBody>
          </p:sp>
        </mc:Choice>
        <mc:Fallback>
          <p:sp>
            <p:nvSpPr>
              <p:cNvPr id="9" name="椭圆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631" y="2658341"/>
                <a:ext cx="1565360" cy="1615537"/>
              </a:xfrm>
              <a:prstGeom prst="ellipse">
                <a:avLst/>
              </a:prstGeom>
              <a:blipFill rotWithShape="1">
                <a:blip r:embed="rId1"/>
                <a:stretch>
                  <a:fillRect l="-443" t="-407" r="-403" b="-373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961" y="2949946"/>
                <a:ext cx="1395759" cy="1231106"/>
              </a:xfrm>
              <a:prstGeom prst="rect">
                <a:avLst/>
              </a:prstGeom>
              <a:blipFill rotWithShape="1">
                <a:blip r:embed="rId2"/>
                <a:stretch>
                  <a:fillRect l="-29" t="-30" r="31" b="-3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07" y="2903134"/>
                <a:ext cx="1395759" cy="1508105"/>
              </a:xfrm>
              <a:prstGeom prst="rect">
                <a:avLst/>
              </a:prstGeom>
              <a:blipFill rotWithShape="1">
                <a:blip r:embed="rId3"/>
                <a:stretch>
                  <a:fillRect l="-16" t="-36" r="18" b="-27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841891" y="4724191"/>
            <a:ext cx="1724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命题逻辑</a:t>
            </a:r>
            <a:endParaRPr kumimoji="1"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6472961" y="4682141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NNF</a:t>
            </a:r>
            <a:r>
              <a:rPr lang="zh-CN" altLang="en-US" sz="2000" dirty="0">
                <a:sym typeface="+mn-ea"/>
              </a:rPr>
              <a:t>（否定范式）</a:t>
            </a:r>
            <a:endParaRPr kumimoji="1" lang="zh-CN" altLang="en-US" dirty="0"/>
          </a:p>
        </p:txBody>
      </p:sp>
      <p:sp>
        <p:nvSpPr>
          <p:cNvPr id="19" name="文本框 18"/>
          <p:cNvSpPr txBox="1"/>
          <p:nvPr/>
        </p:nvSpPr>
        <p:spPr>
          <a:xfrm>
            <a:off x="9058354" y="4340928"/>
            <a:ext cx="17248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       </a:t>
            </a:r>
            <a:r>
              <a:rPr lang="en-US" altLang="zh-CN" sz="2000" dirty="0">
                <a:sym typeface="+mn-ea"/>
              </a:rPr>
              <a:t>CNF</a:t>
            </a:r>
            <a:r>
              <a:rPr lang="zh-CN" altLang="en-US" sz="2000" dirty="0">
                <a:sym typeface="+mn-ea"/>
              </a:rPr>
              <a:t>（合取范式）</a:t>
            </a:r>
            <a:endParaRPr kumimoji="1" lang="zh-CN" altLang="en-US" dirty="0"/>
          </a:p>
        </p:txBody>
      </p:sp>
      <p:sp>
        <p:nvSpPr>
          <p:cNvPr id="3" name="右箭头 2"/>
          <p:cNvSpPr/>
          <p:nvPr/>
        </p:nvSpPr>
        <p:spPr>
          <a:xfrm>
            <a:off x="5501707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0" name="右箭头 19"/>
          <p:cNvSpPr/>
          <p:nvPr/>
        </p:nvSpPr>
        <p:spPr>
          <a:xfrm>
            <a:off x="8433858" y="2903134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椭圆 20"/>
          <p:cNvSpPr/>
          <p:nvPr/>
        </p:nvSpPr>
        <p:spPr>
          <a:xfrm>
            <a:off x="3416151" y="2539322"/>
            <a:ext cx="1968610" cy="2031713"/>
          </a:xfrm>
          <a:prstGeom prst="ellipse">
            <a:avLst/>
          </a:prstGeom>
          <a:solidFill>
            <a:schemeClr val="accent1">
              <a:lumMod val="40000"/>
              <a:lumOff val="60000"/>
              <a:alpha val="50196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en-US" sz="2000" dirty="0">
                    <a:sym typeface="+mn-ea"/>
                  </a:rPr>
                  <a:t> </a:t>
                </a:r>
                <a:r>
                  <a:rPr lang="zh-CN" altLang="en-US" sz="2000" dirty="0">
                    <a:sym typeface="+mn-ea"/>
                  </a:rPr>
                  <a:t>  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  <m:r>
                      <a:rPr kumimoji="1" lang="zh-CN" alt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r>
                  <a:rPr kumimoji="1" lang="zh-CN" altLang="en-US" i="1" dirty="0">
                    <a:latin typeface="Cambria Math" panose="02040503050406030204" pitchFamily="18" charset="0"/>
                  </a:rPr>
                  <a:t>        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kumimoji="1" lang="zh-CN" altLang="en-US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887" y="2949946"/>
                <a:ext cx="1395759" cy="1231106"/>
              </a:xfrm>
              <a:prstGeom prst="rect">
                <a:avLst/>
              </a:prstGeom>
              <a:blipFill rotWithShape="1">
                <a:blip r:embed="rId4"/>
                <a:stretch>
                  <a:fillRect l="-27" t="-30" r="29" b="-303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000" dirty="0">
                    <a:sym typeface="+mn-ea"/>
                  </a:rPr>
                  <a:t> 消去蕴含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278" y="4724191"/>
                <a:ext cx="1534356" cy="400110"/>
              </a:xfrm>
              <a:prstGeom prst="rect">
                <a:avLst/>
              </a:prstGeom>
              <a:blipFill rotWithShape="1">
                <a:blip r:embed="rId5"/>
                <a:stretch>
                  <a:fillRect l="-29" t="-106" b="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24" name="右箭头 23"/>
          <p:cNvSpPr/>
          <p:nvPr/>
        </p:nvSpPr>
        <p:spPr>
          <a:xfrm>
            <a:off x="2688633" y="2949946"/>
            <a:ext cx="605650" cy="1304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矩形 3"/>
          <p:cNvSpPr/>
          <p:nvPr/>
        </p:nvSpPr>
        <p:spPr>
          <a:xfrm>
            <a:off x="2392680" y="2580005"/>
            <a:ext cx="5594985" cy="2092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(P1/\~~P2)\/(~Q1-&gt;Q2)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339" y="2794070"/>
            <a:ext cx="3689497" cy="2459665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3455581" y="2382532"/>
            <a:ext cx="3349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等价转换公式：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" y="2604894"/>
            <a:ext cx="4961101" cy="632720"/>
          </a:xfrm>
          <a:prstGeom prst="rect">
            <a:avLst/>
          </a:prstGeom>
        </p:spPr>
      </p:pic>
      <p:sp>
        <p:nvSpPr>
          <p:cNvPr id="3" name="下箭头 2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消去蕴含</a:t>
            </a:r>
            <a:endParaRPr kumimoji="1"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40" y="4733704"/>
            <a:ext cx="3619500" cy="495300"/>
          </a:xfrm>
          <a:prstGeom prst="rect">
            <a:avLst/>
          </a:prstGeom>
        </p:spPr>
      </p:pic>
      <p:sp>
        <p:nvSpPr>
          <p:cNvPr id="8" name="右箭头 7"/>
          <p:cNvSpPr/>
          <p:nvPr/>
        </p:nvSpPr>
        <p:spPr>
          <a:xfrm>
            <a:off x="5509529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4227" y="2328235"/>
            <a:ext cx="3098800" cy="307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2400" dirty="0"/>
                  <a:t>第一步：消去蕴含</a:t>
                </a:r>
                <a14:m>
                  <m:oMath xmlns:m="http://schemas.openxmlformats.org/officeDocument/2006/math">
                    <m:r>
                      <a:rPr kumimoji="1" lang="zh-CN" alt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kumimoji="1" lang="zh-CN" altLang="en-US" sz="24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771" y="1485804"/>
                <a:ext cx="3349256" cy="461665"/>
              </a:xfrm>
              <a:prstGeom prst="rect">
                <a:avLst/>
              </a:prstGeom>
              <a:blipFill rotWithShape="1">
                <a:blip r:embed="rId1"/>
                <a:stretch>
                  <a:fillRect l="-15" t="-117" r="4" b="-2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03" y="2224863"/>
            <a:ext cx="64643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5" y="336595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NNF</a:t>
            </a:r>
            <a:endParaRPr kumimoji="1"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613" y="2651472"/>
            <a:ext cx="3619500" cy="495300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4999166" y="3586203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586" y="4824081"/>
            <a:ext cx="3467100" cy="533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152" y="1706603"/>
            <a:ext cx="3644900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第二步：等价转换为</a:t>
            </a:r>
            <a:r>
              <a:rPr kumimoji="1" lang="en-US" altLang="zh-CN" sz="2400" dirty="0"/>
              <a:t>NNF</a:t>
            </a:r>
            <a:endParaRPr kumimoji="1"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73200" y="2161295"/>
            <a:ext cx="5871889" cy="43033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回顾：可满足性问题(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763770" y="1485804"/>
            <a:ext cx="3925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dirty="0"/>
              <a:t>第三步：等价转换为</a:t>
            </a:r>
            <a:r>
              <a:rPr kumimoji="1" lang="en-US" altLang="zh-CN" sz="2400" dirty="0"/>
              <a:t>CNF</a:t>
            </a:r>
            <a:endParaRPr kumimoji="1" lang="zh-CN" altLang="en-US" sz="2400" dirty="0"/>
          </a:p>
        </p:txBody>
      </p:sp>
      <p:sp>
        <p:nvSpPr>
          <p:cNvPr id="7" name="下箭头 6"/>
          <p:cNvSpPr/>
          <p:nvPr/>
        </p:nvSpPr>
        <p:spPr>
          <a:xfrm>
            <a:off x="2375784" y="3263430"/>
            <a:ext cx="786809" cy="123941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CNF</a:t>
            </a:r>
            <a:endParaRPr kumimoji="1" lang="zh-CN" altLang="en-US" dirty="0"/>
          </a:p>
        </p:txBody>
      </p:sp>
      <p:sp>
        <p:nvSpPr>
          <p:cNvPr id="9" name="右箭头 8"/>
          <p:cNvSpPr/>
          <p:nvPr/>
        </p:nvSpPr>
        <p:spPr>
          <a:xfrm>
            <a:off x="4516777" y="3564938"/>
            <a:ext cx="1763468" cy="7989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等价转换公式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5639" y="2441462"/>
            <a:ext cx="3467100" cy="533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48" y="4646133"/>
            <a:ext cx="2146300" cy="1244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534" y="2266212"/>
            <a:ext cx="3619500" cy="38354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SAT)-CNF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6483" y="1135664"/>
            <a:ext cx="5314920" cy="572233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9715" y="3359815"/>
            <a:ext cx="1993900" cy="1016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823" y="3580884"/>
            <a:ext cx="1638300" cy="52070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2420678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推导规则</a:t>
            </a:r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634222" y="3656419"/>
            <a:ext cx="1233377" cy="422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等价转换</a:t>
            </a:r>
            <a:endParaRPr kumimoji="1"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207" y="3563015"/>
            <a:ext cx="3530600" cy="6096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704" y="1140322"/>
            <a:ext cx="6235700" cy="5562600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893134" y="1690576"/>
            <a:ext cx="11819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解析：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</a:t>
            </a:r>
            <a:r>
              <a:rPr lang="zh-CN" altLang="en-US" sz="4400" dirty="0"/>
              <a:t>解析与传播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893133" y="1690576"/>
            <a:ext cx="1509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传播：</a:t>
            </a:r>
            <a:endParaRPr kumimoji="1" lang="zh-CN" altLang="en-US" sz="28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987" y="1480641"/>
            <a:ext cx="6502400" cy="5156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8750" y="1655959"/>
            <a:ext cx="6794500" cy="19177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1672" y="4343140"/>
            <a:ext cx="29337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02346" y="1658087"/>
            <a:ext cx="3591590" cy="449318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回顾：可满足性问题</a:t>
            </a:r>
            <a:r>
              <a:rPr lang="en-US" altLang="en-US" sz="4400" dirty="0"/>
              <a:t>(</a:t>
            </a:r>
            <a:r>
              <a:rPr lang="en-US" altLang="zh-CN" sz="4400" dirty="0"/>
              <a:t>SAT)-DPLL</a:t>
            </a:r>
            <a:endParaRPr lang="en-US" altLang="en-US" sz="4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2344" y="1389204"/>
            <a:ext cx="8947311" cy="500556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</a:rPr>
              <a:t>谓词逻辑回顾</a:t>
            </a:r>
            <a:endParaRPr lang="en-US" altLang="en-US" sz="3600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/>
              <p:cNvSpPr>
                <a:spLocks noGrp="1"/>
              </p:cNvSpPr>
              <p:nvPr/>
            </p:nvSpPr>
            <p:spPr>
              <a:xfrm>
                <a:off x="360256" y="1019362"/>
                <a:ext cx="5146040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 err="1">
                    <a:sym typeface="+mn-ea"/>
                  </a:rPr>
                  <a:t>谓词</a:t>
                </a:r>
                <a:r>
                  <a:rPr lang="en-US" altLang="en-US" dirty="0" err="1"/>
                  <a:t>逻辑</a:t>
                </a:r>
                <a:r>
                  <a:rPr lang="en-US" altLang="en-US" dirty="0"/>
                  <a:t> ( Predicate Logic) </a:t>
                </a:r>
                <a:r>
                  <a:rPr lang="en-US" altLang="en-US" dirty="0" err="1"/>
                  <a:t>语法</a:t>
                </a:r>
                <a:endParaRPr lang="en-US" altLang="en-US" dirty="0"/>
              </a:p>
              <a:p>
                <a:pPr marL="0" indent="0">
                  <a:buNone/>
                </a:pPr>
                <a:r>
                  <a:rPr kumimoji="1" lang="en-US" altLang="zh-CN" dirty="0"/>
                  <a:t>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r(E,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…,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E)</a:t>
                </a:r>
                <a:r>
                  <a:rPr kumimoji="1" lang="zh-CN" altLang="en-US" dirty="0"/>
                  <a:t>       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::=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14:m>
                  <m:oMath xmlns:m="http://schemas.openxmlformats.org/officeDocument/2006/math">
                    <m:r>
                      <a:rPr kumimoji="1" lang="zh-CN" alt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</m:oMath>
                </a14:m>
                <a:endParaRPr kumimoji="1" lang="en-US" altLang="zh-CN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>
                    <a:ea typeface="Cambria Math" panose="02040503050406030204" pitchFamily="18" charset="0"/>
                  </a:rPr>
                  <a:t>      </a:t>
                </a:r>
                <a:r>
                  <a:rPr kumimoji="1" lang="en-US" altLang="zh-CN" dirty="0">
                    <a:ea typeface="Cambria Math" panose="02040503050406030204" pitchFamily="18" charset="0"/>
                  </a:rPr>
                  <a:t>|</a:t>
                </a:r>
                <a:r>
                  <a:rPr kumimoji="1"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⊥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kumimoji="1" lang="zh-CN" altLang="en-US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i="1" dirty="0">
                    <a:latin typeface="Cambria Math" panose="02040503050406030204" pitchFamily="18" charset="0"/>
                  </a:rPr>
                  <a:t>P</a:t>
                </a:r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kumimoji="1" lang="zh-CN" altLang="en-US" dirty="0"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m:rPr>
                          <m:nor/>
                        </m:rPr>
                        <a:rPr kumimoji="1" lang="zh-CN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kumimoji="1" lang="en-US" altLang="zh-CN" dirty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kumimoji="1"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m:rPr>
                          <m:nor/>
                        </m:rPr>
                        <a:rPr kumimoji="1" lang="en-US" altLang="zh-CN" i="1" dirty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endParaRPr kumimoji="1" lang="en-US" altLang="zh-CN" dirty="0"/>
              </a:p>
              <a:p>
                <a:pPr marL="0" indent="0">
                  <a:buNone/>
                </a:pPr>
                <a:r>
                  <a:rPr kumimoji="1" lang="zh-CN" altLang="en-US" dirty="0"/>
                  <a:t>      </a:t>
                </a:r>
                <a:r>
                  <a:rPr kumimoji="1" lang="en-US" altLang="zh-CN" dirty="0"/>
                  <a:t>|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m:rPr>
                        <m:nor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altLang="en-US" sz="1800" dirty="0"/>
              </a:p>
              <a:p>
                <a:pPr lvl="1"/>
                <a:endParaRPr lang="en-US" altLang="en-US" sz="1800" dirty="0"/>
              </a:p>
              <a:p>
                <a:endParaRPr lang="en-US" altLang="en-US" sz="2000" dirty="0"/>
              </a:p>
            </p:txBody>
          </p:sp>
        </mc:Choice>
        <mc:Fallback>
          <p:sp>
            <p:nvSpPr>
              <p:cNvPr id="4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256" y="1019362"/>
                <a:ext cx="5146040" cy="5414010"/>
              </a:xfrm>
              <a:prstGeom prst="rect">
                <a:avLst/>
              </a:prstGeom>
              <a:blipFill rotWithShape="1">
                <a:blip r:embed="rId1"/>
                <a:stretch>
                  <a:fillRect l="-4" t="-3" r="4" b="-79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>
                <a:spLocks noGrp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90204" pitchFamily="34" charset="0"/>
                  <a:buChar char="•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9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endParaRPr lang="en-US" altLang="en-US" dirty="0"/>
              </a:p>
              <a:p>
                <a:r>
                  <a:rPr lang="en-US" altLang="en-US" dirty="0"/>
                  <a:t>证明系统：自然演绎 （natural deduction）</a:t>
                </a: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推导规则</a:t>
                </a:r>
                <a:endParaRPr lang="en-US" altLang="en-US" dirty="0"/>
              </a:p>
              <a:p>
                <a:pPr marL="0" indent="0">
                  <a:buNone/>
                </a:pPr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语义（Semantics）</a:t>
                </a:r>
                <a:endParaRPr lang="en-US" alt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⊨</m:t>
                        </m:r>
                      </m:e>
                      <m:sub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>
                        <m:r>
                          <a:rPr kumimoji="1"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ℳ</m:t>
                        </m:r>
                      </m:sup>
                    </m:sSubSup>
                    <m:r>
                      <m:rPr>
                        <m:nor/>
                      </m:rPr>
                      <a:rPr kumimoji="1" lang="en-US" altLang="zh-CN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nor/>
                      </m:rPr>
                      <a:rPr kumimoji="1" lang="en-US" altLang="zh-CN" dirty="0">
                        <a:latin typeface="Cambria Math" panose="02040503050406030204" pitchFamily="18" charset="0"/>
                      </a:rPr>
                      <m:t>interpretation</m:t>
                    </m:r>
                    <m:r>
                      <m:rPr>
                        <m:nor/>
                      </m:rPr>
                      <a:rPr kumimoji="1" lang="zh-CN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altLang="en-US" dirty="0"/>
                  <a:t> and </a:t>
                </a:r>
                <a:r>
                  <a:rPr kumimoji="1" lang="en-US" altLang="zh-CN" dirty="0"/>
                  <a:t>model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ℳ</a:t>
                </a:r>
                <a:endParaRPr kumimoji="1" lang="en-US" altLang="zh-CN" dirty="0">
                  <a:solidFill>
                    <a:srgbClr val="0432FF"/>
                  </a:solidFill>
                </a:endParaRPr>
              </a:p>
            </p:txBody>
          </p:sp>
        </mc:Choice>
        <mc:Fallback>
          <p:sp>
            <p:nvSpPr>
              <p:cNvPr id="5" name="Content Placeholder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1064466"/>
                <a:ext cx="5419109" cy="5414010"/>
              </a:xfrm>
              <a:prstGeom prst="rect">
                <a:avLst/>
              </a:prstGeom>
              <a:blipFill rotWithShape="1">
                <a:blip r:embed="rId2"/>
                <a:stretch>
                  <a:fillRect l="-4" t="-4" r="4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6" name="直线连接符 5"/>
          <p:cNvCxnSpPr/>
          <p:nvPr/>
        </p:nvCxnSpPr>
        <p:spPr>
          <a:xfrm>
            <a:off x="5410200" y="3371958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019" y="3402139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5" t="-120" r="35" b="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009" y="3163099"/>
                <a:ext cx="1054100" cy="373414"/>
              </a:xfrm>
              <a:prstGeom prst="rect">
                <a:avLst/>
              </a:prstGeom>
              <a:blipFill rotWithShape="1">
                <a:blip r:embed="rId4"/>
                <a:stretch>
                  <a:fillRect l="-60" t="-44" r="60" b="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46" y="2972446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2" t="-3" r="12" b="1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846" y="3357035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2" t="-115" r="12" b="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9594" y="3146710"/>
                <a:ext cx="18288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3" t="-77" r="23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⊢∀</m:t>
                      </m:r>
                      <m:r>
                        <m:rPr>
                          <m:sty m:val="p"/>
                        </m:rP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693" y="2957962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3" t="-36" r="2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14" name="直线连接符 13"/>
          <p:cNvCxnSpPr/>
          <p:nvPr/>
        </p:nvCxnSpPr>
        <p:spPr>
          <a:xfrm>
            <a:off x="7849446" y="3364221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/>
          <p:cNvCxnSpPr/>
          <p:nvPr/>
        </p:nvCxnSpPr>
        <p:spPr>
          <a:xfrm>
            <a:off x="5494867" y="4716793"/>
            <a:ext cx="13716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8027246" y="4656891"/>
            <a:ext cx="27423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/>
              <p:cNvSpPr txBox="1"/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↦</m:t>
                      </m:r>
                      <m:r>
                        <m:rPr>
                          <m:sty m:val="p"/>
                        </m:rPr>
                        <a:rPr kumimoji="1" lang="en-US" altLang="zh-CN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4" y="4322570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3" t="-34" r="23" b="1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68" y="4729985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" t="-137" r="12" b="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/>
              <p:cNvSpPr txBox="1"/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46" y="4500215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164" r="12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/>
              <p:cNvSpPr txBox="1"/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m:rPr>
                          <m:sty m:val="p"/>
                        </m:rP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1109" y="4235809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35" t="-97" r="35" b="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/>
              <p:cNvSpPr txBox="1"/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2943" y="4244332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11" t="-170" r="11" b="1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/>
              <p:cNvSpPr txBox="1"/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9727" y="4684881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3" t="-132" r="23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/>
              <p:cNvSpPr txBox="1"/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8673" y="4486697"/>
                <a:ext cx="1828800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3" t="-114" r="23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466541" y="5347232"/>
            <a:ext cx="408603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61" y="5497240"/>
                <a:ext cx="4191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8" t="-12" r="8" b="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127908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77" r="29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437778" y="4808988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>
            <a:endCxn id="34" idx="1"/>
          </p:cNvCxnSpPr>
          <p:nvPr/>
        </p:nvCxnSpPr>
        <p:spPr>
          <a:xfrm>
            <a:off x="246062" y="420933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541722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55" r="29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0285" y="4072157"/>
                <a:ext cx="874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5" t="-145" r="52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3" y="4894149"/>
                <a:ext cx="419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3" t="-55" r="13" b="1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261" y="4300757"/>
                <a:ext cx="419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8" t="-145" r="8" b="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141" y="3461227"/>
                <a:ext cx="4114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4" t="-129" r="14" b="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文本框 37"/>
              <p:cNvSpPr txBox="1"/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2824" y="3421300"/>
                <a:ext cx="4191000" cy="646331"/>
              </a:xfrm>
              <a:prstGeom prst="rect">
                <a:avLst/>
              </a:prstGeom>
              <a:blipFill rotWithShape="1">
                <a:blip r:embed="rId7"/>
                <a:stretch>
                  <a:fillRect l="-9" t="-86" r="9" b="-64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>
            <a:off x="318782" y="3303359"/>
            <a:ext cx="7894042" cy="945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/>
              <p:cNvSpPr txBox="1"/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348615"/>
                <a:ext cx="4343400" cy="646331"/>
              </a:xfrm>
              <a:prstGeom prst="rect">
                <a:avLst/>
              </a:prstGeom>
              <a:blipFill rotWithShape="1">
                <a:blip r:embed="rId8"/>
                <a:stretch>
                  <a:fillRect t="-60" b="-64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/>
              <p:cNvSpPr txBox="1"/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)→⊥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991" y="2357791"/>
                <a:ext cx="4343400" cy="639983"/>
              </a:xfrm>
              <a:prstGeom prst="rect">
                <a:avLst/>
              </a:prstGeom>
              <a:blipFill rotWithShape="1">
                <a:blip r:embed="rId9"/>
                <a:stretch>
                  <a:fillRect l="-12" t="-6" r="12" b="-75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28600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31"/>
          <p:cNvCxnSpPr/>
          <p:nvPr/>
        </p:nvCxnSpPr>
        <p:spPr>
          <a:xfrm>
            <a:off x="8913391" y="221552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32"/>
          <p:cNvCxnSpPr/>
          <p:nvPr/>
        </p:nvCxnSpPr>
        <p:spPr>
          <a:xfrm>
            <a:off x="8913391" y="3247237"/>
            <a:ext cx="24593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本框 44"/>
              <p:cNvSpPr txBox="1"/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4117" y="3142839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26" t="-61" r="26" b="1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3113726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3" t="-87" r="33" b="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kumimoji="1"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⊥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092" y="2406615"/>
                <a:ext cx="4191000" cy="646331"/>
              </a:xfrm>
              <a:prstGeom prst="rect">
                <a:avLst/>
              </a:prstGeom>
              <a:blipFill rotWithShape="1">
                <a:blip r:embed="rId12"/>
                <a:stretch>
                  <a:fillRect l="-2" t="-93" r="2" b="-64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/>
              <p:cNvSpPr txBox="1"/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241" y="2030861"/>
                <a:ext cx="1828800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3" t="-35" r="33" b="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3" name="直线连接符 28"/>
          <p:cNvCxnSpPr/>
          <p:nvPr/>
        </p:nvCxnSpPr>
        <p:spPr>
          <a:xfrm>
            <a:off x="4603461" y="2216709"/>
            <a:ext cx="4114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1299" y="1309570"/>
            <a:ext cx="6598390" cy="640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774" y="2368946"/>
            <a:ext cx="7492871" cy="43339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073" y="2386276"/>
            <a:ext cx="2606821" cy="200524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051" y="4671174"/>
            <a:ext cx="3110630" cy="15634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1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4874003" y="3722039"/>
            <a:ext cx="6389707" cy="4349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7288" y="3545714"/>
                <a:ext cx="874712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6" t="-138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42" name="直线连接符 28"/>
          <p:cNvCxnSpPr/>
          <p:nvPr/>
        </p:nvCxnSpPr>
        <p:spPr>
          <a:xfrm>
            <a:off x="277751" y="3679642"/>
            <a:ext cx="36898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4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50" name="直线连接符 3"/>
          <p:cNvCxnSpPr/>
          <p:nvPr/>
        </p:nvCxnSpPr>
        <p:spPr>
          <a:xfrm>
            <a:off x="4077050" y="5071794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/>
              <p:cNvSpPr txBox="1"/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4871186"/>
                <a:ext cx="1828800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9" t="-27" r="29" b="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805" y="4539210"/>
                <a:ext cx="4799456" cy="404983"/>
              </a:xfrm>
              <a:prstGeom prst="rect">
                <a:avLst/>
              </a:prstGeom>
              <a:blipFill rotWithShape="1">
                <a:blip r:embed="rId7"/>
                <a:stretch>
                  <a:fillRect l="-5" t="-57" r="7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686" y="2843075"/>
                <a:ext cx="4799456" cy="681982"/>
              </a:xfrm>
              <a:prstGeom prst="rect">
                <a:avLst/>
              </a:prstGeom>
              <a:blipFill rotWithShape="1">
                <a:blip r:embed="rId8"/>
                <a:stretch>
                  <a:fillRect l="-6" t="-26" r="9" b="-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4866" y="2911708"/>
                <a:ext cx="4799456" cy="681982"/>
              </a:xfrm>
              <a:prstGeom prst="rect">
                <a:avLst/>
              </a:prstGeom>
              <a:blipFill rotWithShape="1">
                <a:blip r:embed="rId9"/>
                <a:stretch>
                  <a:fillRect l="-13" t="-34" r="2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/>
              <p:cNvSpPr txBox="1"/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57" name="文本框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139" y="3528226"/>
                <a:ext cx="1828800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31" t="-45" r="31" b="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60" name="直线连接符 11"/>
          <p:cNvCxnSpPr/>
          <p:nvPr/>
        </p:nvCxnSpPr>
        <p:spPr>
          <a:xfrm>
            <a:off x="367601" y="4435829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/>
              <p:cNvSpPr txBox="1"/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1" name="文本框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768" y="4274905"/>
                <a:ext cx="1828800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3" t="-23" r="3" b="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本框 61"/>
              <p:cNvSpPr txBox="1"/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n-US" altLang="zh-CN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kumimoji="1"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2" name="文本框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7232" y="3939639"/>
                <a:ext cx="5199090" cy="404983"/>
              </a:xfrm>
              <a:prstGeom prst="rect">
                <a:avLst/>
              </a:prstGeom>
              <a:blipFill rotWithShape="1">
                <a:blip r:embed="rId12"/>
                <a:stretch>
                  <a:fillRect l="-6" t="-24" r="1" b="1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/>
              <p:cNvSpPr txBox="1"/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6041" y="3822448"/>
                <a:ext cx="6472106" cy="681982"/>
              </a:xfrm>
              <a:prstGeom prst="rect">
                <a:avLst/>
              </a:prstGeom>
              <a:blipFill rotWithShape="1">
                <a:blip r:embed="rId13"/>
                <a:stretch>
                  <a:fillRect l="6" t="-56" r="7" b="-8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cxnSp>
        <p:nvCxnSpPr>
          <p:cNvPr id="28" name="直线连接符 3"/>
          <p:cNvCxnSpPr/>
          <p:nvPr/>
        </p:nvCxnSpPr>
        <p:spPr>
          <a:xfrm>
            <a:off x="4077050" y="6194521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zh-CN" alt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4213" y="6310508"/>
                <a:ext cx="4799456" cy="404983"/>
              </a:xfrm>
              <a:prstGeom prst="rect">
                <a:avLst/>
              </a:prstGeom>
              <a:blipFill rotWithShape="1">
                <a:blip r:embed="rId1"/>
                <a:stretch>
                  <a:fillRect l="-11" t="-127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zh-CN" altLang="en-US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975197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31" r="29" b="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1" name="直线连接符 9"/>
          <p:cNvCxnSpPr/>
          <p:nvPr/>
        </p:nvCxnSpPr>
        <p:spPr>
          <a:xfrm>
            <a:off x="4077050" y="5656277"/>
            <a:ext cx="447552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11"/>
          <p:cNvCxnSpPr/>
          <p:nvPr/>
        </p:nvCxnSpPr>
        <p:spPr>
          <a:xfrm>
            <a:off x="258544" y="5013845"/>
            <a:ext cx="11114223" cy="474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991" y="5389011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29" t="-109" r="29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9" name="直线连接符 24"/>
          <p:cNvCxnSpPr/>
          <p:nvPr/>
        </p:nvCxnSpPr>
        <p:spPr>
          <a:xfrm flipV="1">
            <a:off x="258544" y="4063895"/>
            <a:ext cx="3004773" cy="110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/>
              <p:cNvSpPr txBox="1"/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𝑣𝑎𝑟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752" y="390104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9" t="-64" r="29" b="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zh-CN" altLang="en-US" i="1" ker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kumimoji="1" lang="en-US" altLang="zh-CN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kumimoji="1"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zh-CN" altLang="en-US" i="1" ker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033" y="5705739"/>
                <a:ext cx="4799456" cy="404983"/>
              </a:xfrm>
              <a:prstGeom prst="rect">
                <a:avLst/>
              </a:prstGeom>
              <a:blipFill rotWithShape="1">
                <a:blip r:embed="rId4"/>
                <a:stretch>
                  <a:fillRect l="-6" t="-65" r="9" b="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/>
              <p:cNvSpPr txBox="1"/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5533" y="5153573"/>
                <a:ext cx="4799456" cy="404983"/>
              </a:xfrm>
              <a:prstGeom prst="rect">
                <a:avLst/>
              </a:prstGeom>
              <a:blipFill rotWithShape="1">
                <a:blip r:embed="rId5"/>
                <a:stretch>
                  <a:fillRect l="-6" t="-135" r="8" b="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/>
              <p:cNvSpPr txBox="1"/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5243" y="4215877"/>
                <a:ext cx="4799456" cy="681982"/>
              </a:xfrm>
              <a:prstGeom prst="rect">
                <a:avLst/>
              </a:prstGeom>
              <a:blipFill rotWithShape="1">
                <a:blip r:embed="rId6"/>
                <a:stretch>
                  <a:fillRect l="5" t="-16" r="11" b="-9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/>
              <p:cNvSpPr txBox="1"/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7935" y="4237603"/>
                <a:ext cx="4799456" cy="681982"/>
              </a:xfrm>
              <a:prstGeom prst="rect">
                <a:avLst/>
              </a:prstGeom>
              <a:blipFill rotWithShape="1">
                <a:blip r:embed="rId7"/>
                <a:stretch>
                  <a:fillRect l="-7" t="-36" r="10" b="-8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4852921"/>
                <a:ext cx="1828800" cy="369332"/>
              </a:xfrm>
              <a:prstGeom prst="rect">
                <a:avLst/>
              </a:prstGeom>
              <a:blipFill rotWithShape="1">
                <a:blip r:embed="rId8"/>
                <a:stretch>
                  <a:fillRect l="-12" t="-68" r="1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5" name="直线连接符 9"/>
          <p:cNvCxnSpPr/>
          <p:nvPr/>
        </p:nvCxnSpPr>
        <p:spPr>
          <a:xfrm>
            <a:off x="5890470" y="4139267"/>
            <a:ext cx="52501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/>
              <p:cNvSpPr txBox="1"/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8711" y="3954601"/>
                <a:ext cx="1828800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2" t="-123" r="12"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124" y="3223970"/>
                <a:ext cx="4799456" cy="681982"/>
              </a:xfrm>
              <a:prstGeom prst="rect">
                <a:avLst/>
              </a:prstGeom>
              <a:blipFill rotWithShape="1">
                <a:blip r:embed="rId10"/>
                <a:stretch>
                  <a:fillRect t="-11" r="3" b="-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cxnSp>
        <p:nvCxnSpPr>
          <p:cNvPr id="38" name="直线连接符 9"/>
          <p:cNvCxnSpPr>
            <a:endCxn id="43" idx="1"/>
          </p:cNvCxnSpPr>
          <p:nvPr/>
        </p:nvCxnSpPr>
        <p:spPr>
          <a:xfrm>
            <a:off x="3682767" y="3174509"/>
            <a:ext cx="7465060" cy="727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/>
              <p:cNvSpPr txBox="1"/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27" y="3062577"/>
                <a:ext cx="874712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46" t="-164" r="10" b="1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/>
              <p:cNvSpPr txBox="1"/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kumimoji="1" lang="zh-CN" altLang="en-US" i="1" ker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841" y="2349849"/>
                <a:ext cx="4799456" cy="681982"/>
              </a:xfrm>
              <a:prstGeom prst="rect">
                <a:avLst/>
              </a:prstGeom>
              <a:blipFill rotWithShape="1">
                <a:blip r:embed="rId12"/>
                <a:stretch>
                  <a:fillRect l="-6" t="-51" r="8" b="-8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zh-CN" altLang="en-US" i="1" ker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kumimoji="1" lang="en-US" altLang="zh-CN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Q</m:t>
                          </m:r>
                          <m:d>
                            <m:dPr>
                              <m:ctrlP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b="0" i="1" kern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kumimoji="1" lang="en-US" altLang="zh-CN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kumimoji="1"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l-GR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kumimoji="1" lang="en-US" altLang="zh-CN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063" y="2343216"/>
                <a:ext cx="4799456" cy="681982"/>
              </a:xfrm>
              <a:prstGeom prst="rect">
                <a:avLst/>
              </a:prstGeom>
              <a:blipFill rotWithShape="1">
                <a:blip r:embed="rId13"/>
                <a:stretch>
                  <a:fillRect l="-10" t="-10" r="12" b="-9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56995" y="2635789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回顾：谓词逻辑</a:t>
            </a:r>
            <a:endParaRPr lang="en-US" altLang="en-US" sz="4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0721" y="1480641"/>
            <a:ext cx="1136453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自由变量：作用域内使用却未在该作用域内定义的变量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绑定变量：作用域内定义的变量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绑定：自由变量被转换为绑定变量 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替换：作用域内的变量被替换成表达式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  <a:p>
            <a:pPr marL="342900" indent="-342900">
              <a:buFontTx/>
              <a:buChar char="-"/>
            </a:pP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捕获：做变量替换时表达式中有变量与作用域内变量重名</a:t>
            </a:r>
            <a:endParaRPr kumimoji="1" lang="en-US" altLang="zh-CN" sz="2000" dirty="0"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绑定变量</a:t>
            </a:r>
            <a:endParaRPr lang="en-US" altLang="en-US" sz="44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611" y="1480641"/>
            <a:ext cx="3898900" cy="5257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94125"/>
            <a:ext cx="3797300" cy="5461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022" y="2692556"/>
            <a:ext cx="5067300" cy="36322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  <a:endParaRPr kumimoji="1"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自由变量</a:t>
            </a:r>
            <a:endParaRPr lang="en-US" altLang="en-US" sz="4400" dirty="0"/>
          </a:p>
        </p:txBody>
      </p:sp>
      <p:sp>
        <p:nvSpPr>
          <p:cNvPr id="7" name="文本框 6"/>
          <p:cNvSpPr txBox="1"/>
          <p:nvPr/>
        </p:nvSpPr>
        <p:spPr>
          <a:xfrm>
            <a:off x="6211747" y="1318859"/>
            <a:ext cx="1190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命题：</a:t>
            </a:r>
            <a:endParaRPr kumimoji="1" lang="zh-CN" altLang="en-US" sz="2000" b="1" dirty="0">
              <a:solidFill>
                <a:srgbClr val="00B0F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11747" y="2451996"/>
            <a:ext cx="152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计算过程</a:t>
            </a:r>
            <a:r>
              <a:rPr kumimoji="1" lang="zh-CN" altLang="en-US" dirty="0">
                <a:solidFill>
                  <a:srgbClr val="00B0F0"/>
                </a:solidFill>
              </a:rPr>
              <a:t>：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计算规则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6616" y="1718969"/>
            <a:ext cx="4038600" cy="474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1747" y="1750081"/>
            <a:ext cx="3619500" cy="5588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47" y="2852106"/>
            <a:ext cx="4800600" cy="37211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回顾：谓词逻辑</a:t>
            </a:r>
            <a:r>
              <a:rPr lang="en-US" altLang="zh-CN" sz="4400" dirty="0"/>
              <a:t>-</a:t>
            </a:r>
            <a:r>
              <a:rPr lang="zh-CN" altLang="en-US" sz="4400" dirty="0"/>
              <a:t>替换</a:t>
            </a:r>
            <a:endParaRPr lang="en-US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796052" y="1318859"/>
            <a:ext cx="13336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000" b="1" dirty="0">
                <a:solidFill>
                  <a:srgbClr val="00B0F0"/>
                </a:solidFill>
              </a:rPr>
              <a:t>替换规则</a:t>
            </a:r>
            <a:r>
              <a:rPr kumimoji="1" lang="zh-CN" altLang="en-US" b="1" dirty="0">
                <a:solidFill>
                  <a:srgbClr val="00B0F0"/>
                </a:solidFill>
              </a:rPr>
              <a:t>：</a:t>
            </a:r>
            <a:endParaRPr kumimoji="1" lang="zh-CN" altLang="en-US" b="1" dirty="0">
              <a:solidFill>
                <a:srgbClr val="00B0F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354" y="1750081"/>
            <a:ext cx="5295900" cy="4533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78" y="1176062"/>
            <a:ext cx="4429244" cy="5107919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  <a:latin typeface="+mn-ea"/>
              </a:rPr>
              <a:t>课程回顾</a:t>
            </a:r>
            <a:endParaRPr lang="en-US" altLang="en-US" sz="3600" dirty="0">
              <a:solidFill>
                <a:srgbClr val="CC33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SAT回顾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  <a:latin typeface="+mn-ea"/>
              </a:rPr>
              <a:t>谓词逻辑回顾</a:t>
            </a:r>
            <a:endParaRPr lang="en-US" altLang="en-US" sz="3600" dirty="0">
              <a:solidFill>
                <a:schemeClr val="tx1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rgbClr val="FF0000"/>
                </a:solidFill>
                <a:latin typeface="+mn-ea"/>
              </a:rPr>
              <a:t>EUF理论回顾</a:t>
            </a:r>
            <a:endParaRPr lang="en-US" altLang="en-US" sz="3600" dirty="0">
              <a:solidFill>
                <a:srgbClr val="FF0000"/>
              </a:solidFill>
              <a:latin typeface="+mn-ea"/>
            </a:endParaRPr>
          </a:p>
          <a:p>
            <a:pPr marL="457200" indent="-457200">
              <a:buAutoNum type="arabicPeriod"/>
            </a:pPr>
            <a:r>
              <a:rPr lang="en-US" altLang="en-US" sz="3600" dirty="0">
                <a:latin typeface="+mn-ea"/>
              </a:rPr>
              <a:t>疑问解答</a:t>
            </a:r>
            <a:endParaRPr lang="en-US" altLang="en-US" sz="3600" dirty="0">
              <a:latin typeface="+mn-ea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 err="1"/>
              <a:t>-SMT</a:t>
            </a:r>
            <a:endParaRPr lang="en-US" altLang="en-US" sz="4400" dirty="0"/>
          </a:p>
        </p:txBody>
      </p:sp>
      <p:sp>
        <p:nvSpPr>
          <p:cNvPr id="9" name="文本框 8"/>
          <p:cNvSpPr txBox="1"/>
          <p:nvPr/>
        </p:nvSpPr>
        <p:spPr>
          <a:xfrm>
            <a:off x="1536912" y="1480641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一般性模理论概念：</a:t>
            </a:r>
            <a:endParaRPr kumimoji="1"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536912" y="2166395"/>
            <a:ext cx="8588415" cy="18792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问题在实际问题的表达能力上局限性比较大，所以对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问题进行了扩展，通过把</a:t>
            </a:r>
            <a:r>
              <a:rPr kumimoji="1" lang="en-GB" altLang="zh-CN" sz="2000" dirty="0"/>
              <a:t>SAT</a:t>
            </a:r>
            <a:r>
              <a:rPr kumimoji="1" lang="zh-CN" altLang="en-US" sz="2000" dirty="0"/>
              <a:t>问题与谓词逻辑或者说一阶逻辑结合，生成了一个新的理论，即可满足性模理论</a:t>
            </a:r>
            <a:r>
              <a:rPr kumimoji="1" lang="en-US" altLang="zh-CN" sz="2000" dirty="0"/>
              <a:t>(</a:t>
            </a:r>
            <a:r>
              <a:rPr kumimoji="1" lang="en-GB" altLang="zh-CN" sz="2000" dirty="0" err="1"/>
              <a:t>satisfiablity</a:t>
            </a:r>
            <a:r>
              <a:rPr kumimoji="1" lang="en-GB" altLang="zh-CN" sz="2000" dirty="0"/>
              <a:t> modulo theory), </a:t>
            </a:r>
            <a:r>
              <a:rPr kumimoji="1" lang="zh-CN" altLang="en-US" sz="2000" dirty="0"/>
              <a:t>简称</a:t>
            </a:r>
            <a:r>
              <a:rPr kumimoji="1" lang="en-GB" altLang="zh-CN" sz="2000" dirty="0"/>
              <a:t>SMT</a:t>
            </a:r>
            <a:r>
              <a:rPr kumimoji="1" lang="zh-CN" altLang="en-GB" sz="2000" dirty="0"/>
              <a:t>。</a:t>
            </a:r>
            <a:r>
              <a:rPr kumimoji="1" lang="zh-CN" altLang="en-US" sz="2000" dirty="0"/>
              <a:t>而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问题即是判断</a:t>
            </a:r>
            <a:r>
              <a:rPr kumimoji="1" lang="en-GB" altLang="zh-CN" sz="2000" dirty="0"/>
              <a:t>SMT</a:t>
            </a:r>
            <a:r>
              <a:rPr kumimoji="1" lang="zh-CN" altLang="en-US" sz="2000" dirty="0"/>
              <a:t>是否可满足问题。</a:t>
            </a:r>
            <a:endParaRPr kumimoji="1" lang="zh-CN" altLang="en-US" sz="20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8360" y="4498615"/>
            <a:ext cx="6740324" cy="175748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1536912" y="1845488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等式理论语法规则：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820" y="2368331"/>
            <a:ext cx="28321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未解释函数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842431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等式理论定义：</a:t>
            </a:r>
            <a:endParaRPr kumimoji="1" lang="zh-CN" altLang="en-US" sz="2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0722" y="2659546"/>
            <a:ext cx="2832100" cy="14859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2661625"/>
            <a:ext cx="7302500" cy="28067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139753" y="1809523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未解释函数定义：</a:t>
            </a:r>
            <a:endParaRPr kumimoji="1" lang="zh-CN" altLang="en-US" sz="28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r>
              <a:rPr lang="en-US" altLang="zh-CN" sz="4400" dirty="0"/>
              <a:t>-</a:t>
            </a:r>
            <a:r>
              <a:rPr lang="zh-CN" altLang="en-US" sz="4400" dirty="0"/>
              <a:t>等式与未解释函数</a:t>
            </a:r>
            <a:endParaRPr lang="en-US" altLang="en-US" sz="4400" dirty="0"/>
          </a:p>
        </p:txBody>
      </p:sp>
      <p:sp>
        <p:nvSpPr>
          <p:cNvPr id="5" name="文本框 4"/>
          <p:cNvSpPr txBox="1"/>
          <p:nvPr/>
        </p:nvSpPr>
        <p:spPr>
          <a:xfrm>
            <a:off x="992902" y="1959994"/>
            <a:ext cx="42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等式与未解释函数定义：</a:t>
            </a:r>
            <a:endParaRPr kumimoji="1" lang="zh-CN" altLang="en-US" sz="28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2902" y="2589352"/>
            <a:ext cx="3764293" cy="178543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 err="1"/>
              <a:t>回顾：EUF理论回顾</a:t>
            </a:r>
            <a:endParaRPr lang="en-US" altLang="en-US" sz="4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480722" y="1558881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>
                <a:latin typeface="SimHei" panose="02010609060101010101" pitchFamily="49" charset="-122"/>
                <a:ea typeface="SimHei" panose="02010609060101010101" pitchFamily="49" charset="-122"/>
              </a:rPr>
              <a:t>- </a:t>
            </a:r>
            <a:r>
              <a:rPr kumimoji="1" lang="zh-CN" altLang="en-US" sz="2000" dirty="0">
                <a:latin typeface="SimHei" panose="02010609060101010101" pitchFamily="49" charset="-122"/>
                <a:ea typeface="SimHei" panose="02010609060101010101" pitchFamily="49" charset="-122"/>
              </a:rPr>
              <a:t>什么是未解释函数？</a:t>
            </a:r>
            <a:endParaRPr kumimoji="1" lang="zh-CN" altLang="en-US" sz="2400" dirty="0">
              <a:solidFill>
                <a:srgbClr val="C00000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cxnSp>
        <p:nvCxnSpPr>
          <p:cNvPr id="4" name="直线连接符 3"/>
          <p:cNvCxnSpPr/>
          <p:nvPr/>
        </p:nvCxnSpPr>
        <p:spPr>
          <a:xfrm>
            <a:off x="1049323" y="2889011"/>
            <a:ext cx="5257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…, </m:t>
                          </m:r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𝑒𝑛</m:t>
                          </m:r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…, 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123" y="3059668"/>
                <a:ext cx="342900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9" t="-64" r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𝐶𝑜𝑛𝑔𝑟𝑢𝑒𝑛𝑐𝑒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0923" y="2690336"/>
                <a:ext cx="1828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7" t="-129" r="17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3862" y="2362200"/>
                <a:ext cx="18288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20" r="20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𝑒𝑛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312" y="2362200"/>
                <a:ext cx="182880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6" r="6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123" y="2362200"/>
                <a:ext cx="182880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7" r="17" b="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pic>
        <p:nvPicPr>
          <p:cNvPr id="11" name="图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3" y="3661552"/>
            <a:ext cx="7446973" cy="2984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50000"/>
                  </a:schemeClr>
                </a:solidFill>
                <a:ea typeface="SimHei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bg1">
                  <a:lumMod val="50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EUF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for(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&lt; 2;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++)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u="sng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u="sng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114800" y="4800600"/>
            <a:ext cx="4419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这两个程序是等价的。</a:t>
            </a:r>
            <a:endParaRPr kumimoji="1" lang="zh-CN" altLang="en-US" dirty="0"/>
          </a:p>
          <a:p>
            <a:r>
              <a:rPr kumimoji="1" lang="zh-CN" altLang="en-US" dirty="0"/>
              <a:t>但是应该怎么证明他们是等价的？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#1: Program equivalence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,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out_a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out_a_0 =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 // loop </a:t>
            </a:r>
            <a:r>
              <a:rPr lang="en-US" altLang="zh-CN" sz="2000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unrool</a:t>
            </a: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 and SSA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out_a_1 = out_a_0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out_a_2 = out_a_1 * in;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out_a_2;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419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power3_new(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in){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int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= (in*in)*in;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  return </a:t>
            </a:r>
            <a:r>
              <a:rPr lang="en-US" altLang="zh-CN" sz="2000" b="1" kern="0" dirty="0" err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kern="0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}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1981200" y="5141893"/>
                <a:ext cx="4724400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out_a_0 = in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out_a_1 = f(out_a_0, in)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out_a_2 = f(out_a_1,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141893"/>
                <a:ext cx="4724400" cy="969645"/>
              </a:xfrm>
              <a:prstGeom prst="rect">
                <a:avLst/>
              </a:prstGeom>
              <a:blipFill rotWithShape="1">
                <a:blip r:embed="rId1"/>
                <a:stretch>
                  <a:fillRect t="-3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172200" y="4218563"/>
                <a:ext cx="4295775" cy="4152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</a:t>
                </a:r>
                <a:r>
                  <a:rPr lang="en-US" altLang="zh-CN" b="1" dirty="0" err="1">
                    <a:latin typeface="Courier New" panose="02070409020205090404" pitchFamily="49" charset="0"/>
                    <a:cs typeface="Courier New" panose="02070409020205090404" pitchFamily="49" charset="0"/>
                  </a:rPr>
                  <a:t>out_b</a:t>
                </a:r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= f(f(in, in), in)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18563"/>
                <a:ext cx="4295775" cy="415290"/>
              </a:xfrm>
              <a:prstGeom prst="rect">
                <a:avLst/>
              </a:prstGeom>
              <a:blipFill rotWithShape="1">
                <a:blip r:embed="rId2"/>
                <a:stretch>
                  <a:fillRect t="-6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191000" y="6332803"/>
            <a:ext cx="429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out_a_2=</a:t>
            </a:r>
            <a:r>
              <a:rPr lang="en-US" altLang="zh-CN" b="1" dirty="0" err="1">
                <a:latin typeface="Courier New" panose="02070409020205090404" pitchFamily="49" charset="0"/>
                <a:cs typeface="Courier New" panose="02070409020205090404" pitchFamily="49" charset="0"/>
              </a:rPr>
              <a:t>out_b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#2: Translation </a:t>
            </a:r>
            <a:r>
              <a:rPr kumimoji="1" lang="en-US" altLang="zh-CN" dirty="0"/>
              <a:t>validation</a:t>
            </a:r>
            <a:endParaRPr kumimoji="1" lang="zh-CN" altLang="en-US" dirty="0"/>
          </a:p>
        </p:txBody>
      </p:sp>
      <p:sp>
        <p:nvSpPr>
          <p:cNvPr id="6" name="内容占位符 4"/>
          <p:cNvSpPr>
            <a:spLocks noGrp="1"/>
          </p:cNvSpPr>
          <p:nvPr>
            <p:ph idx="1"/>
          </p:nvPr>
        </p:nvSpPr>
        <p:spPr>
          <a:xfrm>
            <a:off x="1905000" y="2057400"/>
            <a:ext cx="42672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source code: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z = (x1 + y1)*(x2 + y2);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7" name="内容占位符 4"/>
          <p:cNvSpPr txBox="1"/>
          <p:nvPr/>
        </p:nvSpPr>
        <p:spPr bwMode="auto">
          <a:xfrm>
            <a:off x="6172200" y="2057400"/>
            <a:ext cx="4267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generated 3-address 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latin typeface="Courier New" panose="02070409020205090404" pitchFamily="49" charset="0"/>
                <a:cs typeface="Courier New" panose="02070409020205090404" pitchFamily="49" charset="0"/>
              </a:rPr>
              <a:t>// code:</a:t>
            </a:r>
            <a:endParaRPr lang="en-US" altLang="zh-CN" sz="2000" b="1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t1 = x1 + y1;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t2 = x2 + y2;</a:t>
            </a:r>
            <a:endParaRPr lang="en-US" altLang="zh-CN" sz="2000" b="1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pPr marL="0" indent="0">
              <a:buNone/>
            </a:pPr>
            <a:r>
              <a:rPr lang="en-US" altLang="zh-CN" sz="2000" b="1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z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409020205090404" pitchFamily="49" charset="0"/>
                <a:cs typeface="Courier New" panose="02070409020205090404" pitchFamily="49" charset="0"/>
              </a:rPr>
              <a:t>= t1 * t2;</a:t>
            </a:r>
            <a:endParaRPr lang="en-US" altLang="zh-CN" sz="2000" b="1" kern="0" dirty="0">
              <a:solidFill>
                <a:srgbClr val="0432FF"/>
              </a:solidFill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1828800" y="4238616"/>
                <a:ext cx="3581400" cy="6927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P1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z = g(f(x1, y1),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      f(x2, y2))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4238616"/>
                <a:ext cx="3581400" cy="692785"/>
              </a:xfrm>
              <a:prstGeom prst="rect">
                <a:avLst/>
              </a:prstGeom>
              <a:blipFill rotWithShape="1">
                <a:blip r:embed="rId1"/>
                <a:stretch>
                  <a:fillRect t="-90" b="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6172200" y="4218563"/>
                <a:ext cx="4295775" cy="96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P2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409020205090404" pitchFamily="49" charset="0"/>
                      </a:rPr>
                      <m:t>≜</m:t>
                    </m:r>
                  </m:oMath>
                </a14:m>
                <a:r>
                  <a:rPr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t1 = f(x1, y1) /\</a:t>
                </a:r>
                <a:endParaRPr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t2 = f(x2, y2) /\</a:t>
                </a:r>
                <a:endParaRPr kumimoji="1" lang="en-US" altLang="zh-CN" b="1" dirty="0">
                  <a:latin typeface="Courier New" panose="02070409020205090404" pitchFamily="49" charset="0"/>
                  <a:cs typeface="Courier New" panose="02070409020205090404" pitchFamily="49" charset="0"/>
                </a:endParaRPr>
              </a:p>
              <a:p>
                <a:r>
                  <a:rPr kumimoji="1" lang="en-US" altLang="zh-CN" b="1" dirty="0">
                    <a:latin typeface="Courier New" panose="02070409020205090404" pitchFamily="49" charset="0"/>
                    <a:cs typeface="Courier New" panose="02070409020205090404" pitchFamily="49" charset="0"/>
                  </a:rPr>
                  <a:t>     z2 = g(t1, t2)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4218563"/>
                <a:ext cx="4295775" cy="969645"/>
              </a:xfrm>
              <a:prstGeom prst="rect">
                <a:avLst/>
              </a:prstGeom>
              <a:blipFill rotWithShape="1">
                <a:blip r:embed="rId2"/>
                <a:stretch>
                  <a:fillRect t="-27" b="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 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4191000" y="6332803"/>
            <a:ext cx="42957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Courier New" panose="02070409020205090404" pitchFamily="49" charset="0"/>
                <a:cs typeface="Courier New" panose="02070409020205090404" pitchFamily="49" charset="0"/>
              </a:rPr>
              <a:t>P1/\ P2 -&gt; z=z2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chemeClr val="tx1"/>
                </a:solidFill>
              </a:rPr>
              <a:t>构造逻辑回顾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SAT回顾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>
                <a:solidFill>
                  <a:schemeClr val="tx1"/>
                </a:solidFill>
              </a:rPr>
              <a:t>谓词逻辑回顾</a:t>
            </a:r>
            <a:endParaRPr lang="en-US" altLang="en-US" sz="36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rgbClr val="FF0000"/>
                </a:solidFill>
              </a:rPr>
              <a:t>疑问解答</a:t>
            </a:r>
            <a:endParaRPr lang="en-US" alt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dirty="0"/>
              <a:t>谢谢，周末愉快！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回顾：课程逻辑</a:t>
            </a:r>
            <a:endParaRPr lang="en-US" altLang="en-US" sz="4400" dirty="0"/>
          </a:p>
        </p:txBody>
      </p:sp>
      <p:sp>
        <p:nvSpPr>
          <p:cNvPr id="7" name="矩形 6"/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集合论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计算复杂性理论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形式文法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结构化归纳法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构造逻辑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C3300"/>
                </a:solidFill>
                <a:ea typeface="SimHei" panose="02010609060101010101" pitchFamily="49" charset="-122"/>
              </a:rPr>
              <a:t>谓词逻辑</a:t>
            </a:r>
            <a:endParaRPr kumimoji="1" lang="zh-CN" altLang="en-US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bg1"/>
                </a:solidFill>
                <a:ea typeface="SimHei" panose="02010609060101010101" pitchFamily="49" charset="-122"/>
              </a:rPr>
              <a:t>霍尔逻辑</a:t>
            </a:r>
            <a:endParaRPr kumimoji="1" lang="zh-CN" altLang="en-US" sz="2000" dirty="0">
              <a:solidFill>
                <a:schemeClr val="bg1"/>
              </a:solidFill>
              <a:ea typeface="SimHei" panose="02010609060101010101" pitchFamily="49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SAT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65000"/>
                  </a:schemeClr>
                </a:solidFill>
                <a:ea typeface="SimHei" panose="02010609060101010101" pitchFamily="49" charset="-122"/>
              </a:rPr>
              <a:t>Theory</a:t>
            </a:r>
            <a:endParaRPr kumimoji="1" lang="en-US" altLang="zh-CN" sz="2000" dirty="0">
              <a:solidFill>
                <a:schemeClr val="bg1">
                  <a:lumMod val="6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67926" y="2641103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</a:t>
            </a:r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</a:rPr>
              <a:t>问题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C3300"/>
                </a:solidFill>
                <a:ea typeface="SimHei" panose="02010609060101010101" pitchFamily="49" charset="-122"/>
              </a:rPr>
              <a:t>EUF</a:t>
            </a:r>
            <a:endParaRPr kumimoji="1" lang="en-US" altLang="zh-CN" sz="2000" dirty="0">
              <a:solidFill>
                <a:srgbClr val="CC3300"/>
              </a:solidFill>
              <a:ea typeface="SimHei" panose="02010609060101010101" pitchFamily="49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/>
                </a:solidFill>
                <a:ea typeface="SimHei" panose="02010609060101010101" pitchFamily="49" charset="-122"/>
              </a:rPr>
              <a:t>LA</a:t>
            </a:r>
            <a:endParaRPr kumimoji="1" lang="en-US" altLang="zh-CN" sz="2000" dirty="0">
              <a:solidFill>
                <a:schemeClr val="bg1"/>
              </a:solidFill>
              <a:ea typeface="SimHei" panose="02010609060101010101" pitchFamily="49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Bit Vector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Arrays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SimHei" panose="02010609060101010101" pitchFamily="49" charset="-122"/>
              </a:rPr>
              <a:t>Pointer</a:t>
            </a:r>
            <a:endParaRPr kumimoji="1" lang="en-US" altLang="zh-CN" sz="20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600" dirty="0"/>
              <a:t>Combination</a:t>
            </a:r>
            <a:endParaRPr kumimoji="1" lang="en-US" altLang="zh-CN" sz="1400" dirty="0">
              <a:solidFill>
                <a:schemeClr val="bg1">
                  <a:lumMod val="9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回顾：课程</a:t>
            </a:r>
            <a:r>
              <a:rPr lang="zh-CN" altLang="en-US" sz="4400" dirty="0"/>
              <a:t>大纲</a:t>
            </a:r>
            <a:endParaRPr lang="zh-CN" altLang="en-US" sz="4400" dirty="0"/>
          </a:p>
        </p:txBody>
      </p:sp>
      <p:sp>
        <p:nvSpPr>
          <p:cNvPr id="3" name="文本框 2"/>
          <p:cNvSpPr txBox="1"/>
          <p:nvPr/>
        </p:nvSpPr>
        <p:spPr>
          <a:xfrm>
            <a:off x="-1558456" y="12642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917575" y="1400810"/>
            <a:ext cx="10078720" cy="5169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知识基础（集合、关系与映射、上下文无关文法、基于结构的归纳法）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命题逻辑（语法、自然演绎系统、构造逻辑、语义系统、可靠性与完备性、可判断性）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布尔可满足性（合取范式、解析与传播、DPLL算法）</a:t>
            </a:r>
            <a:endParaRPr lang="zh-CN" altLang="en-US" sz="2000" dirty="0">
              <a:solidFill>
                <a:srgbClr val="FF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谓词逻辑（</a:t>
            </a:r>
            <a:r>
              <a:rPr lang="zh-CN" altLang="en-US" sz="2000" dirty="0">
                <a:solidFill>
                  <a:srgbClr val="C00000"/>
                </a:solidFill>
                <a:sym typeface="+mn-ea"/>
              </a:rPr>
              <a:t>语法、自然演绎系统、构造逻辑、语义系统、可靠性与完备性、可判断性</a:t>
            </a:r>
            <a:r>
              <a:rPr lang="zh-CN" altLang="en-US" sz="2000" dirty="0">
                <a:solidFill>
                  <a:srgbClr val="C00000"/>
                </a:solidFill>
              </a:rPr>
              <a:t>）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>
                <a:solidFill>
                  <a:srgbClr val="C00000"/>
                </a:solidFill>
              </a:rPr>
              <a:t>等式与未解释函数理论（可满足性模理论、等式理论、并查集与等价类、未解释函数）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线性算术（语法、Fourier-Motzkin消元法、单纯形法、分支定界法）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数据结构理论（比特向量、数组、指针、字符串）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理论组合（Nelson-Oppen、理论凸性、</a:t>
            </a:r>
            <a:r>
              <a:rPr lang="en-US" altLang="zh-CN" sz="2000" dirty="0"/>
              <a:t>DPLL(T)</a:t>
            </a:r>
            <a:r>
              <a:rPr lang="zh-CN" altLang="en-US" sz="2000" dirty="0"/>
              <a:t>算法）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符号执行（机器抽象模型、操作语义、简单命令式语言、路径条件、混合执行等）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程序验证（霍尔三元、最弱前条件、验证条件等）</a:t>
            </a:r>
            <a:endParaRPr lang="zh-CN" altLang="en-US" sz="2000" dirty="0"/>
          </a:p>
          <a:p>
            <a:pPr marL="285750" indent="-285750" fontAlgn="auto">
              <a:lnSpc>
                <a:spcPct val="150000"/>
              </a:lnSpc>
              <a:buFont typeface="Wingdings" panose="05000000000000000000" charset="0"/>
              <a:buChar char=""/>
            </a:pPr>
            <a:r>
              <a:rPr lang="zh-CN" altLang="en-US" sz="2000" dirty="0"/>
              <a:t>程序合成（基于语法的合成、公理化合成等）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dirty="0"/>
              <a:t>习题回顾课程内容</a:t>
            </a:r>
            <a:endParaRPr lang="en-US" alt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22" y="1128512"/>
            <a:ext cx="10515599" cy="52609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dirty="0"/>
          </a:p>
          <a:p>
            <a:pPr marL="457200" indent="-457200">
              <a:buAutoNum type="arabicPeriod"/>
            </a:pPr>
            <a:r>
              <a:rPr lang="en-US" altLang="en-US" sz="3600" dirty="0">
                <a:solidFill>
                  <a:schemeClr val="tx1"/>
                </a:solidFill>
              </a:rPr>
              <a:t>课程回顾</a:t>
            </a:r>
            <a:endParaRPr lang="en-US" altLang="en-US" sz="3600" dirty="0">
              <a:solidFill>
                <a:srgbClr val="CC3300"/>
              </a:solidFill>
            </a:endParaRPr>
          </a:p>
          <a:p>
            <a:pPr marL="457200" indent="-457200">
              <a:buAutoNum type="arabicPeriod"/>
            </a:pPr>
            <a:r>
              <a:rPr lang="zh-CN" altLang="en-US" sz="3600" dirty="0">
                <a:solidFill>
                  <a:srgbClr val="FF0000"/>
                </a:solidFill>
              </a:rPr>
              <a:t>构造主义逻辑回顾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SAT回顾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谓词逻辑回顾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 err="1"/>
              <a:t>EUF理论回顾</a:t>
            </a:r>
            <a:endParaRPr lang="en-US" altLang="en-US" sz="3600" dirty="0"/>
          </a:p>
          <a:p>
            <a:pPr marL="457200" indent="-457200">
              <a:buAutoNum type="arabicPeriod"/>
            </a:pPr>
            <a:r>
              <a:rPr lang="en-US" altLang="en-US" sz="3600" dirty="0"/>
              <a:t>疑问解答</a:t>
            </a:r>
            <a:endParaRPr lang="en-US" altLang="en-US" sz="36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6fb0f35a-b93d-4a94-99c2-c1b181bc762d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gICAiSW1nU2V0dGluZ0pzb24iIDogIntcImRwaVwiOlwiNjAwXCIsXCJmb3JtYXRcIjpcIlBOR1wiLFwidHJhbnNwYXJlbnRcIjp0cnVlLFwiYXV0b1wiOnRydWV9IiwKICAgIkxhdGV4IiA6ICJYRnNnWEd4dWIzUWdYRjA9IiwKICAgIkxhdGV4SW1nQmFzZTY0IiA6ICJpVkJPUncwS0dnb0FBQUFOU1VoRVVnQUFBQzhBQUFBWEJBTUFBQUJwSUF0ZkFBQUFKMUJNVkVYLy8vOEFBQUFBQUFBQUFBQUFBQUFBQUFBQUFBQUFBQUFBQUFBQUFBQUFBQUFBQUFBQUFBQWlsVTZlQUFBQURIUlNUbE1BRURKRUlsUm1tYnZ2cTNaTU5UTG5BQUFBQ1hCSVdYTUFBQTdFQUFBT3hBR1ZLdzRiQUFBQVBVbEVRVlFvRldOZ1ZEYkdBa3dZR0h6T1lBVUJERGxZeGM4VU1Fak13U3F6Z0FFcjREb3pLb0VXTUFNYUpPekFHTVFLdU05c3dDck93Rmd1QUFCWmQxV2Z6WUExVFFBQUFBQkpSVTVFcmtKZ2dnPT0iCn0K"/>
    </extobj>
  </extobjs>
</s:customData>
</file>

<file path=customXml/itemProps2.xml><?xml version="1.0" encoding="utf-8"?>
<ds:datastoreItem xmlns:ds="http://schemas.openxmlformats.org/officeDocument/2006/customXml" ds:itemID="s:customData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6147</Words>
  <Application>WPS 演示</Application>
  <PresentationFormat>宽屏</PresentationFormat>
  <Paragraphs>875</Paragraphs>
  <Slides>64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64</vt:i4>
      </vt:variant>
    </vt:vector>
  </HeadingPairs>
  <TitlesOfParts>
    <vt:vector size="84" baseType="lpstr">
      <vt:lpstr>Arial</vt:lpstr>
      <vt:lpstr>方正书宋_GBK</vt:lpstr>
      <vt:lpstr>Wingdings</vt:lpstr>
      <vt:lpstr>SimHei</vt:lpstr>
      <vt:lpstr>汉仪中黑KW</vt:lpstr>
      <vt:lpstr>Wingdings</vt:lpstr>
      <vt:lpstr>Tahoma Regular</vt:lpstr>
      <vt:lpstr>Cambria Math</vt:lpstr>
      <vt:lpstr>Kingsoft Math</vt:lpstr>
      <vt:lpstr>宋体</vt:lpstr>
      <vt:lpstr>Courier New</vt:lpstr>
      <vt:lpstr>Arial Black</vt:lpstr>
      <vt:lpstr>微软雅黑</vt:lpstr>
      <vt:lpstr>汉仪旗黑</vt:lpstr>
      <vt:lpstr>Arial Unicode MS</vt:lpstr>
      <vt:lpstr>汉仪书宋二KW</vt:lpstr>
      <vt:lpstr>Calibri</vt:lpstr>
      <vt:lpstr>Helvetica Neue</vt:lpstr>
      <vt:lpstr>宋体</vt:lpstr>
      <vt:lpstr>Office 主题​​</vt:lpstr>
      <vt:lpstr>Formal Method 2021-Spring</vt:lpstr>
      <vt:lpstr>习题回顾课程内容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回顾：课程大纲</vt:lpstr>
      <vt:lpstr>习题回顾课程内容</vt:lpstr>
      <vt:lpstr>回顾：构造主义逻辑-语义系统</vt:lpstr>
      <vt:lpstr>回顾：构造主义逻辑-可靠性与完整性</vt:lpstr>
      <vt:lpstr>回顾：构造主义逻辑-语法规则</vt:lpstr>
      <vt:lpstr>回顾：构造主义逻辑-语义系统</vt:lpstr>
      <vt:lpstr>回顾：构造主义逻辑-可靠性与完整性</vt:lpstr>
      <vt:lpstr>Example</vt:lpstr>
      <vt:lpstr>Example</vt:lpstr>
      <vt:lpstr>习题回顾课程内容</vt:lpstr>
      <vt:lpstr>回顾：可满足性问题(SAT)</vt:lpstr>
      <vt:lpstr>回顾：可满足性问题(SAT)</vt:lpstr>
      <vt:lpstr>回顾：可满足性问题(SAT)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回顾：可满足性问题(SAT)-CNF</vt:lpstr>
      <vt:lpstr>回顾：可满足性问题(SAT)-解析与传播</vt:lpstr>
      <vt:lpstr>回顾：可满足性问题(SAT)-解析与传播</vt:lpstr>
      <vt:lpstr>回顾：可满足性问题(SAT)-解析与传播</vt:lpstr>
      <vt:lpstr>回顾：可满足性问题(SAT)-DPLL</vt:lpstr>
      <vt:lpstr>回顾：可满足性问题(SAT)-DPLL</vt:lpstr>
      <vt:lpstr>回顾：可满足性问题(SAT)-DPLL</vt:lpstr>
      <vt:lpstr>回顾：可满足性问题(SAT)-DPLL</vt:lpstr>
      <vt:lpstr>习题回顾课程内容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</vt:lpstr>
      <vt:lpstr>回顾：谓词逻辑-绑定变量</vt:lpstr>
      <vt:lpstr>回顾：谓词逻辑-自由变量</vt:lpstr>
      <vt:lpstr>回顾：谓词逻辑-替换</vt:lpstr>
      <vt:lpstr>习题回顾课程内容</vt:lpstr>
      <vt:lpstr>回顾：EUF理论回顾-SMT</vt:lpstr>
      <vt:lpstr>回顾：EUF理论回顾-等式</vt:lpstr>
      <vt:lpstr>回顾：EUF理论回顾-未解释函数</vt:lpstr>
      <vt:lpstr>回顾：EUF理论回顾-等式与未解释函数</vt:lpstr>
      <vt:lpstr>回顾：EUF理论回顾</vt:lpstr>
      <vt:lpstr>#1: Program equivalence</vt:lpstr>
      <vt:lpstr>#1: Program equivalence</vt:lpstr>
      <vt:lpstr>#2: Translation validation</vt:lpstr>
      <vt:lpstr>习题回顾课程内容</vt:lpstr>
      <vt:lpstr>谢谢，周末愉快！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2020-Spring</dc:title>
  <dc:creator>tfd</dc:creator>
  <cp:lastModifiedBy>xiatian</cp:lastModifiedBy>
  <cp:revision>114</cp:revision>
  <dcterms:created xsi:type="dcterms:W3CDTF">2021-11-25T07:01:18Z</dcterms:created>
  <dcterms:modified xsi:type="dcterms:W3CDTF">2021-11-25T07:01:18Z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2052-3.9.1.6204</vt:lpwstr>
  </property>
</Properties>
</file>