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327" r:id="rId3"/>
    <p:sldId id="363" r:id="rId4"/>
    <p:sldId id="370" r:id="rId5"/>
    <p:sldId id="364" r:id="rId6"/>
    <p:sldId id="371" r:id="rId7"/>
    <p:sldId id="341" r:id="rId8"/>
    <p:sldId id="372" r:id="rId9"/>
    <p:sldId id="373" r:id="rId10"/>
    <p:sldId id="342" r:id="rId11"/>
    <p:sldId id="343" r:id="rId12"/>
    <p:sldId id="379" r:id="rId13"/>
    <p:sldId id="390" r:id="rId14"/>
    <p:sldId id="374" r:id="rId15"/>
    <p:sldId id="375" r:id="rId16"/>
    <p:sldId id="376" r:id="rId17"/>
    <p:sldId id="377" r:id="rId18"/>
    <p:sldId id="378" r:id="rId19"/>
    <p:sldId id="345" r:id="rId20"/>
    <p:sldId id="346" r:id="rId21"/>
    <p:sldId id="347" r:id="rId22"/>
    <p:sldId id="380" r:id="rId23"/>
    <p:sldId id="381" r:id="rId24"/>
    <p:sldId id="382" r:id="rId25"/>
    <p:sldId id="383" r:id="rId26"/>
    <p:sldId id="384" r:id="rId27"/>
    <p:sldId id="385" r:id="rId28"/>
    <p:sldId id="348" r:id="rId29"/>
    <p:sldId id="349" r:id="rId30"/>
    <p:sldId id="386" r:id="rId31"/>
    <p:sldId id="350" r:id="rId32"/>
    <p:sldId id="353" r:id="rId33"/>
    <p:sldId id="387" r:id="rId34"/>
    <p:sldId id="391" r:id="rId35"/>
    <p:sldId id="392" r:id="rId36"/>
    <p:sldId id="388" r:id="rId37"/>
    <p:sldId id="389" r:id="rId38"/>
    <p:sldId id="362" r:id="rId3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/>
    <p:restoredTop sz="94720"/>
  </p:normalViewPr>
  <p:slideViewPr>
    <p:cSldViewPr>
      <p:cViewPr varScale="1">
        <p:scale>
          <a:sx n="102" d="100"/>
          <a:sy n="102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Satisfiability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We’ll study a very popular algorithm: DPLL</a:t>
            </a:r>
          </a:p>
          <a:p>
            <a:r>
              <a:rPr kumimoji="1" lang="en-US" altLang="zh-CN" sz="2400" dirty="0"/>
              <a:t>The roadmap:</a:t>
            </a:r>
          </a:p>
          <a:p>
            <a:pPr lvl="1"/>
            <a:r>
              <a:rPr kumimoji="1" lang="en-US" altLang="zh-CN" sz="2400" dirty="0"/>
              <a:t>Normal form: </a:t>
            </a:r>
          </a:p>
          <a:p>
            <a:pPr lvl="2"/>
            <a:r>
              <a:rPr kumimoji="1" lang="en-US" altLang="zh-CN" dirty="0"/>
              <a:t>Key insights: don’t handle arbitrary propositions, but only normalized ones</a:t>
            </a:r>
          </a:p>
          <a:p>
            <a:pPr lvl="3"/>
            <a:r>
              <a:rPr kumimoji="1" lang="en-US" altLang="zh-CN" sz="2400" dirty="0"/>
              <a:t>the simpler, the easier</a:t>
            </a:r>
          </a:p>
          <a:p>
            <a:pPr lvl="2"/>
            <a:r>
              <a:rPr kumimoji="1" lang="en-US" altLang="zh-CN" dirty="0"/>
              <a:t> Negation normal (NNF), conjunctive normal form (CNF)</a:t>
            </a:r>
          </a:p>
          <a:p>
            <a:pPr lvl="1"/>
            <a:r>
              <a:rPr kumimoji="1" lang="en-US" altLang="zh-CN" sz="2400" dirty="0"/>
              <a:t>Resolution</a:t>
            </a:r>
          </a:p>
          <a:p>
            <a:pPr lvl="2"/>
            <a:r>
              <a:rPr kumimoji="1" lang="en-US" altLang="zh-CN" dirty="0"/>
              <a:t>Key insight: simplify propositions during </a:t>
            </a:r>
            <a:r>
              <a:rPr kumimoji="1" lang="en-US" altLang="zh-CN" dirty="0" err="1"/>
              <a:t>eval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Negation normal 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 for NNF:</a:t>
            </a:r>
          </a:p>
          <a:p>
            <a:pPr lvl="1"/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 appears before atomic </a:t>
            </a:r>
            <a:r>
              <a:rPr kumimoji="1" lang="en-US" altLang="zh-CN" dirty="0" err="1"/>
              <a:t>vars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endParaRPr kumimoji="1" lang="zh-CN" altLang="en-US" dirty="0"/>
          </a:p>
          <a:p>
            <a:r>
              <a:rPr kumimoji="1" lang="en-US" altLang="zh-CN" dirty="0"/>
              <a:t>NNF example: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~p2 \/ p3 \/ ~p4</a:t>
            </a:r>
          </a:p>
          <a:p>
            <a:r>
              <a:rPr kumimoji="1" lang="en-US" altLang="zh-CN" dirty="0"/>
              <a:t>Non NNF: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~(p2 \/ p3) \/ ~p4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   |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>
                          <a:solidFill>
                            <a:srgbClr val="0432FF"/>
                          </a:solidFill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>
                <a:blip r:embed="rId2"/>
                <a:stretch>
                  <a:fillRect l="-2606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eliminating implication:</a:t>
            </a:r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</a:p>
          <a:p>
            <a:pPr marL="0" indent="0">
              <a:buNone/>
            </a:pPr>
            <a:r>
              <a:rPr kumimoji="1" lang="en-US" altLang="zh-CN" dirty="0"/>
              <a:t>C(P-&gt;Q)     = ~C(P) \/ C(Q)</a:t>
            </a:r>
          </a:p>
        </p:txBody>
      </p:sp>
    </p:spTree>
    <p:extLst>
      <p:ext uri="{BB962C8B-B14F-4D97-AF65-F5344CB8AC3E}">
        <p14:creationId xmlns:p14="http://schemas.microsoft.com/office/powerpoint/2010/main" val="92730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(q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p))</a:t>
            </a:r>
          </a:p>
          <a:p>
            <a:pPr marL="0" indent="0">
              <a:buNone/>
            </a:pPr>
            <a:r>
              <a:rPr kumimoji="1" lang="en-US" altLang="zh-CN" sz="2400" dirty="0"/>
              <a:t>= ~C(p) \/ C(q 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</a:p>
          <a:p>
            <a:pPr marL="0" indent="0">
              <a:buNone/>
            </a:pPr>
            <a:r>
              <a:rPr kumimoji="1" lang="en-US" altLang="zh-CN" sz="2400" dirty="0"/>
              <a:t>= ~p \/ (~C(q)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 C(p))</a:t>
            </a:r>
          </a:p>
          <a:p>
            <a:pPr marL="0" indent="0">
              <a:buNone/>
            </a:pPr>
            <a:r>
              <a:rPr kumimoji="1" lang="en-US" altLang="zh-CN" sz="2400" dirty="0"/>
              <a:t>= ~p \/ (~q 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further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turned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into:</a:t>
            </a:r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~q</a:t>
            </a:r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915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NNF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 into NNF:</a:t>
            </a:r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C(~~P)      = C(P)</a:t>
            </a:r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</a:p>
          <a:p>
            <a:pPr marL="0" indent="0">
              <a:buNone/>
            </a:pPr>
            <a:r>
              <a:rPr kumimoji="1" lang="en-US" altLang="zh-CN" dirty="0"/>
              <a:t>C(~(P/\Q)) = C(~P) \/ C(~Q)</a:t>
            </a:r>
          </a:p>
          <a:p>
            <a:pPr marL="0" indent="0">
              <a:buNone/>
            </a:pPr>
            <a:r>
              <a:rPr kumimoji="1" lang="en-US" altLang="zh-CN" dirty="0"/>
              <a:t>C(~(P\/Q)) = C(~P) /\ C(~Q)</a:t>
            </a:r>
          </a:p>
        </p:txBody>
      </p:sp>
    </p:spTree>
    <p:extLst>
      <p:ext uri="{BB962C8B-B14F-4D97-AF65-F5344CB8AC3E}">
        <p14:creationId xmlns:p14="http://schemas.microsoft.com/office/powerpoint/2010/main" val="172280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NNF conversion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C(~((p1 /\ ~p2) \/ (p3 \/ ~p4)))</a:t>
            </a:r>
          </a:p>
          <a:p>
            <a:pPr marL="0" indent="0">
              <a:buNone/>
            </a:pPr>
            <a:r>
              <a:rPr kumimoji="1" lang="en-US" altLang="zh-CN" sz="2400" dirty="0"/>
              <a:t>= C(~(p1 /\ ~p2)) /\ C(~(p3 \/ ~p4))</a:t>
            </a:r>
          </a:p>
          <a:p>
            <a:pPr marL="0" indent="0">
              <a:buNone/>
            </a:pPr>
            <a:r>
              <a:rPr kumimoji="1" lang="en-US" altLang="zh-CN" sz="2400" dirty="0"/>
              <a:t>= (C(~p1) \/ C(~(~p2))) /\ (C(~p3) \/ C(~(~p4)))</a:t>
            </a:r>
          </a:p>
          <a:p>
            <a:pPr marL="0" indent="0">
              <a:buNone/>
            </a:pPr>
            <a:r>
              <a:rPr kumimoji="1" lang="en-US" altLang="zh-CN" sz="2400" dirty="0"/>
              <a:t>= (~p1 \/ p2) \/ (~p3 \/ p4)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So intuitively, NNF basically pushes the “~” connective deeper into a given proposition.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Conjunctive normal form(CNF)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The CFG for CNF right</a:t>
            </a:r>
          </a:p>
          <a:p>
            <a:pPr lvl="1"/>
            <a:r>
              <a:rPr kumimoji="1" lang="en-US" altLang="zh-CN" dirty="0"/>
              <a:t>A proposition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 is a conjunction of disjunctive clause </a:t>
            </a:r>
            <a:r>
              <a:rPr kumimoji="1" lang="en-US" altLang="zh-CN" dirty="0">
                <a:solidFill>
                  <a:srgbClr val="0432FF"/>
                </a:solidFill>
              </a:rPr>
              <a:t>D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D</a:t>
            </a:r>
            <a:r>
              <a:rPr kumimoji="1" lang="en-US" altLang="zh-CN" dirty="0"/>
              <a:t>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atoms</a:t>
            </a:r>
            <a:endParaRPr kumimoji="1" lang="zh-CN" altLang="en-US" dirty="0"/>
          </a:p>
          <a:p>
            <a:r>
              <a:rPr kumimoji="1" lang="en-US" altLang="zh-CN" dirty="0"/>
              <a:t>CNF Example: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(p1 \/ ~p2) /\ (p3 \/ ~p4)</a:t>
            </a:r>
          </a:p>
          <a:p>
            <a:r>
              <a:rPr kumimoji="1" lang="en-US" altLang="zh-CN" dirty="0"/>
              <a:t>Non CNF: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(~p2 \/ p3) \/ ~p4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P::= D /\ P                    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D ::= D \/ A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  |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           </a:t>
                </a:r>
                <a:r>
                  <a:rPr kumimoji="1" lang="en-US" altLang="zh-CN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| T</a:t>
                </a:r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|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>
                <a:blip r:embed="rId2"/>
                <a:stretch>
                  <a:fillRect t="-2160" r="-64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5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CNF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converting into CNF:</a:t>
            </a:r>
          </a:p>
          <a:p>
            <a:pPr marL="0" indent="0">
              <a:buNone/>
            </a:pPr>
            <a:r>
              <a:rPr kumimoji="1" lang="en-US" altLang="zh-CN" sz="2800" dirty="0"/>
              <a:t>C(p)     = p</a:t>
            </a:r>
          </a:p>
          <a:p>
            <a:pPr marL="0" indent="0">
              <a:buNone/>
            </a:pPr>
            <a:r>
              <a:rPr kumimoji="1" lang="en-US" altLang="zh-CN" sz="2800" dirty="0"/>
              <a:t>C(~p)   = ~p</a:t>
            </a:r>
            <a:endParaRPr kumimoji="1" lang="zh-CN" altLang="en-US" sz="2800" dirty="0"/>
          </a:p>
          <a:p>
            <a:pPr marL="0" indent="0">
              <a:buNone/>
            </a:pPr>
            <a:r>
              <a:rPr kumimoji="1" lang="en-US" altLang="zh-CN" sz="2800" dirty="0"/>
              <a:t>C(P/\Q) = C(P) /\ C(Q)</a:t>
            </a:r>
          </a:p>
          <a:p>
            <a:pPr marL="0" indent="0">
              <a:buNone/>
            </a:pPr>
            <a:r>
              <a:rPr kumimoji="1" lang="en-US" altLang="zh-CN" sz="2800" dirty="0"/>
              <a:t>C(P\/Q) = D(C(P), C(Q))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D(P=P1/\P2, Q)  = D(P1, Q) /\ D(P2, Q)</a:t>
            </a:r>
          </a:p>
          <a:p>
            <a:pPr marL="0" indent="0">
              <a:buNone/>
            </a:pPr>
            <a:r>
              <a:rPr kumimoji="1" lang="en-US" altLang="zh-CN" sz="2800" dirty="0"/>
              <a:t>D(P, Q=Q1/\Q2) = D(P, Q1) /\ D(P, Q2)</a:t>
            </a:r>
          </a:p>
          <a:p>
            <a:pPr marL="0" indent="0">
              <a:buNone/>
            </a:pPr>
            <a:r>
              <a:rPr kumimoji="1" lang="en-US" altLang="zh-CN" sz="2800" dirty="0"/>
              <a:t>D(P, Q)              = P \/ Q</a:t>
            </a:r>
          </a:p>
        </p:txBody>
      </p:sp>
    </p:spTree>
    <p:extLst>
      <p:ext uri="{BB962C8B-B14F-4D97-AF65-F5344CB8AC3E}">
        <p14:creationId xmlns:p14="http://schemas.microsoft.com/office/powerpoint/2010/main" val="2579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CNF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C((~p1 /\ p2) \/ (~p2 /\ p4))</a:t>
            </a:r>
          </a:p>
          <a:p>
            <a:pPr marL="0" indent="0">
              <a:buNone/>
            </a:pPr>
            <a:r>
              <a:rPr kumimoji="1" lang="en-US" altLang="zh-CN" sz="2400" dirty="0"/>
              <a:t>= D(C(~p1 /\ p2), C(~p2 /\ p4))</a:t>
            </a:r>
          </a:p>
          <a:p>
            <a:pPr marL="0" indent="0">
              <a:buNone/>
            </a:pPr>
            <a:r>
              <a:rPr kumimoji="1" lang="en-US" altLang="zh-CN" sz="2400" dirty="0"/>
              <a:t>= D(~p1 /\ p2, ~p2 /\ p4)</a:t>
            </a:r>
          </a:p>
          <a:p>
            <a:pPr marL="0" indent="0">
              <a:buNone/>
            </a:pPr>
            <a:r>
              <a:rPr kumimoji="1" lang="en-US" altLang="zh-CN" sz="2400" dirty="0"/>
              <a:t>= D(~p1, ~p2 /\ p4) /\ D(p2, ~p2 /\ p4)</a:t>
            </a:r>
          </a:p>
          <a:p>
            <a:pPr marL="0" indent="0">
              <a:buNone/>
            </a:pPr>
            <a:r>
              <a:rPr kumimoji="1" lang="en-US" altLang="zh-CN" sz="2400" dirty="0"/>
              <a:t>= (D(~p1, ~p2) /\ D(~p1, p4))  /\ …</a:t>
            </a:r>
          </a:p>
          <a:p>
            <a:pPr marL="0" indent="0">
              <a:buNone/>
            </a:pPr>
            <a:r>
              <a:rPr kumimoji="1" lang="en-US" altLang="zh-CN" sz="2400" dirty="0"/>
              <a:t>= ((~p1\/~p2) /\ (~p1\/p4)) /\ 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Remarks: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Think both C(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and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as compilers;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The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function basically pushes the </a:t>
            </a:r>
            <a:r>
              <a:rPr kumimoji="1" lang="en-US" altLang="zh-CN" sz="2400" dirty="0">
                <a:solidFill>
                  <a:srgbClr val="0432FF"/>
                </a:solidFill>
              </a:rPr>
              <a:t>\/</a:t>
            </a:r>
            <a:r>
              <a:rPr kumimoji="1" lang="en-US" altLang="zh-CN" sz="2400" dirty="0"/>
              <a:t> connective deeper into a given proposition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9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DIMACS standard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CNF, each prop is denoted by a positive integer, it’s negation is the corresponding negative number, each clause is ended by 0</a:t>
            </a:r>
          </a:p>
          <a:p>
            <a:r>
              <a:rPr kumimoji="1" lang="en-US" altLang="zh-CN" dirty="0"/>
              <a:t>Example:</a:t>
            </a:r>
          </a:p>
          <a:p>
            <a:pPr lvl="1"/>
            <a:r>
              <a:rPr kumimoji="1" lang="en-US" altLang="zh-CN" dirty="0"/>
              <a:t>(~p1\/~p2) /\ (~p1\/p4)</a:t>
            </a:r>
          </a:p>
          <a:p>
            <a:pPr lvl="1"/>
            <a:r>
              <a:rPr kumimoji="1" lang="en-US" altLang="zh-CN" dirty="0"/>
              <a:t>-1 -2 0 -1 4 0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 (SAT)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Satisfiability is a key problem in math</a:t>
            </a:r>
          </a:p>
          <a:p>
            <a:pPr lvl="1"/>
            <a:r>
              <a:rPr kumimoji="1" lang="en-US" altLang="zh-CN" dirty="0"/>
              <a:t>To answer whether or not a proposition can evaluate to true, under some model</a:t>
            </a:r>
          </a:p>
          <a:p>
            <a:r>
              <a:rPr kumimoji="1" lang="en-US" altLang="zh-CN" dirty="0"/>
              <a:t>One of the fundamental problems in CS</a:t>
            </a:r>
          </a:p>
          <a:p>
            <a:pPr lvl="1"/>
            <a:r>
              <a:rPr kumimoji="1" lang="en-US" altLang="zh-CN" dirty="0"/>
              <a:t>Many theoretical studies</a:t>
            </a:r>
          </a:p>
          <a:p>
            <a:pPr lvl="2"/>
            <a:r>
              <a:rPr kumimoji="1" lang="en-US" altLang="zh-CN" dirty="0"/>
              <a:t>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</a:p>
          <a:p>
            <a:pPr lvl="1"/>
            <a:r>
              <a:rPr kumimoji="1" lang="en-US" altLang="zh-CN" dirty="0"/>
              <a:t>Many algorithmic improvements</a:t>
            </a:r>
          </a:p>
          <a:p>
            <a:pPr lvl="2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pPr lvl="1"/>
            <a:r>
              <a:rPr kumimoji="1" lang="en-US" altLang="zh-CN" dirty="0"/>
              <a:t>Many applications</a:t>
            </a:r>
          </a:p>
          <a:p>
            <a:pPr lvl="2"/>
            <a:r>
              <a:rPr kumimoji="1" lang="en-US" altLang="zh-CN" dirty="0"/>
              <a:t>We’ll discuss some 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24537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initial but still very popular algorithm</a:t>
            </a:r>
          </a:p>
          <a:p>
            <a:pPr lvl="1"/>
            <a:r>
              <a:rPr kumimoji="1" lang="en-US" altLang="zh-CN" dirty="0"/>
              <a:t>Davis-Putnam (DP) </a:t>
            </a:r>
            <a:r>
              <a:rPr kumimoji="1" lang="en-US" altLang="zh-CN"/>
              <a:t>algorithm, 1960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Davis, </a:t>
            </a:r>
            <a:r>
              <a:rPr kumimoji="1" lang="en-US" altLang="zh-CN" dirty="0" err="1"/>
              <a:t>Logemann</a:t>
            </a:r>
            <a:r>
              <a:rPr kumimoji="1" lang="en-US" altLang="zh-CN" dirty="0"/>
              <a:t>, and Loveland, 1962</a:t>
            </a:r>
          </a:p>
          <a:p>
            <a:r>
              <a:rPr kumimoji="1" lang="en-US" altLang="zh-CN" dirty="0"/>
              <a:t>Based on the truth table method, but with key improvements:</a:t>
            </a:r>
          </a:p>
          <a:p>
            <a:pPr lvl="1"/>
            <a:r>
              <a:rPr kumimoji="1" lang="en-US" altLang="zh-CN" dirty="0"/>
              <a:t>Splitting rule</a:t>
            </a:r>
          </a:p>
          <a:p>
            <a:pPr lvl="1"/>
            <a:r>
              <a:rPr kumimoji="1" lang="en-US" altLang="zh-CN" dirty="0"/>
              <a:t>Unit propagation (1-clause) rule</a:t>
            </a:r>
          </a:p>
          <a:p>
            <a:pPr lvl="2"/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69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(~T\/~p2)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(~F\/~p2) /\ (p2\/p4)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~p2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should only be F, in order to make the whole prop. SAT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209800" y="4953000"/>
            <a:ext cx="762000" cy="62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2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98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(F 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79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simplification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8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Trivial assignment to p4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B08FB-81CC-8A4F-B9E0-998FCC041431}"/>
              </a:ext>
            </a:extLst>
          </p:cNvPr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6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257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model:</a:t>
            </a:r>
          </a:p>
          <a:p>
            <a:r>
              <a:rPr kumimoji="1" lang="en-US" altLang="zh-CN" sz="2400" dirty="0"/>
              <a:t>[p1=T, p2=F, p4=T]</a:t>
            </a:r>
            <a:endParaRPr kumimoji="1"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B08FB-81CC-8A4F-B9E0-998FCC041431}"/>
              </a:ext>
            </a:extLst>
          </p:cNvPr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E5F5388-95C0-4740-B49F-8E33B158CE63}"/>
                  </a:ext>
                </a:extLst>
              </p:cNvPr>
              <p:cNvSpPr txBox="1"/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only need just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sz="2400" dirty="0"/>
                  <a:t> try,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=8 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E5F5388-95C0-4740-B49F-8E33B158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blipFill>
                <a:blip r:embed="rId2"/>
                <a:stretch>
                  <a:fillRect l="-1533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if(P==T)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if(P==F)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unit prop and simplify 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select_atomic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an atomic prop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(P[x|-&gt;T]))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splitting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(P[x|-&gt;F]);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2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State-of-the-art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 algorithms:</a:t>
            </a:r>
          </a:p>
          <a:p>
            <a:pPr lvl="1"/>
            <a:r>
              <a:rPr kumimoji="1" lang="en-US" altLang="zh-CN" dirty="0"/>
              <a:t>E.g., CDCL</a:t>
            </a:r>
          </a:p>
          <a:p>
            <a:r>
              <a:rPr kumimoji="1" lang="en-US" altLang="zh-CN" dirty="0"/>
              <a:t>Many improvements and engineering effort</a:t>
            </a:r>
          </a:p>
          <a:p>
            <a:pPr lvl="1"/>
            <a:r>
              <a:rPr kumimoji="1" lang="en-US" altLang="zh-CN" dirty="0"/>
              <a:t>Careful encoding of the propositions</a:t>
            </a:r>
          </a:p>
          <a:p>
            <a:pPr lvl="1"/>
            <a:r>
              <a:rPr kumimoji="1" lang="en-US" altLang="zh-CN" dirty="0"/>
              <a:t>Backtracking…</a:t>
            </a:r>
          </a:p>
          <a:p>
            <a:r>
              <a:rPr kumimoji="1" lang="en-US" altLang="zh-CN" dirty="0"/>
              <a:t>As a result, modern SAT solvers are practical enough</a:t>
            </a:r>
          </a:p>
        </p:txBody>
      </p:sp>
    </p:spTree>
    <p:extLst>
      <p:ext uri="{BB962C8B-B14F-4D97-AF65-F5344CB8AC3E}">
        <p14:creationId xmlns:p14="http://schemas.microsoft.com/office/powerpoint/2010/main" val="1864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</a:p>
          <a:p>
            <a:pPr lvl="1"/>
            <a:r>
              <a:rPr kumimoji="1" lang="en-US" altLang="zh-CN" dirty="0"/>
              <a:t>Also called a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3796"/>
                  </p:ext>
                </p:extLst>
              </p:nvPr>
            </p:nvGraphicFramePr>
            <p:xfrm>
              <a:off x="3048000" y="2794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3796"/>
                  </p:ext>
                </p:extLst>
              </p:nvPr>
            </p:nvGraphicFramePr>
            <p:xfrm>
              <a:off x="3048000" y="2794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087" t="-10345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8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Modeling and reasoning with SAT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7168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general scheme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4615710-8472-774F-9CF8-71C15C38BCCE}"/>
              </a:ext>
            </a:extLst>
          </p:cNvPr>
          <p:cNvSpPr/>
          <p:nvPr/>
        </p:nvSpPr>
        <p:spPr>
          <a:xfrm>
            <a:off x="3429000" y="3352800"/>
            <a:ext cx="2514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SAT solver/</a:t>
            </a:r>
          </a:p>
          <a:p>
            <a:pPr algn="ctr"/>
            <a:r>
              <a:rPr kumimoji="1" lang="en-US" altLang="zh-CN" dirty="0"/>
              <a:t>Theorem prover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67C130-7A6C-6C47-9CC1-A23F6FFFBA6A}"/>
              </a:ext>
            </a:extLst>
          </p:cNvPr>
          <p:cNvSpPr txBox="1"/>
          <p:nvPr/>
        </p:nvSpPr>
        <p:spPr>
          <a:xfrm>
            <a:off x="914400" y="3200400"/>
            <a:ext cx="212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 modeling/</a:t>
            </a:r>
          </a:p>
          <a:p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E26906F-B82E-B04D-AB5B-EA7B45E12EBE}"/>
              </a:ext>
            </a:extLst>
          </p:cNvPr>
          <p:cNvSpPr/>
          <p:nvPr/>
        </p:nvSpPr>
        <p:spPr>
          <a:xfrm>
            <a:off x="1752600" y="37338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D08315-9D82-574A-BCCE-577A88C4ACDD}"/>
              </a:ext>
            </a:extLst>
          </p:cNvPr>
          <p:cNvSpPr txBox="1"/>
          <p:nvPr/>
        </p:nvSpPr>
        <p:spPr>
          <a:xfrm>
            <a:off x="5972629" y="2971800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Solution found!</a:t>
            </a:r>
            <a:endParaRPr kumimoji="1" lang="zh-CN" alt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7A820510-8A39-9A4A-A7F5-28E6F874CC15}"/>
              </a:ext>
            </a:extLst>
          </p:cNvPr>
          <p:cNvSpPr/>
          <p:nvPr/>
        </p:nvSpPr>
        <p:spPr>
          <a:xfrm>
            <a:off x="5943600" y="34290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A5C06F-1A85-9B4A-869F-332008DFC4BA}"/>
              </a:ext>
            </a:extLst>
          </p:cNvPr>
          <p:cNvSpPr txBox="1"/>
          <p:nvPr/>
        </p:nvSpPr>
        <p:spPr>
          <a:xfrm>
            <a:off x="5972629" y="4325034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 solutions</a:t>
            </a:r>
            <a:endParaRPr kumimoji="1" lang="zh-CN" altLang="en-US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5C33A0DF-9317-814D-83D4-92178FDE6161}"/>
              </a:ext>
            </a:extLst>
          </p:cNvPr>
          <p:cNvSpPr/>
          <p:nvPr/>
        </p:nvSpPr>
        <p:spPr>
          <a:xfrm>
            <a:off x="5943600" y="40386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1CF5-19F5-CF45-B7D0-07BEB31CB4D6}"/>
              </a:ext>
            </a:extLst>
          </p:cNvPr>
          <p:cNvSpPr txBox="1"/>
          <p:nvPr/>
        </p:nvSpPr>
        <p:spPr>
          <a:xfrm>
            <a:off x="7609114" y="3364468"/>
            <a:ext cx="80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793030-C459-BE44-8E58-B32A6956011F}"/>
              </a:ext>
            </a:extLst>
          </p:cNvPr>
          <p:cNvSpPr txBox="1"/>
          <p:nvPr/>
        </p:nvSpPr>
        <p:spPr>
          <a:xfrm>
            <a:off x="7620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C3976A2C-302A-704C-9823-642D1DB23EA5}"/>
              </a:ext>
            </a:extLst>
          </p:cNvPr>
          <p:cNvSpPr/>
          <p:nvPr/>
        </p:nvSpPr>
        <p:spPr>
          <a:xfrm>
            <a:off x="4495800" y="44958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0713AE-E571-8447-921A-ED6D7237F9C3}"/>
              </a:ext>
            </a:extLst>
          </p:cNvPr>
          <p:cNvSpPr txBox="1"/>
          <p:nvPr/>
        </p:nvSpPr>
        <p:spPr>
          <a:xfrm>
            <a:off x="4191000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UNKNOWN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9C93D7-74FE-7B41-9961-7A097E06FA97}"/>
              </a:ext>
            </a:extLst>
          </p:cNvPr>
          <p:cNvSpPr txBox="1"/>
          <p:nvPr/>
        </p:nvSpPr>
        <p:spPr>
          <a:xfrm>
            <a:off x="3505200" y="46598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Memout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85DF8-DCD7-5A4C-8C81-177A664B14DF}"/>
              </a:ext>
            </a:extLst>
          </p:cNvPr>
          <p:cNvSpPr txBox="1"/>
          <p:nvPr/>
        </p:nvSpPr>
        <p:spPr>
          <a:xfrm>
            <a:off x="25908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hard part!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0C33B09-D427-5D4C-AE35-F39A62E3A5F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1977231" y="2502932"/>
            <a:ext cx="1489869" cy="6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1: circuit layout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771549-5E8B-9248-B18A-3DBA55ED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127500" cy="965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B20559-495E-CB4B-A5F7-0BD2DCBC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9" y="3276600"/>
            <a:ext cx="4254500" cy="20066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6477000" y="56388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 “True”?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423CB87-4AB7-4246-9DFB-52F6964AC74C}"/>
              </a:ext>
            </a:extLst>
          </p:cNvPr>
          <p:cNvCxnSpPr>
            <a:stCxn id="21" idx="0"/>
          </p:cNvCxnSpPr>
          <p:nvPr/>
        </p:nvCxnSpPr>
        <p:spPr>
          <a:xfrm flipV="1">
            <a:off x="7710488" y="4279900"/>
            <a:ext cx="989012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220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 for the following prop: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((A /\ B) /\ D) \/ ((A /\ B) /\ ~C)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2: seat arrangement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257800" y="3352800"/>
            <a:ext cx="368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people Alice, Bob, Carol, take 3 seats.</a:t>
            </a:r>
          </a:p>
          <a:p>
            <a:r>
              <a:rPr kumimoji="1" lang="en-US" altLang="zh-CN" dirty="0"/>
              <a:t>Constraints: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cannot sit near to Carol;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Bob cannot sit right to Alice.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Question: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Is there any solution?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How many solutions in total?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19050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Ai: Alice takes seat Ai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Bi: Bob takes seat Bi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Ci: Bob take the seat Ci</a:t>
            </a:r>
          </a:p>
          <a:p>
            <a:r>
              <a:rPr kumimoji="1" lang="en-US" altLang="zh-CN" dirty="0"/>
              <a:t>Where 1&lt;=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&lt;=3.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must take just one seat: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(A1/\~A2/\~A3) \/ (~A1/\A2/\~A3) \/ (~A1/\~A2/\A3)</a:t>
            </a:r>
          </a:p>
          <a:p>
            <a:r>
              <a:rPr kumimoji="1" lang="en-US" altLang="zh-CN" dirty="0"/>
              <a:t>2. Bob (Carol) takes just one seat: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3.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seat just taken by 1 person: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(A1/\~B1/\~C1) \/ (~A1/\B1/\~C1) \/ (~A1/\~B1/\C1)</a:t>
            </a:r>
          </a:p>
          <a:p>
            <a:r>
              <a:rPr kumimoji="1" lang="en-US" altLang="zh-CN" dirty="0"/>
              <a:t>4. Alice cannot sit near to Carol: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(A1-&gt;~B2)/\(A2-&gt;~B1)/\(A2-&gt;~B3)/\(A3-&gt;~B2)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C9DB3-F4B5-524B-A1EB-D80EE9A8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8500"/>
            <a:ext cx="1079500" cy="10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A08585-4A6B-0C42-A47A-199F4DED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981200"/>
            <a:ext cx="107950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730ED-157D-FE43-8FF9-F714A94F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81200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9449-38AB-1F29-C12F-BF692CDA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617E-5463-5C5E-A0EF-7F3F8173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3: 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DDB707-282E-532C-D787-F41A731BFF32}"/>
              </a:ext>
            </a:extLst>
          </p:cNvPr>
          <p:cNvSpPr txBox="1"/>
          <p:nvPr/>
        </p:nvSpPr>
        <p:spPr>
          <a:xfrm>
            <a:off x="5257800" y="335280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/>
              <a:t>-5}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-5}.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3F84B2-202F-B114-4021-7ECFEB8B1E4F}"/>
              </a:ext>
            </a:extLst>
          </p:cNvPr>
          <p:cNvSpPr txBox="1"/>
          <p:nvPr/>
        </p:nvSpPr>
        <p:spPr>
          <a:xfrm>
            <a:off x="304800" y="1905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0432FF"/>
                </a:solidFill>
              </a:rPr>
              <a:t>x_i</a:t>
            </a:r>
            <a:r>
              <a:rPr kumimoji="1" lang="en-US" altLang="zh-CN" dirty="0"/>
              <a:t>: a proposition indicating 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baseline="30000" dirty="0" err="1"/>
              <a:t>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selected.</a:t>
            </a:r>
          </a:p>
          <a:p>
            <a:r>
              <a:rPr kumimoji="1" lang="en-US" altLang="zh-CN" dirty="0"/>
              <a:t>E.g.,</a:t>
            </a:r>
          </a:p>
          <a:p>
            <a:r>
              <a:rPr kumimoji="1" lang="en-US" altLang="zh-CN" dirty="0"/>
              <a:t>x_0</a:t>
            </a:r>
            <a:r>
              <a:rPr kumimoji="1" lang="zh-CN" altLang="en-US" dirty="0"/>
              <a:t>  </a:t>
            </a:r>
            <a:r>
              <a:rPr kumimoji="1" lang="en-US" altLang="zh-CN" dirty="0"/>
              <a:t>x_1</a:t>
            </a:r>
            <a:r>
              <a:rPr kumimoji="1" lang="zh-CN" altLang="en-US" dirty="0"/>
              <a:t>   </a:t>
            </a:r>
            <a:r>
              <a:rPr kumimoji="1" lang="en-US" altLang="zh-CN" dirty="0"/>
              <a:t>x_2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x_3</a:t>
            </a:r>
          </a:p>
          <a:p>
            <a:r>
              <a:rPr kumimoji="1" lang="en-US" altLang="zh-CN" dirty="0"/>
              <a:t>{2,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3,</a:t>
            </a:r>
            <a:r>
              <a:rPr kumimoji="1" lang="zh-CN" altLang="en-US"/>
              <a:t>     </a:t>
            </a:r>
            <a:r>
              <a:rPr kumimoji="1" lang="en-US" altLang="zh-CN"/>
              <a:t>8</a:t>
            </a:r>
            <a:r>
              <a:rPr kumimoji="1" lang="en-US" altLang="zh-CN" dirty="0"/>
              <a:t>,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-5}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</a:rPr>
              <a:t>x_i</a:t>
            </a:r>
            <a:r>
              <a:rPr kumimoji="1" lang="zh-CN" altLang="en-US" dirty="0">
                <a:solidFill>
                  <a:srgbClr val="0432FF"/>
                </a:solidFill>
              </a:rPr>
              <a:t> → </a:t>
            </a:r>
            <a:r>
              <a:rPr kumimoji="1" lang="en-US" altLang="zh-CN" dirty="0">
                <a:solidFill>
                  <a:srgbClr val="0432FF"/>
                </a:solidFill>
              </a:rPr>
              <a:t>S[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dirty="0">
                <a:solidFill>
                  <a:srgbClr val="0432FF"/>
                </a:solidFill>
              </a:rPr>
              <a:t>]) \/ (¬</a:t>
            </a:r>
            <a:r>
              <a:rPr kumimoji="1" lang="en-US" altLang="zh-CN" dirty="0" err="1">
                <a:solidFill>
                  <a:srgbClr val="0432FF"/>
                </a:solidFill>
              </a:rPr>
              <a:t>x_i</a:t>
            </a:r>
            <a:r>
              <a:rPr kumimoji="1" lang="zh-CN" altLang="en-US" dirty="0">
                <a:solidFill>
                  <a:srgbClr val="0432FF"/>
                </a:solidFill>
              </a:rPr>
              <a:t> → </a:t>
            </a:r>
            <a:r>
              <a:rPr kumimoji="1" lang="en-US" altLang="zh-CN" dirty="0">
                <a:solidFill>
                  <a:srgbClr val="0432FF"/>
                </a:solidFill>
              </a:rPr>
              <a:t>0)</a:t>
            </a:r>
          </a:p>
          <a:p>
            <a:r>
              <a:rPr kumimoji="1" lang="en-US" altLang="zh-CN" dirty="0"/>
              <a:t>Or abbreviated as an if expression: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If(x_i, S[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dirty="0">
                <a:solidFill>
                  <a:srgbClr val="0432FF"/>
                </a:solidFill>
              </a:rPr>
              <a:t>], 0)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encodes</a:t>
            </a:r>
            <a:r>
              <a:rPr kumimoji="1" lang="zh-CN" altLang="en-US" dirty="0"/>
              <a:t> ∑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If(x_0, S[0], 0) +…+ If(</a:t>
            </a:r>
            <a:r>
              <a:rPr kumimoji="1" lang="en-US" altLang="zh-CN" dirty="0" err="1">
                <a:solidFill>
                  <a:srgbClr val="0432FF"/>
                </a:solidFill>
              </a:rPr>
              <a:t>x_n</a:t>
            </a:r>
            <a:r>
              <a:rPr kumimoji="1" lang="en-US" altLang="zh-CN" dirty="0">
                <a:solidFill>
                  <a:srgbClr val="0432FF"/>
                </a:solidFill>
              </a:rPr>
              <a:t>, S[n], 0) == 0</a:t>
            </a:r>
          </a:p>
          <a:p>
            <a:r>
              <a:rPr kumimoji="1" lang="en-US" altLang="zh-CN" dirty="0"/>
              <a:t>And the subset is nonempty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≠∅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Or(x_0, …, </a:t>
            </a:r>
            <a:r>
              <a:rPr kumimoji="1" lang="en-US" altLang="zh-CN" dirty="0" err="1">
                <a:solidFill>
                  <a:srgbClr val="0432FF"/>
                </a:solidFill>
              </a:rPr>
              <a:t>x_n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D9E507-15EC-D55D-6409-563690D4A72A}"/>
              </a:ext>
            </a:extLst>
          </p:cNvPr>
          <p:cNvSpPr txBox="1"/>
          <p:nvPr/>
        </p:nvSpPr>
        <p:spPr>
          <a:xfrm>
            <a:off x="5305425" y="1840468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⊆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≠∅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</a:p>
          <a:p>
            <a:r>
              <a:rPr kumimoji="1" lang="zh-CN" altLang="en-US" dirty="0"/>
              <a:t>                     ∑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244F-B154-1364-8A5F-90425CEF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A9113-4791-5BC6-66A7-99D31927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4: knapsack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1F8876-E12F-DFCA-F954-D553676A5916}"/>
              </a:ext>
            </a:extLst>
          </p:cNvPr>
          <p:cNvSpPr txBox="1"/>
          <p:nvPr/>
        </p:nvSpPr>
        <p:spPr>
          <a:xfrm>
            <a:off x="5257800" y="3967877"/>
            <a:ext cx="3686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W[]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V[]</a:t>
            </a:r>
            <a:r>
              <a:rPr kumimoji="1" lang="en-US" altLang="zh-CN" dirty="0"/>
              <a:t>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maximize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0432FF"/>
                </a:solidFill>
              </a:rPr>
              <a:t>∑ </a:t>
            </a:r>
            <a:r>
              <a:rPr kumimoji="1" lang="en-US" altLang="zh-CN" dirty="0">
                <a:solidFill>
                  <a:srgbClr val="0432FF"/>
                </a:solidFill>
              </a:rPr>
              <a:t>V[]</a:t>
            </a:r>
            <a:r>
              <a:rPr kumimoji="1" lang="en-US" altLang="zh-CN" dirty="0"/>
              <a:t>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CE80F8-C389-487F-37CB-7FA9B5511CAA}"/>
              </a:ext>
            </a:extLst>
          </p:cNvPr>
          <p:cNvSpPr txBox="1"/>
          <p:nvPr/>
        </p:nvSpPr>
        <p:spPr>
          <a:xfrm>
            <a:off x="304800" y="19050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(i.e.,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SAT:</a:t>
            </a:r>
          </a:p>
          <a:p>
            <a:pPr marL="342900" indent="-342900">
              <a:buAutoNum type="arabicPeriod"/>
            </a:pPr>
            <a:r>
              <a:rPr kumimoji="1" lang="en-US" altLang="zh-CN" dirty="0" err="1">
                <a:solidFill>
                  <a:srgbClr val="0432FF"/>
                </a:solidFill>
              </a:rPr>
              <a:t>x_i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baseline="30000" dirty="0" err="1">
                <a:solidFill>
                  <a:srgbClr val="0432FF"/>
                </a:solidFill>
              </a:rPr>
              <a:t>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constraint: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∑</a:t>
            </a:r>
            <a:r>
              <a:rPr kumimoji="1" lang="en-US" altLang="zh-CN" dirty="0">
                <a:solidFill>
                  <a:srgbClr val="0432FF"/>
                </a:solidFill>
              </a:rPr>
              <a:t>(If(</a:t>
            </a:r>
            <a:r>
              <a:rPr kumimoji="1" lang="en-US" altLang="zh-CN" dirty="0" err="1">
                <a:solidFill>
                  <a:srgbClr val="0432FF"/>
                </a:solidFill>
              </a:rPr>
              <a:t>x_i</a:t>
            </a:r>
            <a:r>
              <a:rPr kumimoji="1" lang="en-US" altLang="zh-CN" dirty="0">
                <a:solidFill>
                  <a:srgbClr val="0432FF"/>
                </a:solidFill>
              </a:rPr>
              <a:t>),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W[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dirty="0">
                <a:solidFill>
                  <a:srgbClr val="0432FF"/>
                </a:solidFill>
              </a:rPr>
              <a:t>],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&lt;=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9DB08-1F0B-821A-C25F-C4184CAC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78904"/>
            <a:ext cx="2289804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067AB0-272A-2F6D-F483-489A748C3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4620"/>
              </p:ext>
            </p:extLst>
          </p:nvPr>
        </p:nvGraphicFramePr>
        <p:xfrm>
          <a:off x="5606732" y="4572000"/>
          <a:ext cx="2851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9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5: n-queens puzzle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queens can attack each other?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above is a 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4-queens puzzle.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/>
              <p:nvPr/>
            </p:nvSpPr>
            <p:spPr>
              <a:xfrm>
                <a:off x="304800" y="1905000"/>
                <a:ext cx="5257800" cy="5061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Modeling the problem:</a:t>
                </a:r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bool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board[n][n]: </a:t>
                </a:r>
              </a:p>
              <a:p>
                <a:r>
                  <a:rPr kumimoji="1" lang="en-US" altLang="zh-CN" dirty="0"/>
                  <a:t>board[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][j]=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1" lang="en-US" altLang="zh-CN"/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zh-CN"/>
                            <m:t>{</m:t>
                          </m:r>
                          <m:r>
                            <m:rPr>
                              <m:sty m:val="p"/>
                            </m:rPr>
                            <a:rPr kumimoji="1" lang="en-US" altLang="zh-CN"/>
                            <m:t>true</m:t>
                          </m:r>
                          <m:r>
                            <a:rPr kumimoji="1" lang="en-US" altLang="zh-CN"/>
                            <m:t>,</m:t>
                          </m:r>
                          <m:r>
                            <m:rPr>
                              <m:brk m:alnAt="7"/>
                            </m:rPr>
                            <a:rPr kumimoji="1" lang="zh-CN" altLang="en-US"/>
                            <m:t>  </m:t>
                          </m:r>
                          <m:r>
                            <m:rPr>
                              <m:brk m:alnAt="7"/>
                            </m:rPr>
                            <a:rPr kumimoji="1" lang="zh-CN" alt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brk m:alnAt="7"/>
                            </m:rPr>
                            <a:rPr kumimoji="1" lang="zh-CN" altLang="en-US"/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/>
                            <m:t>there</m:t>
                          </m:r>
                          <m:r>
                            <m:rPr>
                              <m:brk m:alnAt="7"/>
                            </m:rPr>
                            <a:rPr kumimoji="1" lang="zh-CN" altLang="en-US"/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/>
                            <m:t>is</m:t>
                          </m:r>
                          <m:r>
                            <m:rPr>
                              <m:brk m:alnAt="7"/>
                            </m:rPr>
                            <a:rPr kumimoji="1" lang="zh-CN" altLang="en-US"/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/>
                            <m:t>a</m:t>
                          </m:r>
                          <m:r>
                            <m:rPr>
                              <m:brk m:alnAt="7"/>
                            </m:rPr>
                            <a:rPr kumimoji="1" lang="zh-CN" altLang="en-US"/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/>
                            <m:t>queen</m:t>
                          </m:r>
                          <m:r>
                            <a:rPr kumimoji="1" lang="en-US" altLang="zh-CN"/>
                            <m:t>;</m:t>
                          </m:r>
                        </m:e>
                      </m:mr>
                      <m:mr>
                        <m:e>
                          <m:r>
                            <a:rPr kumimoji="1" lang="en-US" altLang="zh-CN"/>
                            <m:t>{</m:t>
                          </m:r>
                          <m:r>
                            <m:rPr>
                              <m:sty m:val="p"/>
                            </m:rPr>
                            <a:rPr kumimoji="1" lang="en-US" altLang="zh-CN"/>
                            <m:t>false</m:t>
                          </m:r>
                          <m:r>
                            <a:rPr kumimoji="1" lang="en-US" altLang="zh-CN"/>
                            <m:t>,</m:t>
                          </m:r>
                          <m:r>
                            <a:rPr kumimoji="1" lang="zh-CN" altLang="en-US"/>
                            <m:t>      </m:t>
                          </m:r>
                          <m:r>
                            <a:rPr kumimoji="1" lang="zh-CN" alt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zh-CN" altLang="en-US"/>
                            <m:t>          </m:t>
                          </m:r>
                          <m:r>
                            <m:rPr>
                              <m:sty m:val="p"/>
                            </m:rPr>
                            <a:rPr kumimoji="1" lang="en-US" altLang="zh-CN"/>
                            <m:t>otherwise</m:t>
                          </m:r>
                          <m:r>
                            <a:rPr kumimoji="1" lang="en-US" altLang="zh-CN"/>
                            <m:t>.</m:t>
                          </m:r>
                        </m:e>
                      </m:mr>
                    </m:m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equivalent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If(board[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][j],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1,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0)</a:t>
                </a:r>
              </a:p>
              <a:p>
                <a:r>
                  <a:rPr kumimoji="1" lang="en-US" altLang="zh-CN" dirty="0">
                    <a:sym typeface="Wingdings" pitchFamily="2" charset="2"/>
                  </a:rPr>
                  <a:t>write</a:t>
                </a:r>
                <a:r>
                  <a:rPr kumimoji="1" lang="zh-CN" altLang="en-US" dirty="0">
                    <a:sym typeface="Wingdings" pitchFamily="2" charset="2"/>
                  </a:rPr>
                  <a:t> </a:t>
                </a:r>
                <a:r>
                  <a:rPr kumimoji="1" lang="en-US" altLang="zh-CN" dirty="0">
                    <a:sym typeface="Wingdings" pitchFamily="2" charset="2"/>
                  </a:rPr>
                  <a:t>as</a:t>
                </a:r>
                <a:r>
                  <a:rPr kumimoji="1" lang="zh-CN" altLang="en-US" dirty="0">
                    <a:sym typeface="Wingdings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e[</a:t>
                </a:r>
                <a:r>
                  <a:rPr kumimoji="1" lang="en-US" altLang="zh-CN" dirty="0" err="1">
                    <a:solidFill>
                      <a:srgbClr val="0432FF"/>
                    </a:solidFill>
                    <a:sym typeface="Wingdings" pitchFamily="2" charset="2"/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][j]</a:t>
                </a:r>
              </a:p>
              <a:p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Generate the constraints: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Every row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</a:p>
              <a:p>
                <a:r>
                  <a:rPr kumimoji="1" lang="zh-CN" altLang="en-US" dirty="0">
                    <a:solidFill>
                      <a:srgbClr val="0432FF"/>
                    </a:solidFill>
                  </a:rPr>
                  <a:t>∑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(e[0][0],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e[0][1],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e[0][2],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e[0][3])=1 </a:t>
                </a:r>
              </a:p>
              <a:p>
                <a:r>
                  <a:rPr kumimoji="1" lang="zh-CN" altLang="en-US" dirty="0">
                    <a:solidFill>
                      <a:srgbClr val="0432FF"/>
                    </a:solidFill>
                  </a:rPr>
                  <a:t>∑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(e[1][0],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e[1][1],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e[1][2],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e[1][3])=1 </a:t>
                </a:r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0432FF"/>
                    </a:solidFill>
                  </a:rPr>
                  <a:t>∑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(e[2][0],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e[2][1],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e[2][2],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e[2][3])=1</a:t>
                </a:r>
              </a:p>
              <a:p>
                <a:r>
                  <a:rPr kumimoji="1" lang="zh-CN" altLang="en-US" dirty="0">
                    <a:solidFill>
                      <a:srgbClr val="0432FF"/>
                    </a:solidFill>
                  </a:rPr>
                  <a:t>∑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(e[3][0],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e[3][1],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e[3][2],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e[3][3])=1  </a:t>
                </a:r>
              </a:p>
              <a:p>
                <a:r>
                  <a:rPr kumimoji="1" lang="en-US" altLang="zh-CN" dirty="0"/>
                  <a:t>2. Each column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</a:p>
              <a:p>
                <a:r>
                  <a:rPr kumimoji="1" lang="en-US" altLang="zh-CN" dirty="0"/>
                  <a:t>// leave as exercise</a:t>
                </a:r>
              </a:p>
              <a:p>
                <a:r>
                  <a:rPr kumimoji="1" lang="en-US" altLang="zh-CN" dirty="0"/>
                  <a:t>3. Each diagonal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at most </a:t>
                </a:r>
                <a:r>
                  <a:rPr kumimoji="1" lang="en-US" altLang="zh-CN" dirty="0"/>
                  <a:t>one queen:</a:t>
                </a:r>
              </a:p>
              <a:p>
                <a:r>
                  <a:rPr kumimoji="1" lang="en-US" altLang="zh-CN" dirty="0"/>
                  <a:t>// leave as exercise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5061578"/>
              </a:xfrm>
              <a:prstGeom prst="rect">
                <a:avLst/>
              </a:prstGeom>
              <a:blipFill>
                <a:blip r:embed="rId2"/>
                <a:stretch>
                  <a:fillRect l="-964" t="-752" b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A362EE-E6EC-8D45-8355-B78920844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6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722D-F2EB-8D49-AAE3-21FD7D43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5: n-queens puzzle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A7347-97E1-554E-A93F-B9C6F8F9F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 problem is inherently exponential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r>
                  <a:rPr kumimoji="1" lang="en-US" altLang="zh-CN" dirty="0"/>
                  <a:t>The formulae for n-queens is still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pPr lvl="1"/>
                <a:r>
                  <a:rPr kumimoji="1" lang="en-US" altLang="zh-CN" dirty="0"/>
                  <a:t>But easier to solve with SAT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A7347-97E1-554E-A93F-B9C6F8F9F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1342" t="-1846" r="-134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D1B2C8C-79B5-7641-B9E4-608803D8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51000"/>
            <a:ext cx="4038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0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888-208F-1D4F-BEB4-A26C845C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SAT-based problem solving has a natural deductive flavor</a:t>
            </a:r>
          </a:p>
          <a:p>
            <a:pPr lvl="1"/>
            <a:r>
              <a:rPr kumimoji="1" lang="en-US" altLang="zh-CN" dirty="0"/>
              <a:t>Thus make the problem easier to express</a:t>
            </a:r>
          </a:p>
          <a:p>
            <a:pPr lvl="1"/>
            <a:r>
              <a:rPr kumimoji="1" lang="en-US" altLang="zh-CN" dirty="0"/>
              <a:t>You can compare with more traditional recursion-based or loop-based method</a:t>
            </a:r>
          </a:p>
          <a:p>
            <a:r>
              <a:rPr kumimoji="1" lang="en-US" altLang="zh-CN" dirty="0"/>
              <a:t>But encoding problems into SAT may be tedious and error-prone</a:t>
            </a:r>
          </a:p>
          <a:p>
            <a:pPr lvl="1"/>
            <a:r>
              <a:rPr kumimoji="1" lang="en-US" altLang="zh-CN" dirty="0"/>
              <a:t>We’ll discuss more </a:t>
            </a:r>
            <a:r>
              <a:rPr kumimoji="1" lang="en-US" altLang="zh-CN"/>
              <a:t>advanced techniques, </a:t>
            </a:r>
            <a:r>
              <a:rPr kumimoji="1" lang="en-US" altLang="zh-CN" dirty="0"/>
              <a:t>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77176"/>
                  </p:ext>
                </p:extLst>
              </p:nvPr>
            </p:nvGraphicFramePr>
            <p:xfrm>
              <a:off x="3048000" y="2794000"/>
              <a:ext cx="4267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829647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P/\~P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77176"/>
                  </p:ext>
                </p:extLst>
              </p:nvPr>
            </p:nvGraphicFramePr>
            <p:xfrm>
              <a:off x="3048000" y="2794000"/>
              <a:ext cx="4267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829647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190" t="-10345" r="-102381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P/\~P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24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vs. valid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So, sat is weaker than valid</a:t>
            </a:r>
          </a:p>
          <a:p>
            <a:pPr lvl="1"/>
            <a:r>
              <a:rPr kumimoji="1" lang="en-US" altLang="zh-CN" dirty="0"/>
              <a:t>Valid: in </a:t>
            </a:r>
            <a:r>
              <a:rPr kumimoji="1" lang="en-US" altLang="zh-CN" dirty="0">
                <a:solidFill>
                  <a:srgbClr val="0432FF"/>
                </a:solidFill>
              </a:rPr>
              <a:t>all</a:t>
            </a:r>
            <a:r>
              <a:rPr kumimoji="1" lang="en-US" altLang="zh-CN" dirty="0"/>
              <a:t> model, P is true</a:t>
            </a:r>
          </a:p>
          <a:p>
            <a:pPr lvl="1"/>
            <a:r>
              <a:rPr kumimoji="1" lang="en-US" altLang="zh-CN" dirty="0"/>
              <a:t>Sat: in </a:t>
            </a:r>
            <a:r>
              <a:rPr kumimoji="1" lang="en-US" altLang="zh-CN" dirty="0">
                <a:solidFill>
                  <a:srgbClr val="0432FF"/>
                </a:solidFill>
              </a:rPr>
              <a:t>one</a:t>
            </a:r>
            <a:r>
              <a:rPr kumimoji="1" lang="en-US" altLang="zh-CN" dirty="0"/>
              <a:t> model, P is true</a:t>
            </a:r>
          </a:p>
          <a:p>
            <a:r>
              <a:rPr kumimoji="1" lang="en-US" altLang="zh-CN" dirty="0"/>
              <a:t>But there is an important relationship:</a:t>
            </a:r>
          </a:p>
          <a:p>
            <a:pPr marL="0" indent="0" algn="ctr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Valid(P) &lt;==&gt; </a:t>
            </a:r>
            <a:r>
              <a:rPr kumimoji="1" lang="en-US" altLang="zh-CN" dirty="0" err="1">
                <a:solidFill>
                  <a:srgbClr val="0432FF"/>
                </a:solidFill>
              </a:rPr>
              <a:t>unsat</a:t>
            </a:r>
            <a:r>
              <a:rPr kumimoji="1" lang="en-US" altLang="zh-CN" dirty="0">
                <a:solidFill>
                  <a:srgbClr val="0432FF"/>
                </a:solidFill>
              </a:rPr>
              <a:t>(~P)</a:t>
            </a:r>
          </a:p>
          <a:p>
            <a:r>
              <a:rPr kumimoji="1" lang="en-US" altLang="zh-CN" dirty="0"/>
              <a:t>So, in order to prove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, we can show </a:t>
            </a:r>
            <a:r>
              <a:rPr kumimoji="1" lang="en-US" altLang="zh-CN" dirty="0" err="1"/>
              <a:t>unsatisfiability</a:t>
            </a:r>
            <a:r>
              <a:rPr kumimoji="1" lang="en-US" altLang="zh-CN" dirty="0"/>
              <a:t> of </a:t>
            </a:r>
            <a:r>
              <a:rPr kumimoji="1" lang="en-US" altLang="zh-CN" dirty="0">
                <a:solidFill>
                  <a:srgbClr val="0432FF"/>
                </a:solidFill>
              </a:rPr>
              <a:t>~P</a:t>
            </a:r>
          </a:p>
        </p:txBody>
      </p:sp>
    </p:spTree>
    <p:extLst>
      <p:ext uri="{BB962C8B-B14F-4D97-AF65-F5344CB8AC3E}">
        <p14:creationId xmlns:p14="http://schemas.microsoft.com/office/powerpoint/2010/main" val="39547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D6CC9-C6AA-1F46-9694-C87D6C4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658159-D1B5-514F-A12E-27574B84B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bruteForceSat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for(each row of the truth table for P)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eval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 == T)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return true;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false;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Remarks: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1. This is a brute force algorithm!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SAT is decidable!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3. The complexity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 where n is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  the number of atomic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P. Exponential.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658159-D1B5-514F-A12E-27574B84B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9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EF80A3D-AF4C-DF43-BE4E-2E662A8FB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122730"/>
                  </p:ext>
                </p:extLst>
              </p:nvPr>
            </p:nvGraphicFramePr>
            <p:xfrm>
              <a:off x="5334000" y="304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EF80A3D-AF4C-DF43-BE4E-2E662A8FB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122730"/>
                  </p:ext>
                </p:extLst>
              </p:nvPr>
            </p:nvGraphicFramePr>
            <p:xfrm>
              <a:off x="5334000" y="304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6897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63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is NP-Complete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1951C-1764-D141-AF08-2BA3416E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Can we do better than the above exponential algorithm?</a:t>
            </a:r>
          </a:p>
          <a:p>
            <a:r>
              <a:rPr kumimoji="1" lang="en-US" altLang="zh-CN" dirty="0"/>
              <a:t>Short answer: “unknown”</a:t>
            </a:r>
          </a:p>
          <a:p>
            <a:pPr lvl="1"/>
            <a:r>
              <a:rPr kumimoji="1" lang="en-US" altLang="zh-CN" dirty="0"/>
              <a:t>P=NP?</a:t>
            </a:r>
          </a:p>
          <a:p>
            <a:pPr lvl="1"/>
            <a:r>
              <a:rPr kumimoji="1" lang="en-US" altLang="zh-CN" dirty="0"/>
              <a:t>SAT is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</a:p>
          <a:p>
            <a:r>
              <a:rPr kumimoji="1" lang="en-US" altLang="zh-CN" dirty="0"/>
              <a:t>But there are many algorithmic breakthroughs in recent years</a:t>
            </a:r>
          </a:p>
          <a:p>
            <a:pPr lvl="1"/>
            <a:r>
              <a:rPr kumimoji="1" lang="en-US" altLang="zh-CN" dirty="0"/>
              <a:t>Make many practical SAT 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solvable</a:t>
            </a:r>
          </a:p>
        </p:txBody>
      </p:sp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448D0-40B3-CF4B-8F4C-1DD1C06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FE74A7-7E47-3A45-8CC4-2758D03BA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57188"/>
              </p:ext>
            </p:extLst>
          </p:nvPr>
        </p:nvGraphicFramePr>
        <p:xfrm>
          <a:off x="2209800" y="1905000"/>
          <a:ext cx="5711825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תרשים" r:id="rId2" imgW="4889500" imgH="3949700" progId="Excel.Chart.8">
                  <p:embed/>
                </p:oleObj>
              </mc:Choice>
              <mc:Fallback>
                <p:oleObj name="תרשים" r:id="rId2" imgW="4889500" imgH="3949700" progId="Excel.Chart.8">
                  <p:embed/>
                  <p:pic>
                    <p:nvPicPr>
                      <p:cNvPr id="319491" name="Object 3">
                        <a:extLst>
                          <a:ext uri="{FF2B5EF4-FFF2-40B4-BE49-F238E27FC236}">
                            <a16:creationId xmlns:a16="http://schemas.microsoft.com/office/drawing/2014/main" id="{A7841C3B-C70B-5E44-83EE-DB3D8032F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5711825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algorithms for SAT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4604418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9073</TotalTime>
  <Words>2637</Words>
  <Application>Microsoft Macintosh PowerPoint</Application>
  <PresentationFormat>全屏显示(4:3)</PresentationFormat>
  <Paragraphs>438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</vt:lpstr>
      <vt:lpstr>Cambria Math</vt:lpstr>
      <vt:lpstr>Courier New</vt:lpstr>
      <vt:lpstr>Tahoma</vt:lpstr>
      <vt:lpstr>Wingdings</vt:lpstr>
      <vt:lpstr>Blends</vt:lpstr>
      <vt:lpstr>תרשים</vt:lpstr>
      <vt:lpstr>Satisfiability</vt:lpstr>
      <vt:lpstr>Satisfiability (SAT)</vt:lpstr>
      <vt:lpstr>Motivation</vt:lpstr>
      <vt:lpstr>Motivation</vt:lpstr>
      <vt:lpstr>SAT vs. valid</vt:lpstr>
      <vt:lpstr>SAT algorithm</vt:lpstr>
      <vt:lpstr>SAT is NP-Complete</vt:lpstr>
      <vt:lpstr>Progress</vt:lpstr>
      <vt:lpstr> </vt:lpstr>
      <vt:lpstr>Roadmap</vt:lpstr>
      <vt:lpstr>Negation normal form</vt:lpstr>
      <vt:lpstr>Implication elimination</vt:lpstr>
      <vt:lpstr>Implication elimination example</vt:lpstr>
      <vt:lpstr>Conversion into NNF</vt:lpstr>
      <vt:lpstr>NNF conversion example</vt:lpstr>
      <vt:lpstr>Conjunctive normal form(CNF)</vt:lpstr>
      <vt:lpstr>Conversion into CNF</vt:lpstr>
      <vt:lpstr>CNF example</vt:lpstr>
      <vt:lpstr>DIMACS standard</vt:lpstr>
      <vt:lpstr>DPLL algorithm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algorithm</vt:lpstr>
      <vt:lpstr>State-of-the-art</vt:lpstr>
      <vt:lpstr> </vt:lpstr>
      <vt:lpstr>The general scheme</vt:lpstr>
      <vt:lpstr>Example 1: circuit layout</vt:lpstr>
      <vt:lpstr>Example 2: seat arrangement</vt:lpstr>
      <vt:lpstr>Example 3: subset sum</vt:lpstr>
      <vt:lpstr>Example 4: knapsack</vt:lpstr>
      <vt:lpstr>Example 5: n-queens puzzle</vt:lpstr>
      <vt:lpstr>Example 5: n-queens puzzle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3226</cp:revision>
  <cp:lastPrinted>1601-01-01T00:00:00Z</cp:lastPrinted>
  <dcterms:created xsi:type="dcterms:W3CDTF">1601-01-01T00:00:00Z</dcterms:created>
  <dcterms:modified xsi:type="dcterms:W3CDTF">2025-03-12T07:12:48Z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