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1"/>
  </p:handoutMasterIdLst>
  <p:sldIdLst>
    <p:sldId id="256" r:id="rId2"/>
    <p:sldId id="327" r:id="rId3"/>
    <p:sldId id="363" r:id="rId4"/>
    <p:sldId id="364" r:id="rId5"/>
    <p:sldId id="323" r:id="rId6"/>
    <p:sldId id="366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3" r:id="rId18"/>
    <p:sldId id="365" r:id="rId19"/>
    <p:sldId id="355" r:id="rId20"/>
    <p:sldId id="354" r:id="rId21"/>
    <p:sldId id="356" r:id="rId22"/>
    <p:sldId id="357" r:id="rId23"/>
    <p:sldId id="358" r:id="rId24"/>
    <p:sldId id="359" r:id="rId25"/>
    <p:sldId id="368" r:id="rId26"/>
    <p:sldId id="367" r:id="rId27"/>
    <p:sldId id="369" r:id="rId28"/>
    <p:sldId id="360" r:id="rId29"/>
    <p:sldId id="362" r:id="rId3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8"/>
    <p:restoredTop sz="94648"/>
  </p:normalViewPr>
  <p:slideViewPr>
    <p:cSldViewPr>
      <p:cViewPr varScale="1">
        <p:scale>
          <a:sx n="102" d="100"/>
          <a:sy n="102" d="100"/>
        </p:scale>
        <p:origin x="17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Informally: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unconditionally.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08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anything.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5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44196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838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1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Q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introduction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Q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1200329"/>
              </a:xfrm>
              <a:prstGeom prst="rect">
                <a:avLst/>
              </a:prstGeom>
              <a:blipFill>
                <a:blip r:embed="rId5"/>
                <a:stretch>
                  <a:fillRect l="-811" t="-2105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2494339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39" y="297838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C55226-1CD1-9542-B803-C27C6795872C}"/>
                  </a:ext>
                </a:extLst>
              </p:cNvPr>
              <p:cNvSpPr txBox="1"/>
              <p:nvPr/>
            </p:nvSpPr>
            <p:spPr>
              <a:xfrm>
                <a:off x="5634789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C55226-1CD1-9542-B803-C27C6795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89" y="2978389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69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04800" y="3505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5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4F5602F-ECD5-F449-A0DF-16CE6176337E}"/>
              </a:ext>
            </a:extLst>
          </p:cNvPr>
          <p:cNvCxnSpPr>
            <a:cxnSpLocks/>
          </p:cNvCxnSpPr>
          <p:nvPr/>
        </p:nvCxnSpPr>
        <p:spPr>
          <a:xfrm>
            <a:off x="4748046" y="3498611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74C67-2005-F149-B1AA-22154FD76C3A}"/>
                  </a:ext>
                </a:extLst>
              </p:cNvPr>
              <p:cNvSpPr txBox="1"/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74C67-2005-F149-B1AA-22154FD7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D4DACE-1367-CD49-8EDE-7E5F1E7FC99A}"/>
                  </a:ext>
                </a:extLst>
              </p:cNvPr>
              <p:cNvSpPr txBox="1"/>
              <p:nvPr/>
            </p:nvSpPr>
            <p:spPr>
              <a:xfrm>
                <a:off x="5357646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D4DACE-1367-CD49-8EDE-7E5F1E7F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46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04800" y="3505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introduction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5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4F5602F-ECD5-F449-A0DF-16CE6176337E}"/>
              </a:ext>
            </a:extLst>
          </p:cNvPr>
          <p:cNvCxnSpPr>
            <a:cxnSpLocks/>
          </p:cNvCxnSpPr>
          <p:nvPr/>
        </p:nvCxnSpPr>
        <p:spPr>
          <a:xfrm>
            <a:off x="4748046" y="3498611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74C67-2005-F149-B1AA-22154FD76C3A}"/>
                  </a:ext>
                </a:extLst>
              </p:cNvPr>
              <p:cNvSpPr txBox="1"/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74C67-2005-F149-B1AA-22154FD7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D4DACE-1367-CD49-8EDE-7E5F1E7FC99A}"/>
                  </a:ext>
                </a:extLst>
              </p:cNvPr>
              <p:cNvSpPr txBox="1"/>
              <p:nvPr/>
            </p:nvSpPr>
            <p:spPr>
              <a:xfrm>
                <a:off x="5867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D4DACE-1367-CD49-8EDE-7E5F1E7F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2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81000" y="3505201"/>
            <a:ext cx="5696744" cy="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elimination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55626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05001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8554C3-D4D9-F74C-82F9-91E2E31BC216}"/>
                  </a:ext>
                </a:extLst>
              </p:cNvPr>
              <p:cNvSpPr txBox="1"/>
              <p:nvPr/>
            </p:nvSpPr>
            <p:spPr>
              <a:xfrm>
                <a:off x="2610644" y="29864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8554C3-D4D9-F74C-82F9-91E2E31B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44" y="2986410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75615C-4E77-0C48-8F9B-A6B7B74F8923}"/>
                  </a:ext>
                </a:extLst>
              </p:cNvPr>
              <p:cNvSpPr txBox="1"/>
              <p:nvPr/>
            </p:nvSpPr>
            <p:spPr>
              <a:xfrm>
                <a:off x="4191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75615C-4E77-0C48-8F9B-A6B7B74F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718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6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81000" y="350520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ntroduction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elimination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8F01252-C9AD-4244-B17B-6646589DCF23}"/>
              </a:ext>
            </a:extLst>
          </p:cNvPr>
          <p:cNvCxnSpPr>
            <a:cxnSpLocks/>
          </p:cNvCxnSpPr>
          <p:nvPr/>
        </p:nvCxnSpPr>
        <p:spPr>
          <a:xfrm>
            <a:off x="4038600" y="3498612"/>
            <a:ext cx="3581400" cy="6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5002CC-0E65-5E4A-9AA8-365A315B3247}"/>
                  </a:ext>
                </a:extLst>
              </p:cNvPr>
              <p:cNvSpPr txBox="1"/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5002CC-0E65-5E4A-9AA8-365A315B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6DB0E3-5A3E-4142-A18F-1F196660DF1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6DB0E3-5A3E-4142-A18F-1F196660D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42107E2-0F47-E947-86CA-1B922C313ADA}"/>
                  </a:ext>
                </a:extLst>
              </p:cNvPr>
              <p:cNvSpPr txBox="1"/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42107E2-0F47-E947-86CA-1B922C31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A87C73-344F-334F-BD91-6B7EDE948418}"/>
                  </a:ext>
                </a:extLst>
              </p:cNvPr>
              <p:cNvSpPr txBox="1"/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A87C73-344F-334F-BD91-6B7EDE94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6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667000" y="4336812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276600" y="4507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50746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6315343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3200400" y="3810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10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41366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36612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30C507-87E2-4346-9E9F-9D350AA55E7A}"/>
              </a:ext>
            </a:extLst>
          </p:cNvPr>
          <p:cNvCxnSpPr>
            <a:cxnSpLocks/>
          </p:cNvCxnSpPr>
          <p:nvPr/>
        </p:nvCxnSpPr>
        <p:spPr>
          <a:xfrm>
            <a:off x="28194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E18186-47FC-9F49-A066-3659C834E25C}"/>
                  </a:ext>
                </a:extLst>
              </p:cNvPr>
              <p:cNvSpPr txBox="1"/>
              <p:nvPr/>
            </p:nvSpPr>
            <p:spPr>
              <a:xfrm>
                <a:off x="3124200" y="3276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E18186-47FC-9F49-A066-3659C834E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27660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2C20C9-08D9-3547-AEB0-7704A7CF473C}"/>
              </a:ext>
            </a:extLst>
          </p:cNvPr>
          <p:cNvCxnSpPr>
            <a:cxnSpLocks/>
          </p:cNvCxnSpPr>
          <p:nvPr/>
        </p:nvCxnSpPr>
        <p:spPr>
          <a:xfrm>
            <a:off x="2819400" y="32004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3505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505200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667000" y="5022612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276600" y="5193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9326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6315343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5334000" y="4822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822412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30C507-87E2-4346-9E9F-9D350AA55E7A}"/>
              </a:ext>
            </a:extLst>
          </p:cNvPr>
          <p:cNvCxnSpPr>
            <a:cxnSpLocks/>
          </p:cNvCxnSpPr>
          <p:nvPr/>
        </p:nvCxnSpPr>
        <p:spPr>
          <a:xfrm flipV="1">
            <a:off x="1524000" y="4392738"/>
            <a:ext cx="5867400" cy="54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E18186-47FC-9F49-A066-3659C834E25C}"/>
                  </a:ext>
                </a:extLst>
              </p:cNvPr>
              <p:cNvSpPr txBox="1"/>
              <p:nvPr/>
            </p:nvSpPr>
            <p:spPr>
              <a:xfrm>
                <a:off x="1447800" y="3962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E18186-47FC-9F49-A066-3659C834E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6240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2C20C9-08D9-3547-AEB0-7704A7CF473C}"/>
              </a:ext>
            </a:extLst>
          </p:cNvPr>
          <p:cNvCxnSpPr>
            <a:cxnSpLocks/>
          </p:cNvCxnSpPr>
          <p:nvPr/>
        </p:nvCxnSpPr>
        <p:spPr>
          <a:xfrm>
            <a:off x="1143000" y="3886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/>
              <p:nvPr/>
            </p:nvSpPr>
            <p:spPr>
              <a:xfrm>
                <a:off x="67818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191000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/>
              <p:nvPr/>
            </p:nvSpPr>
            <p:spPr>
              <a:xfrm>
                <a:off x="2971800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57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C8EAA25-2D93-0C4A-83DC-861498070FA8}"/>
                  </a:ext>
                </a:extLst>
              </p:cNvPr>
              <p:cNvSpPr txBox="1"/>
              <p:nvPr/>
            </p:nvSpPr>
            <p:spPr>
              <a:xfrm>
                <a:off x="4953000" y="3962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C8EAA25-2D93-0C4A-83DC-86149807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9624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B26CA7A-1BE4-714F-84B5-7D1105799C22}"/>
              </a:ext>
            </a:extLst>
          </p:cNvPr>
          <p:cNvCxnSpPr>
            <a:cxnSpLocks/>
          </p:cNvCxnSpPr>
          <p:nvPr/>
        </p:nvCxnSpPr>
        <p:spPr>
          <a:xfrm>
            <a:off x="4648200" y="3886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72D46E-A8B1-5F43-857E-D9D9BF776487}"/>
                  </a:ext>
                </a:extLst>
              </p:cNvPr>
              <p:cNvSpPr txBox="1"/>
              <p:nvPr/>
            </p:nvSpPr>
            <p:spPr>
              <a:xfrm>
                <a:off x="6477000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72D46E-A8B1-5F43-857E-D9D9BF776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6576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1484CB-C16D-4842-A9A5-86A78A43FBAF}"/>
                  </a:ext>
                </a:extLst>
              </p:cNvPr>
              <p:cNvSpPr txBox="1"/>
              <p:nvPr/>
            </p:nvSpPr>
            <p:spPr>
              <a:xfrm>
                <a:off x="1447800" y="3429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1484CB-C16D-4842-A9A5-86A78A43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2900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D8F623D-A756-964E-A9D9-046CCD5D0413}"/>
              </a:ext>
            </a:extLst>
          </p:cNvPr>
          <p:cNvCxnSpPr>
            <a:cxnSpLocks/>
          </p:cNvCxnSpPr>
          <p:nvPr/>
        </p:nvCxnSpPr>
        <p:spPr>
          <a:xfrm>
            <a:off x="1143000" y="3352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60C308D-A62E-3C4C-A560-D4C6FA853B87}"/>
                  </a:ext>
                </a:extLst>
              </p:cNvPr>
              <p:cNvSpPr txBox="1"/>
              <p:nvPr/>
            </p:nvSpPr>
            <p:spPr>
              <a:xfrm>
                <a:off x="2971800" y="3124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60C308D-A62E-3C4C-A560-D4C6FA85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124200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95B3D50-817D-3746-BAB4-557EF6C306D9}"/>
                  </a:ext>
                </a:extLst>
              </p:cNvPr>
              <p:cNvSpPr txBox="1"/>
              <p:nvPr/>
            </p:nvSpPr>
            <p:spPr>
              <a:xfrm>
                <a:off x="4953000" y="3429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95B3D50-817D-3746-BAB4-557EF6C30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42900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3978768-78BC-5244-86E7-B178879D9239}"/>
              </a:ext>
            </a:extLst>
          </p:cNvPr>
          <p:cNvCxnSpPr>
            <a:cxnSpLocks/>
          </p:cNvCxnSpPr>
          <p:nvPr/>
        </p:nvCxnSpPr>
        <p:spPr>
          <a:xfrm>
            <a:off x="4648200" y="3352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B9552E4-002A-EF43-BC00-6283C37B985E}"/>
                  </a:ext>
                </a:extLst>
              </p:cNvPr>
              <p:cNvSpPr txBox="1"/>
              <p:nvPr/>
            </p:nvSpPr>
            <p:spPr>
              <a:xfrm>
                <a:off x="6477000" y="3124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B9552E4-002A-EF43-BC00-6283C37B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24200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4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assistants</a:t>
            </a:r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assistants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Developed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Heyting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Brouwer,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</a:p>
          <a:p>
            <a:pPr lvl="1"/>
            <a:r>
              <a:rPr kumimoji="1" lang="en-US" altLang="zh-CN" dirty="0"/>
              <a:t>1930’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</a:p>
          <a:p>
            <a:pPr lvl="1"/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intuitive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</a:p>
          <a:p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content:</a:t>
            </a:r>
          </a:p>
          <a:p>
            <a:pPr lvl="1"/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Curry-Howard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4537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Constructive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5966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3065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DED73-A7BA-B04D-8868-48C02EF5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unique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33CCE-84A7-E04B-A672-1089154E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370512" cy="4114800"/>
          </a:xfrm>
        </p:spPr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lattice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85B7A3-45E4-DD42-9165-291DB77FE80C}"/>
              </a:ext>
            </a:extLst>
          </p:cNvPr>
          <p:cNvSpPr/>
          <p:nvPr/>
        </p:nvSpPr>
        <p:spPr>
          <a:xfrm>
            <a:off x="6477000" y="3372853"/>
            <a:ext cx="2286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</a:p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max,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min,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BDD58E-E033-E94E-A757-393E32189A6C}"/>
              </a:ext>
            </a:extLst>
          </p:cNvPr>
          <p:cNvSpPr txBox="1"/>
          <p:nvPr/>
        </p:nvSpPr>
        <p:spPr>
          <a:xfrm>
            <a:off x="7029450" y="533585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83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BCE30-AD00-9A47-AB7F-9CBBBB68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by: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V(T)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V(F)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V(P/\Q)</a:t>
                </a: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min(V(P),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V(Q))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V(P\/Q)</a:t>
                </a: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max(V(P),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V(Q))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sz="2400" dirty="0"/>
                  <a:t>Q)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max(1-V(P),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V(Q))</a:t>
                </a:r>
              </a:p>
              <a:p>
                <a:r>
                  <a:rPr kumimoji="1" lang="en-US" altLang="zh-CN" dirty="0"/>
                  <a:t>Essentially,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compiler!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BCE30-AD00-9A47-AB7F-9CBBBB68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6400800" y="3352800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8001000" y="3372853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endCxn id="5" idx="2"/>
          </p:cNvCxnSpPr>
          <p:nvPr/>
        </p:nvCxnSpPr>
        <p:spPr>
          <a:xfrm>
            <a:off x="7162800" y="4305300"/>
            <a:ext cx="838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73914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50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difficulty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law: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\/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algebra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always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true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elaborated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7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Heyting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BCE30-AD00-9A47-AB7F-9CBBBB68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Compiling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topology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V(T)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V(F)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V(p)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subset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V(P/\Q)</a:t>
                </a: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V(P)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2400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V(P\/Q)</a:t>
                </a: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V(P)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400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sz="2400" dirty="0"/>
                  <a:t>Q)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int</a:t>
                </a:r>
                <a:r>
                  <a:rPr kumimoji="1" lang="en-US" altLang="zh-CN" sz="2400" dirty="0"/>
                  <a:t>(~V(P)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V(Q))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BCE30-AD00-9A47-AB7F-9CBBBB681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3FD7769-A772-AB48-BCD1-397529FF5619}"/>
                  </a:ext>
                </a:extLst>
              </p:cNvPr>
              <p:cNvSpPr/>
              <p:nvPr/>
            </p:nvSpPr>
            <p:spPr>
              <a:xfrm>
                <a:off x="6477000" y="3372853"/>
                <a:ext cx="2286000" cy="1905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~,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3FD7769-A772-AB48-BCD1-397529FF5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72853"/>
                <a:ext cx="2286000" cy="1905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EC98BB0-F62B-8C40-BBD4-B49C6636A1B5}"/>
              </a:ext>
            </a:extLst>
          </p:cNvPr>
          <p:cNvSpPr txBox="1"/>
          <p:nvPr/>
        </p:nvSpPr>
        <p:spPr>
          <a:xfrm>
            <a:off x="6705600" y="5335851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Heyting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7D8E3A-614B-C640-B1D4-2CB05F71E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5277853"/>
            <a:ext cx="1549400" cy="15282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F74186-67E6-774A-A79C-C474C706302E}"/>
              </a:ext>
            </a:extLst>
          </p:cNvPr>
          <p:cNvSpPr txBox="1"/>
          <p:nvPr/>
        </p:nvSpPr>
        <p:spPr>
          <a:xfrm>
            <a:off x="2362200" y="570518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int</a:t>
            </a:r>
            <a:r>
              <a:rPr kumimoji="1" lang="en-US" altLang="zh-CN" dirty="0"/>
              <a:t>([0,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1])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(R)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9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V(p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p)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(~V(p)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))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(~(-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0]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0])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((0,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0])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8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dirty="0"/>
                  <a:t>V(p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kumimoji="1" lang="en-US" altLang="zh-CN" sz="2800" dirty="0"/>
                  <a:t>p)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V(p)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kumimoji="1" lang="en-US" altLang="zh-CN" sz="2800" dirty="0"/>
                  <a:t>p)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V(p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sz="2800" dirty="0"/>
                  <a:t>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 err="1"/>
                  <a:t>int</a:t>
                </a:r>
                <a:r>
                  <a:rPr kumimoji="1" lang="en-US" altLang="zh-CN" sz="2800" dirty="0"/>
                  <a:t>(~V(p)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sz="2800" dirty="0"/>
                  <a:t>))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 err="1"/>
                  <a:t>int</a:t>
                </a:r>
                <a:r>
                  <a:rPr kumimoji="1" lang="en-US" altLang="zh-CN" sz="2800" dirty="0"/>
                  <a:t>(~(-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sz="2800" dirty="0"/>
                  <a:t>))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(0,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{x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|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x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800" dirty="0"/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73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95CA-3FC8-384F-980D-3CBC5A2A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7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08904-BB1E-0A46-AAA6-A714FDFAF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Recall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exclusive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middle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law: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\/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~P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strange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structure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Consider:</a:t>
                </a:r>
              </a:p>
              <a:p>
                <a:pPr lvl="1"/>
                <a:r>
                  <a:rPr kumimoji="1" lang="en-US" altLang="zh-CN" dirty="0"/>
                  <a:t>“There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aliens”</a:t>
                </a:r>
              </a:p>
              <a:p>
                <a:pPr lvl="1"/>
                <a:r>
                  <a:rPr kumimoji="1" lang="en-US" altLang="zh-CN" dirty="0"/>
                  <a:t>“There is 100 consecutive 0s in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zh-CN" dirty="0"/>
                  <a:t>”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08904-BB1E-0A46-AAA6-A714FDFAF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08904-BB1E-0A46-AAA6-A714FDFAF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P: there are two irrational numbers p, q,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dirty="0"/>
                  <a:t> is rational.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Proof. Consider 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en-US" altLang="zh-CN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dirty="0"/>
                  <a:t> is rational, proof completes.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dirty="0"/>
                  <a:t> is irrational,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dirty="0"/>
                  <a:t>= 2.</a:t>
                </a:r>
              </a:p>
              <a:p>
                <a:pPr marL="0" indent="0">
                  <a:buNone/>
                </a:pPr>
                <a:r>
                  <a:rPr kumimoji="1" lang="en-US" altLang="zh-CN" dirty="0" err="1"/>
                  <a:t>Qed</a:t>
                </a:r>
                <a:r>
                  <a:rPr kumimoji="1" lang="en-US" altLang="zh-CN" dirty="0"/>
                  <a:t>.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08904-BB1E-0A46-AAA6-A714FDFAF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7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</m:t>
                      </m:r>
                    </m:oMath>
                  </m:oMathPara>
                </a14:m>
                <a:endParaRPr kumimoji="1" lang="en-US" altLang="zh-CN" b="0" i="0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No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negation,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but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syntactic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sugar: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2462" b="-18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Constructive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Proof theory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5610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/>
                      <m:t>Γ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is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a</m:t>
                    </m:r>
                    <m:r>
                      <m:rPr>
                        <m:sty m:val="p"/>
                      </m:rPr>
                      <a:rPr kumimoji="1" lang="en-US" altLang="zh-CN"/>
                      <m:t>n</m:t>
                    </m:r>
                    <m:r>
                      <a:rPr kumimoji="1" lang="en-US" altLang="zh-CN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unordered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list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of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propostions</m:t>
                    </m:r>
                    <m:r>
                      <a:rPr kumimoji="1" lang="en-US" altLang="zh-CN"/>
                      <m:t>,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P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is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a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/>
                        <m:t>single</m:t>
                      </m:r>
                      <m:r>
                        <a:rPr kumimoji="1" lang="zh-CN" altLang="en-US"/>
                        <m:t> </m:t>
                      </m:r>
                      <m:r>
                        <m:rPr>
                          <m:sty m:val="p"/>
                        </m:rPr>
                        <a:rPr kumimoji="1" lang="en-US" altLang="zh-CN"/>
                        <m:t>propostion</m:t>
                      </m:r>
                      <m:r>
                        <a:rPr kumimoji="1" lang="en-US" altLang="zh-CN"/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Informally: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3827</TotalTime>
  <Words>1340</Words>
  <Application>Microsoft Macintosh PowerPoint</Application>
  <PresentationFormat>全屏显示(4:3)</PresentationFormat>
  <Paragraphs>241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Cambria Math</vt:lpstr>
      <vt:lpstr>Tahoma</vt:lpstr>
      <vt:lpstr>Wingdings</vt:lpstr>
      <vt:lpstr>Blends</vt:lpstr>
      <vt:lpstr>Constructive logic</vt:lpstr>
      <vt:lpstr>Constructive logic</vt:lpstr>
      <vt:lpstr>Motivation</vt:lpstr>
      <vt:lpstr>Motivation</vt:lpstr>
      <vt:lpstr>The syntax</vt:lpstr>
      <vt:lpstr> </vt:lpstr>
      <vt:lpstr>Natural deduction: judgments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Example</vt:lpstr>
      <vt:lpstr>Example</vt:lpstr>
      <vt:lpstr>Proof engineering</vt:lpstr>
      <vt:lpstr> </vt:lpstr>
      <vt:lpstr>Semantics</vt:lpstr>
      <vt:lpstr>Model is not unique</vt:lpstr>
      <vt:lpstr>Interpretation</vt:lpstr>
      <vt:lpstr>Model for constructive logic</vt:lpstr>
      <vt:lpstr>Heyting algebra</vt:lpstr>
      <vt:lpstr>Example</vt:lpstr>
      <vt:lpstr>Example</vt:lpstr>
      <vt:lpstr>Two notions of validity</vt:lpstr>
      <vt:lpstr>Soundness and completeness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2457</cp:revision>
  <cp:lastPrinted>1601-01-01T00:00:00Z</cp:lastPrinted>
  <dcterms:created xsi:type="dcterms:W3CDTF">1601-01-01T00:00:00Z</dcterms:created>
  <dcterms:modified xsi:type="dcterms:W3CDTF">2020-03-29T03:20:10Z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