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46" r:id="rId4"/>
    <p:sldId id="281" r:id="rId5"/>
    <p:sldId id="284" r:id="rId6"/>
    <p:sldId id="285" r:id="rId7"/>
    <p:sldId id="286" r:id="rId8"/>
    <p:sldId id="321" r:id="rId9"/>
    <p:sldId id="345" r:id="rId10"/>
    <p:sldId id="287" r:id="rId11"/>
    <p:sldId id="300" r:id="rId12"/>
    <p:sldId id="288" r:id="rId13"/>
    <p:sldId id="322" r:id="rId14"/>
    <p:sldId id="325" r:id="rId15"/>
    <p:sldId id="347" r:id="rId16"/>
    <p:sldId id="328" r:id="rId17"/>
    <p:sldId id="324" r:id="rId18"/>
    <p:sldId id="326" r:id="rId19"/>
    <p:sldId id="327" r:id="rId20"/>
    <p:sldId id="329" r:id="rId21"/>
    <p:sldId id="330" r:id="rId22"/>
    <p:sldId id="331" r:id="rId23"/>
    <p:sldId id="289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34" r:id="rId34"/>
    <p:sldId id="336" r:id="rId35"/>
    <p:sldId id="332" r:id="rId36"/>
    <p:sldId id="335" r:id="rId37"/>
    <p:sldId id="333" r:id="rId38"/>
    <p:sldId id="337" r:id="rId39"/>
    <p:sldId id="338" r:id="rId40"/>
    <p:sldId id="339" r:id="rId41"/>
    <p:sldId id="340" r:id="rId42"/>
    <p:sldId id="301" r:id="rId43"/>
    <p:sldId id="293" r:id="rId44"/>
    <p:sldId id="309" r:id="rId45"/>
    <p:sldId id="342" r:id="rId46"/>
    <p:sldId id="341" r:id="rId47"/>
    <p:sldId id="304" r:id="rId48"/>
    <p:sldId id="343" r:id="rId49"/>
    <p:sldId id="344" r:id="rId50"/>
    <p:sldId id="297" r:id="rId51"/>
    <p:sldId id="305" r:id="rId52"/>
    <p:sldId id="298" r:id="rId53"/>
    <p:sldId id="307" r:id="rId54"/>
    <p:sldId id="295" r:id="rId55"/>
    <p:sldId id="302" r:id="rId56"/>
    <p:sldId id="303" r:id="rId57"/>
    <p:sldId id="360" r:id="rId58"/>
    <p:sldId id="299" r:id="rId59"/>
    <p:sldId id="308" r:id="rId60"/>
    <p:sldId id="310" r:id="rId61"/>
    <p:sldId id="313" r:id="rId62"/>
    <p:sldId id="312" r:id="rId6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0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2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00" y="864"/>
      </p:cViewPr>
      <p:guideLst>
        <p:guide orient="horz" pos="2020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37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39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ustc.edu.cn/spring2021/eien7002p/hom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2021-Spring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回顾：计算复杂性理论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/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11676" y="3713980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30691" y="4135083"/>
            <a:ext cx="17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</a:p>
        </p:txBody>
      </p:sp>
      <p:sp>
        <p:nvSpPr>
          <p:cNvPr id="34" name="椭圆 33"/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443147" y="2427847"/>
            <a:ext cx="10304890" cy="405914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回顾：计算复杂性理论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/>
          <p:cNvSpPr/>
          <p:nvPr/>
        </p:nvSpPr>
        <p:spPr>
          <a:xfrm>
            <a:off x="1443147" y="3077896"/>
            <a:ext cx="5524873" cy="275904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99011" y="4154776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26928" y="415477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 =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73077" y="415477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NPC</a:t>
            </a:r>
            <a:r>
              <a:rPr kumimoji="1" lang="zh-CN" altLang="en-US" sz="2400" dirty="0"/>
              <a:t>问题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96000" y="1990157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 NP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70842" y="4154778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?= 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无关文法</a:t>
            </a:r>
          </a:p>
        </p:txBody>
      </p:sp>
      <p:sp>
        <p:nvSpPr>
          <p:cNvPr id="10" name="椭圆 9"/>
          <p:cNvSpPr/>
          <p:nvPr/>
        </p:nvSpPr>
        <p:spPr>
          <a:xfrm>
            <a:off x="2150745" y="1956435"/>
            <a:ext cx="7903845" cy="375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50745" y="2235200"/>
            <a:ext cx="6967220" cy="307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50745" y="2348230"/>
            <a:ext cx="5629910" cy="28517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50745" y="2534285"/>
            <a:ext cx="4560570" cy="24923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2108847"/>
            <a:ext cx="3774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非终结符</a:t>
                </a:r>
                <a:r>
                  <a:rPr lang="zh-CN" altLang="en-US" sz="2000" dirty="0"/>
                  <a:t>的有限结合</a:t>
                </a:r>
                <a:endParaRPr lang="en-US" altLang="zh-CN" sz="2000" dirty="0"/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T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000" dirty="0"/>
                  <a:t>的有限结合，且 </a:t>
                </a:r>
                <a:r>
                  <a:rPr lang="en-US" altLang="zh-CN" sz="2000" dirty="0"/>
                  <a:t>N∩T = ∅ 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开始符号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S∈N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P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产生式</a:t>
                </a:r>
                <a:r>
                  <a:rPr lang="zh-CN" altLang="en-US" sz="2000" dirty="0"/>
                  <a:t>的有限集合，每个产生式具有的形式如：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    </a:t>
                </a:r>
                <a:r>
                  <a:rPr lang="en-US" altLang="zh-CN" sz="2000" dirty="0"/>
                  <a:t>N-&gt;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∈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(N ∪ T)*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blipFill>
                <a:blip r:embed="rId2"/>
                <a:stretch>
                  <a:fillRect l="-649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BC3980-B384-8F4C-B1C4-10A573EBE732}"/>
              </a:ext>
            </a:extLst>
          </p:cNvPr>
          <p:cNvSpPr/>
          <p:nvPr/>
        </p:nvSpPr>
        <p:spPr>
          <a:xfrm>
            <a:off x="6570921" y="5773479"/>
            <a:ext cx="3955312" cy="435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5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B64278-C16A-1143-8065-C9222959D430}"/>
              </a:ext>
            </a:extLst>
          </p:cNvPr>
          <p:cNvSpPr/>
          <p:nvPr/>
        </p:nvSpPr>
        <p:spPr>
          <a:xfrm>
            <a:off x="4919345" y="2828260"/>
            <a:ext cx="6553835" cy="3102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24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二义性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7202" y="3408057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2544445"/>
            <a:ext cx="4140200" cy="311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2607945"/>
            <a:ext cx="4495800" cy="304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D5793F-52F2-FF42-B7E9-65303169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41" y="1377543"/>
            <a:ext cx="5283200" cy="635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/>
              <a:t>回顾：</a:t>
            </a:r>
            <a:r>
              <a:rPr lang="zh-CN" altLang="en-US" sz="4400"/>
              <a:t>上下文无关文法</a:t>
            </a:r>
            <a:r>
              <a:rPr lang="en-US" altLang="zh-CN" sz="4400"/>
              <a:t>--</a:t>
            </a:r>
            <a:r>
              <a:rPr lang="zh-CN" altLang="en-US" sz="4400"/>
              <a:t>二义性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E534EB-60B7-CC47-8FF9-CF1BCBDD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94" y="2717503"/>
            <a:ext cx="3045742" cy="16524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625302B-F671-CF44-97F3-B5FA853D93DE}"/>
              </a:ext>
            </a:extLst>
          </p:cNvPr>
          <p:cNvSpPr txBox="1"/>
          <p:nvPr/>
        </p:nvSpPr>
        <p:spPr>
          <a:xfrm>
            <a:off x="5738522" y="1868884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5A6BA5-CCEE-644F-873F-352C94BC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94" y="2642792"/>
            <a:ext cx="4800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3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768E4-B6B9-444D-8C37-7DF5316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64" y="1619102"/>
            <a:ext cx="7724937" cy="41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13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07E16-0D9D-E749-8005-F17F00E6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78" y="1236220"/>
            <a:ext cx="6107371" cy="54667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45F1D4-C5E2-2645-8783-C16583A704EA}"/>
              </a:ext>
            </a:extLst>
          </p:cNvPr>
          <p:cNvSpPr txBox="1"/>
          <p:nvPr/>
        </p:nvSpPr>
        <p:spPr>
          <a:xfrm>
            <a:off x="582765" y="1480641"/>
            <a:ext cx="430618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问题：证明以下给定文法所表示的集合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，左括号和右括号的数量相等。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BD50C-2979-5744-A22A-4EA7C114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1" y="3658421"/>
            <a:ext cx="491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02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回顾：命题逻辑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52DF3A-EF05-5C4F-8366-EDC0C98A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254199"/>
            <a:ext cx="77851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2CA963-D38D-164A-8D4C-C0B57EC1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0" y="2031736"/>
            <a:ext cx="8792080" cy="34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1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AC2C83F-B7A6-8F49-B7EA-15842A2D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21" y="1173876"/>
            <a:ext cx="6587903" cy="521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4F001A-331F-AC4E-869A-ACE9B784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114550"/>
            <a:ext cx="7734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9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F3CB0-80F1-2840-9CCC-9AFD5C78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480641"/>
            <a:ext cx="75311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8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F21025-8A79-D54F-A911-E9C34A04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34" y="1430999"/>
            <a:ext cx="6229498" cy="52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D0BCE-742C-4C40-84CC-A9C526B0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30" y="1440138"/>
            <a:ext cx="6222409" cy="52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921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EF7C8-4CAE-9245-AB94-4BB4EE37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0" y="1480641"/>
            <a:ext cx="7518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2F199D-DA35-0946-9252-73998DD9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480641"/>
            <a:ext cx="79121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87C96-D835-6C4C-8E22-FDB45D27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57400"/>
            <a:ext cx="7658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6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F8633E-CF88-1442-AFD5-07A2C321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28" y="1384704"/>
            <a:ext cx="6814814" cy="7681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C391AE-68C6-3E4E-9975-0163C64F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7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2966C-8D90-B34C-97A9-399D6145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343"/>
            <a:ext cx="12192000" cy="26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9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2117DC-AA26-4C42-B493-A8115A0D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3558F0-7BA3-124C-9F29-8B668A84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02" y="1480641"/>
            <a:ext cx="6487834" cy="6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21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288287-F0BE-FC45-97BD-49125604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068"/>
            <a:ext cx="12192000" cy="30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4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F06A01-9BF3-2743-8A58-80971A2C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2" y="1395581"/>
            <a:ext cx="7793808" cy="670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DC0D7-6572-664E-9D05-409F828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1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证明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EA87D-1019-8544-89C2-BDD6ABCF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553"/>
            <a:ext cx="12192000" cy="28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3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AB603-A0C7-9547-9F14-9C5E5A05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58" y="3183981"/>
            <a:ext cx="6108700" cy="243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112CB1-B3ED-6545-8B76-998671B0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72" y="1870620"/>
            <a:ext cx="5295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B63AA-CC1E-5541-AE5B-8A6A04BB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44" y="1936602"/>
            <a:ext cx="4064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2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语义系统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0EFE23-3D8E-D348-ADC3-EA4E737B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7" y="2157781"/>
            <a:ext cx="5852152" cy="29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6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 构造主义逻辑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210" y="27166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40208" y="37234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208" y="44405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208" y="1854655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与经典逻辑的区别：     </a:t>
            </a:r>
            <a:r>
              <a:rPr lang="zh-CN" altLang="en-US" sz="2000" dirty="0"/>
              <a:t>是否接收排中律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363757" y="3776649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blipFill>
                <a:blip r:embed="rId4"/>
                <a:stretch>
                  <a:fillRect l="-1333" t="-5263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>
                <a:solidFill>
                  <a:srgbClr val="FF0000"/>
                </a:solidFill>
              </a:rPr>
              <a:t>作业一和作业二讲解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作业：第一次作业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767" y="927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练习一： </a:t>
            </a:r>
            <a:r>
              <a:rPr lang="zh-CN" altLang="en-US" dirty="0"/>
              <a:t>用代码来实现文法</a:t>
            </a:r>
            <a:endParaRPr lang="en-US" altLang="zh-CN" dirty="0"/>
          </a:p>
          <a:p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en-US" sz="1800" dirty="0" err="1"/>
              <a:t>练习二</a:t>
            </a:r>
            <a:r>
              <a:rPr lang="zh-CN" altLang="en-US" dirty="0"/>
              <a:t>：   二叉树前序遍历（递归） </a:t>
            </a:r>
            <a:endParaRPr lang="en-US" altLang="en-US" dirty="0"/>
          </a:p>
        </p:txBody>
      </p:sp>
      <p:sp>
        <p:nvSpPr>
          <p:cNvPr id="3" name="椭圆 2"/>
          <p:cNvSpPr/>
          <p:nvPr/>
        </p:nvSpPr>
        <p:spPr>
          <a:xfrm>
            <a:off x="3031066" y="2921000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55333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7600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3" idx="4"/>
            <a:endCxn id="5" idx="0"/>
          </p:cNvCxnSpPr>
          <p:nvPr/>
        </p:nvCxnSpPr>
        <p:spPr>
          <a:xfrm flipH="1">
            <a:off x="2641600" y="3285067"/>
            <a:ext cx="575733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" idx="4"/>
            <a:endCxn id="7" idx="0"/>
          </p:cNvCxnSpPr>
          <p:nvPr/>
        </p:nvCxnSpPr>
        <p:spPr>
          <a:xfrm>
            <a:off x="3217333" y="3285067"/>
            <a:ext cx="626534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4"/>
          </p:cNvCxnSpPr>
          <p:nvPr/>
        </p:nvCxnSpPr>
        <p:spPr>
          <a:xfrm flipH="1">
            <a:off x="2328333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3500966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641600" y="3899975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879611" y="3914792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048933" y="4346492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43199" y="4370214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57548" y="4361309"/>
            <a:ext cx="486836" cy="4484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10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15078" y="4375878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作业：第二次作业</a:t>
            </a:r>
            <a:endParaRPr lang="en-US" altLang="en-US" sz="4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871DEF9-2822-0C47-ABC6-AB294258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75" y="2275368"/>
            <a:ext cx="3223924" cy="29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1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" name="直线连接符 4"/>
          <p:cNvCxnSpPr/>
          <p:nvPr/>
        </p:nvCxnSpPr>
        <p:spPr>
          <a:xfrm>
            <a:off x="389699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线连接符 7"/>
          <p:cNvCxnSpPr/>
          <p:nvPr/>
        </p:nvCxnSpPr>
        <p:spPr>
          <a:xfrm>
            <a:off x="73723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389699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3"/>
          <p:cNvCxnSpPr/>
          <p:nvPr/>
        </p:nvCxnSpPr>
        <p:spPr>
          <a:xfrm>
            <a:off x="1912620" y="476099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/>
              <p:cNvSpPr txBox="1"/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7"/>
              <p:cNvSpPr txBox="1"/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0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6" name="直线连接符 9"/>
          <p:cNvCxnSpPr/>
          <p:nvPr/>
        </p:nvCxnSpPr>
        <p:spPr>
          <a:xfrm flipV="1">
            <a:off x="990600" y="4006850"/>
            <a:ext cx="5215890" cy="41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0"/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8" name="直线连接符 11"/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3"/>
              <p:cNvSpPr txBox="1"/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7"/>
              <p:cNvSpPr txBox="1"/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1" name="Picture 12" descr="Screenshot from 2020-05-21 21-33-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2540" y="5572760"/>
            <a:ext cx="7467600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5"/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0"/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4" name="直线连接符 11"/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 descr="Screenshot from 2020-05-21 21-34-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345" y="4151630"/>
            <a:ext cx="7439025" cy="1219200"/>
          </a:xfrm>
          <a:prstGeom prst="rect">
            <a:avLst/>
          </a:prstGeom>
        </p:spPr>
      </p:pic>
      <p:pic>
        <p:nvPicPr>
          <p:cNvPr id="26" name="Picture 14" descr="Screenshot from 2020-05-21 21-34-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010" y="2671445"/>
            <a:ext cx="7458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0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9BB9F-675D-9F4B-9886-E04E5E09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49" y="4570925"/>
            <a:ext cx="6648598" cy="21319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C5CF06-B60F-8D46-B76F-9FFE6F13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22" y="2345007"/>
            <a:ext cx="8077200" cy="20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4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0722" y="1558881"/>
            <a:ext cx="5352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 /\ (Q /\ R)) -&gt; ((P /\ Q) /\ R)</a:t>
            </a:r>
          </a:p>
        </p:txBody>
      </p:sp>
    </p:spTree>
    <p:extLst>
      <p:ext uri="{BB962C8B-B14F-4D97-AF65-F5344CB8AC3E}">
        <p14:creationId xmlns:p14="http://schemas.microsoft.com/office/powerpoint/2010/main" val="71246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</a:t>
            </a:r>
            <a:r>
              <a:rPr lang="zh-CN" altLang="en-US" sz="4400" dirty="0"/>
              <a:t> </a:t>
            </a:r>
            <a:r>
              <a:rPr lang="en-US" altLang="en-US" sz="4400" dirty="0">
                <a:sym typeface="+mn-ea"/>
              </a:rPr>
              <a:t>Tactics</a:t>
            </a:r>
            <a:r>
              <a:rPr lang="zh-CN" altLang="en-US" sz="4400" dirty="0"/>
              <a:t> 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54116"/>
              </p:ext>
            </p:extLst>
          </p:nvPr>
        </p:nvGraphicFramePr>
        <p:xfrm>
          <a:off x="762002" y="1481667"/>
          <a:ext cx="10193865" cy="29056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6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exact/auto/reflexivity/apply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/\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\/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left/right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|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&lt;-&gt;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Coq：Coq证明与自然演绎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7048" y="1657859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9F02B2-6793-D74C-B044-410F876098EE}"/>
              </a:ext>
            </a:extLst>
          </p:cNvPr>
          <p:cNvSpPr txBox="1"/>
          <p:nvPr/>
        </p:nvSpPr>
        <p:spPr>
          <a:xfrm>
            <a:off x="587048" y="4019651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 is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more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powerful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Coq：更明晰的证明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GB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2397312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intro name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GB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..as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为假设命名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4" y="2797422"/>
            <a:ext cx="7183889" cy="2041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4" y="5158986"/>
            <a:ext cx="7183889" cy="166497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Coq：更明晰的证明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GB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2397312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dirty="0"/>
              <a:t>使用缩进与 </a:t>
            </a:r>
            <a:r>
              <a:rPr lang="en-US" altLang="zh-CN" sz="2000" dirty="0">
                <a:solidFill>
                  <a:schemeClr val="accent5"/>
                </a:solidFill>
              </a:rPr>
              <a:t>{ }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subgoal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的证明代码进行区分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37" y="2882319"/>
            <a:ext cx="9107356" cy="330623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429000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429000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FEFCD4-BBEB-D144-B782-6DCE1307772B}"/>
              </a:ext>
            </a:extLst>
          </p:cNvPr>
          <p:cNvSpPr txBox="1"/>
          <p:nvPr/>
        </p:nvSpPr>
        <p:spPr>
          <a:xfrm>
            <a:off x="480722" y="4173745"/>
            <a:ext cx="4673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Require Import </a:t>
            </a:r>
            <a:r>
              <a:rPr lang="en-GB" altLang="zh-CN" dirty="0" err="1"/>
              <a:t>Coq.Logic.Classical</a:t>
            </a:r>
            <a:r>
              <a:rPr lang="en-GB" altLang="zh-CN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destruct (classic P) as [p | np].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38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作业：作业实现问题</a:t>
            </a:r>
            <a:endParaRPr lang="en-US" altLang="en-US" sz="4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61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作业中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 err="1"/>
              <a:t>Todo</a:t>
            </a:r>
            <a:r>
              <a:rPr lang="zh-CN" altLang="en-US" dirty="0"/>
              <a:t> 异常是为了提醒大家这里需要完成代码，代码完成后请把抛出异常的部分删去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不要修改 </a:t>
            </a:r>
            <a:r>
              <a:rPr lang="en-GB" altLang="zh-CN" dirty="0" err="1"/>
              <a:t>unittest</a:t>
            </a:r>
            <a:r>
              <a:rPr lang="zh-CN" altLang="en-US" dirty="0"/>
              <a:t> 类中的内容</a:t>
            </a: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作业：作业提交问题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 err="1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不接受任何理由的迟交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其它问题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 </a:t>
            </a:r>
            <a:r>
              <a:rPr lang="en-GB" altLang="zh-CN" dirty="0">
                <a:hlinkClick r:id="rId2"/>
              </a:rPr>
              <a:t>https://</a:t>
            </a:r>
            <a:r>
              <a:rPr lang="en" altLang="zh-CN" dirty="0">
                <a:hlinkClick r:id="rId2"/>
              </a:rPr>
              <a:t>piazza.com/ustc.edu.cn/spring2021/eien7002p/home</a:t>
            </a:r>
            <a:endParaRPr lang="en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</a:t>
            </a:r>
            <a:r>
              <a:rPr lang="en-US" altLang="zh-CN" dirty="0"/>
              <a:t>673052644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en-US" altLang="en-US" sz="2800" dirty="0" err="1"/>
              <a:t>作业一和作业二讲解</a:t>
            </a:r>
            <a:endParaRPr lang="en-US" altLang="en-US" sz="2800" dirty="0"/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疑问解答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</a:p>
        </p:txBody>
      </p:sp>
      <p:sp>
        <p:nvSpPr>
          <p:cNvPr id="21" name="矩形 20"/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/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命题逻辑（语法、自然演绎系统、构造逻辑、</a:t>
            </a:r>
            <a:r>
              <a:rPr lang="zh-CN" altLang="en-US" sz="2000" dirty="0"/>
              <a:t>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79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1940</Words>
  <Application>Microsoft Macintosh PowerPoint</Application>
  <PresentationFormat>宽屏</PresentationFormat>
  <Paragraphs>298</Paragraphs>
  <Slides>62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SimHei</vt:lpstr>
      <vt:lpstr>宋体</vt:lpstr>
      <vt:lpstr>Arial</vt:lpstr>
      <vt:lpstr>Arial Black</vt:lpstr>
      <vt:lpstr>Calibri</vt:lpstr>
      <vt:lpstr>Cambria Math</vt:lpstr>
      <vt:lpstr>Wingdings</vt:lpstr>
      <vt:lpstr>Office 主题​​</vt:lpstr>
      <vt:lpstr>Formal Method 2021-Spring</vt:lpstr>
      <vt:lpstr>习题回顾课程内容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回顾：课程大纲</vt:lpstr>
      <vt:lpstr>回顾：课程大纲</vt:lpstr>
      <vt:lpstr>回顾：计算复杂性理论</vt:lpstr>
      <vt:lpstr>回顾：计算复杂性理论</vt:lpstr>
      <vt:lpstr>回顾：无关文法</vt:lpstr>
      <vt:lpstr>回顾：上下文无关文法</vt:lpstr>
      <vt:lpstr>回顾：上下文无关文法--举例</vt:lpstr>
      <vt:lpstr>回顾：上下文无关文法--举例</vt:lpstr>
      <vt:lpstr>回顾：上下文无关文法--举例</vt:lpstr>
      <vt:lpstr>回顾：上下文无关文法--举例</vt:lpstr>
      <vt:lpstr>回顾：上下文无关文法--二义性</vt:lpstr>
      <vt:lpstr>回顾：上下文无关文法--二义性</vt:lpstr>
      <vt:lpstr>回顾：结构化归纳法</vt:lpstr>
      <vt:lpstr>回顾：结构化归纳法</vt:lpstr>
      <vt:lpstr>回顾：课程大纲</vt:lpstr>
      <vt:lpstr>回顾：命题逻辑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回顾：命题逻辑—证明1</vt:lpstr>
      <vt:lpstr>回顾：命题逻辑—证明1</vt:lpstr>
      <vt:lpstr>回顾：命题逻辑—证明2</vt:lpstr>
      <vt:lpstr>回顾：命题逻辑—证明2</vt:lpstr>
      <vt:lpstr>回顾：命题逻辑—证明3</vt:lpstr>
      <vt:lpstr>回顾：命题逻辑—证明3</vt:lpstr>
      <vt:lpstr>回顾：命题逻辑—语义系统</vt:lpstr>
      <vt:lpstr>回顾：命题逻辑—语义系统</vt:lpstr>
      <vt:lpstr>回顾：命题逻辑—语义系统</vt:lpstr>
      <vt:lpstr>回顾： 构造主义逻辑</vt:lpstr>
      <vt:lpstr>习题回顾课程内容</vt:lpstr>
      <vt:lpstr>作业：第一次作业</vt:lpstr>
      <vt:lpstr>作业：第二次作业</vt:lpstr>
      <vt:lpstr>Coq：Coq证明与自然演绎</vt:lpstr>
      <vt:lpstr>Coq：Coq证明与自然演绎</vt:lpstr>
      <vt:lpstr>Coq：Coq证明与自然演绎</vt:lpstr>
      <vt:lpstr>Coq：Coq证明与自然演绎</vt:lpstr>
      <vt:lpstr>Coq：Coq Tactics </vt:lpstr>
      <vt:lpstr>Coq：Coq证明与自然演绎</vt:lpstr>
      <vt:lpstr>Coq：更明晰的证明</vt:lpstr>
      <vt:lpstr>Coq：更明晰的证明</vt:lpstr>
      <vt:lpstr>回顾 ：Coq中的构造逻辑与经典逻辑</vt:lpstr>
      <vt:lpstr>回顾 ：Coq中的构造逻辑与经典逻辑</vt:lpstr>
      <vt:lpstr>回顾 ：Coq中的构造逻辑与经典逻辑</vt:lpstr>
      <vt:lpstr>回顾 ：Coq中的构造逻辑与经典逻辑</vt:lpstr>
      <vt:lpstr>作业：作业实现问题</vt:lpstr>
      <vt:lpstr>作业：作业提交问题</vt:lpstr>
      <vt:lpstr>其它问题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fan qiliang</cp:lastModifiedBy>
  <cp:revision>74</cp:revision>
  <dcterms:created xsi:type="dcterms:W3CDTF">2021-04-07T07:53:58Z</dcterms:created>
  <dcterms:modified xsi:type="dcterms:W3CDTF">2021-04-09T08:24:20Z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