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47" r:id="rId3"/>
    <p:sldId id="281" r:id="rId4"/>
    <p:sldId id="284" r:id="rId5"/>
    <p:sldId id="314" r:id="rId6"/>
    <p:sldId id="315" r:id="rId7"/>
    <p:sldId id="316" r:id="rId8"/>
    <p:sldId id="346" r:id="rId9"/>
    <p:sldId id="344" r:id="rId10"/>
    <p:sldId id="366" r:id="rId11"/>
    <p:sldId id="367" r:id="rId12"/>
    <p:sldId id="368" r:id="rId13"/>
    <p:sldId id="321" r:id="rId14"/>
    <p:sldId id="370" r:id="rId15"/>
    <p:sldId id="371" r:id="rId16"/>
    <p:sldId id="372" r:id="rId17"/>
    <p:sldId id="376" r:id="rId18"/>
    <p:sldId id="377" r:id="rId19"/>
    <p:sldId id="378" r:id="rId20"/>
    <p:sldId id="375" r:id="rId21"/>
    <p:sldId id="345" r:id="rId22"/>
    <p:sldId id="323" r:id="rId23"/>
    <p:sldId id="379" r:id="rId24"/>
    <p:sldId id="352" r:id="rId25"/>
    <p:sldId id="380" r:id="rId26"/>
    <p:sldId id="381" r:id="rId27"/>
    <p:sldId id="382" r:id="rId28"/>
    <p:sldId id="353" r:id="rId29"/>
    <p:sldId id="383" r:id="rId30"/>
    <p:sldId id="384" r:id="rId31"/>
    <p:sldId id="385" r:id="rId32"/>
    <p:sldId id="350" r:id="rId33"/>
    <p:sldId id="359" r:id="rId34"/>
    <p:sldId id="361" r:id="rId35"/>
    <p:sldId id="360" r:id="rId36"/>
    <p:sldId id="386" r:id="rId37"/>
    <p:sldId id="389" r:id="rId38"/>
    <p:sldId id="387" r:id="rId39"/>
    <p:sldId id="388" r:id="rId40"/>
    <p:sldId id="348" r:id="rId41"/>
    <p:sldId id="312" r:id="rId4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CC3300"/>
    <a:srgbClr val="2E75B6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096" y="176"/>
      </p:cViewPr>
      <p:guideLst>
        <p:guide orient="horz" pos="2136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" altLang="en-US" sz="4800" dirty="0"/>
              <a:t>Formal Method 2020-Autumn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" altLang="zh-CN" sz="2400" dirty="0"/>
          </a:p>
          <a:p>
            <a:endParaRPr lang="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533865-0BB9-3D48-ADC2-A04C2C2D8C07}"/>
              </a:ext>
            </a:extLst>
          </p:cNvPr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DD13E-3AF8-A944-AFBB-C78A3765BD81}"/>
              </a:ext>
            </a:extLst>
          </p:cNvPr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A944FE1-F820-504E-A970-1D0CB8E10A58}"/>
              </a:ext>
            </a:extLst>
          </p:cNvPr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0BA5316-5055-D746-A045-1B58BDC4538B}"/>
              </a:ext>
            </a:extLst>
          </p:cNvPr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03005-699E-084C-A785-5CEBCFCACFCF}"/>
              </a:ext>
            </a:extLst>
          </p:cNvPr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E674696-051B-4247-8778-DD2CDF736D90}"/>
              </a:ext>
            </a:extLst>
          </p:cNvPr>
          <p:cNvCxnSpPr>
            <a:cxnSpLocks/>
          </p:cNvCxnSpPr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10C12-C222-E242-838F-256B057347C8}"/>
              </a:ext>
            </a:extLst>
          </p:cNvPr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r>
              <a:rPr lang="en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41824A-7ABE-7847-BF3A-F15E2972A24D}"/>
              </a:ext>
            </a:extLst>
          </p:cNvPr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BC50DD-049D-A646-B4E3-730C15120E72}"/>
              </a:ext>
            </a:extLst>
          </p:cNvPr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6E750D-39DB-3F4E-955A-1CCC981B1211}"/>
              </a:ext>
            </a:extLst>
          </p:cNvPr>
          <p:cNvSpPr txBox="1"/>
          <p:nvPr/>
        </p:nvSpPr>
        <p:spPr>
          <a:xfrm>
            <a:off x="8450502" y="4999583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63B2C96-6413-7E47-9495-37B81816A22F}"/>
              </a:ext>
            </a:extLst>
          </p:cNvPr>
          <p:cNvCxnSpPr>
            <a:cxnSpLocks/>
          </p:cNvCxnSpPr>
          <p:nvPr/>
        </p:nvCxnSpPr>
        <p:spPr>
          <a:xfrm>
            <a:off x="461372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BD4C21-F10D-E94A-8272-1D52A079AFF1}"/>
              </a:ext>
            </a:extLst>
          </p:cNvPr>
          <p:cNvSpPr txBox="1"/>
          <p:nvPr/>
        </p:nvSpPr>
        <p:spPr>
          <a:xfrm>
            <a:off x="3336589" y="4700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5B573F1-8B91-3345-8D86-1E103418A72D}"/>
              </a:ext>
            </a:extLst>
          </p:cNvPr>
          <p:cNvCxnSpPr>
            <a:cxnSpLocks/>
          </p:cNvCxnSpPr>
          <p:nvPr/>
        </p:nvCxnSpPr>
        <p:spPr>
          <a:xfrm>
            <a:off x="4230056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25C7EAC-4872-B749-B5DA-C0F48A819F38}"/>
              </a:ext>
            </a:extLst>
          </p:cNvPr>
          <p:cNvSpPr txBox="1"/>
          <p:nvPr/>
        </p:nvSpPr>
        <p:spPr>
          <a:xfrm>
            <a:off x="7002818" y="46587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56FB150-1B9C-684B-9B0A-3E7E53AFC8CD}"/>
              </a:ext>
            </a:extLst>
          </p:cNvPr>
          <p:cNvCxnSpPr>
            <a:cxnSpLocks/>
          </p:cNvCxnSpPr>
          <p:nvPr/>
        </p:nvCxnSpPr>
        <p:spPr>
          <a:xfrm flipV="1">
            <a:off x="7745857" y="4855768"/>
            <a:ext cx="3544995" cy="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EC1E2B2-15D8-3649-94D9-2CEF79A3607D}"/>
              </a:ext>
            </a:extLst>
          </p:cNvPr>
          <p:cNvSpPr txBox="1"/>
          <p:nvPr/>
        </p:nvSpPr>
        <p:spPr>
          <a:xfrm>
            <a:off x="11324574" y="4653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⊥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50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533865-0BB9-3D48-ADC2-A04C2C2D8C07}"/>
              </a:ext>
            </a:extLst>
          </p:cNvPr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DD13E-3AF8-A944-AFBB-C78A3765BD81}"/>
              </a:ext>
            </a:extLst>
          </p:cNvPr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A944FE1-F820-504E-A970-1D0CB8E10A58}"/>
              </a:ext>
            </a:extLst>
          </p:cNvPr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0BA5316-5055-D746-A045-1B58BDC4538B}"/>
              </a:ext>
            </a:extLst>
          </p:cNvPr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03005-699E-084C-A785-5CEBCFCACFCF}"/>
              </a:ext>
            </a:extLst>
          </p:cNvPr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E674696-051B-4247-8778-DD2CDF736D90}"/>
              </a:ext>
            </a:extLst>
          </p:cNvPr>
          <p:cNvCxnSpPr>
            <a:cxnSpLocks/>
          </p:cNvCxnSpPr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10C12-C222-E242-838F-256B057347C8}"/>
              </a:ext>
            </a:extLst>
          </p:cNvPr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r>
              <a:rPr lang="en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41824A-7ABE-7847-BF3A-F15E2972A24D}"/>
              </a:ext>
            </a:extLst>
          </p:cNvPr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BC50DD-049D-A646-B4E3-730C15120E72}"/>
              </a:ext>
            </a:extLst>
          </p:cNvPr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6E750D-39DB-3F4E-955A-1CCC981B1211}"/>
              </a:ext>
            </a:extLst>
          </p:cNvPr>
          <p:cNvSpPr txBox="1"/>
          <p:nvPr/>
        </p:nvSpPr>
        <p:spPr>
          <a:xfrm>
            <a:off x="8450502" y="4999583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63B2C96-6413-7E47-9495-37B81816A22F}"/>
              </a:ext>
            </a:extLst>
          </p:cNvPr>
          <p:cNvCxnSpPr>
            <a:cxnSpLocks/>
          </p:cNvCxnSpPr>
          <p:nvPr/>
        </p:nvCxnSpPr>
        <p:spPr>
          <a:xfrm>
            <a:off x="461372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BD4C21-F10D-E94A-8272-1D52A079AFF1}"/>
              </a:ext>
            </a:extLst>
          </p:cNvPr>
          <p:cNvSpPr txBox="1"/>
          <p:nvPr/>
        </p:nvSpPr>
        <p:spPr>
          <a:xfrm>
            <a:off x="3336589" y="4700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5B573F1-8B91-3345-8D86-1E103418A72D}"/>
              </a:ext>
            </a:extLst>
          </p:cNvPr>
          <p:cNvCxnSpPr>
            <a:cxnSpLocks/>
          </p:cNvCxnSpPr>
          <p:nvPr/>
        </p:nvCxnSpPr>
        <p:spPr>
          <a:xfrm>
            <a:off x="4230056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25C7EAC-4872-B749-B5DA-C0F48A819F38}"/>
              </a:ext>
            </a:extLst>
          </p:cNvPr>
          <p:cNvSpPr txBox="1"/>
          <p:nvPr/>
        </p:nvSpPr>
        <p:spPr>
          <a:xfrm>
            <a:off x="7002818" y="46587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56FB150-1B9C-684B-9B0A-3E7E53AFC8CD}"/>
              </a:ext>
            </a:extLst>
          </p:cNvPr>
          <p:cNvCxnSpPr>
            <a:cxnSpLocks/>
          </p:cNvCxnSpPr>
          <p:nvPr/>
        </p:nvCxnSpPr>
        <p:spPr>
          <a:xfrm flipV="1">
            <a:off x="7745857" y="4855768"/>
            <a:ext cx="3544995" cy="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9EBB9C1-FE97-C04E-94C8-55263BB02193}"/>
              </a:ext>
            </a:extLst>
          </p:cNvPr>
          <p:cNvSpPr txBox="1"/>
          <p:nvPr/>
        </p:nvSpPr>
        <p:spPr>
          <a:xfrm>
            <a:off x="8379507" y="4364084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⊥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3F65DB-ADCA-D94F-82F1-A14165A3062C}"/>
              </a:ext>
            </a:extLst>
          </p:cNvPr>
          <p:cNvSpPr txBox="1"/>
          <p:nvPr/>
        </p:nvSpPr>
        <p:spPr>
          <a:xfrm>
            <a:off x="11324574" y="4653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⊥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41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533865-0BB9-3D48-ADC2-A04C2C2D8C07}"/>
              </a:ext>
            </a:extLst>
          </p:cNvPr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DD13E-3AF8-A944-AFBB-C78A3765BD81}"/>
              </a:ext>
            </a:extLst>
          </p:cNvPr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A944FE1-F820-504E-A970-1D0CB8E10A58}"/>
              </a:ext>
            </a:extLst>
          </p:cNvPr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0BA5316-5055-D746-A045-1B58BDC4538B}"/>
              </a:ext>
            </a:extLst>
          </p:cNvPr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03005-699E-084C-A785-5CEBCFCACFCF}"/>
              </a:ext>
            </a:extLst>
          </p:cNvPr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E674696-051B-4247-8778-DD2CDF736D90}"/>
              </a:ext>
            </a:extLst>
          </p:cNvPr>
          <p:cNvCxnSpPr>
            <a:cxnSpLocks/>
          </p:cNvCxnSpPr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10C12-C222-E242-838F-256B057347C8}"/>
              </a:ext>
            </a:extLst>
          </p:cNvPr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r>
              <a:rPr lang="en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41824A-7ABE-7847-BF3A-F15E2972A24D}"/>
              </a:ext>
            </a:extLst>
          </p:cNvPr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BC50DD-049D-A646-B4E3-730C15120E72}"/>
              </a:ext>
            </a:extLst>
          </p:cNvPr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6E750D-39DB-3F4E-955A-1CCC981B1211}"/>
              </a:ext>
            </a:extLst>
          </p:cNvPr>
          <p:cNvSpPr txBox="1"/>
          <p:nvPr/>
        </p:nvSpPr>
        <p:spPr>
          <a:xfrm>
            <a:off x="8450502" y="4999583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63B2C96-6413-7E47-9495-37B81816A22F}"/>
              </a:ext>
            </a:extLst>
          </p:cNvPr>
          <p:cNvCxnSpPr>
            <a:cxnSpLocks/>
          </p:cNvCxnSpPr>
          <p:nvPr/>
        </p:nvCxnSpPr>
        <p:spPr>
          <a:xfrm>
            <a:off x="461372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CBD4C21-F10D-E94A-8272-1D52A079AFF1}"/>
              </a:ext>
            </a:extLst>
          </p:cNvPr>
          <p:cNvSpPr txBox="1"/>
          <p:nvPr/>
        </p:nvSpPr>
        <p:spPr>
          <a:xfrm>
            <a:off x="3336589" y="47000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5B573F1-8B91-3345-8D86-1E103418A72D}"/>
              </a:ext>
            </a:extLst>
          </p:cNvPr>
          <p:cNvCxnSpPr>
            <a:cxnSpLocks/>
          </p:cNvCxnSpPr>
          <p:nvPr/>
        </p:nvCxnSpPr>
        <p:spPr>
          <a:xfrm>
            <a:off x="4230056" y="4884751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25C7EAC-4872-B749-B5DA-C0F48A819F38}"/>
              </a:ext>
            </a:extLst>
          </p:cNvPr>
          <p:cNvSpPr txBox="1"/>
          <p:nvPr/>
        </p:nvSpPr>
        <p:spPr>
          <a:xfrm>
            <a:off x="7002818" y="46587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C56FB150-1B9C-684B-9B0A-3E7E53AFC8CD}"/>
              </a:ext>
            </a:extLst>
          </p:cNvPr>
          <p:cNvCxnSpPr>
            <a:cxnSpLocks/>
          </p:cNvCxnSpPr>
          <p:nvPr/>
        </p:nvCxnSpPr>
        <p:spPr>
          <a:xfrm flipV="1">
            <a:off x="7745857" y="4855768"/>
            <a:ext cx="3544995" cy="9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9EBB9C1-FE97-C04E-94C8-55263BB02193}"/>
              </a:ext>
            </a:extLst>
          </p:cNvPr>
          <p:cNvSpPr txBox="1"/>
          <p:nvPr/>
        </p:nvSpPr>
        <p:spPr>
          <a:xfrm>
            <a:off x="8379507" y="4364084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⊥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C1E2B2-15D8-3649-94D9-2CEF79A3607D}"/>
              </a:ext>
            </a:extLst>
          </p:cNvPr>
          <p:cNvSpPr txBox="1"/>
          <p:nvPr/>
        </p:nvSpPr>
        <p:spPr>
          <a:xfrm>
            <a:off x="11324574" y="465301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⊥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7A8CC18-3A02-6146-918B-BFAB8A173BD9}"/>
              </a:ext>
            </a:extLst>
          </p:cNvPr>
          <p:cNvCxnSpPr>
            <a:cxnSpLocks/>
          </p:cNvCxnSpPr>
          <p:nvPr/>
        </p:nvCxnSpPr>
        <p:spPr>
          <a:xfrm>
            <a:off x="5057030" y="4213130"/>
            <a:ext cx="6233822" cy="34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8A92B26-0631-D64D-BFF8-CCE2386D1C76}"/>
              </a:ext>
            </a:extLst>
          </p:cNvPr>
          <p:cNvSpPr txBox="1"/>
          <p:nvPr/>
        </p:nvSpPr>
        <p:spPr>
          <a:xfrm>
            <a:off x="11290852" y="405663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¬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0E5A4B2-8056-7244-A509-8FB8FAF4324E}"/>
              </a:ext>
            </a:extLst>
          </p:cNvPr>
          <p:cNvSpPr txBox="1"/>
          <p:nvPr/>
        </p:nvSpPr>
        <p:spPr>
          <a:xfrm>
            <a:off x="5356420" y="3735074"/>
            <a:ext cx="238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956C43-AA64-7948-9046-D9235DCF1979}"/>
              </a:ext>
            </a:extLst>
          </p:cNvPr>
          <p:cNvSpPr txBox="1"/>
          <p:nvPr/>
        </p:nvSpPr>
        <p:spPr>
          <a:xfrm>
            <a:off x="8741538" y="3735074"/>
            <a:ext cx="225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Q</a:t>
            </a:r>
            <a:endParaRPr kumimoji="1" lang="zh-CN" altLang="en-US" dirty="0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3D7B5071-9F1E-754A-92C2-B22FCF6FDA6B}"/>
              </a:ext>
            </a:extLst>
          </p:cNvPr>
          <p:cNvCxnSpPr>
            <a:cxnSpLocks/>
          </p:cNvCxnSpPr>
          <p:nvPr/>
        </p:nvCxnSpPr>
        <p:spPr>
          <a:xfrm>
            <a:off x="5057030" y="3558208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C3161CA-4601-4C48-9217-31B10B211698}"/>
              </a:ext>
            </a:extLst>
          </p:cNvPr>
          <p:cNvCxnSpPr>
            <a:cxnSpLocks/>
          </p:cNvCxnSpPr>
          <p:nvPr/>
        </p:nvCxnSpPr>
        <p:spPr>
          <a:xfrm>
            <a:off x="8450502" y="3558208"/>
            <a:ext cx="27909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8EEF066-D0AA-AD4E-B8D1-6D2DD1A4BCEF}"/>
              </a:ext>
            </a:extLst>
          </p:cNvPr>
          <p:cNvSpPr txBox="1"/>
          <p:nvPr/>
        </p:nvSpPr>
        <p:spPr>
          <a:xfrm>
            <a:off x="7782529" y="33397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A87814-9EC0-924D-9FAF-16CA8DD75441}"/>
              </a:ext>
            </a:extLst>
          </p:cNvPr>
          <p:cNvSpPr txBox="1"/>
          <p:nvPr/>
        </p:nvSpPr>
        <p:spPr>
          <a:xfrm>
            <a:off x="11290852" y="33201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(var)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19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</p:spTree>
    <p:extLst>
      <p:ext uri="{BB962C8B-B14F-4D97-AF65-F5344CB8AC3E}">
        <p14:creationId xmlns:p14="http://schemas.microsoft.com/office/powerpoint/2010/main" val="203168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DD2EB-F500-264B-9234-B421248DBE8D}"/>
              </a:ext>
            </a:extLst>
          </p:cNvPr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596A0-FEAF-2949-B296-FCB32338D6BA}"/>
              </a:ext>
            </a:extLst>
          </p:cNvPr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67F88CC-426E-1B4C-BC4D-741F343C6EB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6B3DA-47D8-554B-89CE-286629A4DB1F}"/>
              </a:ext>
            </a:extLst>
          </p:cNvPr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65867EB-35B3-C249-97B2-801E2539AF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64862-61B4-B043-95AC-9EE548749673}"/>
              </a:ext>
            </a:extLst>
          </p:cNvPr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8DC62C-F461-D245-BCFC-C750EE7F6E56}"/>
              </a:ext>
            </a:extLst>
          </p:cNvPr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B0286-1A46-9247-8613-2F4F9CD1F0AC}"/>
              </a:ext>
            </a:extLst>
          </p:cNvPr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6578A0-FBCE-8C48-A180-708254C5F655}"/>
              </a:ext>
            </a:extLst>
          </p:cNvPr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DD2EB-F500-264B-9234-B421248DBE8D}"/>
              </a:ext>
            </a:extLst>
          </p:cNvPr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596A0-FEAF-2949-B296-FCB32338D6BA}"/>
              </a:ext>
            </a:extLst>
          </p:cNvPr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67F88CC-426E-1B4C-BC4D-741F343C6EB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6B3DA-47D8-554B-89CE-286629A4DB1F}"/>
              </a:ext>
            </a:extLst>
          </p:cNvPr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65867EB-35B3-C249-97B2-801E2539AF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64862-61B4-B043-95AC-9EE548749673}"/>
              </a:ext>
            </a:extLst>
          </p:cNvPr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8DC62C-F461-D245-BCFC-C750EE7F6E56}"/>
              </a:ext>
            </a:extLst>
          </p:cNvPr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B0286-1A46-9247-8613-2F4F9CD1F0AC}"/>
              </a:ext>
            </a:extLst>
          </p:cNvPr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6578A0-FBCE-8C48-A180-708254C5F655}"/>
              </a:ext>
            </a:extLst>
          </p:cNvPr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A470687-70D0-C94B-B5B3-44417C0A0378}"/>
              </a:ext>
            </a:extLst>
          </p:cNvPr>
          <p:cNvSpPr/>
          <p:nvPr/>
        </p:nvSpPr>
        <p:spPr>
          <a:xfrm>
            <a:off x="5442214" y="2460045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dirty="0">
                <a:solidFill>
                  <a:schemeClr val="tx1"/>
                </a:solidFill>
              </a:rPr>
              <a:t>∃x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6970816-5C9E-4847-8917-8BE2C01319C3}"/>
              </a:ext>
            </a:extLst>
          </p:cNvPr>
          <p:cNvSpPr/>
          <p:nvPr/>
        </p:nvSpPr>
        <p:spPr>
          <a:xfrm>
            <a:off x="5442213" y="3079863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dirty="0">
                <a:solidFill>
                  <a:schemeClr val="tx1"/>
                </a:solidFill>
              </a:rPr>
              <a:t>∧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194860D3-915D-1C4B-8124-EA45EB0F8C64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 flipH="1">
            <a:off x="5726157" y="2829377"/>
            <a:ext cx="1" cy="25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F8FA6B6A-8867-FA41-8084-2EFC357151BC}"/>
              </a:ext>
            </a:extLst>
          </p:cNvPr>
          <p:cNvSpPr/>
          <p:nvPr/>
        </p:nvSpPr>
        <p:spPr>
          <a:xfrm>
            <a:off x="4757943" y="3688935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2CE37A-EB08-1642-8A1E-442A8561803E}"/>
              </a:ext>
            </a:extLst>
          </p:cNvPr>
          <p:cNvSpPr/>
          <p:nvPr/>
        </p:nvSpPr>
        <p:spPr>
          <a:xfrm>
            <a:off x="6734023" y="3688935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dirty="0">
                <a:solidFill>
                  <a:schemeClr val="tx1"/>
                </a:solidFill>
              </a:rPr>
              <a:t>∨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A584E4E-B530-064C-BF46-AB34D746F50B}"/>
              </a:ext>
            </a:extLst>
          </p:cNvPr>
          <p:cNvCxnSpPr>
            <a:cxnSpLocks/>
            <a:stCxn id="30" idx="4"/>
            <a:endCxn id="40" idx="0"/>
          </p:cNvCxnSpPr>
          <p:nvPr/>
        </p:nvCxnSpPr>
        <p:spPr>
          <a:xfrm flipH="1">
            <a:off x="5041887" y="3449195"/>
            <a:ext cx="684270" cy="2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BB25D1D8-3CB9-9546-B139-8B7DCBF981C4}"/>
              </a:ext>
            </a:extLst>
          </p:cNvPr>
          <p:cNvCxnSpPr>
            <a:cxnSpLocks/>
            <a:stCxn id="30" idx="4"/>
            <a:endCxn id="41" idx="0"/>
          </p:cNvCxnSpPr>
          <p:nvPr/>
        </p:nvCxnSpPr>
        <p:spPr>
          <a:xfrm>
            <a:off x="5726157" y="3449195"/>
            <a:ext cx="1291810" cy="2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EB546A08-09F1-9E4B-9DA0-85DE87EDCD11}"/>
              </a:ext>
            </a:extLst>
          </p:cNvPr>
          <p:cNvSpPr/>
          <p:nvPr/>
        </p:nvSpPr>
        <p:spPr>
          <a:xfrm>
            <a:off x="4235417" y="4362691"/>
            <a:ext cx="567887" cy="369332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y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A79ED6CE-0803-A742-B7C3-8C1FEE5DF5AA}"/>
              </a:ext>
            </a:extLst>
          </p:cNvPr>
          <p:cNvSpPr/>
          <p:nvPr/>
        </p:nvSpPr>
        <p:spPr>
          <a:xfrm>
            <a:off x="5186234" y="4362691"/>
            <a:ext cx="567887" cy="369332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x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9069399-F647-A641-A10B-2604C50922F2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4519361" y="4058267"/>
            <a:ext cx="522526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EFB0CCE-F15E-E943-A25E-BF66B001908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5041887" y="4058267"/>
            <a:ext cx="428291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5329207-0E80-9547-B894-E51A8DBF2E15}"/>
              </a:ext>
            </a:extLst>
          </p:cNvPr>
          <p:cNvCxnSpPr>
            <a:cxnSpLocks/>
            <a:stCxn id="41" idx="4"/>
          </p:cNvCxnSpPr>
          <p:nvPr/>
        </p:nvCxnSpPr>
        <p:spPr>
          <a:xfrm flipH="1">
            <a:off x="6372062" y="4058267"/>
            <a:ext cx="645905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1A95B5BE-24EB-5547-BE50-FD306E97EB65}"/>
              </a:ext>
            </a:extLst>
          </p:cNvPr>
          <p:cNvSpPr/>
          <p:nvPr/>
        </p:nvSpPr>
        <p:spPr>
          <a:xfrm>
            <a:off x="6064552" y="4362691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dirty="0">
                <a:solidFill>
                  <a:schemeClr val="tx1"/>
                </a:solidFill>
              </a:rPr>
              <a:t>∀y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7F596E4C-226C-C640-9899-86623C029F82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7017967" y="4058267"/>
            <a:ext cx="1388822" cy="35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A61CA329-ECB3-224C-B764-370891341075}"/>
              </a:ext>
            </a:extLst>
          </p:cNvPr>
          <p:cNvSpPr/>
          <p:nvPr/>
        </p:nvSpPr>
        <p:spPr>
          <a:xfrm>
            <a:off x="8122846" y="4412997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EA1E509-B21D-4F4B-A24A-778390F19A29}"/>
              </a:ext>
            </a:extLst>
          </p:cNvPr>
          <p:cNvSpPr/>
          <p:nvPr/>
        </p:nvSpPr>
        <p:spPr>
          <a:xfrm>
            <a:off x="7600320" y="5086753"/>
            <a:ext cx="567887" cy="369332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y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139AD5D-57A6-5549-996C-8569E219DE15}"/>
              </a:ext>
            </a:extLst>
          </p:cNvPr>
          <p:cNvSpPr/>
          <p:nvPr/>
        </p:nvSpPr>
        <p:spPr>
          <a:xfrm>
            <a:off x="8551137" y="5086753"/>
            <a:ext cx="567887" cy="369332"/>
          </a:xfrm>
          <a:prstGeom prst="ellipse">
            <a:avLst/>
          </a:prstGeom>
          <a:solidFill>
            <a:srgbClr val="00B05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z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62BE540-AFB6-2C4B-87A6-09EB9E16F833}"/>
              </a:ext>
            </a:extLst>
          </p:cNvPr>
          <p:cNvCxnSpPr>
            <a:cxnSpLocks/>
            <a:stCxn id="67" idx="4"/>
            <a:endCxn id="68" idx="0"/>
          </p:cNvCxnSpPr>
          <p:nvPr/>
        </p:nvCxnSpPr>
        <p:spPr>
          <a:xfrm flipH="1">
            <a:off x="7884264" y="4782329"/>
            <a:ext cx="522526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F331339-5D0F-A244-B238-95F6498A09C8}"/>
              </a:ext>
            </a:extLst>
          </p:cNvPr>
          <p:cNvCxnSpPr>
            <a:cxnSpLocks/>
            <a:stCxn id="67" idx="4"/>
            <a:endCxn id="69" idx="0"/>
          </p:cNvCxnSpPr>
          <p:nvPr/>
        </p:nvCxnSpPr>
        <p:spPr>
          <a:xfrm>
            <a:off x="8406790" y="4782329"/>
            <a:ext cx="428291" cy="30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4A410983-029E-6C4C-B009-DAB5D9F47682}"/>
              </a:ext>
            </a:extLst>
          </p:cNvPr>
          <p:cNvSpPr/>
          <p:nvPr/>
        </p:nvSpPr>
        <p:spPr>
          <a:xfrm>
            <a:off x="6096000" y="5658481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Q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D8142F2-A21F-C44E-A9F4-AB20095D62CC}"/>
              </a:ext>
            </a:extLst>
          </p:cNvPr>
          <p:cNvSpPr/>
          <p:nvPr/>
        </p:nvSpPr>
        <p:spPr>
          <a:xfrm>
            <a:off x="5559090" y="6422163"/>
            <a:ext cx="567887" cy="369332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y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8043670-8EBB-7D4D-86F3-74959538A640}"/>
              </a:ext>
            </a:extLst>
          </p:cNvPr>
          <p:cNvSpPr/>
          <p:nvPr/>
        </p:nvSpPr>
        <p:spPr>
          <a:xfrm>
            <a:off x="6632439" y="6422163"/>
            <a:ext cx="567887" cy="369332"/>
          </a:xfrm>
          <a:prstGeom prst="ellipse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x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CA864566-A919-C04D-8464-D755302DB2D7}"/>
              </a:ext>
            </a:extLst>
          </p:cNvPr>
          <p:cNvCxnSpPr>
            <a:cxnSpLocks/>
            <a:stCxn id="73" idx="4"/>
            <a:endCxn id="74" idx="0"/>
          </p:cNvCxnSpPr>
          <p:nvPr/>
        </p:nvCxnSpPr>
        <p:spPr>
          <a:xfrm flipH="1">
            <a:off x="5843034" y="6027813"/>
            <a:ext cx="536910" cy="3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BA5F0F6-EAC7-8749-8CD7-B4CD76575709}"/>
              </a:ext>
            </a:extLst>
          </p:cNvPr>
          <p:cNvCxnSpPr>
            <a:cxnSpLocks/>
            <a:stCxn id="73" idx="4"/>
            <a:endCxn id="75" idx="0"/>
          </p:cNvCxnSpPr>
          <p:nvPr/>
        </p:nvCxnSpPr>
        <p:spPr>
          <a:xfrm>
            <a:off x="6379944" y="6027813"/>
            <a:ext cx="536439" cy="39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85497AB-94B8-564A-9B05-715C87EB3CAB}"/>
              </a:ext>
            </a:extLst>
          </p:cNvPr>
          <p:cNvSpPr/>
          <p:nvPr/>
        </p:nvSpPr>
        <p:spPr>
          <a:xfrm>
            <a:off x="6088118" y="5022029"/>
            <a:ext cx="567887" cy="369332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dirty="0">
                <a:solidFill>
                  <a:schemeClr val="tx1"/>
                </a:solidFill>
              </a:rPr>
              <a:t>¬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50EB9749-AA0E-674A-A316-6695AFD37CE8}"/>
              </a:ext>
            </a:extLst>
          </p:cNvPr>
          <p:cNvCxnSpPr>
            <a:cxnSpLocks/>
            <a:stCxn id="63" idx="4"/>
            <a:endCxn id="78" idx="0"/>
          </p:cNvCxnSpPr>
          <p:nvPr/>
        </p:nvCxnSpPr>
        <p:spPr>
          <a:xfrm>
            <a:off x="6348496" y="4732023"/>
            <a:ext cx="23566" cy="29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5DE0F60-53FE-DD40-9B0C-885E5E828C79}"/>
              </a:ext>
            </a:extLst>
          </p:cNvPr>
          <p:cNvCxnSpPr>
            <a:cxnSpLocks/>
            <a:stCxn id="78" idx="4"/>
            <a:endCxn id="73" idx="0"/>
          </p:cNvCxnSpPr>
          <p:nvPr/>
        </p:nvCxnSpPr>
        <p:spPr>
          <a:xfrm>
            <a:off x="6372062" y="5391361"/>
            <a:ext cx="7882" cy="26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6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DD2EB-F500-264B-9234-B421248DBE8D}"/>
              </a:ext>
            </a:extLst>
          </p:cNvPr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596A0-FEAF-2949-B296-FCB32338D6BA}"/>
              </a:ext>
            </a:extLst>
          </p:cNvPr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67F88CC-426E-1B4C-BC4D-741F343C6EB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6B3DA-47D8-554B-89CE-286629A4DB1F}"/>
              </a:ext>
            </a:extLst>
          </p:cNvPr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65867EB-35B3-C249-97B2-801E2539AF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64862-61B4-B043-95AC-9EE548749673}"/>
              </a:ext>
            </a:extLst>
          </p:cNvPr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8DC62C-F461-D245-BCFC-C750EE7F6E56}"/>
              </a:ext>
            </a:extLst>
          </p:cNvPr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B0286-1A46-9247-8613-2F4F9CD1F0AC}"/>
              </a:ext>
            </a:extLst>
          </p:cNvPr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6578A0-FBCE-8C48-A180-708254C5F655}"/>
              </a:ext>
            </a:extLst>
          </p:cNvPr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026D8-2BF9-5D4A-8A88-0A7A7834A9B1}"/>
              </a:ext>
            </a:extLst>
          </p:cNvPr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" altLang="zh-CN" dirty="0"/>
              <a:t>F[y </a:t>
            </a:r>
            <a:r>
              <a:rPr lang="en-US" altLang="zh-CN" dirty="0"/>
              <a:t>|--&gt;</a:t>
            </a:r>
            <a:r>
              <a:rPr lang="en" altLang="zh-CN" dirty="0"/>
              <a:t> x]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47EAA8-D406-2743-A655-E156FF64C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59" y="3695824"/>
            <a:ext cx="9791700" cy="27305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0B4BFD6-CA7F-3C4E-BC1B-C16C3D8948B6}"/>
              </a:ext>
            </a:extLst>
          </p:cNvPr>
          <p:cNvSpPr/>
          <p:nvPr/>
        </p:nvSpPr>
        <p:spPr>
          <a:xfrm>
            <a:off x="5500224" y="3429000"/>
            <a:ext cx="5731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94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DD2EB-F500-264B-9234-B421248DBE8D}"/>
              </a:ext>
            </a:extLst>
          </p:cNvPr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596A0-FEAF-2949-B296-FCB32338D6BA}"/>
              </a:ext>
            </a:extLst>
          </p:cNvPr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67F88CC-426E-1B4C-BC4D-741F343C6EB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6B3DA-47D8-554B-89CE-286629A4DB1F}"/>
              </a:ext>
            </a:extLst>
          </p:cNvPr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65867EB-35B3-C249-97B2-801E2539AF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64862-61B4-B043-95AC-9EE548749673}"/>
              </a:ext>
            </a:extLst>
          </p:cNvPr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8DC62C-F461-D245-BCFC-C750EE7F6E56}"/>
              </a:ext>
            </a:extLst>
          </p:cNvPr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B0286-1A46-9247-8613-2F4F9CD1F0AC}"/>
              </a:ext>
            </a:extLst>
          </p:cNvPr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6578A0-FBCE-8C48-A180-708254C5F655}"/>
              </a:ext>
            </a:extLst>
          </p:cNvPr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026D8-2BF9-5D4A-8A88-0A7A7834A9B1}"/>
              </a:ext>
            </a:extLst>
          </p:cNvPr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" altLang="zh-CN" dirty="0"/>
              <a:t>F[y </a:t>
            </a:r>
            <a:r>
              <a:rPr lang="en-US" altLang="zh-CN" dirty="0"/>
              <a:t>|--&gt;</a:t>
            </a:r>
            <a:r>
              <a:rPr lang="en" altLang="zh-CN" dirty="0"/>
              <a:t> x]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4BFD6-CA7F-3C4E-BC1B-C16C3D8948B6}"/>
              </a:ext>
            </a:extLst>
          </p:cNvPr>
          <p:cNvSpPr/>
          <p:nvPr/>
        </p:nvSpPr>
        <p:spPr>
          <a:xfrm>
            <a:off x="1184172" y="3794234"/>
            <a:ext cx="57315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 </a:t>
            </a:r>
            <a:r>
              <a:rPr lang="en-US" altLang="zh-CN" dirty="0"/>
              <a:t>(</a:t>
            </a:r>
            <a:r>
              <a:rPr lang="zh-CN" altLang="en-US" dirty="0"/>
              <a:t>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)∧ ∀y.(¬Q(y, </a:t>
            </a:r>
            <a:r>
              <a:rPr lang="en-US" altLang="zh-CN" dirty="0"/>
              <a:t>a</a:t>
            </a:r>
            <a:r>
              <a:rPr lang="zh-CN" altLang="en-US" dirty="0"/>
              <a:t>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207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DD2EB-F500-264B-9234-B421248DBE8D}"/>
              </a:ext>
            </a:extLst>
          </p:cNvPr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596A0-FEAF-2949-B296-FCB32338D6BA}"/>
              </a:ext>
            </a:extLst>
          </p:cNvPr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67F88CC-426E-1B4C-BC4D-741F343C6EB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6B3DA-47D8-554B-89CE-286629A4DB1F}"/>
              </a:ext>
            </a:extLst>
          </p:cNvPr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65867EB-35B3-C249-97B2-801E2539AF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64862-61B4-B043-95AC-9EE548749673}"/>
              </a:ext>
            </a:extLst>
          </p:cNvPr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8DC62C-F461-D245-BCFC-C750EE7F6E56}"/>
              </a:ext>
            </a:extLst>
          </p:cNvPr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B0286-1A46-9247-8613-2F4F9CD1F0AC}"/>
              </a:ext>
            </a:extLst>
          </p:cNvPr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6578A0-FBCE-8C48-A180-708254C5F655}"/>
              </a:ext>
            </a:extLst>
          </p:cNvPr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026D8-2BF9-5D4A-8A88-0A7A7834A9B1}"/>
              </a:ext>
            </a:extLst>
          </p:cNvPr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" altLang="zh-CN" dirty="0"/>
              <a:t>F[y </a:t>
            </a:r>
            <a:r>
              <a:rPr lang="en-US" altLang="zh-CN" dirty="0"/>
              <a:t>|--&gt;</a:t>
            </a:r>
            <a:r>
              <a:rPr lang="en" altLang="zh-CN" dirty="0"/>
              <a:t> x]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4BFD6-CA7F-3C4E-BC1B-C16C3D8948B6}"/>
              </a:ext>
            </a:extLst>
          </p:cNvPr>
          <p:cNvSpPr/>
          <p:nvPr/>
        </p:nvSpPr>
        <p:spPr>
          <a:xfrm>
            <a:off x="1184172" y="3794234"/>
            <a:ext cx="695780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)∧ ∀y.(¬Q(y, </a:t>
            </a:r>
            <a:r>
              <a:rPr lang="en-US" altLang="zh-CN" dirty="0"/>
              <a:t>a</a:t>
            </a:r>
            <a:r>
              <a:rPr lang="zh-CN" altLang="en-US" dirty="0"/>
              <a:t>))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∧ ∀y.(¬Q(y, </a:t>
            </a:r>
            <a:r>
              <a:rPr lang="en-US" altLang="zh-CN" dirty="0"/>
              <a:t>a</a:t>
            </a:r>
            <a:r>
              <a:rPr lang="zh-CN" altLang="en-US" dirty="0"/>
              <a:t>)) 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2315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DD2EB-F500-264B-9234-B421248DBE8D}"/>
              </a:ext>
            </a:extLst>
          </p:cNvPr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596A0-FEAF-2949-B296-FCB32338D6BA}"/>
              </a:ext>
            </a:extLst>
          </p:cNvPr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67F88CC-426E-1B4C-BC4D-741F343C6EB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6B3DA-47D8-554B-89CE-286629A4DB1F}"/>
              </a:ext>
            </a:extLst>
          </p:cNvPr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65867EB-35B3-C249-97B2-801E2539AF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64862-61B4-B043-95AC-9EE548749673}"/>
              </a:ext>
            </a:extLst>
          </p:cNvPr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8DC62C-F461-D245-BCFC-C750EE7F6E56}"/>
              </a:ext>
            </a:extLst>
          </p:cNvPr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B0286-1A46-9247-8613-2F4F9CD1F0AC}"/>
              </a:ext>
            </a:extLst>
          </p:cNvPr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6578A0-FBCE-8C48-A180-708254C5F655}"/>
              </a:ext>
            </a:extLst>
          </p:cNvPr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026D8-2BF9-5D4A-8A88-0A7A7834A9B1}"/>
              </a:ext>
            </a:extLst>
          </p:cNvPr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" altLang="zh-CN" dirty="0"/>
              <a:t>F[y </a:t>
            </a:r>
            <a:r>
              <a:rPr lang="en-US" altLang="zh-CN" dirty="0"/>
              <a:t>|--&gt;</a:t>
            </a:r>
            <a:r>
              <a:rPr lang="en" altLang="zh-CN" dirty="0"/>
              <a:t> x]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B4BFD6-CA7F-3C4E-BC1B-C16C3D8948B6}"/>
              </a:ext>
            </a:extLst>
          </p:cNvPr>
          <p:cNvSpPr/>
          <p:nvPr/>
        </p:nvSpPr>
        <p:spPr>
          <a:xfrm>
            <a:off x="1184172" y="3794234"/>
            <a:ext cx="69578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∃x.(P(y, x)∧ ∀y.(¬Q(y, x)) ∨ P(y, z))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])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)∧ ∀y.(¬Q(y, </a:t>
            </a:r>
            <a:r>
              <a:rPr lang="en-US" altLang="zh-CN" dirty="0"/>
              <a:t>a</a:t>
            </a:r>
            <a:r>
              <a:rPr lang="zh-CN" altLang="en-US" dirty="0"/>
              <a:t>))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∃</a:t>
            </a:r>
            <a:r>
              <a:rPr lang="en-US" altLang="zh-CN" dirty="0"/>
              <a:t>a</a:t>
            </a:r>
            <a:r>
              <a:rPr lang="zh-CN" altLang="en-US" dirty="0"/>
              <a:t>.(P(y, </a:t>
            </a:r>
            <a:r>
              <a:rPr lang="en-US" altLang="zh-CN" dirty="0"/>
              <a:t>a</a:t>
            </a:r>
            <a:r>
              <a:rPr lang="zh-CN" altLang="en-US" dirty="0"/>
              <a:t>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∧ ∀y.(¬Q(y, </a:t>
            </a:r>
            <a:r>
              <a:rPr lang="en-US" altLang="zh-CN" dirty="0"/>
              <a:t>a</a:t>
            </a:r>
            <a:r>
              <a:rPr lang="zh-CN" altLang="en-US" dirty="0"/>
              <a:t>)) 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  <a:r>
              <a:rPr lang="zh-CN" altLang="en-US" dirty="0"/>
              <a:t> ∨ P(y, z) </a:t>
            </a:r>
            <a:r>
              <a:rPr lang="en-US" altLang="zh-CN" dirty="0"/>
              <a:t>[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x]</a:t>
            </a:r>
          </a:p>
          <a:p>
            <a:endParaRPr lang="en-US" altLang="zh-CN" dirty="0"/>
          </a:p>
          <a:p>
            <a:r>
              <a:rPr lang="en-US" altLang="zh-CN" dirty="0"/>
              <a:t>=&gt;</a:t>
            </a:r>
            <a:r>
              <a:rPr lang="zh-CN" altLang="en-US" dirty="0"/>
              <a:t>  </a:t>
            </a:r>
            <a:r>
              <a:rPr lang="en" altLang="zh-CN" dirty="0"/>
              <a:t>∃</a:t>
            </a:r>
            <a:r>
              <a:rPr lang="en-US" altLang="zh-CN" dirty="0"/>
              <a:t>a</a:t>
            </a:r>
            <a:r>
              <a:rPr lang="en" altLang="zh-CN" dirty="0"/>
              <a:t>.(P(</a:t>
            </a:r>
            <a:r>
              <a:rPr lang="en-US" altLang="zh-CN" dirty="0"/>
              <a:t>x,</a:t>
            </a:r>
            <a:r>
              <a:rPr lang="en" altLang="zh-CN" dirty="0"/>
              <a:t> </a:t>
            </a:r>
            <a:r>
              <a:rPr lang="en-US" altLang="zh-CN" dirty="0"/>
              <a:t>a</a:t>
            </a:r>
            <a:r>
              <a:rPr lang="en" altLang="zh-CN" dirty="0"/>
              <a:t>) ∧ ∀y.(¬Q(y, </a:t>
            </a:r>
            <a:r>
              <a:rPr lang="en-US" altLang="zh-CN" dirty="0"/>
              <a:t>a</a:t>
            </a:r>
            <a:r>
              <a:rPr lang="en" altLang="zh-CN" dirty="0"/>
              <a:t>)) ∨ P(</a:t>
            </a:r>
            <a:r>
              <a:rPr lang="en-US" altLang="zh-CN" dirty="0"/>
              <a:t>x</a:t>
            </a:r>
            <a:r>
              <a:rPr lang="en" altLang="zh-CN" dirty="0"/>
              <a:t>, z))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49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课程回顾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" altLang="en-US" sz="2800" dirty="0"/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3043341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</a:t>
            </a:r>
            <a:r>
              <a:rPr lang="en" altLang="en-US" sz="4400" dirty="0"/>
              <a:t>S</a:t>
            </a:r>
            <a:r>
              <a:rPr lang="en" altLang="zh-CN" sz="4400" dirty="0"/>
              <a:t>ubstitution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7A325-90CA-5E48-BF00-49B60B65DF6E}"/>
              </a:ext>
            </a:extLst>
          </p:cNvPr>
          <p:cNvSpPr txBox="1"/>
          <p:nvPr/>
        </p:nvSpPr>
        <p:spPr>
          <a:xfrm>
            <a:off x="480722" y="1279367"/>
            <a:ext cx="6754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给定谓词命题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" altLang="zh-CN" dirty="0"/>
              <a:t>∃x.(P(y, x) ∧ ∀y.(¬Q(y, x)) ∨ P(y, z))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其中，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Q</a:t>
            </a:r>
            <a:r>
              <a:rPr kumimoji="1" lang="zh-CN" altLang="en-US" dirty="0"/>
              <a:t> 是有两个变量的谓词逻辑命题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577532-3FDF-AC47-9E20-7E047B07A517}"/>
              </a:ext>
            </a:extLst>
          </p:cNvPr>
          <p:cNvSpPr txBox="1"/>
          <p:nvPr/>
        </p:nvSpPr>
        <p:spPr>
          <a:xfrm>
            <a:off x="480722" y="268754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中的 自由变量与绑定变量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DD2EB-F500-264B-9234-B421248DBE8D}"/>
              </a:ext>
            </a:extLst>
          </p:cNvPr>
          <p:cNvSpPr/>
          <p:nvPr/>
        </p:nvSpPr>
        <p:spPr>
          <a:xfrm>
            <a:off x="4898003" y="1566407"/>
            <a:ext cx="1001865" cy="3657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1596A0-FEAF-2949-B296-FCB32338D6BA}"/>
              </a:ext>
            </a:extLst>
          </p:cNvPr>
          <p:cNvSpPr/>
          <p:nvPr/>
        </p:nvSpPr>
        <p:spPr>
          <a:xfrm>
            <a:off x="3697357" y="1480641"/>
            <a:ext cx="705136" cy="531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67F88CC-426E-1B4C-BC4D-741F343C6EB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398936" y="1279369"/>
            <a:ext cx="1836007" cy="28703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116B3DA-47D8-554B-89CE-286629A4DB1F}"/>
              </a:ext>
            </a:extLst>
          </p:cNvPr>
          <p:cNvSpPr txBox="1"/>
          <p:nvPr/>
        </p:nvSpPr>
        <p:spPr>
          <a:xfrm>
            <a:off x="7234943" y="1080204"/>
            <a:ext cx="1026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65867EB-35B3-C249-97B2-801E2539AFA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49925" y="2011680"/>
            <a:ext cx="3591278" cy="55776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5A64862-61B4-B043-95AC-9EE548749673}"/>
              </a:ext>
            </a:extLst>
          </p:cNvPr>
          <p:cNvSpPr txBox="1"/>
          <p:nvPr/>
        </p:nvSpPr>
        <p:spPr>
          <a:xfrm>
            <a:off x="7638341" y="2294536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8DC62C-F461-D245-BCFC-C750EE7F6E56}"/>
              </a:ext>
            </a:extLst>
          </p:cNvPr>
          <p:cNvSpPr txBox="1"/>
          <p:nvPr/>
        </p:nvSpPr>
        <p:spPr>
          <a:xfrm>
            <a:off x="8637143" y="1449536"/>
            <a:ext cx="101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FV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4B0286-1A46-9247-8613-2F4F9CD1F0AC}"/>
              </a:ext>
            </a:extLst>
          </p:cNvPr>
          <p:cNvSpPr/>
          <p:nvPr/>
        </p:nvSpPr>
        <p:spPr>
          <a:xfrm>
            <a:off x="6096000" y="1526467"/>
            <a:ext cx="705136" cy="485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96578A0-FBCE-8C48-A180-708254C5F655}"/>
              </a:ext>
            </a:extLst>
          </p:cNvPr>
          <p:cNvCxnSpPr/>
          <p:nvPr/>
        </p:nvCxnSpPr>
        <p:spPr>
          <a:xfrm>
            <a:off x="6770446" y="1757640"/>
            <a:ext cx="1867200" cy="129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026D8-2BF9-5D4A-8A88-0A7A7834A9B1}"/>
              </a:ext>
            </a:extLst>
          </p:cNvPr>
          <p:cNvSpPr txBox="1"/>
          <p:nvPr/>
        </p:nvSpPr>
        <p:spPr>
          <a:xfrm>
            <a:off x="480721" y="3234653"/>
            <a:ext cx="373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" altLang="zh-CN" dirty="0"/>
              <a:t>F[y </a:t>
            </a:r>
            <a:r>
              <a:rPr lang="en-US" altLang="zh-CN" dirty="0"/>
              <a:t>|--&gt;</a:t>
            </a:r>
            <a:r>
              <a:rPr lang="en" altLang="zh-CN" dirty="0"/>
              <a:t> x]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F31F5-4639-DF47-968A-45CCD505DB48}"/>
              </a:ext>
            </a:extLst>
          </p:cNvPr>
          <p:cNvSpPr/>
          <p:nvPr/>
        </p:nvSpPr>
        <p:spPr>
          <a:xfrm>
            <a:off x="1334783" y="3811830"/>
            <a:ext cx="381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/>
              <a:t>∃</a:t>
            </a:r>
            <a:r>
              <a:rPr lang="en-US" altLang="zh-CN" dirty="0"/>
              <a:t>a</a:t>
            </a:r>
            <a:r>
              <a:rPr lang="en" altLang="zh-CN" dirty="0"/>
              <a:t>.(P(</a:t>
            </a:r>
            <a:r>
              <a:rPr lang="en-US" altLang="zh-CN" dirty="0"/>
              <a:t>x</a:t>
            </a:r>
            <a:r>
              <a:rPr lang="en" altLang="zh-CN" dirty="0"/>
              <a:t>, </a:t>
            </a:r>
            <a:r>
              <a:rPr lang="en-US" altLang="zh-CN" dirty="0"/>
              <a:t>a</a:t>
            </a:r>
            <a:r>
              <a:rPr lang="en" altLang="zh-CN" dirty="0"/>
              <a:t>) ∧ ∀y.(¬Q(y, </a:t>
            </a:r>
            <a:r>
              <a:rPr lang="en-US" altLang="zh-CN" dirty="0"/>
              <a:t>a</a:t>
            </a:r>
            <a:r>
              <a:rPr lang="en" altLang="zh-CN" dirty="0"/>
              <a:t>)) ∨ P(</a:t>
            </a:r>
            <a:r>
              <a:rPr lang="en-US" altLang="zh-CN" dirty="0"/>
              <a:t>x</a:t>
            </a:r>
            <a:r>
              <a:rPr lang="en" altLang="zh-CN" dirty="0"/>
              <a:t>, z))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CE46CA-3F3F-9243-AEF1-387A439007F9}"/>
              </a:ext>
            </a:extLst>
          </p:cNvPr>
          <p:cNvSpPr txBox="1"/>
          <p:nvPr/>
        </p:nvSpPr>
        <p:spPr>
          <a:xfrm>
            <a:off x="465722" y="4432338"/>
            <a:ext cx="4386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3:</a:t>
            </a:r>
            <a:r>
              <a:rPr kumimoji="1" lang="zh-CN" altLang="en-US" dirty="0"/>
              <a:t> 给出 </a:t>
            </a:r>
            <a:r>
              <a:rPr kumimoji="1" lang="en-US" altLang="zh-CN" dirty="0"/>
              <a:t>F</a:t>
            </a:r>
            <a:r>
              <a:rPr kumimoji="1" lang="zh-CN" altLang="en-US" dirty="0"/>
              <a:t>的替换结果 </a:t>
            </a:r>
            <a:r>
              <a:rPr lang="en" altLang="zh-CN" dirty="0"/>
              <a:t>F[x </a:t>
            </a:r>
            <a:r>
              <a:rPr lang="en-US" altLang="zh-CN" dirty="0"/>
              <a:t>|</a:t>
            </a:r>
            <a:r>
              <a:rPr lang="en" altLang="zh-CN" dirty="0"/>
              <a:t>→ R(y, z)]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600E8A8-AD03-1944-9576-300936FF6512}"/>
              </a:ext>
            </a:extLst>
          </p:cNvPr>
          <p:cNvSpPr/>
          <p:nvPr/>
        </p:nvSpPr>
        <p:spPr>
          <a:xfrm>
            <a:off x="1317424" y="5013979"/>
            <a:ext cx="3753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∃x.(P(y, x) ∧ ∀y.(¬Q(y, x)) ∨ P(y, z))</a:t>
            </a:r>
          </a:p>
        </p:txBody>
      </p:sp>
    </p:spTree>
    <p:extLst>
      <p:ext uri="{BB962C8B-B14F-4D97-AF65-F5344CB8AC3E}">
        <p14:creationId xmlns:p14="http://schemas.microsoft.com/office/powerpoint/2010/main" val="116371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线性算数理论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(LA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Theory)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" altLang="en-US" sz="2800" dirty="0">
                <a:solidFill>
                  <a:srgbClr val="C00000"/>
                </a:solidFill>
              </a:rPr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200085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" altLang="en-US" sz="4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323E7C-8A78-6A48-864F-84996A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F79C46-F814-1F41-ACB2-AE2F0356D8BA}"/>
              </a:ext>
            </a:extLst>
          </p:cNvPr>
          <p:cNvSpPr txBox="1"/>
          <p:nvPr/>
        </p:nvSpPr>
        <p:spPr>
          <a:xfrm>
            <a:off x="581890" y="130731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CF720BD-135A-E14B-9A0F-30823769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4851400"/>
            <a:ext cx="2616200" cy="17272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4D23EB3-4D76-E048-8414-50CC9D1F807A}"/>
              </a:ext>
            </a:extLst>
          </p:cNvPr>
          <p:cNvSpPr txBox="1"/>
          <p:nvPr/>
        </p:nvSpPr>
        <p:spPr>
          <a:xfrm>
            <a:off x="581889" y="449866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例子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B67B3C-1F5A-7A4C-A9B0-8053D37FE8CB}"/>
              </a:ext>
            </a:extLst>
          </p:cNvPr>
          <p:cNvSpPr txBox="1"/>
          <p:nvPr/>
        </p:nvSpPr>
        <p:spPr>
          <a:xfrm>
            <a:off x="5357523" y="1307312"/>
            <a:ext cx="64091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整数域  </a:t>
            </a:r>
            <a:r>
              <a:rPr kumimoji="1" lang="en-US" altLang="zh-CN" sz="2800" dirty="0"/>
              <a:t>LIA</a:t>
            </a:r>
            <a:r>
              <a:rPr kumimoji="1" lang="zh-CN" altLang="en-US" sz="2800" b="1" dirty="0"/>
              <a:t>  ，复杂度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NPC</a:t>
            </a:r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实数域  </a:t>
            </a:r>
            <a:r>
              <a:rPr kumimoji="1" lang="en-US" altLang="zh-CN" sz="2800" dirty="0"/>
              <a:t>LRA</a:t>
            </a:r>
            <a:r>
              <a:rPr kumimoji="1" lang="zh-CN" altLang="en-US" sz="2800" b="1" dirty="0"/>
              <a:t>， 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800" b="1" dirty="0"/>
              <a:t> 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整数实数混合，</a:t>
            </a:r>
            <a:r>
              <a:rPr kumimoji="1" lang="en-US" altLang="zh-CN" sz="2800" dirty="0"/>
              <a:t>LIRA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556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" altLang="en-US" sz="4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323E7C-8A78-6A48-864F-84996A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7F79C46-F814-1F41-ACB2-AE2F0356D8BA}"/>
              </a:ext>
            </a:extLst>
          </p:cNvPr>
          <p:cNvSpPr txBox="1"/>
          <p:nvPr/>
        </p:nvSpPr>
        <p:spPr>
          <a:xfrm>
            <a:off x="581890" y="130731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CF720BD-135A-E14B-9A0F-30823769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4851400"/>
            <a:ext cx="2616200" cy="17272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4D23EB3-4D76-E048-8414-50CC9D1F807A}"/>
              </a:ext>
            </a:extLst>
          </p:cNvPr>
          <p:cNvSpPr txBox="1"/>
          <p:nvPr/>
        </p:nvSpPr>
        <p:spPr>
          <a:xfrm>
            <a:off x="581889" y="449866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例子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B67B3C-1F5A-7A4C-A9B0-8053D37FE8CB}"/>
              </a:ext>
            </a:extLst>
          </p:cNvPr>
          <p:cNvSpPr txBox="1"/>
          <p:nvPr/>
        </p:nvSpPr>
        <p:spPr>
          <a:xfrm>
            <a:off x="5357523" y="1307312"/>
            <a:ext cx="64091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整数域  </a:t>
            </a:r>
            <a:r>
              <a:rPr kumimoji="1" lang="en-US" altLang="zh-CN" sz="2800" dirty="0"/>
              <a:t>LIA</a:t>
            </a:r>
            <a:r>
              <a:rPr kumimoji="1" lang="zh-CN" altLang="en-US" sz="2800" b="1" dirty="0"/>
              <a:t>  ，复杂度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NPC</a:t>
            </a:r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实数域  </a:t>
            </a:r>
            <a:r>
              <a:rPr kumimoji="1" lang="en-US" altLang="zh-CN" sz="2800" dirty="0"/>
              <a:t>LRA</a:t>
            </a:r>
            <a:r>
              <a:rPr kumimoji="1" lang="zh-CN" altLang="en-US" sz="2800" b="1" dirty="0"/>
              <a:t>， 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800" b="1" dirty="0"/>
              <a:t> 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整数实数混合，</a:t>
            </a:r>
            <a:r>
              <a:rPr kumimoji="1" lang="en-US" altLang="zh-CN" sz="2800" dirty="0"/>
              <a:t>LIRA</a:t>
            </a:r>
            <a:endParaRPr kumimoji="1" lang="zh-CN" altLang="en-US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072C50-3111-6A46-8F2D-596E094E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478" y="3904211"/>
            <a:ext cx="6781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2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消元法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A914A-1C76-DA43-8560-9974A6C5BD44}"/>
              </a:ext>
            </a:extLst>
          </p:cNvPr>
          <p:cNvSpPr txBox="1"/>
          <p:nvPr/>
        </p:nvSpPr>
        <p:spPr>
          <a:xfrm>
            <a:off x="594330" y="1332250"/>
            <a:ext cx="4424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" altLang="zh-CN" sz="2800" b="1" dirty="0"/>
              <a:t>Fourier-</a:t>
            </a:r>
            <a:r>
              <a:rPr kumimoji="1" lang="en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578A4E-1B1B-534F-8F66-B13AC87D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47" y="1332250"/>
            <a:ext cx="2603500" cy="203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6DDE35-2B3C-9B41-8DD5-5721FAA0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367" y="1700550"/>
            <a:ext cx="2501900" cy="129540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DE75F2A2-EAD5-B348-A718-CAA92BC60C9A}"/>
              </a:ext>
            </a:extLst>
          </p:cNvPr>
          <p:cNvSpPr/>
          <p:nvPr/>
        </p:nvSpPr>
        <p:spPr>
          <a:xfrm>
            <a:off x="8331450" y="2036157"/>
            <a:ext cx="339365" cy="624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812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消元法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A914A-1C76-DA43-8560-9974A6C5BD44}"/>
              </a:ext>
            </a:extLst>
          </p:cNvPr>
          <p:cNvSpPr txBox="1"/>
          <p:nvPr/>
        </p:nvSpPr>
        <p:spPr>
          <a:xfrm>
            <a:off x="594330" y="1332250"/>
            <a:ext cx="44246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" altLang="zh-CN" sz="2800" b="1" dirty="0"/>
              <a:t>Fourier-</a:t>
            </a:r>
            <a:r>
              <a:rPr kumimoji="1" lang="en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D68F42-431E-3D45-A040-F6F691E0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5" y="2657813"/>
            <a:ext cx="3035300" cy="2070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FF8203-9FC2-D040-8121-3A02BF05696E}"/>
              </a:ext>
            </a:extLst>
          </p:cNvPr>
          <p:cNvSpPr/>
          <p:nvPr/>
        </p:nvSpPr>
        <p:spPr>
          <a:xfrm>
            <a:off x="1414021" y="2872793"/>
            <a:ext cx="2158738" cy="10652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D95ED3-7E3D-9A4B-847B-41A4DECEB30A}"/>
              </a:ext>
            </a:extLst>
          </p:cNvPr>
          <p:cNvCxnSpPr/>
          <p:nvPr/>
        </p:nvCxnSpPr>
        <p:spPr>
          <a:xfrm flipV="1">
            <a:off x="3582186" y="3289955"/>
            <a:ext cx="1018094" cy="13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68FBBD7-07DC-394A-B476-DBD2423A9EE6}"/>
              </a:ext>
            </a:extLst>
          </p:cNvPr>
          <p:cNvSpPr txBox="1"/>
          <p:nvPr/>
        </p:nvSpPr>
        <p:spPr>
          <a:xfrm>
            <a:off x="4746556" y="3105289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确定了变量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的两个上界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88BE14-0BBA-2D46-8932-44BB00FA989C}"/>
              </a:ext>
            </a:extLst>
          </p:cNvPr>
          <p:cNvSpPr txBox="1"/>
          <p:nvPr/>
        </p:nvSpPr>
        <p:spPr>
          <a:xfrm>
            <a:off x="4600280" y="458811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确定了变量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 的一个下界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B92271-C852-184A-AA35-87F126874EA3}"/>
              </a:ext>
            </a:extLst>
          </p:cNvPr>
          <p:cNvSpPr/>
          <p:nvPr/>
        </p:nvSpPr>
        <p:spPr>
          <a:xfrm flipV="1">
            <a:off x="1415640" y="4075092"/>
            <a:ext cx="2015765" cy="515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717EF93-8352-F34C-9487-776A8A4D407C}"/>
              </a:ext>
            </a:extLst>
          </p:cNvPr>
          <p:cNvCxnSpPr>
            <a:stCxn id="13" idx="3"/>
          </p:cNvCxnSpPr>
          <p:nvPr/>
        </p:nvCxnSpPr>
        <p:spPr>
          <a:xfrm>
            <a:off x="3431405" y="4332967"/>
            <a:ext cx="1112316" cy="43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D3C712CA-A930-384F-BBD4-F7B7AD7B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1" y="5296075"/>
            <a:ext cx="3848100" cy="1397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68B342E-D91F-F94F-A46C-F4EB3718218A}"/>
              </a:ext>
            </a:extLst>
          </p:cNvPr>
          <p:cNvSpPr txBox="1"/>
          <p:nvPr/>
        </p:nvSpPr>
        <p:spPr>
          <a:xfrm>
            <a:off x="1150700" y="496582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保证变量 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的下界都小于等于上界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2EB864-C132-8244-803E-159FCA9D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635" y="5232716"/>
            <a:ext cx="2324100" cy="1358900"/>
          </a:xfrm>
          <a:prstGeom prst="rect">
            <a:avLst/>
          </a:prstGeom>
        </p:spPr>
      </p:pic>
      <p:sp>
        <p:nvSpPr>
          <p:cNvPr id="19" name="右箭头 18">
            <a:extLst>
              <a:ext uri="{FF2B5EF4-FFF2-40B4-BE49-F238E27FC236}">
                <a16:creationId xmlns:a16="http://schemas.microsoft.com/office/drawing/2014/main" id="{6FEDCC50-8343-D44C-83B1-00BECEA31BED}"/>
              </a:ext>
            </a:extLst>
          </p:cNvPr>
          <p:cNvSpPr/>
          <p:nvPr/>
        </p:nvSpPr>
        <p:spPr>
          <a:xfrm>
            <a:off x="4619133" y="5572551"/>
            <a:ext cx="278251" cy="641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422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消元法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A914A-1C76-DA43-8560-9974A6C5BD44}"/>
              </a:ext>
            </a:extLst>
          </p:cNvPr>
          <p:cNvSpPr txBox="1"/>
          <p:nvPr/>
        </p:nvSpPr>
        <p:spPr>
          <a:xfrm>
            <a:off x="603757" y="1332250"/>
            <a:ext cx="91438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" altLang="zh-CN" sz="2800" b="1" dirty="0"/>
              <a:t>Fourier-</a:t>
            </a:r>
            <a:r>
              <a:rPr kumimoji="1" lang="en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无界变量处理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的系数全为正，没有下界，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的系数全为负，没有上界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消元过程中，含有无界变量不等式可以直接剔除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76792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消元法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02A68C-5D91-8C40-AD22-EB13FE61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8" y="1128729"/>
            <a:ext cx="3716554" cy="23002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19F8E-9531-0247-8F23-B20C1F26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010" y="1402499"/>
            <a:ext cx="2371024" cy="1548091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6909B535-6C0A-7846-A7C0-9CAE0CBE5A27}"/>
              </a:ext>
            </a:extLst>
          </p:cNvPr>
          <p:cNvSpPr/>
          <p:nvPr/>
        </p:nvSpPr>
        <p:spPr>
          <a:xfrm>
            <a:off x="3674297" y="1680262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y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A9464A-B998-A242-B648-676829285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444" y="1739801"/>
            <a:ext cx="1598642" cy="873485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AD414C97-4618-C047-9331-2D00DCC16529}"/>
              </a:ext>
            </a:extLst>
          </p:cNvPr>
          <p:cNvSpPr/>
          <p:nvPr/>
        </p:nvSpPr>
        <p:spPr>
          <a:xfrm>
            <a:off x="7063106" y="1577942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剔除</a:t>
            </a:r>
            <a:r>
              <a:rPr kumimoji="1" lang="en-US" altLang="zh-CN" dirty="0">
                <a:solidFill>
                  <a:schemeClr val="tx1"/>
                </a:solidFill>
              </a:rPr>
              <a:t>z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D3BF39-20A7-F54C-A07A-97E7C78BC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997" y="4011899"/>
            <a:ext cx="2768600" cy="20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BA627A-FF66-1041-83E0-8DC67B061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3401" y="1883299"/>
            <a:ext cx="1044889" cy="395565"/>
          </a:xfrm>
          <a:prstGeom prst="rect">
            <a:avLst/>
          </a:prstGeom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18A89F65-0A69-C44E-90F0-C04991C379E0}"/>
              </a:ext>
            </a:extLst>
          </p:cNvPr>
          <p:cNvSpPr/>
          <p:nvPr/>
        </p:nvSpPr>
        <p:spPr>
          <a:xfrm>
            <a:off x="10002247" y="1788996"/>
            <a:ext cx="259496" cy="648682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1CF3A8F0-D9F9-904B-BF8C-F2590F47090D}"/>
              </a:ext>
            </a:extLst>
          </p:cNvPr>
          <p:cNvSpPr/>
          <p:nvPr/>
        </p:nvSpPr>
        <p:spPr>
          <a:xfrm>
            <a:off x="1167314" y="4396793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带回</a:t>
            </a:r>
          </a:p>
        </p:txBody>
      </p:sp>
    </p:spTree>
    <p:extLst>
      <p:ext uri="{BB962C8B-B14F-4D97-AF65-F5344CB8AC3E}">
        <p14:creationId xmlns:p14="http://schemas.microsoft.com/office/powerpoint/2010/main" val="313768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5506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5BF2AE-6796-C74D-BD63-5FEE1343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17" y="2413311"/>
            <a:ext cx="4672167" cy="20313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8FD1D2-9583-484A-828C-533B1158B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188" y="1800519"/>
            <a:ext cx="3270753" cy="3430992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3FA2B8BF-0DAB-9341-B8A3-A5C60AD853A5}"/>
              </a:ext>
            </a:extLst>
          </p:cNvPr>
          <p:cNvSpPr/>
          <p:nvPr/>
        </p:nvSpPr>
        <p:spPr>
          <a:xfrm>
            <a:off x="5361910" y="2614890"/>
            <a:ext cx="976451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标准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9113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几何学意义</a:t>
            </a:r>
            <a:endParaRPr kumimoji="1" lang="en-US" altLang="zh-CN" sz="2800" b="1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D3A59-6D76-4941-A958-352B55A8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04" y="2837467"/>
            <a:ext cx="3270753" cy="3430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77D969-5E29-5147-8572-C1CA5DCD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57" y="1436530"/>
            <a:ext cx="6125365" cy="51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  <p:extLst>
      <p:ext uri="{BB962C8B-B14F-4D97-AF65-F5344CB8AC3E}">
        <p14:creationId xmlns:p14="http://schemas.microsoft.com/office/powerpoint/2010/main" val="11164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29113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几何学意义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表格换轴</a:t>
            </a:r>
            <a:endParaRPr kumimoji="1" lang="en-US" altLang="zh-CN" sz="2800" b="1" dirty="0"/>
          </a:p>
          <a:p>
            <a:pPr lvl="1"/>
            <a:endParaRPr kumimoji="1" lang="en-US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4202AC-742B-A448-A33D-946B211D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7" y="3023326"/>
            <a:ext cx="2019300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785D79-615A-FD4F-A8BF-BCD3FEB0E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86" y="3718763"/>
            <a:ext cx="1269215" cy="16567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FF57C-DEDA-FD43-AEA9-E955AAF7B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0" y="4013744"/>
            <a:ext cx="3581400" cy="533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6ECCB1-5347-8249-AFDA-6B3752C37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216" y="4547144"/>
            <a:ext cx="4725176" cy="307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1354FF-9CE3-A841-AB13-DC510DCD4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250" y="4827250"/>
            <a:ext cx="4635500" cy="469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5699FD-7D22-A640-A6F4-5872D33D8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3814" y="4257380"/>
            <a:ext cx="1943100" cy="229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9C5485-50B1-5943-85A2-218CD50CC3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5426" y="395373"/>
            <a:ext cx="4460684" cy="378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3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" altLang="en-US" sz="4400" dirty="0"/>
              <a:t>单纯形法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18B956-8DF1-7846-8751-E3492BB004BC}"/>
              </a:ext>
            </a:extLst>
          </p:cNvPr>
          <p:cNvSpPr txBox="1"/>
          <p:nvPr/>
        </p:nvSpPr>
        <p:spPr>
          <a:xfrm>
            <a:off x="603757" y="1332250"/>
            <a:ext cx="84465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单纯形法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标准形式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几何学意义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表格换轴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en-US" altLang="zh-CN" sz="2800" b="1" dirty="0"/>
              <a:t>Simplex</a:t>
            </a:r>
            <a:r>
              <a:rPr kumimoji="1" lang="zh-CN" altLang="en-US" sz="2800" b="1" dirty="0"/>
              <a:t> 算法会终止吗？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lang="zh-CN" altLang="en-US" sz="2400" dirty="0"/>
              <a:t>布兰德法则 （</a:t>
            </a:r>
            <a:r>
              <a:rPr lang="en" altLang="zh-CN" sz="2400" dirty="0"/>
              <a:t>Bland‘s Rule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kumimoji="1" lang="zh-CN" altLang="en-US" sz="2400" b="1" dirty="0"/>
              <a:t>      </a:t>
            </a:r>
            <a:r>
              <a:rPr kumimoji="1" lang="en-US" altLang="zh-CN" sz="2400" b="1" dirty="0"/>
              <a:t>-</a:t>
            </a:r>
            <a:r>
              <a:rPr kumimoji="1" lang="zh-CN" altLang="en-US" sz="2400" b="1" dirty="0"/>
              <a:t> 总是选择下标最小的问题变量</a:t>
            </a:r>
            <a:endParaRPr kumimoji="1" lang="en-US" altLang="zh-CN" sz="2400" b="1" dirty="0"/>
          </a:p>
          <a:p>
            <a:pPr lvl="2"/>
            <a:r>
              <a:rPr kumimoji="1" lang="zh-CN" altLang="en-US" sz="2400" b="1" dirty="0"/>
              <a:t>      </a:t>
            </a:r>
            <a:r>
              <a:rPr kumimoji="1" lang="en-US" altLang="zh-CN" sz="2400" b="1" dirty="0"/>
              <a:t>-</a:t>
            </a:r>
            <a:r>
              <a:rPr kumimoji="1" lang="zh-CN" altLang="en-US" sz="2400" b="1" dirty="0"/>
              <a:t> 总是选择发生冲突的附加变量中下标最小的变量</a:t>
            </a:r>
            <a:endParaRPr kumimoji="1" lang="en-US" altLang="zh-CN" sz="2400" b="1" dirty="0"/>
          </a:p>
          <a:p>
            <a:pPr lvl="2"/>
            <a:r>
              <a:rPr kumimoji="1" lang="zh-CN" altLang="en-US" sz="2400" b="1" dirty="0"/>
              <a:t>      </a:t>
            </a:r>
            <a:r>
              <a:rPr kumimoji="1" lang="en-US" altLang="zh-CN" sz="2400" b="1" dirty="0"/>
              <a:t>-</a:t>
            </a:r>
            <a:r>
              <a:rPr kumimoji="1" lang="zh-CN" altLang="en-US" sz="2400" b="1" dirty="0"/>
              <a:t> 参考：</a:t>
            </a:r>
            <a:r>
              <a:rPr kumimoji="1" lang="en" altLang="zh-CN" sz="1600" dirty="0"/>
              <a:t>https://</a:t>
            </a:r>
            <a:r>
              <a:rPr kumimoji="1" lang="en" altLang="zh-CN" sz="1600" dirty="0" err="1"/>
              <a:t>people.orie.cornell.edu</a:t>
            </a:r>
            <a:r>
              <a:rPr kumimoji="1" lang="en" altLang="zh-CN" sz="1600" dirty="0"/>
              <a:t>/</a:t>
            </a:r>
            <a:r>
              <a:rPr kumimoji="1" lang="en" altLang="zh-CN" sz="1600" dirty="0" err="1"/>
              <a:t>dpw</a:t>
            </a:r>
            <a:r>
              <a:rPr kumimoji="1" lang="en" altLang="zh-CN" sz="1600" dirty="0"/>
              <a:t>/orie6300/Lectures/lec13.pdf</a:t>
            </a:r>
            <a:endParaRPr kumimoji="1" lang="en-US" altLang="zh-CN" sz="1600" dirty="0"/>
          </a:p>
          <a:p>
            <a:pPr lvl="1"/>
            <a:endParaRPr kumimoji="1"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882187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线性算数理论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(LA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Theory)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" altLang="en-US" sz="2800" dirty="0">
                <a:solidFill>
                  <a:schemeClr val="tx1"/>
                </a:solidFill>
              </a:rPr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>
                <a:solidFill>
                  <a:srgbClr val="C00000"/>
                </a:solidFill>
              </a:rPr>
              <a:t>数据结构理论回顾</a:t>
            </a:r>
            <a:endParaRPr lang="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2607997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" altLang="en-US" sz="4400" dirty="0"/>
              <a:t>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2E69E-1A85-554C-8261-01617636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7" y="1742251"/>
            <a:ext cx="5753100" cy="2095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0B5A19-234C-7A47-A150-09F5009C2289}"/>
              </a:ext>
            </a:extLst>
          </p:cNvPr>
          <p:cNvSpPr txBox="1"/>
          <p:nvPr/>
        </p:nvSpPr>
        <p:spPr>
          <a:xfrm>
            <a:off x="480722" y="1219031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</p:spTree>
    <p:extLst>
      <p:ext uri="{BB962C8B-B14F-4D97-AF65-F5344CB8AC3E}">
        <p14:creationId xmlns:p14="http://schemas.microsoft.com/office/powerpoint/2010/main" val="445175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" altLang="en-US" sz="4400" dirty="0"/>
              <a:t>内存模型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1252A02-982F-AD4D-9D17-4580531415C7}"/>
              </a:ext>
            </a:extLst>
          </p:cNvPr>
          <p:cNvSpPr/>
          <p:nvPr/>
        </p:nvSpPr>
        <p:spPr>
          <a:xfrm>
            <a:off x="7550870" y="9874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3F7C627-F9D7-154A-8061-164F013CDF53}"/>
              </a:ext>
            </a:extLst>
          </p:cNvPr>
          <p:cNvSpPr/>
          <p:nvPr/>
        </p:nvSpPr>
        <p:spPr>
          <a:xfrm>
            <a:off x="7550870" y="15970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20DFD93-57E3-3F43-A0FC-5F843115754E}"/>
              </a:ext>
            </a:extLst>
          </p:cNvPr>
          <p:cNvSpPr/>
          <p:nvPr/>
        </p:nvSpPr>
        <p:spPr>
          <a:xfrm>
            <a:off x="7550870" y="22066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9F68AE-2443-4B4F-9289-D3297E1D573A}"/>
              </a:ext>
            </a:extLst>
          </p:cNvPr>
          <p:cNvSpPr/>
          <p:nvPr/>
        </p:nvSpPr>
        <p:spPr>
          <a:xfrm>
            <a:off x="7550870" y="28162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5BEBEB-A3E7-7244-A041-349B9B7E6A00}"/>
              </a:ext>
            </a:extLst>
          </p:cNvPr>
          <p:cNvSpPr/>
          <p:nvPr/>
        </p:nvSpPr>
        <p:spPr>
          <a:xfrm>
            <a:off x="9074870" y="987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C4142B-A332-4B40-8217-FB8CEEEDFCE1}"/>
              </a:ext>
            </a:extLst>
          </p:cNvPr>
          <p:cNvSpPr/>
          <p:nvPr/>
        </p:nvSpPr>
        <p:spPr>
          <a:xfrm>
            <a:off x="9074870" y="1368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A87CDD-86F3-024D-B820-F5D73F28C36C}"/>
              </a:ext>
            </a:extLst>
          </p:cNvPr>
          <p:cNvSpPr/>
          <p:nvPr/>
        </p:nvSpPr>
        <p:spPr>
          <a:xfrm>
            <a:off x="9074870" y="1749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BA1149-FBE7-1944-B0E0-A623153E5497}"/>
              </a:ext>
            </a:extLst>
          </p:cNvPr>
          <p:cNvSpPr/>
          <p:nvPr/>
        </p:nvSpPr>
        <p:spPr>
          <a:xfrm>
            <a:off x="9074870" y="2130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9219003-2EFA-094A-8698-1096006863A4}"/>
              </a:ext>
            </a:extLst>
          </p:cNvPr>
          <p:cNvSpPr/>
          <p:nvPr/>
        </p:nvSpPr>
        <p:spPr>
          <a:xfrm>
            <a:off x="9074870" y="2511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DA35A8-F59A-0C4B-9EF6-B33EB88C27C5}"/>
              </a:ext>
            </a:extLst>
          </p:cNvPr>
          <p:cNvSpPr/>
          <p:nvPr/>
        </p:nvSpPr>
        <p:spPr>
          <a:xfrm>
            <a:off x="9074870" y="2892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1FE22CB-8949-3141-82E4-3A6EB25CB67A}"/>
              </a:ext>
            </a:extLst>
          </p:cNvPr>
          <p:cNvCxnSpPr>
            <a:stCxn id="3" idx="6"/>
            <a:endCxn id="8" idx="1"/>
          </p:cNvCxnSpPr>
          <p:nvPr/>
        </p:nvCxnSpPr>
        <p:spPr>
          <a:xfrm>
            <a:off x="7931870" y="1177958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F19EC8E-88D9-774C-9E68-E64EBE6455A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931870" y="1805815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EBFCCA9-01F5-814F-82A1-FC19269CC00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938439" y="2320958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1102C0F-6BA7-4E46-B19F-D7B0C450E3A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926615" y="3003584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5D187CD-2013-BF42-950D-11540733B50E}"/>
              </a:ext>
            </a:extLst>
          </p:cNvPr>
          <p:cNvSpPr txBox="1"/>
          <p:nvPr/>
        </p:nvSpPr>
        <p:spPr>
          <a:xfrm>
            <a:off x="6619186" y="633193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9ADC83-F593-5B48-AE84-483F72DB6B55}"/>
              </a:ext>
            </a:extLst>
          </p:cNvPr>
          <p:cNvSpPr txBox="1"/>
          <p:nvPr/>
        </p:nvSpPr>
        <p:spPr>
          <a:xfrm>
            <a:off x="8636196" y="633193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</a:p>
        </p:txBody>
      </p: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B441F0B1-F0D6-8A4E-9A13-35AE18F2596E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V="1">
            <a:off x="9836870" y="1939958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C5613D65-CDA6-2148-AAE7-1C4C5FA2E9A6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 flipV="1">
            <a:off x="9836870" y="2320958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5E531CA-81EC-324A-96C1-53C656BD7061}"/>
              </a:ext>
            </a:extLst>
          </p:cNvPr>
          <p:cNvSpPr txBox="1"/>
          <p:nvPr/>
        </p:nvSpPr>
        <p:spPr>
          <a:xfrm>
            <a:off x="10543828" y="897238"/>
            <a:ext cx="267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5093B2-23B2-594A-906E-6E0135324A1A}"/>
                  </a:ext>
                </a:extLst>
              </p:cNvPr>
              <p:cNvSpPr txBox="1"/>
              <p:nvPr/>
            </p:nvSpPr>
            <p:spPr>
              <a:xfrm>
                <a:off x="480721" y="1368458"/>
                <a:ext cx="60709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200" dirty="0"/>
                  <a:t>假设有内存模型：</a:t>
                </a:r>
                <a:endParaRPr kumimoji="1" lang="en-US" altLang="zh-CN" sz="3200" dirty="0"/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内存中存储整型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内存地址也用整型表示</a:t>
                </a:r>
                <a:endParaRPr kumimoji="1" lang="en-US" altLang="zh-CN" sz="2800" dirty="0"/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800" dirty="0"/>
                  <a:t>表示将变量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800" dirty="0"/>
                  <a:t> 映射到地址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</a:p>
              <a:p>
                <a:r>
                  <a:rPr kumimoji="1" lang="zh-CN" altLang="en-US" sz="2800" dirty="0"/>
                  <a:t>   </a:t>
                </a:r>
                <a:r>
                  <a:rPr kumimoji="1" lang="en-US" altLang="zh-CN" sz="2800" dirty="0"/>
                  <a:t>-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800" dirty="0"/>
                  <a:t>表示将地址 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800" dirty="0"/>
                  <a:t> 映射到值</a:t>
                </a:r>
                <a:r>
                  <a:rPr kumimoji="1" lang="en-US" altLang="zh-CN" sz="2800" dirty="0">
                    <a:solidFill>
                      <a:schemeClr val="accent1"/>
                    </a:solidFill>
                  </a:rPr>
                  <a:t>v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5093B2-23B2-594A-906E-6E0135324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1" y="1368458"/>
                <a:ext cx="6070907" cy="2308324"/>
              </a:xfrm>
              <a:prstGeom prst="rect">
                <a:avLst/>
              </a:prstGeom>
              <a:blipFill>
                <a:blip r:embed="rId2"/>
                <a:stretch>
                  <a:fillRect l="-2505" t="-4945" b="-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ED5B68E-37DA-304F-A60E-E1A59D549263}"/>
                  </a:ext>
                </a:extLst>
              </p:cNvPr>
              <p:cNvSpPr txBox="1"/>
              <p:nvPr/>
            </p:nvSpPr>
            <p:spPr>
              <a:xfrm>
                <a:off x="548279" y="4179217"/>
                <a:ext cx="6070907" cy="187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  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ED5B68E-37DA-304F-A60E-E1A59D549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9" y="4179217"/>
                <a:ext cx="6070907" cy="1871346"/>
              </a:xfrm>
              <a:prstGeom prst="rect">
                <a:avLst/>
              </a:prstGeom>
              <a:blipFill>
                <a:blip r:embed="rId3"/>
                <a:stretch>
                  <a:fillRect t="-2027" b="-7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0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" altLang="en-US" sz="4400" dirty="0"/>
              <a:t>转换到EUF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2938A6-3DB7-AB4C-84BF-A9373CA4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D29433-380F-A642-B855-B3281ECE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754618-53D3-424E-A9FB-A2F5CE479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DF50AE-97D4-2D44-AADC-630CD0108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C102FA-024B-5B48-A596-4FBAF9F4A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184" y="4903531"/>
            <a:ext cx="5041900" cy="965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A58DF6D-675E-ED42-939D-65DBDA4073A8}"/>
              </a:ext>
            </a:extLst>
          </p:cNvPr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42597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" altLang="en-US" sz="4400" dirty="0"/>
              <a:t>内存模型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102FA-024B-5B48-A596-4FBAF9F4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>
                <a:blip r:embed="rId3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0DA496C2-E9D4-C545-99A0-50F9B0F96F0E}"/>
              </a:ext>
            </a:extLst>
          </p:cNvPr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C009406-2AB5-BB45-B188-0F55EEF4D0F9}"/>
              </a:ext>
            </a:extLst>
          </p:cNvPr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C64BF6-3849-EE44-B762-5E1196E1B12C}"/>
              </a:ext>
            </a:extLst>
          </p:cNvPr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3D3994-E8E6-C14B-8BDA-F0F8471AD0E4}"/>
              </a:ext>
            </a:extLst>
          </p:cNvPr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164764-8FFF-134A-BD1A-652608A36177}"/>
              </a:ext>
            </a:extLst>
          </p:cNvPr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823119-0005-D34E-B9EB-1AA521D91E9A}"/>
              </a:ext>
            </a:extLst>
          </p:cNvPr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DF22CE-E4BB-134A-80CD-2B2424BB54CB}"/>
              </a:ext>
            </a:extLst>
          </p:cNvPr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7834A3-0DED-0C48-9B54-28124298C6C4}"/>
              </a:ext>
            </a:extLst>
          </p:cNvPr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8EBAC0F3-6AC1-C145-A186-4EE7AB0BFA3C}"/>
              </a:ext>
            </a:extLst>
          </p:cNvPr>
          <p:cNvCxnSpPr>
            <a:cxnSpLocks/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1757906-8F3E-B440-9237-7258CC35D3A9}"/>
              </a:ext>
            </a:extLst>
          </p:cNvPr>
          <p:cNvCxnSpPr>
            <a:cxnSpLocks/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014E97C-935A-BC4C-8C6B-37202FCAB0CD}"/>
              </a:ext>
            </a:extLst>
          </p:cNvPr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45A103-3D62-4744-B674-A6591BAD7381}"/>
              </a:ext>
            </a:extLst>
          </p:cNvPr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9D04630-6C6B-7B48-AE74-F3A68FB127F5}"/>
              </a:ext>
            </a:extLst>
          </p:cNvPr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829BF5-BACE-2B44-A2CB-EBF968A0CD42}"/>
              </a:ext>
            </a:extLst>
          </p:cNvPr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0026E8-16AF-0D40-B630-C74DC2B8EC48}"/>
              </a:ext>
            </a:extLst>
          </p:cNvPr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8477B6-4D29-A947-918C-11C16764D38C}"/>
              </a:ext>
            </a:extLst>
          </p:cNvPr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5296845D-3952-5C47-AB71-AF55C4D9ACF1}"/>
              </a:ext>
            </a:extLst>
          </p:cNvPr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BE4895CA-C000-CA45-9937-00562F8977BB}"/>
              </a:ext>
            </a:extLst>
          </p:cNvPr>
          <p:cNvCxnSpPr>
            <a:cxnSpLocks/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C3930AA6-3041-FF4C-95E2-3E1717FCFD59}"/>
              </a:ext>
            </a:extLst>
          </p:cNvPr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67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" altLang="en-US" sz="4400" dirty="0"/>
              <a:t>内存模型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102FA-024B-5B48-A596-4FBAF9F4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>
                <a:blip r:embed="rId3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5F314E3F-9843-4B42-ADC8-EF2A32576912}"/>
              </a:ext>
            </a:extLst>
          </p:cNvPr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C64BF6-3849-EE44-B762-5E1196E1B12C}"/>
              </a:ext>
            </a:extLst>
          </p:cNvPr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93D3994-E8E6-C14B-8BDA-F0F8471AD0E4}"/>
              </a:ext>
            </a:extLst>
          </p:cNvPr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164764-8FFF-134A-BD1A-652608A36177}"/>
              </a:ext>
            </a:extLst>
          </p:cNvPr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823119-0005-D34E-B9EB-1AA521D91E9A}"/>
              </a:ext>
            </a:extLst>
          </p:cNvPr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DF22CE-E4BB-134A-80CD-2B2424BB54CB}"/>
              </a:ext>
            </a:extLst>
          </p:cNvPr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7834A3-0DED-0C48-9B54-28124298C6C4}"/>
              </a:ext>
            </a:extLst>
          </p:cNvPr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14E97C-935A-BC4C-8C6B-37202FCAB0CD}"/>
              </a:ext>
            </a:extLst>
          </p:cNvPr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29" name="剪去对角的矩形 28">
            <a:extLst>
              <a:ext uri="{FF2B5EF4-FFF2-40B4-BE49-F238E27FC236}">
                <a16:creationId xmlns:a16="http://schemas.microsoft.com/office/drawing/2014/main" id="{3E33DD77-A48B-754D-9302-2E489B44C76A}"/>
              </a:ext>
            </a:extLst>
          </p:cNvPr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45A103-3D62-4744-B674-A6591BAD7381}"/>
              </a:ext>
            </a:extLst>
          </p:cNvPr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9D04630-6C6B-7B48-AE74-F3A68FB127F5}"/>
              </a:ext>
            </a:extLst>
          </p:cNvPr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F829BF5-BACE-2B44-A2CB-EBF968A0CD42}"/>
              </a:ext>
            </a:extLst>
          </p:cNvPr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0026E8-16AF-0D40-B630-C74DC2B8EC48}"/>
              </a:ext>
            </a:extLst>
          </p:cNvPr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>
            <a:extLst>
              <a:ext uri="{FF2B5EF4-FFF2-40B4-BE49-F238E27FC236}">
                <a16:creationId xmlns:a16="http://schemas.microsoft.com/office/drawing/2014/main" id="{B17B4197-5BAC-0649-AB55-F1BBB85F06B2}"/>
              </a:ext>
            </a:extLst>
          </p:cNvPr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>
            <a:extLst>
              <a:ext uri="{FF2B5EF4-FFF2-40B4-BE49-F238E27FC236}">
                <a16:creationId xmlns:a16="http://schemas.microsoft.com/office/drawing/2014/main" id="{101084CD-7E83-D348-8694-C76A88239D3E}"/>
              </a:ext>
            </a:extLst>
          </p:cNvPr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CB79CA8-5CC8-1648-B013-E270832C7176}"/>
              </a:ext>
            </a:extLst>
          </p:cNvPr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F8477B6-4D29-A947-918C-11C16764D38C}"/>
              </a:ext>
            </a:extLst>
          </p:cNvPr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</p:spTree>
    <p:extLst>
      <p:ext uri="{BB962C8B-B14F-4D97-AF65-F5344CB8AC3E}">
        <p14:creationId xmlns:p14="http://schemas.microsoft.com/office/powerpoint/2010/main" val="1588161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" altLang="en-US" sz="4400" dirty="0"/>
              <a:t>内存模型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102FA-024B-5B48-A596-4FBAF9F4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>
                <a:blip r:embed="rId3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5F314E3F-9843-4B42-ADC8-EF2A32576912}"/>
              </a:ext>
            </a:extLst>
          </p:cNvPr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ABFE85-9C1B-2B46-AE2B-F5407C7CD870}"/>
                  </a:ext>
                </a:extLst>
              </p:cNvPr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ABFE85-9C1B-2B46-AE2B-F5407C7CD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>
                <a:blip r:embed="rId4"/>
                <a:stretch>
                  <a:fillRect l="-19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21B843EC-A94B-6D4A-A5CF-BD636B1CB406}"/>
              </a:ext>
            </a:extLst>
          </p:cNvPr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9274834-F372-D047-A533-91C854879BD2}"/>
              </a:ext>
            </a:extLst>
          </p:cNvPr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0D22CF3-DF75-D048-B8C6-91F216656235}"/>
              </a:ext>
            </a:extLst>
          </p:cNvPr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B842FA-140C-5748-B455-2D3FE1C8059A}"/>
              </a:ext>
            </a:extLst>
          </p:cNvPr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281936-46BA-B647-B7CD-5D50B35D1619}"/>
              </a:ext>
            </a:extLst>
          </p:cNvPr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82FC11-ECD6-024C-BB98-05401341CEDD}"/>
              </a:ext>
            </a:extLst>
          </p:cNvPr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4ABDB5-4283-8B41-81B6-EF918E865337}"/>
              </a:ext>
            </a:extLst>
          </p:cNvPr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9" name="剪去对角的矩形 48">
            <a:extLst>
              <a:ext uri="{FF2B5EF4-FFF2-40B4-BE49-F238E27FC236}">
                <a16:creationId xmlns:a16="http://schemas.microsoft.com/office/drawing/2014/main" id="{0013BDA5-1F0D-B24E-A83C-30F1D662993F}"/>
              </a:ext>
            </a:extLst>
          </p:cNvPr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A2DAA87-6E25-3740-8B8B-E262B3847B6F}"/>
              </a:ext>
            </a:extLst>
          </p:cNvPr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CB57D0E-B912-CA4E-B909-41B3814E1148}"/>
              </a:ext>
            </a:extLst>
          </p:cNvPr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B8AEFCC-BA4D-2C4A-9F3C-402D736A989E}"/>
              </a:ext>
            </a:extLst>
          </p:cNvPr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042D3C8-037D-CE4F-BFC1-AD68692C3AB2}"/>
              </a:ext>
            </a:extLst>
          </p:cNvPr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>
            <a:extLst>
              <a:ext uri="{FF2B5EF4-FFF2-40B4-BE49-F238E27FC236}">
                <a16:creationId xmlns:a16="http://schemas.microsoft.com/office/drawing/2014/main" id="{B01618C1-AF4F-F547-BACC-BFCF7FE48E79}"/>
              </a:ext>
            </a:extLst>
          </p:cNvPr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>
            <a:extLst>
              <a:ext uri="{FF2B5EF4-FFF2-40B4-BE49-F238E27FC236}">
                <a16:creationId xmlns:a16="http://schemas.microsoft.com/office/drawing/2014/main" id="{A5BC291E-7F86-4D4E-A375-07CC1F5A3FA9}"/>
              </a:ext>
            </a:extLst>
          </p:cNvPr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3113DB6E-100A-A543-B2A6-3D99A3A9D440}"/>
              </a:ext>
            </a:extLst>
          </p:cNvPr>
          <p:cNvCxnSpPr>
            <a:cxnSpLocks/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C36EE9-9650-B449-8748-52BC47D25B2B}"/>
              </a:ext>
            </a:extLst>
          </p:cNvPr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F017080-D808-AE48-9401-9BD92DE727C3}"/>
              </a:ext>
            </a:extLst>
          </p:cNvPr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A4B16FD-84DE-D949-BD0B-049D0BFB7ECD}"/>
              </a:ext>
            </a:extLst>
          </p:cNvPr>
          <p:cNvCxnSpPr>
            <a:cxnSpLocks/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12061FC-162C-DD4D-81C2-1DEF22155926}"/>
              </a:ext>
            </a:extLst>
          </p:cNvPr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829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" altLang="en-US" sz="4400" dirty="0"/>
              <a:t>内存模型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C102FA-024B-5B48-A596-4FBAF9F4A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D1102D-6004-194E-8234-A8B733F58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>
                <a:blip r:embed="rId3"/>
                <a:stretch>
                  <a:fillRect l="-15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5F314E3F-9843-4B42-ADC8-EF2A32576912}"/>
              </a:ext>
            </a:extLst>
          </p:cNvPr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ABFE85-9C1B-2B46-AE2B-F5407C7CD870}"/>
                  </a:ext>
                </a:extLst>
              </p:cNvPr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BABFE85-9C1B-2B46-AE2B-F5407C7CD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>
                <a:blip r:embed="rId4"/>
                <a:stretch>
                  <a:fillRect l="-190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>
            <a:extLst>
              <a:ext uri="{FF2B5EF4-FFF2-40B4-BE49-F238E27FC236}">
                <a16:creationId xmlns:a16="http://schemas.microsoft.com/office/drawing/2014/main" id="{33CFED64-EE94-4747-B4B1-CA313005419F}"/>
              </a:ext>
            </a:extLst>
          </p:cNvPr>
          <p:cNvSpPr/>
          <p:nvPr/>
        </p:nvSpPr>
        <p:spPr>
          <a:xfrm>
            <a:off x="647305" y="3763271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5AA39C8-CB21-5149-B560-9B3CFF05A0DB}"/>
              </a:ext>
            </a:extLst>
          </p:cNvPr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34B56E-2256-3A47-ADBD-413B6E73BAE0}"/>
              </a:ext>
            </a:extLst>
          </p:cNvPr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749875E-2D40-E94F-8B62-8009167A2281}"/>
              </a:ext>
            </a:extLst>
          </p:cNvPr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51B7FDC-3660-334A-A778-91888BB88297}"/>
              </a:ext>
            </a:extLst>
          </p:cNvPr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9BF4AB-2478-A04E-97C4-8810C557AA4D}"/>
              </a:ext>
            </a:extLst>
          </p:cNvPr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8ACE9B-6A95-254B-AC15-E6B34B42F3D3}"/>
              </a:ext>
            </a:extLst>
          </p:cNvPr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477F8B5-BC3A-7446-96BA-2FDA7286957C}"/>
              </a:ext>
            </a:extLst>
          </p:cNvPr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>
            <a:extLst>
              <a:ext uri="{FF2B5EF4-FFF2-40B4-BE49-F238E27FC236}">
                <a16:creationId xmlns:a16="http://schemas.microsoft.com/office/drawing/2014/main" id="{D8254CAD-D910-CE4A-8CC0-F4A10B4E5628}"/>
              </a:ext>
            </a:extLst>
          </p:cNvPr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71A9C66-CCEA-634E-BE5D-6F3BA42CFD32}"/>
              </a:ext>
            </a:extLst>
          </p:cNvPr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6AED1B6-7AE0-4242-BFEF-F12BC5DD3767}"/>
              </a:ext>
            </a:extLst>
          </p:cNvPr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82374F-04F5-1640-AD81-A4C00F036F74}"/>
              </a:ext>
            </a:extLst>
          </p:cNvPr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9ED6C1E-B8DB-6642-964A-867EF6240A97}"/>
              </a:ext>
            </a:extLst>
          </p:cNvPr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>
            <a:extLst>
              <a:ext uri="{FF2B5EF4-FFF2-40B4-BE49-F238E27FC236}">
                <a16:creationId xmlns:a16="http://schemas.microsoft.com/office/drawing/2014/main" id="{EE293606-10D3-0046-AC91-7C977D3BE9B6}"/>
              </a:ext>
            </a:extLst>
          </p:cNvPr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>
            <a:extLst>
              <a:ext uri="{FF2B5EF4-FFF2-40B4-BE49-F238E27FC236}">
                <a16:creationId xmlns:a16="http://schemas.microsoft.com/office/drawing/2014/main" id="{1E4F0352-63CB-8B40-AC5D-C0B95091E77C}"/>
              </a:ext>
            </a:extLst>
          </p:cNvPr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088F925-767B-B543-AFE3-5F97C081E03A}"/>
              </a:ext>
            </a:extLst>
          </p:cNvPr>
          <p:cNvCxnSpPr>
            <a:cxnSpLocks/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47AEBB4-9781-5C47-9B37-1037CFC470AB}"/>
              </a:ext>
            </a:extLst>
          </p:cNvPr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4F50E7-CE69-714B-8C54-0DF507D8DCF2}"/>
              </a:ext>
            </a:extLst>
          </p:cNvPr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7697709C-4C69-614C-AC65-039716645DEF}"/>
              </a:ext>
            </a:extLst>
          </p:cNvPr>
          <p:cNvCxnSpPr>
            <a:cxnSpLocks/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DBD5DD1-C16B-4040-8F15-54CACAB112AD}"/>
              </a:ext>
            </a:extLst>
          </p:cNvPr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6707160-C6CA-054A-8915-B0D60D2EAFA6}"/>
              </a:ext>
            </a:extLst>
          </p:cNvPr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2C879ED-A329-F848-8981-640ECC1C2CAB}"/>
              </a:ext>
            </a:extLst>
          </p:cNvPr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0155E7F-A27D-0D48-9A3A-D48BCF62AD19}"/>
              </a:ext>
            </a:extLst>
          </p:cNvPr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3D123AB-7200-7142-B1E3-0F0428158D71}"/>
              </a:ext>
            </a:extLst>
          </p:cNvPr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2340EF4-F2A5-1543-9A03-0B2EA3A8CD8F}"/>
              </a:ext>
            </a:extLst>
          </p:cNvPr>
          <p:cNvSpPr/>
          <p:nvPr/>
        </p:nvSpPr>
        <p:spPr>
          <a:xfrm>
            <a:off x="668826" y="4277667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/>
              <a:t>addr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7781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  <p:extLst>
      <p:ext uri="{BB962C8B-B14F-4D97-AF65-F5344CB8AC3E}">
        <p14:creationId xmlns:p14="http://schemas.microsoft.com/office/powerpoint/2010/main" val="258022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endParaRPr lang="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期中考试回顾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" altLang="en-US" sz="2800" dirty="0"/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理论组合回顾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疑问解答</a:t>
            </a:r>
            <a:endParaRPr lang="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28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" sz="4800" b="1" dirty="0">
                <a:latin typeface="SimHei" panose="02010609060101010101" pitchFamily="49" charset="-122"/>
                <a:ea typeface="SimHei" panose="02010609060101010101" pitchFamily="49" charset="-122"/>
              </a:rPr>
              <a:t>谢谢</a:t>
            </a:r>
            <a:r>
              <a:rPr lang="zh-CN" altLang="en-US" sz="4800" b="1" dirty="0">
                <a:latin typeface="SimHei" panose="02010609060101010101" pitchFamily="49" charset="-122"/>
                <a:ea typeface="SimHei" panose="02010609060101010101" pitchFamily="49" charset="-122"/>
              </a:rPr>
              <a:t>，周末愉快</a:t>
            </a:r>
            <a:r>
              <a:rPr lang="zh-CN" altLang="en-US" sz="4800" dirty="0"/>
              <a:t>！</a:t>
            </a:r>
            <a:endParaRPr lang="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543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0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62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Bit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Array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rgbClr val="C00000"/>
                </a:solidFill>
              </a:rPr>
              <a:t>Combination</a:t>
            </a:r>
            <a:endParaRPr kumimoji="1" lang="en-US" altLang="zh-CN" sz="1400" dirty="0">
              <a:solidFill>
                <a:srgbClr val="C00000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71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期中考试回顾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" altLang="en-US" sz="2800" dirty="0"/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18557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期中考试回顾：Proof</a:t>
            </a:r>
            <a:r>
              <a:rPr lang="zh-CN" altLang="en-US" sz="4400" dirty="0"/>
              <a:t> </a:t>
            </a:r>
            <a:r>
              <a:rPr lang="en-US" altLang="zh-CN" sz="4400" dirty="0"/>
              <a:t>Tree</a:t>
            </a:r>
            <a:endParaRPr lang="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533865-0BB9-3D48-ADC2-A04C2C2D8C07}"/>
              </a:ext>
            </a:extLst>
          </p:cNvPr>
          <p:cNvSpPr txBox="1"/>
          <p:nvPr/>
        </p:nvSpPr>
        <p:spPr>
          <a:xfrm>
            <a:off x="604299" y="1480641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自然演绎法证明：</a:t>
            </a:r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DD13E-3AF8-A944-AFBB-C78A3765BD81}"/>
              </a:ext>
            </a:extLst>
          </p:cNvPr>
          <p:cNvSpPr txBox="1"/>
          <p:nvPr/>
        </p:nvSpPr>
        <p:spPr>
          <a:xfrm>
            <a:off x="4859603" y="6233823"/>
            <a:ext cx="247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|-</a:t>
            </a:r>
            <a:r>
              <a:rPr lang="en" altLang="zh-CN" dirty="0"/>
              <a:t> (P ∨ Q) → (¬Q → P)</a:t>
            </a:r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A944FE1-F820-504E-A970-1D0CB8E10A58}"/>
              </a:ext>
            </a:extLst>
          </p:cNvPr>
          <p:cNvCxnSpPr/>
          <p:nvPr/>
        </p:nvCxnSpPr>
        <p:spPr>
          <a:xfrm>
            <a:off x="1500145" y="6106601"/>
            <a:ext cx="91917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0BA5316-5055-D746-A045-1B58BDC4538B}"/>
              </a:ext>
            </a:extLst>
          </p:cNvPr>
          <p:cNvSpPr txBox="1"/>
          <p:nvPr/>
        </p:nvSpPr>
        <p:spPr>
          <a:xfrm>
            <a:off x="4916588" y="5610048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03005-699E-084C-A785-5CEBCFCACFCF}"/>
              </a:ext>
            </a:extLst>
          </p:cNvPr>
          <p:cNvSpPr txBox="1"/>
          <p:nvPr/>
        </p:nvSpPr>
        <p:spPr>
          <a:xfrm>
            <a:off x="10749832" y="591219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I)</a:t>
            </a:r>
            <a:endParaRPr kumimoji="1" lang="zh-CN" altLang="en-US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E674696-051B-4247-8778-DD2CDF736D90}"/>
              </a:ext>
            </a:extLst>
          </p:cNvPr>
          <p:cNvCxnSpPr>
            <a:cxnSpLocks/>
          </p:cNvCxnSpPr>
          <p:nvPr/>
        </p:nvCxnSpPr>
        <p:spPr>
          <a:xfrm>
            <a:off x="1558124" y="5503627"/>
            <a:ext cx="9048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10C12-C222-E242-838F-256B057347C8}"/>
              </a:ext>
            </a:extLst>
          </p:cNvPr>
          <p:cNvSpPr txBox="1"/>
          <p:nvPr/>
        </p:nvSpPr>
        <p:spPr>
          <a:xfrm>
            <a:off x="604299" y="5070685"/>
            <a:ext cx="242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r>
              <a:rPr lang="zh-CN" altLang="en-US" dirty="0"/>
              <a:t> </a:t>
            </a:r>
            <a:r>
              <a:rPr lang="en" altLang="zh-CN" dirty="0"/>
              <a:t>∨ Q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41824A-7ABE-7847-BF3A-F15E2972A24D}"/>
              </a:ext>
            </a:extLst>
          </p:cNvPr>
          <p:cNvSpPr txBox="1"/>
          <p:nvPr/>
        </p:nvSpPr>
        <p:spPr>
          <a:xfrm>
            <a:off x="10752236" y="531896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∨</a:t>
            </a:r>
            <a:r>
              <a:rPr lang="zh-CN" altLang="en-US" dirty="0"/>
              <a:t> </a:t>
            </a:r>
            <a:r>
              <a:rPr lang="en-US" altLang="zh-CN" dirty="0"/>
              <a:t>E)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BC50DD-049D-A646-B4E3-730C15120E72}"/>
              </a:ext>
            </a:extLst>
          </p:cNvPr>
          <p:cNvSpPr txBox="1"/>
          <p:nvPr/>
        </p:nvSpPr>
        <p:spPr>
          <a:xfrm>
            <a:off x="4525850" y="5026233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6E750D-39DB-3F4E-955A-1CCC981B1211}"/>
              </a:ext>
            </a:extLst>
          </p:cNvPr>
          <p:cNvSpPr txBox="1"/>
          <p:nvPr/>
        </p:nvSpPr>
        <p:spPr>
          <a:xfrm>
            <a:off x="7914431" y="5013241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" altLang="zh-CN" dirty="0"/>
              <a:t>P ∨ Q)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¬Q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Q</a:t>
            </a:r>
            <a:r>
              <a:rPr lang="en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|-</a:t>
            </a:r>
            <a:r>
              <a:rPr lang="zh-CN" altLang="en-US" dirty="0"/>
              <a:t> </a:t>
            </a:r>
            <a:r>
              <a:rPr lang="en" altLang="zh-CN" dirty="0"/>
              <a:t>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53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2649</Words>
  <Application>Microsoft Macintosh PowerPoint</Application>
  <PresentationFormat>宽屏</PresentationFormat>
  <Paragraphs>433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SimHei</vt:lpstr>
      <vt:lpstr>宋体</vt:lpstr>
      <vt:lpstr>Arial</vt:lpstr>
      <vt:lpstr>Arial Black</vt:lpstr>
      <vt:lpstr>Calibri</vt:lpstr>
      <vt:lpstr>Cambria Math</vt:lpstr>
      <vt:lpstr>Courier New</vt:lpstr>
      <vt:lpstr>Tahoma</vt:lpstr>
      <vt:lpstr>Office 主题​​</vt:lpstr>
      <vt:lpstr>Formal Method 2020-Autumn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习题回顾课程内容</vt:lpstr>
      <vt:lpstr>期中考试回顾：Proof Tree</vt:lpstr>
      <vt:lpstr>期中考试回顾：Proof Tree</vt:lpstr>
      <vt:lpstr>期中考试回顾：Proof Tree</vt:lpstr>
      <vt:lpstr>期中考试回顾：Proof Tree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期中考试回顾：Substitution</vt:lpstr>
      <vt:lpstr>习题回顾课程内容</vt:lpstr>
      <vt:lpstr>线性算数理论：概念</vt:lpstr>
      <vt:lpstr>线性算数理论：概念</vt:lpstr>
      <vt:lpstr>线性算数理论：消元法</vt:lpstr>
      <vt:lpstr>线性算数理论：消元法</vt:lpstr>
      <vt:lpstr>线性算数理论：消元法</vt:lpstr>
      <vt:lpstr>线性算数理论：消元法</vt:lpstr>
      <vt:lpstr>线性算数理论：单纯形法</vt:lpstr>
      <vt:lpstr>线性算数理论：单纯形法</vt:lpstr>
      <vt:lpstr>线性算数理论：单纯形法</vt:lpstr>
      <vt:lpstr>线性算数理论：单纯形法</vt:lpstr>
      <vt:lpstr>习题回顾课程内容</vt:lpstr>
      <vt:lpstr>指针理论：概念</vt:lpstr>
      <vt:lpstr>指针理论：内存模型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潘 志中</cp:lastModifiedBy>
  <cp:revision>148</cp:revision>
  <dcterms:created xsi:type="dcterms:W3CDTF">2020-05-21T16:24:42Z</dcterms:created>
  <dcterms:modified xsi:type="dcterms:W3CDTF">2020-12-27T15:07:41Z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