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autoCompressPictures="0">
  <p:sldMasterIdLst>
    <p:sldMasterId id="2147483648" r:id="rId1"/>
  </p:sldMasterIdLst>
  <p:handoutMasterIdLst>
    <p:handoutMasterId r:id="rId51"/>
  </p:handoutMasterIdLst>
  <p:sldIdLst>
    <p:sldId id="256" r:id="rId3"/>
    <p:sldId id="302" r:id="rId4"/>
    <p:sldId id="320" r:id="rId5"/>
    <p:sldId id="303" r:id="rId6"/>
    <p:sldId id="354" r:id="rId7"/>
    <p:sldId id="306" r:id="rId8"/>
    <p:sldId id="351" r:id="rId9"/>
    <p:sldId id="352" r:id="rId10"/>
    <p:sldId id="353" r:id="rId11"/>
    <p:sldId id="355" r:id="rId12"/>
    <p:sldId id="357" r:id="rId13"/>
    <p:sldId id="358" r:id="rId14"/>
    <p:sldId id="364" r:id="rId15"/>
    <p:sldId id="359" r:id="rId16"/>
    <p:sldId id="360" r:id="rId17"/>
    <p:sldId id="361" r:id="rId18"/>
    <p:sldId id="362" r:id="rId19"/>
    <p:sldId id="363" r:id="rId20"/>
    <p:sldId id="321" r:id="rId21"/>
    <p:sldId id="365" r:id="rId22"/>
    <p:sldId id="307" r:id="rId23"/>
    <p:sldId id="308" r:id="rId24"/>
    <p:sldId id="366" r:id="rId25"/>
    <p:sldId id="332" r:id="rId26"/>
    <p:sldId id="370" r:id="rId27"/>
    <p:sldId id="341" r:id="rId28"/>
    <p:sldId id="340" r:id="rId29"/>
    <p:sldId id="342" r:id="rId30"/>
    <p:sldId id="343" r:id="rId31"/>
    <p:sldId id="331" r:id="rId32"/>
    <p:sldId id="344" r:id="rId33"/>
    <p:sldId id="309" r:id="rId34"/>
    <p:sldId id="345" r:id="rId35"/>
    <p:sldId id="367" r:id="rId36"/>
    <p:sldId id="310" r:id="rId37"/>
    <p:sldId id="347" r:id="rId38"/>
    <p:sldId id="368" r:id="rId39"/>
    <p:sldId id="311" r:id="rId40"/>
    <p:sldId id="348" r:id="rId41"/>
    <p:sldId id="349" r:id="rId42"/>
    <p:sldId id="314" r:id="rId43"/>
    <p:sldId id="369" r:id="rId44"/>
    <p:sldId id="316" r:id="rId45"/>
    <p:sldId id="317" r:id="rId46"/>
    <p:sldId id="318" r:id="rId47"/>
    <p:sldId id="350" r:id="rId48"/>
    <p:sldId id="319" r:id="rId49"/>
    <p:sldId id="313" r:id="rId50"/>
  </p:sldIdLst>
  <p:sldSz cx="9144000" cy="6858000" type="screen4x3"/>
  <p:notesSz cx="7099300" cy="10234295"/>
  <p:custDataLst>
    <p:tags r:id="rId5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gs" Target="tags/tag1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D34EB78-FA16-004C-A47E-0A7227C2755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B1F077-685B-E74D-A8F0-022A15F38DD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89B26-4BD9-534D-B2F8-A7F003E2DC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D98D1-8408-9041-95EE-C7B664652E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ADA1C-15E3-3947-9E69-29F0B71895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EDFDD-6322-BF48-BD85-4DBCB40585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8777A-17CD-5948-AD4A-B42F2CDC30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17679-FD38-D643-AF8D-274D242B98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4CF97-8314-9A4C-A3CE-62BC0CC8D5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D1055-7120-E748-99C0-8D75DCDC67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63A66-7226-7C46-80D3-57C0703EBDE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5DA6B-7CDA-F14D-BE39-A2B1A01AEC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fld id="{9369B7CF-62AF-8A4B-8F45-E6B7F564CB5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/>
            </a:br>
            <a:r>
              <a:rPr lang="en-US" altLang="zh-CN"/>
              <a:t>Abstract Data Type</a:t>
            </a: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Language</a:t>
            </a:r>
            <a:endParaRPr lang="en-US" altLang="zh-CN" sz="3600" dirty="0"/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CDT Complex: </a:t>
            </a:r>
            <a:br>
              <a:rPr lang="en-US" altLang="zh-CN"/>
            </a:br>
            <a:r>
              <a:rPr lang="en-US" altLang="zh-CN"/>
              <a:t>Implementation</a:t>
            </a:r>
            <a:endParaRPr lang="en-US" altLang="zh-CN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a file “complex.c”: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“complex.h”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Complex_t Complex_new (double x, double y)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 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Complex_t c = {.x = x, .y = y};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c;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other functions are similar. See Lab1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#1</a:t>
            </a:r>
            <a:endParaRPr lang="en-US" altLang="zh-CN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Complex_t c;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 = Complex_new (3.0, 4.0);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>
                <a:latin typeface="Courier New" panose="02070309020205020404" pitchFamily="49" charset="0"/>
              </a:rPr>
              <a:t>// Want to do this: c = c + (5+i6);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>
                <a:latin typeface="Courier New" panose="02070309020205020404" pitchFamily="49" charset="0"/>
              </a:rPr>
              <a:t>// Ooooops, this is legal: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c.x += 5;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	c.y += 6;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#2</a:t>
            </a:r>
            <a:endParaRPr lang="en-US" altLang="zh-CN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COMPLEX_H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COMPLEX_H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Complex_t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	// change to a more fancy one? Anger “main”…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double a[2];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Complex_t Complex_t;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Complex_t Complex_new (double x, double y);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other function prototypes are similar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CDT?</a:t>
            </a:r>
            <a:endParaRPr lang="en-US" altLang="zh-CN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Operations are transparent. </a:t>
            </a:r>
            <a:endParaRPr lang="en-US" altLang="zh-CN" sz="2800"/>
          </a:p>
          <a:p>
            <a:pPr lvl="1"/>
            <a:r>
              <a:rPr lang="en-US" altLang="zh-CN" sz="2400"/>
              <a:t>user code have no idea of the algorithm</a:t>
            </a:r>
            <a:endParaRPr lang="en-US" altLang="zh-CN" sz="2400"/>
          </a:p>
          <a:p>
            <a:pPr lvl="1"/>
            <a:r>
              <a:rPr lang="en-US" altLang="zh-CN" sz="2400"/>
              <a:t>Good!</a:t>
            </a:r>
            <a:endParaRPr lang="en-US" altLang="zh-CN" sz="2400"/>
          </a:p>
          <a:p>
            <a:r>
              <a:rPr lang="en-US" altLang="zh-CN" sz="2800"/>
              <a:t>Data representations dependence</a:t>
            </a:r>
            <a:endParaRPr lang="en-US" altLang="zh-CN" sz="2800"/>
          </a:p>
          <a:p>
            <a:pPr lvl="1"/>
            <a:r>
              <a:rPr lang="en-US" altLang="zh-CN" sz="2400"/>
              <a:t>Problem #1: Client code can access data directly</a:t>
            </a:r>
            <a:endParaRPr lang="en-US" altLang="zh-CN" sz="2400"/>
          </a:p>
          <a:p>
            <a:pPr lvl="2"/>
            <a:r>
              <a:rPr lang="en-US" altLang="zh-CN" sz="2000"/>
              <a:t>kick away the interface</a:t>
            </a:r>
            <a:endParaRPr lang="en-US" altLang="zh-CN" sz="2000"/>
          </a:p>
          <a:p>
            <a:pPr lvl="2"/>
            <a:r>
              <a:rPr lang="en-US" altLang="zh-CN" sz="2000"/>
              <a:t>safe?</a:t>
            </a:r>
            <a:endParaRPr lang="en-US" altLang="zh-CN" sz="2000"/>
          </a:p>
          <a:p>
            <a:pPr lvl="1"/>
            <a:r>
              <a:rPr lang="en-US" altLang="zh-CN" sz="2400"/>
              <a:t>Problem #2: make code rigid</a:t>
            </a:r>
            <a:endParaRPr lang="en-US" altLang="zh-CN" sz="2400"/>
          </a:p>
          <a:p>
            <a:pPr lvl="2"/>
            <a:r>
              <a:rPr lang="en-US" altLang="zh-CN" sz="2000"/>
              <a:t>easy to change or evolve?</a:t>
            </a:r>
            <a:endParaRPr lang="en-US" altLang="zh-C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of Complex:</a:t>
            </a:r>
            <a:br>
              <a:rPr lang="en-US" altLang="zh-CN"/>
            </a:br>
            <a:r>
              <a:rPr lang="en-US" altLang="zh-CN"/>
              <a:t>Interface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en-US" altLang="zh-CN"/>
              <a:t>Types</a:t>
            </a:r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“complex.h”: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COMPLEX_H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COMPLEX_H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note that “struct complexStruct” not given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Complex_t *Complex_t;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Complex_t Complex_new (double x, double y);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other function prototypes are similar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  <a:endParaRPr lang="en-US" altLang="zh-CN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With this interface, we can write client codes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that manipulate complex numbers. File “main.c”: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#include “complex.h”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Complex_t c1, c2, c3;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c1 = Complex_new (3.0, 4.0);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c2 = Complex_new (7.0, 6.0);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c3 = Complex_add (c1, c2);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Complex_output (c3);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6248400" y="4572000"/>
            <a:ext cx="2438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Can we still know c1, c2, c3’s concrete representation?</a:t>
            </a:r>
            <a:endParaRPr lang="en-US" altLang="zh-CN" sz="2000"/>
          </a:p>
          <a:p>
            <a:r>
              <a:rPr lang="en-US" altLang="zh-CN" sz="2000"/>
              <a:t>Why?</a:t>
            </a:r>
            <a:endParaRPr lang="en-US" altLang="zh-CN" sz="2000"/>
          </a:p>
        </p:txBody>
      </p:sp>
      <p:sp>
        <p:nvSpPr>
          <p:cNvPr id="235525" name="Line 5"/>
          <p:cNvSpPr>
            <a:spLocks noChangeShapeType="1"/>
          </p:cNvSpPr>
          <p:nvPr/>
        </p:nvSpPr>
        <p:spPr bwMode="auto">
          <a:xfrm flipH="1" flipV="1">
            <a:off x="4495800" y="42672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Complex: Implementation#1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en-US" altLang="zh-CN"/>
              <a:t>Types</a:t>
            </a:r>
            <a:endParaRPr lang="en-US" altLang="zh-CN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a file “complex.c”: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“complex.h”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We may choose to define complex type as: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Complex_t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x;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y;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which is hidden in implementation.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Complex: </a:t>
            </a:r>
            <a:br>
              <a:rPr lang="en-US" altLang="zh-CN"/>
            </a:br>
            <a:r>
              <a:rPr lang="en-US" altLang="zh-CN"/>
              <a:t>Implementation Continued</a:t>
            </a:r>
            <a:endParaRPr lang="en-US" altLang="zh-CN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a file “complex.c”: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“complex.h”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Complex_t Complex_new (double x, double y)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 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Complex_t c;   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c = malloc (sizeof (*c));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c-&gt;x = x; 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c-&gt;y = y; 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c;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other functions are similar. See Lab1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Summary</a:t>
            </a:r>
            <a:endParaRPr lang="en-US" altLang="zh-CN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Yes, that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ADT!</a:t>
            </a:r>
            <a:endParaRPr lang="en-US" altLang="zh-CN"/>
          </a:p>
          <a:p>
            <a:pPr lvl="1"/>
            <a:r>
              <a:rPr lang="en-US" altLang="zh-CN"/>
              <a:t>Algorithm is private</a:t>
            </a:r>
            <a:endParaRPr lang="en-US" altLang="zh-CN"/>
          </a:p>
          <a:p>
            <a:pPr lvl="1"/>
            <a:r>
              <a:rPr lang="en-US" altLang="zh-CN"/>
              <a:t>Data representation is private</a:t>
            </a:r>
            <a:endParaRPr lang="en-US" altLang="zh-CN"/>
          </a:p>
          <a:p>
            <a:pPr lvl="2"/>
            <a:r>
              <a:rPr lang="en-US" altLang="zh-CN"/>
              <a:t>client code can NOT access it</a:t>
            </a:r>
            <a:endParaRPr lang="en-US" altLang="zh-CN"/>
          </a:p>
          <a:p>
            <a:pPr lvl="2"/>
            <a:r>
              <a:rPr lang="en-US" altLang="zh-CN"/>
              <a:t>thus, client code independent of the impl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endParaRPr lang="en-US" altLang="zh-CN"/>
          </a:p>
          <a:p>
            <a:r>
              <a:rPr lang="en-US" altLang="zh-CN"/>
              <a:t>Interface + implementation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Polymorphism</a:t>
            </a:r>
            <a:endParaRPr lang="en-US" altLang="zh-CN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To explain polymorphism, we start with a new data type </a:t>
            </a:r>
            <a:r>
              <a:rPr lang="en-US" altLang="zh-CN" sz="2800">
                <a:latin typeface="Arial" panose="020B0604020202020204" pitchFamily="34" charset="0"/>
              </a:rPr>
              <a:t>“</a:t>
            </a:r>
            <a:r>
              <a:rPr lang="en-US" altLang="zh-CN" sz="2800"/>
              <a:t>tuple</a:t>
            </a:r>
            <a:r>
              <a:rPr lang="en-US" altLang="zh-CN" sz="2800">
                <a:latin typeface="Arial" panose="020B0604020202020204" pitchFamily="34" charset="0"/>
              </a:rPr>
              <a:t>”</a:t>
            </a:r>
            <a:endParaRPr lang="en-US" altLang="zh-CN" sz="2800"/>
          </a:p>
          <a:p>
            <a:pPr>
              <a:lnSpc>
                <a:spcPct val="80000"/>
              </a:lnSpc>
            </a:pPr>
            <a:r>
              <a:rPr lang="en-US" altLang="zh-CN" sz="2800"/>
              <a:t>A tuple is of the form: (x, y) </a:t>
            </a:r>
            <a:endParaRPr lang="en-US" altLang="zh-CN" sz="2800"/>
          </a:p>
          <a:p>
            <a:pPr lvl="1">
              <a:lnSpc>
                <a:spcPct val="80000"/>
              </a:lnSpc>
            </a:pPr>
            <a:r>
              <a:rPr lang="en-US" altLang="zh-CN" sz="2400"/>
              <a:t>x</a:t>
            </a:r>
            <a:r>
              <a:rPr lang="en-US" altLang="zh-CN" sz="2400">
                <a:sym typeface="Symbol" panose="05050102010706020507" pitchFamily="2" charset="2"/>
              </a:rPr>
              <a:t></a:t>
            </a:r>
            <a:r>
              <a:rPr lang="en-US" altLang="zh-CN" sz="2400"/>
              <a:t>A, y</a:t>
            </a:r>
            <a:r>
              <a:rPr lang="en-US" altLang="zh-CN" sz="2400">
                <a:sym typeface="Symbol" panose="05050102010706020507" pitchFamily="2" charset="2"/>
              </a:rPr>
              <a:t>B (aka: A*B)</a:t>
            </a:r>
            <a:endParaRPr lang="en-US" altLang="zh-CN" sz="2400"/>
          </a:p>
          <a:p>
            <a:pPr lvl="1">
              <a:lnSpc>
                <a:spcPct val="80000"/>
              </a:lnSpc>
            </a:pPr>
            <a:r>
              <a:rPr lang="en-US" altLang="zh-CN" sz="2400"/>
              <a:t>A, B may be unknown in advance and may be different</a:t>
            </a:r>
            <a:endParaRPr lang="en-US" altLang="zh-CN" sz="2400"/>
          </a:p>
          <a:p>
            <a:pPr>
              <a:lnSpc>
                <a:spcPct val="80000"/>
              </a:lnSpc>
            </a:pPr>
            <a:r>
              <a:rPr lang="en-US" altLang="zh-CN" sz="2800"/>
              <a:t>E.g:</a:t>
            </a:r>
            <a:endParaRPr lang="en-US" altLang="zh-CN" sz="2800"/>
          </a:p>
          <a:p>
            <a:pPr lvl="1">
              <a:lnSpc>
                <a:spcPct val="80000"/>
              </a:lnSpc>
            </a:pPr>
            <a:r>
              <a:rPr lang="en-US" altLang="zh-CN" sz="2400"/>
              <a:t>A=int, B=int:</a:t>
            </a:r>
            <a:endParaRPr lang="en-US" altLang="zh-CN" sz="2400"/>
          </a:p>
          <a:p>
            <a:pPr lvl="2">
              <a:lnSpc>
                <a:spcPct val="80000"/>
              </a:lnSpc>
            </a:pPr>
            <a:r>
              <a:rPr lang="en-US" altLang="zh-CN" sz="2000"/>
              <a:t>(2, 3), (4, 6), (9, 7),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  <a:p>
            <a:pPr lvl="1">
              <a:lnSpc>
                <a:spcPct val="80000"/>
              </a:lnSpc>
            </a:pPr>
            <a:r>
              <a:rPr lang="en-US" altLang="zh-CN" sz="2400"/>
              <a:t>A=char *, B=double: </a:t>
            </a:r>
            <a:endParaRPr lang="en-US" altLang="zh-CN" sz="2400"/>
          </a:p>
          <a:p>
            <a:pPr lvl="2">
              <a:lnSpc>
                <a:spcPct val="80000"/>
              </a:lnSpc>
            </a:pPr>
            <a:r>
              <a:rPr lang="en-US" altLang="zh-CN" sz="2000"/>
              <a:t>(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Bob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, 145.8), (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Alice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, 90.5),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Types</a:t>
            </a:r>
            <a:endParaRPr lang="en-US" altLang="zh-CN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A data type consists of:</a:t>
            </a:r>
            <a:endParaRPr lang="en-US" altLang="zh-CN" sz="2800"/>
          </a:p>
          <a:p>
            <a:pPr lvl="1">
              <a:lnSpc>
                <a:spcPct val="90000"/>
              </a:lnSpc>
            </a:pPr>
            <a:r>
              <a:rPr lang="en-US" altLang="zh-CN" sz="2400"/>
              <a:t>A collection of data elements (a type)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A set of operations on these data elements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800"/>
              <a:t>Data types in languages:</a:t>
            </a:r>
            <a:endParaRPr lang="en-US" altLang="zh-CN" sz="2800"/>
          </a:p>
          <a:p>
            <a:pPr lvl="1">
              <a:lnSpc>
                <a:spcPct val="90000"/>
              </a:lnSpc>
            </a:pPr>
            <a:r>
              <a:rPr lang="en-US" altLang="zh-CN" sz="2400"/>
              <a:t>predefined:</a:t>
            </a:r>
            <a:endParaRPr lang="en-US" altLang="zh-CN" sz="2400"/>
          </a:p>
          <a:p>
            <a:pPr lvl="2">
              <a:lnSpc>
                <a:spcPct val="90000"/>
              </a:lnSpc>
            </a:pPr>
            <a:r>
              <a:rPr lang="en-US" altLang="zh-CN" sz="2000"/>
              <a:t>any language defines a group of predefined data types</a:t>
            </a:r>
            <a:endParaRPr lang="en-US" altLang="zh-CN" sz="2000"/>
          </a:p>
          <a:p>
            <a:pPr lvl="2">
              <a:lnSpc>
                <a:spcPct val="90000"/>
              </a:lnSpc>
            </a:pPr>
            <a:r>
              <a:rPr lang="en-US" altLang="zh-CN" sz="2000"/>
              <a:t>C e.g.: int, char, float, double, </a:t>
            </a:r>
            <a:r>
              <a:rPr lang="en-US" altLang="zh-CN" sz="2000">
                <a:latin typeface="Helvetica" pitchFamily="2" charset="0"/>
              </a:rPr>
              <a:t>…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400"/>
              <a:t>user-defined:</a:t>
            </a:r>
            <a:endParaRPr lang="en-US" altLang="zh-CN" sz="2400"/>
          </a:p>
          <a:p>
            <a:pPr lvl="2">
              <a:lnSpc>
                <a:spcPct val="90000"/>
              </a:lnSpc>
            </a:pPr>
            <a:r>
              <a:rPr lang="en-US" altLang="zh-CN" sz="2000"/>
              <a:t>allow programmers to define their own (new) data types</a:t>
            </a:r>
            <a:endParaRPr lang="en-US" altLang="zh-CN" sz="2000"/>
          </a:p>
          <a:p>
            <a:pPr lvl="2">
              <a:lnSpc>
                <a:spcPct val="90000"/>
              </a:lnSpc>
            </a:pPr>
            <a:r>
              <a:rPr lang="en-US" altLang="zh-CN" sz="2000"/>
              <a:t>C e.g.: struct, union, </a:t>
            </a:r>
            <a:r>
              <a:rPr lang="en-US" altLang="zh-CN" sz="2000">
                <a:latin typeface="Helvetica" pitchFamily="2" charset="0"/>
              </a:rPr>
              <a:t>…</a:t>
            </a:r>
            <a:endParaRPr lang="en-US" altLang="zh-CN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Polymorphism</a:t>
            </a:r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From the data type point of view, two types: </a:t>
            </a:r>
            <a:endParaRPr lang="en-US" altLang="zh-CN" sz="2800"/>
          </a:p>
          <a:p>
            <a:pPr lvl="1">
              <a:lnSpc>
                <a:spcPct val="80000"/>
              </a:lnSpc>
            </a:pPr>
            <a:r>
              <a:rPr lang="en-US" altLang="zh-CN" sz="2400"/>
              <a:t>A, B</a:t>
            </a:r>
            <a:endParaRPr lang="en-US" altLang="zh-CN" sz="2400"/>
          </a:p>
          <a:p>
            <a:pPr>
              <a:lnSpc>
                <a:spcPct val="80000"/>
              </a:lnSpc>
            </a:pPr>
            <a:r>
              <a:rPr lang="en-US" altLang="zh-CN" sz="2800"/>
              <a:t>operations:</a:t>
            </a:r>
            <a:endParaRPr lang="en-US" altLang="zh-CN" sz="2800"/>
          </a:p>
          <a:p>
            <a:pPr lvl="1">
              <a:lnSpc>
                <a:spcPct val="80000"/>
              </a:lnSpc>
            </a:pPr>
            <a:r>
              <a:rPr lang="en-US" altLang="zh-CN" sz="2400">
                <a:solidFill>
                  <a:schemeClr val="folHlink"/>
                </a:solidFill>
              </a:rPr>
              <a:t>new (x, y)</a:t>
            </a:r>
            <a:r>
              <a:rPr lang="en-US" altLang="zh-CN" sz="2400"/>
              <a:t>;        // create a new tuple with x and y</a:t>
            </a:r>
            <a:endParaRPr lang="en-US" altLang="zh-CN" sz="2400"/>
          </a:p>
          <a:p>
            <a:pPr lvl="1">
              <a:lnSpc>
                <a:spcPct val="80000"/>
              </a:lnSpc>
            </a:pPr>
            <a:r>
              <a:rPr lang="en-US" altLang="zh-CN" sz="2400">
                <a:solidFill>
                  <a:schemeClr val="folHlink"/>
                </a:solidFill>
              </a:rPr>
              <a:t>equals (t1, t2);</a:t>
            </a:r>
            <a:r>
              <a:rPr lang="en-US" altLang="zh-CN" sz="2400"/>
              <a:t>  // equality testing</a:t>
            </a:r>
            <a:endParaRPr lang="en-US" altLang="zh-CN" sz="2400"/>
          </a:p>
          <a:p>
            <a:pPr lvl="1">
              <a:lnSpc>
                <a:spcPct val="80000"/>
              </a:lnSpc>
            </a:pPr>
            <a:r>
              <a:rPr lang="en-US" altLang="zh-CN" sz="2400">
                <a:solidFill>
                  <a:schemeClr val="folHlink"/>
                </a:solidFill>
              </a:rPr>
              <a:t>first (t);</a:t>
            </a:r>
            <a:r>
              <a:rPr lang="en-US" altLang="zh-CN" sz="2400"/>
              <a:t>            // get the first element of t</a:t>
            </a:r>
            <a:endParaRPr lang="en-US" altLang="zh-CN" sz="2400"/>
          </a:p>
          <a:p>
            <a:pPr lvl="1">
              <a:lnSpc>
                <a:spcPct val="80000"/>
              </a:lnSpc>
            </a:pPr>
            <a:r>
              <a:rPr lang="en-US" altLang="zh-CN" sz="2400">
                <a:solidFill>
                  <a:schemeClr val="folHlink"/>
                </a:solidFill>
              </a:rPr>
              <a:t>second (t);</a:t>
            </a:r>
            <a:r>
              <a:rPr lang="en-US" altLang="zh-CN" sz="2400"/>
              <a:t>       // get the second element of t</a:t>
            </a:r>
            <a:endParaRPr lang="en-US" altLang="zh-CN" sz="2400"/>
          </a:p>
          <a:p>
            <a:pPr lvl="1">
              <a:lnSpc>
                <a:spcPct val="80000"/>
              </a:lnSpc>
            </a:pPr>
            <a:r>
              <a:rPr lang="en-US" altLang="zh-CN" sz="2400">
                <a:latin typeface="Arial" panose="020B0604020202020204" pitchFamily="34" charset="0"/>
              </a:rPr>
              <a:t>…</a:t>
            </a:r>
            <a:endParaRPr lang="en-US" altLang="zh-CN" sz="2400"/>
          </a:p>
          <a:p>
            <a:pPr>
              <a:lnSpc>
                <a:spcPct val="80000"/>
              </a:lnSpc>
            </a:pPr>
            <a:r>
              <a:rPr lang="en-US" altLang="zh-CN" sz="2800"/>
              <a:t>How to represent this type in computers (using C)?</a:t>
            </a:r>
            <a:endParaRPr lang="en-US" altLang="zh-CN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Monomorphic Version</a:t>
            </a:r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/>
              <a:t>We start by studying a monomorphic tuple type called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intTuple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:</a:t>
            </a:r>
            <a:endParaRPr lang="en-US" altLang="zh-CN" sz="2400"/>
          </a:p>
          <a:p>
            <a:pPr lvl="1">
              <a:lnSpc>
                <a:spcPct val="80000"/>
              </a:lnSpc>
            </a:pPr>
            <a:r>
              <a:rPr lang="en-US" altLang="zh-CN" sz="2000"/>
              <a:t>both the first and second components are of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int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type</a:t>
            </a:r>
            <a:endParaRPr lang="en-US" altLang="zh-CN" sz="2000"/>
          </a:p>
          <a:p>
            <a:pPr lvl="1">
              <a:lnSpc>
                <a:spcPct val="80000"/>
              </a:lnSpc>
            </a:pPr>
            <a:r>
              <a:rPr lang="en-US" altLang="zh-CN" sz="2000"/>
              <a:t>(2, 3), (8, 9),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400"/>
              <a:t>The intTuple ADT:</a:t>
            </a:r>
            <a:endParaRPr lang="en-US" altLang="zh-CN" sz="2400"/>
          </a:p>
          <a:p>
            <a:pPr lvl="1">
              <a:lnSpc>
                <a:spcPct val="80000"/>
              </a:lnSpc>
            </a:pPr>
            <a:r>
              <a:rPr lang="en-US" altLang="zh-CN" sz="2000"/>
              <a:t>type: intTuple</a:t>
            </a:r>
            <a:endParaRPr lang="en-US" altLang="zh-CN" sz="2000"/>
          </a:p>
          <a:p>
            <a:pPr lvl="1">
              <a:lnSpc>
                <a:spcPct val="80000"/>
              </a:lnSpc>
            </a:pPr>
            <a:r>
              <a:rPr lang="en-US" altLang="zh-CN" sz="2000"/>
              <a:t>elements: (2, 3), (8, 9),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  <a:p>
            <a:pPr lvl="1">
              <a:lnSpc>
                <a:spcPct val="80000"/>
              </a:lnSpc>
            </a:pPr>
            <a:r>
              <a:rPr lang="en-US" altLang="zh-CN" sz="2000"/>
              <a:t>Operations:</a:t>
            </a:r>
            <a:endParaRPr lang="en-US" altLang="zh-CN" sz="2000"/>
          </a:p>
          <a:p>
            <a:pPr lvl="2">
              <a:lnSpc>
                <a:spcPct val="80000"/>
              </a:lnSpc>
            </a:pPr>
            <a:r>
              <a:rPr lang="en-US" altLang="zh-CN" sz="1800"/>
              <a:t>tuple new (int x, int y);</a:t>
            </a:r>
            <a:endParaRPr lang="en-US" altLang="zh-CN" sz="1800"/>
          </a:p>
          <a:p>
            <a:pPr lvl="2">
              <a:lnSpc>
                <a:spcPct val="80000"/>
              </a:lnSpc>
            </a:pPr>
            <a:r>
              <a:rPr lang="en-US" altLang="zh-CN" sz="1800"/>
              <a:t>int first (int t);</a:t>
            </a:r>
            <a:endParaRPr lang="en-US" altLang="zh-CN" sz="1800"/>
          </a:p>
          <a:p>
            <a:pPr lvl="2">
              <a:lnSpc>
                <a:spcPct val="80000"/>
              </a:lnSpc>
            </a:pPr>
            <a:r>
              <a:rPr lang="en-US" altLang="zh-CN" sz="1800"/>
              <a:t>int second (tuple t);</a:t>
            </a:r>
            <a:endParaRPr lang="en-US" altLang="zh-CN" sz="1800"/>
          </a:p>
          <a:p>
            <a:pPr lvl="2">
              <a:lnSpc>
                <a:spcPct val="80000"/>
              </a:lnSpc>
            </a:pPr>
            <a:r>
              <a:rPr lang="en-US" altLang="zh-CN" sz="1800"/>
              <a:t>int equals (tuple t1, tuple t2);</a:t>
            </a:r>
            <a:endParaRPr lang="en-US" altLang="zh-CN" sz="1800"/>
          </a:p>
          <a:p>
            <a:pPr lvl="2">
              <a:lnSpc>
                <a:spcPct val="80000"/>
              </a:lnSpc>
            </a:pPr>
            <a:r>
              <a:rPr lang="en-US" altLang="zh-CN" sz="1800">
                <a:latin typeface="Arial" panose="020B0604020202020204" pitchFamily="34" charset="0"/>
              </a:rPr>
              <a:t>…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4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IntTuple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CDT</a:t>
            </a:r>
            <a:endParaRPr lang="en-US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a file “int-tuple.h”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INT_TUPLE_H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INT_TUPLE_H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IntTuple_t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int x;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int y;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IntTuple_t IntTuple_t;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IntTuple_t IntTuple_new (int n1, int n2);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IntTuple_first (IntTuple_t t);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Or 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IntTuple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ADT</a:t>
            </a:r>
            <a:endParaRPr lang="en-US" altLang="zh-CN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a file “int-tuple.h”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INT_TUPLE_H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INT_TUPLE_H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IntTuple_t *IntTuple_t;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IntTuple_t IntTuple_new (int n1, int n2);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IntTuple_first (IntTuple_t t);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IntTuple_equals (IntTuple_t t1,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IntTuple_t t2);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We only discuss “tupleEquals ()”. All others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functions left to you.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1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Equality Testing</a:t>
            </a:r>
            <a:endParaRPr lang="en-US" altLang="zh-CN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a file “int-tuple.c”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Tuple_equals (IntTuple_t t1, IntTuple_t t2)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((t1-&gt;x == t2-&gt;x) &amp;&amp; (t1-&gt;y==t2-&gt;y));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00708" name="Group 4"/>
          <p:cNvGrpSpPr/>
          <p:nvPr/>
        </p:nvGrpSpPr>
        <p:grpSpPr bwMode="auto">
          <a:xfrm>
            <a:off x="2743200" y="4343400"/>
            <a:ext cx="1981200" cy="1371600"/>
            <a:chOff x="3120" y="1920"/>
            <a:chExt cx="1248" cy="864"/>
          </a:xfrm>
        </p:grpSpPr>
        <p:sp>
          <p:nvSpPr>
            <p:cNvPr id="200709" name="Rectangle 5"/>
            <p:cNvSpPr>
              <a:spLocks noChangeArrowheads="1"/>
            </p:cNvSpPr>
            <p:nvPr/>
          </p:nvSpPr>
          <p:spPr bwMode="auto">
            <a:xfrm>
              <a:off x="3696" y="2016"/>
              <a:ext cx="672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  <a:endParaRPr lang="en-US" altLang="zh-CN" sz="2000"/>
            </a:p>
          </p:txBody>
        </p:sp>
        <p:sp>
          <p:nvSpPr>
            <p:cNvPr id="200710" name="Rectangle 6"/>
            <p:cNvSpPr>
              <a:spLocks noChangeArrowheads="1"/>
            </p:cNvSpPr>
            <p:nvPr/>
          </p:nvSpPr>
          <p:spPr bwMode="auto">
            <a:xfrm>
              <a:off x="3696" y="2400"/>
              <a:ext cx="672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  <a:endParaRPr lang="en-US" altLang="zh-CN" sz="2000"/>
            </a:p>
          </p:txBody>
        </p:sp>
        <p:sp>
          <p:nvSpPr>
            <p:cNvPr id="200711" name="Line 7"/>
            <p:cNvSpPr>
              <a:spLocks noChangeShapeType="1"/>
            </p:cNvSpPr>
            <p:nvPr/>
          </p:nvSpPr>
          <p:spPr bwMode="auto">
            <a:xfrm>
              <a:off x="3216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2" name="Text Box 8"/>
            <p:cNvSpPr txBox="1">
              <a:spLocks noChangeArrowheads="1"/>
            </p:cNvSpPr>
            <p:nvPr/>
          </p:nvSpPr>
          <p:spPr bwMode="auto">
            <a:xfrm>
              <a:off x="3120" y="19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t1</a:t>
              </a:r>
              <a:endParaRPr lang="en-US" altLang="zh-CN" sz="2000"/>
            </a:p>
          </p:txBody>
        </p:sp>
      </p:grpSp>
      <p:grpSp>
        <p:nvGrpSpPr>
          <p:cNvPr id="200713" name="Group 9"/>
          <p:cNvGrpSpPr/>
          <p:nvPr/>
        </p:nvGrpSpPr>
        <p:grpSpPr bwMode="auto">
          <a:xfrm>
            <a:off x="5638800" y="4343400"/>
            <a:ext cx="1981200" cy="1371600"/>
            <a:chOff x="3120" y="1920"/>
            <a:chExt cx="1248" cy="864"/>
          </a:xfrm>
        </p:grpSpPr>
        <p:sp>
          <p:nvSpPr>
            <p:cNvPr id="200714" name="Rectangle 10"/>
            <p:cNvSpPr>
              <a:spLocks noChangeArrowheads="1"/>
            </p:cNvSpPr>
            <p:nvPr/>
          </p:nvSpPr>
          <p:spPr bwMode="auto">
            <a:xfrm>
              <a:off x="3696" y="2016"/>
              <a:ext cx="672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  <a:endParaRPr lang="en-US" altLang="zh-CN" sz="2000"/>
            </a:p>
          </p:txBody>
        </p:sp>
        <p:sp>
          <p:nvSpPr>
            <p:cNvPr id="200715" name="Rectangle 11"/>
            <p:cNvSpPr>
              <a:spLocks noChangeArrowheads="1"/>
            </p:cNvSpPr>
            <p:nvPr/>
          </p:nvSpPr>
          <p:spPr bwMode="auto">
            <a:xfrm>
              <a:off x="3696" y="2400"/>
              <a:ext cx="672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  <a:endParaRPr lang="en-US" altLang="zh-CN" sz="2000"/>
            </a:p>
          </p:txBody>
        </p:sp>
        <p:sp>
          <p:nvSpPr>
            <p:cNvPr id="200716" name="Line 12"/>
            <p:cNvSpPr>
              <a:spLocks noChangeShapeType="1"/>
            </p:cNvSpPr>
            <p:nvPr/>
          </p:nvSpPr>
          <p:spPr bwMode="auto">
            <a:xfrm>
              <a:off x="3216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7" name="Text Box 13"/>
            <p:cNvSpPr txBox="1">
              <a:spLocks noChangeArrowheads="1"/>
            </p:cNvSpPr>
            <p:nvPr/>
          </p:nvSpPr>
          <p:spPr bwMode="auto">
            <a:xfrm>
              <a:off x="3120" y="19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t2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Problems?</a:t>
            </a:r>
            <a:endParaRPr lang="en-US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ok if we only design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IntTuple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But we if 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ll design these tuples: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(int, double), (int, char *), (double, double),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Same code exists everywhere, no means to maintain and evolve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Nightmares for programmers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Remember: never duplicate code!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Polymorphism</a:t>
            </a:r>
            <a:endParaRPr lang="en-US" altLang="zh-CN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Now, we consider a polymorphic tuple type called </a:t>
            </a:r>
            <a:r>
              <a:rPr lang="en-US" altLang="zh-CN" sz="2800">
                <a:latin typeface="Arial" panose="020B0604020202020204" pitchFamily="34" charset="0"/>
              </a:rPr>
              <a:t>“</a:t>
            </a:r>
            <a:r>
              <a:rPr lang="en-US" altLang="zh-CN" sz="2800"/>
              <a:t>tuple</a:t>
            </a:r>
            <a:r>
              <a:rPr lang="en-US" altLang="zh-CN" sz="2800">
                <a:latin typeface="Arial" panose="020B0604020202020204" pitchFamily="34" charset="0"/>
              </a:rPr>
              <a:t>”</a:t>
            </a:r>
            <a:r>
              <a:rPr lang="en-US" altLang="zh-CN" sz="2800"/>
              <a:t>:</a:t>
            </a:r>
            <a:endParaRPr lang="en-US" altLang="zh-CN" sz="2800"/>
          </a:p>
          <a:p>
            <a:pPr lvl="1"/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poly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: may take various forms</a:t>
            </a:r>
            <a:endParaRPr lang="en-US" altLang="zh-CN" sz="2400"/>
          </a:p>
          <a:p>
            <a:pPr lvl="1"/>
            <a:r>
              <a:rPr lang="en-US" altLang="zh-CN" sz="2400"/>
              <a:t>Every element of the type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tuple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 may be of different types</a:t>
            </a:r>
            <a:endParaRPr lang="en-US" altLang="zh-CN" sz="2400"/>
          </a:p>
          <a:p>
            <a:pPr lvl="1"/>
            <a:r>
              <a:rPr lang="en-US" altLang="zh-CN" sz="2400"/>
              <a:t>(2, 3.14), (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8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, </a:t>
            </a:r>
            <a:r>
              <a:rPr lang="en-US" altLang="zh-CN" sz="2400">
                <a:latin typeface="Arial" panose="020B0604020202020204" pitchFamily="34" charset="0"/>
              </a:rPr>
              <a:t>‘</a:t>
            </a:r>
            <a:r>
              <a:rPr lang="en-US" altLang="zh-CN" sz="2400"/>
              <a:t>a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), (</a:t>
            </a:r>
            <a:r>
              <a:rPr lang="en-US" altLang="zh-CN" sz="2400">
                <a:latin typeface="Arial" panose="020B0604020202020204" pitchFamily="34" charset="0"/>
              </a:rPr>
              <a:t>‘</a:t>
            </a:r>
            <a:r>
              <a:rPr lang="en-US" altLang="zh-CN" sz="2400"/>
              <a:t>\0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, 99), 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  <a:endParaRPr lang="en-US" altLang="zh-CN" sz="2400"/>
          </a:p>
          <a:p>
            <a:r>
              <a:rPr lang="en-US" altLang="zh-CN" sz="2800"/>
              <a:t>The </a:t>
            </a:r>
            <a:r>
              <a:rPr lang="en-US" altLang="zh-CN" sz="2800">
                <a:latin typeface="Arial" panose="020B0604020202020204" pitchFamily="34" charset="0"/>
              </a:rPr>
              <a:t>“</a:t>
            </a:r>
            <a:r>
              <a:rPr lang="en-US" altLang="zh-CN" sz="2800"/>
              <a:t>tuple</a:t>
            </a:r>
            <a:r>
              <a:rPr lang="en-US" altLang="zh-CN" sz="2800">
                <a:latin typeface="Arial" panose="020B0604020202020204" pitchFamily="34" charset="0"/>
              </a:rPr>
              <a:t>”</a:t>
            </a:r>
            <a:r>
              <a:rPr lang="en-US" altLang="zh-CN" sz="2800"/>
              <a:t> ADT:</a:t>
            </a:r>
            <a:endParaRPr lang="en-US" altLang="zh-CN" sz="2800"/>
          </a:p>
          <a:p>
            <a:pPr lvl="1"/>
            <a:r>
              <a:rPr lang="en-US" altLang="zh-CN" sz="2400"/>
              <a:t>type: tuple</a:t>
            </a:r>
            <a:endParaRPr lang="en-US" altLang="zh-CN" sz="2400"/>
          </a:p>
          <a:p>
            <a:pPr lvl="1"/>
            <a:r>
              <a:rPr lang="en-US" altLang="zh-CN" sz="2400"/>
              <a:t>elements: (2, 3.14), (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8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, </a:t>
            </a:r>
            <a:r>
              <a:rPr lang="en-US" altLang="zh-CN" sz="2400">
                <a:latin typeface="Arial" panose="020B0604020202020204" pitchFamily="34" charset="0"/>
              </a:rPr>
              <a:t>‘</a:t>
            </a:r>
            <a:r>
              <a:rPr lang="en-US" altLang="zh-CN" sz="2400"/>
              <a:t>a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), (</a:t>
            </a:r>
            <a:r>
              <a:rPr lang="en-US" altLang="zh-CN" sz="2400">
                <a:latin typeface="Arial" panose="020B0604020202020204" pitchFamily="34" charset="0"/>
              </a:rPr>
              <a:t>‘</a:t>
            </a:r>
            <a:r>
              <a:rPr lang="en-US" altLang="zh-CN" sz="2400"/>
              <a:t>\0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, 99), 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  <a:endParaRPr lang="en-US" altLang="zh-CN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Tuple ADT</a:t>
            </a:r>
            <a:endParaRPr lang="en-US" altLang="zh-CN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What about operations?</a:t>
            </a:r>
            <a:endParaRPr lang="en-US" altLang="zh-CN"/>
          </a:p>
          <a:p>
            <a:pPr lvl="1"/>
            <a:r>
              <a:rPr lang="en-US" altLang="zh-CN"/>
              <a:t>tuple new (</a:t>
            </a:r>
            <a:r>
              <a:rPr lang="en-US" altLang="zh-CN">
                <a:solidFill>
                  <a:schemeClr val="hlink"/>
                </a:solidFill>
              </a:rPr>
              <a:t>???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hlink"/>
                </a:solidFill>
              </a:rPr>
              <a:t>???</a:t>
            </a:r>
            <a:r>
              <a:rPr lang="en-US" altLang="zh-CN"/>
              <a:t> y);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hlink"/>
                </a:solidFill>
              </a:rPr>
              <a:t>???</a:t>
            </a:r>
            <a:r>
              <a:rPr lang="en-US" altLang="zh-CN"/>
              <a:t> first (tuple t);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hlink"/>
                </a:solidFill>
              </a:rPr>
              <a:t>???</a:t>
            </a:r>
            <a:r>
              <a:rPr lang="en-US" altLang="zh-CN"/>
              <a:t> second (tuple t);</a:t>
            </a:r>
            <a:endParaRPr lang="en-US" altLang="zh-CN"/>
          </a:p>
          <a:p>
            <a:pPr lvl="1"/>
            <a:r>
              <a:rPr lang="en-US" altLang="zh-CN"/>
              <a:t>int equals (tuple t1, tuple t2);</a:t>
            </a:r>
            <a:endParaRPr lang="en-US" altLang="zh-CN"/>
          </a:p>
          <a:p>
            <a:pPr lvl="1"/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Polymorphic Type</a:t>
            </a:r>
            <a:endParaRPr lang="en-US" altLang="zh-CN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To resove this, C dedicates a special polymorphic type </a:t>
            </a:r>
            <a:r>
              <a:rPr lang="en-US" altLang="zh-CN" sz="2800">
                <a:latin typeface="Arial" panose="020B0604020202020204" pitchFamily="34" charset="0"/>
              </a:rPr>
              <a:t>“</a:t>
            </a:r>
            <a:r>
              <a:rPr lang="en-US" altLang="zh-CN" sz="2800"/>
              <a:t>void *</a:t>
            </a:r>
            <a:r>
              <a:rPr lang="en-US" altLang="zh-CN" sz="2800">
                <a:latin typeface="Arial" panose="020B0604020202020204" pitchFamily="34" charset="0"/>
              </a:rPr>
              <a:t>”</a:t>
            </a:r>
            <a:endParaRPr lang="en-US" altLang="zh-CN" sz="2800"/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>
                <a:solidFill>
                  <a:schemeClr val="folHlink"/>
                </a:solidFill>
              </a:rPr>
              <a:t>void *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 is a pointer which can point to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any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 concrete types (i.e., it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s compatible with any pointer type), </a:t>
            </a:r>
            <a:endParaRPr lang="en-US" altLang="zh-CN" sz="2400"/>
          </a:p>
          <a:p>
            <a:pPr lvl="2">
              <a:lnSpc>
                <a:spcPct val="90000"/>
              </a:lnSpc>
            </a:pPr>
            <a:r>
              <a:rPr lang="en-US" altLang="zh-CN" sz="2000"/>
              <a:t>very poly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400"/>
              <a:t>long history of practice, initially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>
                <a:solidFill>
                  <a:schemeClr val="folHlink"/>
                </a:solidFill>
              </a:rPr>
              <a:t>char *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can not be used directly, use ugly cast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similar to constructs in others language, such as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Object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endParaRPr lang="en-US" altLang="zh-CN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Tuple ADT</a:t>
            </a:r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What about operations?</a:t>
            </a:r>
            <a:endParaRPr lang="en-US" altLang="zh-CN"/>
          </a:p>
          <a:p>
            <a:pPr lvl="1"/>
            <a:r>
              <a:rPr lang="en-US" altLang="zh-CN"/>
              <a:t>tuple newTuple (</a:t>
            </a:r>
            <a:r>
              <a:rPr lang="en-US" altLang="zh-CN">
                <a:solidFill>
                  <a:schemeClr val="folHlink"/>
                </a:solidFill>
              </a:rPr>
              <a:t>void *</a:t>
            </a:r>
            <a:r>
              <a:rPr lang="en-US" altLang="zh-CN"/>
              <a:t>x, </a:t>
            </a:r>
            <a:r>
              <a:rPr lang="en-US" altLang="zh-CN">
                <a:solidFill>
                  <a:schemeClr val="folHlink"/>
                </a:solidFill>
              </a:rPr>
              <a:t>void *</a:t>
            </a:r>
            <a:r>
              <a:rPr lang="en-US" altLang="zh-CN"/>
              <a:t>y);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folHlink"/>
                </a:solidFill>
              </a:rPr>
              <a:t>void *</a:t>
            </a:r>
            <a:r>
              <a:rPr lang="en-US" altLang="zh-CN"/>
              <a:t>first (tuple t);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folHlink"/>
                </a:solidFill>
              </a:rPr>
              <a:t>void *</a:t>
            </a:r>
            <a:r>
              <a:rPr lang="en-US" altLang="zh-CN"/>
              <a:t>second (tuple t);</a:t>
            </a:r>
            <a:endParaRPr lang="en-US" altLang="zh-CN"/>
          </a:p>
          <a:p>
            <a:pPr lvl="1"/>
            <a:r>
              <a:rPr lang="en-US" altLang="zh-CN"/>
              <a:t>int equals (tuple t1, tuple t2);</a:t>
            </a:r>
            <a:endParaRPr lang="en-US" altLang="zh-CN"/>
          </a:p>
          <a:p>
            <a:pPr lvl="1"/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Type Examples</a:t>
            </a:r>
            <a:endParaRPr lang="en-US" altLang="zh-CN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Predefined: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type: int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elements: </a:t>
            </a:r>
            <a:r>
              <a:rPr lang="en-US" altLang="zh-CN">
                <a:latin typeface="Helvetica" pitchFamily="2" charset="0"/>
              </a:rPr>
              <a:t>…</a:t>
            </a:r>
            <a:r>
              <a:rPr lang="en-US" altLang="zh-CN"/>
              <a:t>, -2, -1, 0, 1, 2,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operations: +, -, *, /, %,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User-defined: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type: complex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elements: 1+3i, -5+8i,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operations: new, add, sub, distance,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tuple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Interface</a:t>
            </a:r>
            <a:endParaRPr lang="en-US" altLang="zh-CN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a file “tuple.h”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TUPLE_H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TUPLE_H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void *poly;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Tuple_t * Tuple_t;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Tuple_t Tuple_new (poly x, poly y);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first (Tuple_t t);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second (Tuple_t t);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equals (Tuple_t t1, Tuple_t t2);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 TUPLE_H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  <a:endParaRPr lang="en-US" altLang="zh-CN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file “main.c”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“tuple.h”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i = 8;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Tuple_t t1 = Tuple_new (&amp;i, “hello”);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tuple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ADT Implementation</a:t>
            </a:r>
            <a:endParaRPr lang="en-US" altLang="zh-CN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a file “tuple.c”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&lt;stdlib.h&gt;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“tuple.h”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Tuple_t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poly x;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poly y;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Tuple_t Tuple_new (poly x, poly y)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tuple t = malloc (sizeof (*t));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t-&gt;x = x;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t-&gt;y = y;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t;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76132" name="Group 4"/>
          <p:cNvGrpSpPr/>
          <p:nvPr/>
        </p:nvGrpSpPr>
        <p:grpSpPr bwMode="auto">
          <a:xfrm>
            <a:off x="6248400" y="3048000"/>
            <a:ext cx="1981200" cy="1371600"/>
            <a:chOff x="3120" y="1920"/>
            <a:chExt cx="1248" cy="864"/>
          </a:xfrm>
        </p:grpSpPr>
        <p:sp>
          <p:nvSpPr>
            <p:cNvPr id="176133" name="Rectangle 5"/>
            <p:cNvSpPr>
              <a:spLocks noChangeArrowheads="1"/>
            </p:cNvSpPr>
            <p:nvPr/>
          </p:nvSpPr>
          <p:spPr bwMode="auto">
            <a:xfrm>
              <a:off x="3696" y="2016"/>
              <a:ext cx="672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  <a:endParaRPr lang="en-US" altLang="zh-CN" sz="2000"/>
            </a:p>
          </p:txBody>
        </p:sp>
        <p:sp>
          <p:nvSpPr>
            <p:cNvPr id="176134" name="Rectangle 6"/>
            <p:cNvSpPr>
              <a:spLocks noChangeArrowheads="1"/>
            </p:cNvSpPr>
            <p:nvPr/>
          </p:nvSpPr>
          <p:spPr bwMode="auto">
            <a:xfrm>
              <a:off x="3696" y="2400"/>
              <a:ext cx="672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  <a:endParaRPr lang="en-US" altLang="zh-CN" sz="2000"/>
            </a:p>
          </p:txBody>
        </p:sp>
        <p:sp>
          <p:nvSpPr>
            <p:cNvPr id="176135" name="Line 7"/>
            <p:cNvSpPr>
              <a:spLocks noChangeShapeType="1"/>
            </p:cNvSpPr>
            <p:nvPr/>
          </p:nvSpPr>
          <p:spPr bwMode="auto">
            <a:xfrm>
              <a:off x="3216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6" name="Text Box 8"/>
            <p:cNvSpPr txBox="1">
              <a:spLocks noChangeArrowheads="1"/>
            </p:cNvSpPr>
            <p:nvPr/>
          </p:nvSpPr>
          <p:spPr bwMode="auto">
            <a:xfrm>
              <a:off x="3120" y="19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</a:t>
              </a:r>
              <a:endParaRPr lang="en-US" altLang="zh-CN" sz="2000"/>
            </a:p>
          </p:txBody>
        </p:sp>
      </p:grpSp>
      <p:sp>
        <p:nvSpPr>
          <p:cNvPr id="176137" name="Line 9"/>
          <p:cNvSpPr>
            <a:spLocks noChangeShapeType="1"/>
          </p:cNvSpPr>
          <p:nvPr/>
        </p:nvSpPr>
        <p:spPr bwMode="auto">
          <a:xfrm flipV="1">
            <a:off x="7924800" y="2971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>
            <a:off x="7924800" y="39624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tuple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ADT Implementation</a:t>
            </a:r>
            <a:endParaRPr lang="en-US" altLang="zh-CN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a file “tuple.c”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&lt;stdlib.h&gt;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“tuple.h”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Tuple_t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poly x;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poly y;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Tuple_first (Tuple_t t)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t-&gt;x;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19140" name="Group 4"/>
          <p:cNvGrpSpPr/>
          <p:nvPr/>
        </p:nvGrpSpPr>
        <p:grpSpPr bwMode="auto">
          <a:xfrm>
            <a:off x="6248400" y="3048000"/>
            <a:ext cx="1981200" cy="1371600"/>
            <a:chOff x="3120" y="1920"/>
            <a:chExt cx="1248" cy="864"/>
          </a:xfrm>
        </p:grpSpPr>
        <p:sp>
          <p:nvSpPr>
            <p:cNvPr id="219141" name="Rectangle 5"/>
            <p:cNvSpPr>
              <a:spLocks noChangeArrowheads="1"/>
            </p:cNvSpPr>
            <p:nvPr/>
          </p:nvSpPr>
          <p:spPr bwMode="auto">
            <a:xfrm>
              <a:off x="3696" y="2016"/>
              <a:ext cx="672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  <a:endParaRPr lang="en-US" altLang="zh-CN" sz="2000"/>
            </a:p>
          </p:txBody>
        </p:sp>
        <p:sp>
          <p:nvSpPr>
            <p:cNvPr id="219142" name="Rectangle 6"/>
            <p:cNvSpPr>
              <a:spLocks noChangeArrowheads="1"/>
            </p:cNvSpPr>
            <p:nvPr/>
          </p:nvSpPr>
          <p:spPr bwMode="auto">
            <a:xfrm>
              <a:off x="3696" y="2400"/>
              <a:ext cx="672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  <a:endParaRPr lang="en-US" altLang="zh-CN" sz="2000"/>
            </a:p>
          </p:txBody>
        </p:sp>
        <p:sp>
          <p:nvSpPr>
            <p:cNvPr id="219143" name="Line 7"/>
            <p:cNvSpPr>
              <a:spLocks noChangeShapeType="1"/>
            </p:cNvSpPr>
            <p:nvPr/>
          </p:nvSpPr>
          <p:spPr bwMode="auto">
            <a:xfrm>
              <a:off x="3216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44" name="Text Box 8"/>
            <p:cNvSpPr txBox="1">
              <a:spLocks noChangeArrowheads="1"/>
            </p:cNvSpPr>
            <p:nvPr/>
          </p:nvSpPr>
          <p:spPr bwMode="auto">
            <a:xfrm>
              <a:off x="3120" y="19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</a:t>
              </a:r>
              <a:endParaRPr lang="en-US" altLang="zh-CN" sz="2000"/>
            </a:p>
          </p:txBody>
        </p:sp>
      </p:grpSp>
      <p:sp>
        <p:nvSpPr>
          <p:cNvPr id="219145" name="Line 9"/>
          <p:cNvSpPr>
            <a:spLocks noChangeShapeType="1"/>
          </p:cNvSpPr>
          <p:nvPr/>
        </p:nvSpPr>
        <p:spPr bwMode="auto">
          <a:xfrm flipV="1">
            <a:off x="8001000" y="2971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46" name="Line 10"/>
          <p:cNvSpPr>
            <a:spLocks noChangeShapeType="1"/>
          </p:cNvSpPr>
          <p:nvPr/>
        </p:nvSpPr>
        <p:spPr bwMode="auto">
          <a:xfrm>
            <a:off x="8001000" y="39624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  <a:endParaRPr lang="en-US" altLang="zh-CN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“complex.h”   </a:t>
            </a:r>
            <a:r>
              <a:rPr lang="en-US" altLang="zh-CN" sz="2000" b="1">
                <a:latin typeface="Courier New" panose="02070309020205020404" pitchFamily="49" charset="0"/>
              </a:rPr>
              <a:t>// ADT version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“tuple.h”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i = 8;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Tuple_t t1 = Tuple_new (&amp;i, “hello”);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>
                <a:latin typeface="Courier New" panose="02070309020205020404" pitchFamily="49" charset="0"/>
              </a:rPr>
              <a:t>// type cast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int *p = (int *)Tuple_first (t1); 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Equality Testing</a:t>
            </a:r>
            <a:endParaRPr lang="en-US" altLang="zh-CN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Tuple_t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poly x;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poly y;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#1 try: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Tuple_equals (Tuple_t t1, Tuple_t t2)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</a:t>
            </a:r>
            <a:r>
              <a:rPr lang="en-US" altLang="zh-CN" sz="2000" b="1">
                <a:latin typeface="Courier New" panose="02070309020205020404" pitchFamily="49" charset="0"/>
              </a:rPr>
              <a:t> 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(t1-&gt;x == t2-&gt;x) 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		    &amp;&amp; (t1-&gt;y == t2-&gt;y)</a:t>
            </a:r>
            <a:r>
              <a:rPr lang="en-US" altLang="zh-CN" sz="2000" b="1">
                <a:latin typeface="Courier New" panose="02070309020205020404" pitchFamily="49" charset="0"/>
              </a:rPr>
              <a:t>);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Wrong!!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77156" name="Group 4"/>
          <p:cNvGrpSpPr/>
          <p:nvPr/>
        </p:nvGrpSpPr>
        <p:grpSpPr bwMode="auto">
          <a:xfrm>
            <a:off x="4191000" y="1981200"/>
            <a:ext cx="1981200" cy="1371600"/>
            <a:chOff x="3120" y="1920"/>
            <a:chExt cx="1248" cy="86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3696" y="2016"/>
              <a:ext cx="672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  <a:endParaRPr lang="en-US" altLang="zh-CN" sz="2000"/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3696" y="2400"/>
              <a:ext cx="672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  <a:endParaRPr lang="en-US" altLang="zh-CN" sz="2000"/>
            </a:p>
          </p:txBody>
        </p:sp>
        <p:sp>
          <p:nvSpPr>
            <p:cNvPr id="177159" name="Line 7"/>
            <p:cNvSpPr>
              <a:spLocks noChangeShapeType="1"/>
            </p:cNvSpPr>
            <p:nvPr/>
          </p:nvSpPr>
          <p:spPr bwMode="auto">
            <a:xfrm>
              <a:off x="3216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0" name="Text Box 8"/>
            <p:cNvSpPr txBox="1">
              <a:spLocks noChangeArrowheads="1"/>
            </p:cNvSpPr>
            <p:nvPr/>
          </p:nvSpPr>
          <p:spPr bwMode="auto">
            <a:xfrm>
              <a:off x="3120" y="19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</a:t>
              </a:r>
              <a:endParaRPr lang="en-US" altLang="zh-CN" sz="2000"/>
            </a:p>
          </p:txBody>
        </p:sp>
      </p:grpSp>
      <p:sp>
        <p:nvSpPr>
          <p:cNvPr id="177166" name="Line 14"/>
          <p:cNvSpPr>
            <a:spLocks noChangeShapeType="1"/>
          </p:cNvSpPr>
          <p:nvPr/>
        </p:nvSpPr>
        <p:spPr bwMode="auto">
          <a:xfrm flipV="1">
            <a:off x="5943600" y="1981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67" name="Line 15"/>
          <p:cNvSpPr>
            <a:spLocks noChangeShapeType="1"/>
          </p:cNvSpPr>
          <p:nvPr/>
        </p:nvSpPr>
        <p:spPr bwMode="auto">
          <a:xfrm>
            <a:off x="5943600" y="2971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Equality Testing</a:t>
            </a:r>
            <a:endParaRPr lang="en-US" altLang="zh-CN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Tuple_t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poly x;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poly y;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#2 try: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Tuple_equals (Tuple_t t1, Tuple_t t2)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</a:t>
            </a:r>
            <a:r>
              <a:rPr lang="en-US" altLang="zh-CN" sz="2000" b="1">
                <a:latin typeface="Courier New" panose="02070309020205020404" pitchFamily="49" charset="0"/>
              </a:rPr>
              <a:t> 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*(t1-&gt;x) == *(t2-&gt;x) 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        &amp;&amp; *(t1-&gt;y) == *(t2-&gt;y)</a:t>
            </a:r>
            <a:r>
              <a:rPr lang="en-US" altLang="zh-CN" sz="2000" b="1">
                <a:latin typeface="Courier New" panose="02070309020205020404" pitchFamily="49" charset="0"/>
              </a:rPr>
              <a:t>);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Problem?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pSp>
        <p:nvGrpSpPr>
          <p:cNvPr id="221188" name="Group 4"/>
          <p:cNvGrpSpPr/>
          <p:nvPr/>
        </p:nvGrpSpPr>
        <p:grpSpPr bwMode="auto">
          <a:xfrm>
            <a:off x="4343400" y="2133600"/>
            <a:ext cx="1981200" cy="1371600"/>
            <a:chOff x="3120" y="1920"/>
            <a:chExt cx="1248" cy="864"/>
          </a:xfrm>
        </p:grpSpPr>
        <p:sp>
          <p:nvSpPr>
            <p:cNvPr id="221189" name="Rectangle 5"/>
            <p:cNvSpPr>
              <a:spLocks noChangeArrowheads="1"/>
            </p:cNvSpPr>
            <p:nvPr/>
          </p:nvSpPr>
          <p:spPr bwMode="auto">
            <a:xfrm>
              <a:off x="3696" y="2016"/>
              <a:ext cx="672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  <a:endParaRPr lang="en-US" altLang="zh-CN" sz="2000"/>
            </a:p>
          </p:txBody>
        </p:sp>
        <p:sp>
          <p:nvSpPr>
            <p:cNvPr id="221190" name="Rectangle 6"/>
            <p:cNvSpPr>
              <a:spLocks noChangeArrowheads="1"/>
            </p:cNvSpPr>
            <p:nvPr/>
          </p:nvSpPr>
          <p:spPr bwMode="auto">
            <a:xfrm>
              <a:off x="3696" y="2400"/>
              <a:ext cx="672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  <a:endParaRPr lang="en-US" altLang="zh-CN" sz="2000"/>
            </a:p>
          </p:txBody>
        </p:sp>
        <p:sp>
          <p:nvSpPr>
            <p:cNvPr id="221191" name="Line 7"/>
            <p:cNvSpPr>
              <a:spLocks noChangeShapeType="1"/>
            </p:cNvSpPr>
            <p:nvPr/>
          </p:nvSpPr>
          <p:spPr bwMode="auto">
            <a:xfrm>
              <a:off x="3216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192" name="Text Box 8"/>
            <p:cNvSpPr txBox="1">
              <a:spLocks noChangeArrowheads="1"/>
            </p:cNvSpPr>
            <p:nvPr/>
          </p:nvSpPr>
          <p:spPr bwMode="auto">
            <a:xfrm>
              <a:off x="3120" y="19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</a:t>
              </a:r>
              <a:endParaRPr lang="en-US" altLang="zh-CN" sz="2000"/>
            </a:p>
          </p:txBody>
        </p:sp>
      </p:grpSp>
      <p:sp>
        <p:nvSpPr>
          <p:cNvPr id="221193" name="Line 9"/>
          <p:cNvSpPr>
            <a:spLocks noChangeShapeType="1"/>
          </p:cNvSpPr>
          <p:nvPr/>
        </p:nvSpPr>
        <p:spPr bwMode="auto">
          <a:xfrm flipV="1">
            <a:off x="6096000" y="2133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94" name="Line 10"/>
          <p:cNvSpPr>
            <a:spLocks noChangeShapeType="1"/>
          </p:cNvSpPr>
          <p:nvPr/>
        </p:nvSpPr>
        <p:spPr bwMode="auto">
          <a:xfrm>
            <a:off x="6096000" y="3124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Equality Testing</a:t>
            </a:r>
            <a:endParaRPr lang="en-US" altLang="zh-CN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Tuple_t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poly x;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poly y;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#3 try: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Tuple_equals (Tuple_t t1, Tuple_t t2)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</a:t>
            </a:r>
            <a:r>
              <a:rPr lang="en-US" altLang="zh-CN" sz="2000" b="1">
                <a:latin typeface="Courier New" panose="02070309020205020404" pitchFamily="49" charset="0"/>
              </a:rPr>
              <a:t> (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equalsXXX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(t1-&gt;x, t2-&gt;x) 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       &amp;&amp;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equalsYYY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(t1-&gt;y, t2-&gt;y)</a:t>
            </a:r>
            <a:r>
              <a:rPr lang="en-US" altLang="zh-CN" sz="2000" b="1">
                <a:latin typeface="Courier New" panose="02070309020205020404" pitchFamily="49" charset="0"/>
              </a:rPr>
              <a:t>);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but what are “equalsXXX” and “equalsYYY”?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pSp>
        <p:nvGrpSpPr>
          <p:cNvPr id="244740" name="Group 4"/>
          <p:cNvGrpSpPr/>
          <p:nvPr/>
        </p:nvGrpSpPr>
        <p:grpSpPr bwMode="auto">
          <a:xfrm>
            <a:off x="4343400" y="2133600"/>
            <a:ext cx="1981200" cy="1371600"/>
            <a:chOff x="3120" y="1920"/>
            <a:chExt cx="1248" cy="864"/>
          </a:xfrm>
        </p:grpSpPr>
        <p:sp>
          <p:nvSpPr>
            <p:cNvPr id="244741" name="Rectangle 5"/>
            <p:cNvSpPr>
              <a:spLocks noChangeArrowheads="1"/>
            </p:cNvSpPr>
            <p:nvPr/>
          </p:nvSpPr>
          <p:spPr bwMode="auto">
            <a:xfrm>
              <a:off x="3696" y="2016"/>
              <a:ext cx="672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  <a:endParaRPr lang="en-US" altLang="zh-CN" sz="2000"/>
            </a:p>
          </p:txBody>
        </p:sp>
        <p:sp>
          <p:nvSpPr>
            <p:cNvPr id="244742" name="Rectangle 6"/>
            <p:cNvSpPr>
              <a:spLocks noChangeArrowheads="1"/>
            </p:cNvSpPr>
            <p:nvPr/>
          </p:nvSpPr>
          <p:spPr bwMode="auto">
            <a:xfrm>
              <a:off x="3696" y="2400"/>
              <a:ext cx="672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  <a:endParaRPr lang="en-US" altLang="zh-CN" sz="2000"/>
            </a:p>
          </p:txBody>
        </p:sp>
        <p:sp>
          <p:nvSpPr>
            <p:cNvPr id="244743" name="Line 7"/>
            <p:cNvSpPr>
              <a:spLocks noChangeShapeType="1"/>
            </p:cNvSpPr>
            <p:nvPr/>
          </p:nvSpPr>
          <p:spPr bwMode="auto">
            <a:xfrm>
              <a:off x="3216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744" name="Text Box 8"/>
            <p:cNvSpPr txBox="1">
              <a:spLocks noChangeArrowheads="1"/>
            </p:cNvSpPr>
            <p:nvPr/>
          </p:nvSpPr>
          <p:spPr bwMode="auto">
            <a:xfrm>
              <a:off x="3120" y="19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</a:t>
              </a:r>
              <a:endParaRPr lang="en-US" altLang="zh-CN" sz="2000"/>
            </a:p>
          </p:txBody>
        </p:sp>
      </p:grpSp>
      <p:sp>
        <p:nvSpPr>
          <p:cNvPr id="244745" name="Line 9"/>
          <p:cNvSpPr>
            <a:spLocks noChangeShapeType="1"/>
          </p:cNvSpPr>
          <p:nvPr/>
        </p:nvSpPr>
        <p:spPr bwMode="auto">
          <a:xfrm flipV="1">
            <a:off x="6096000" y="2133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46" name="Line 10"/>
          <p:cNvSpPr>
            <a:spLocks noChangeShapeType="1"/>
          </p:cNvSpPr>
          <p:nvPr/>
        </p:nvSpPr>
        <p:spPr bwMode="auto">
          <a:xfrm>
            <a:off x="6096000" y="3124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as Arguments</a:t>
            </a:r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So in the body of “equals” function, instead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of guessing the types of t-&gt;x and t-&gt;y, we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require the callers of “equals” supply the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necessary equality testing functions.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#4 try: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(*tf)(poly, poly);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Tuple_equals (tuple t1, tuple t2,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tf eqx, tf eqy)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eqx (t1-&gt;x, t2-&gt;x)</a:t>
            </a:r>
            <a:r>
              <a:rPr lang="en-US" altLang="zh-CN" sz="2000" b="1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rgbClr val="FF00FF"/>
                </a:solidFill>
                <a:latin typeface="Courier New" panose="02070309020205020404" pitchFamily="49" charset="0"/>
              </a:rPr>
              <a:t>eqy (t1-&gt;y, t2-&gt;y)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Change to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tuple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Interface</a:t>
            </a:r>
            <a:endParaRPr lang="en-US" altLang="zh-CN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“tuple.h”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TUPLE_H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TUPLE_H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void *poly;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typedef int (*tf)(poly, poly);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Tuple_t *Tuple_t;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Tuple_t Tuple_new (poly x, poly y);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Tuple_first (Tuple_t t);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Tuple_second (Tuple_t t);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Tuple_equals (Tuple_t t1, Tuple_t t2, 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                tf eqx, tf eqy);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 TUPLE_H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Concrete Data Types (CDT)</a:t>
            </a:r>
            <a:endParaRPr lang="en-US" altLang="zh-CN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An concrete data type:</a:t>
            </a:r>
            <a:endParaRPr lang="en-US" altLang="zh-CN"/>
          </a:p>
          <a:p>
            <a:pPr lvl="1"/>
            <a:r>
              <a:rPr lang="en-US" altLang="zh-CN"/>
              <a:t>both concrete representations and their operations are available</a:t>
            </a:r>
            <a:endParaRPr lang="en-US" altLang="zh-CN"/>
          </a:p>
          <a:p>
            <a:r>
              <a:rPr lang="en-US" altLang="zh-CN"/>
              <a:t>Almost all C predefined types are CDT</a:t>
            </a:r>
            <a:endParaRPr lang="en-US" altLang="zh-CN"/>
          </a:p>
          <a:p>
            <a:pPr lvl="1"/>
            <a:r>
              <a:rPr lang="en-US" altLang="zh-CN"/>
              <a:t>For instance, </a:t>
            </a:r>
            <a:r>
              <a:rPr lang="en-US" altLang="zh-CN">
                <a:latin typeface="Helvetica" pitchFamily="2" charset="0"/>
              </a:rPr>
              <a:t>“</a:t>
            </a:r>
            <a:r>
              <a:rPr lang="en-US" altLang="zh-CN"/>
              <a:t>int</a:t>
            </a:r>
            <a:r>
              <a:rPr lang="en-US" altLang="zh-CN">
                <a:latin typeface="Helvetica" pitchFamily="2" charset="0"/>
              </a:rPr>
              <a:t>”</a:t>
            </a:r>
            <a:r>
              <a:rPr lang="en-US" altLang="zh-CN"/>
              <a:t> is a 32-bit double-word, and +, -,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  <a:p>
            <a:pPr lvl="1"/>
            <a:r>
              <a:rPr lang="en-US" altLang="zh-CN"/>
              <a:t>Knowing this can do dirty hacks</a:t>
            </a:r>
            <a:endParaRPr lang="en-US" altLang="zh-CN"/>
          </a:p>
          <a:p>
            <a:pPr lvl="1"/>
            <a:r>
              <a:rPr lang="en-US" altLang="zh-CN"/>
              <a:t>See demo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  <a:endParaRPr lang="en-US" altLang="zh-CN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“main.c”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“tuple.h”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i=8, j=8, k=7, m=7;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Tuple_t t1 = Tuple_new (&amp;i, &amp;k);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Tuple_t t2 = Tuple_new (&amp;j, &amp;k);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Tuple_equals (t1, t2, Int_equals, Int_equals);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en-US" altLang="zh-CN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>
                <a:solidFill>
                  <a:schemeClr val="folHlink"/>
                </a:solidFill>
              </a:rPr>
              <a:t>void*</a:t>
            </a:r>
            <a:r>
              <a:rPr lang="en-US" altLang="zh-CN" sz="2800"/>
              <a:t> serves as polymorphic type in C</a:t>
            </a:r>
            <a:endParaRPr lang="en-US" altLang="zh-CN" sz="2800"/>
          </a:p>
          <a:p>
            <a:pPr lvl="1">
              <a:lnSpc>
                <a:spcPct val="80000"/>
              </a:lnSpc>
            </a:pPr>
            <a:r>
              <a:rPr lang="en-US" altLang="zh-CN" sz="2400"/>
              <a:t>mask all pointer types (think Object type in Java)</a:t>
            </a:r>
            <a:endParaRPr lang="en-US" altLang="zh-CN" sz="2400"/>
          </a:p>
          <a:p>
            <a:pPr>
              <a:lnSpc>
                <a:spcPct val="80000"/>
              </a:lnSpc>
            </a:pPr>
            <a:r>
              <a:rPr lang="en-US" altLang="zh-CN" sz="2800"/>
              <a:t>Pros:</a:t>
            </a:r>
            <a:endParaRPr lang="en-US" altLang="zh-CN" sz="2800"/>
          </a:p>
          <a:p>
            <a:pPr lvl="1">
              <a:lnSpc>
                <a:spcPct val="80000"/>
              </a:lnSpc>
            </a:pPr>
            <a:r>
              <a:rPr lang="en-US" altLang="zh-CN" sz="2400"/>
              <a:t>code reuse: write once, used in arbitrary context</a:t>
            </a:r>
            <a:endParaRPr lang="en-US" altLang="zh-CN" sz="2400"/>
          </a:p>
          <a:p>
            <a:pPr lvl="1">
              <a:lnSpc>
                <a:spcPct val="80000"/>
              </a:lnSpc>
            </a:pPr>
            <a:r>
              <a:rPr lang="en-US" altLang="zh-CN" sz="2400"/>
              <a:t>we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d see more examples later in this course</a:t>
            </a:r>
            <a:endParaRPr lang="en-US" altLang="zh-CN" sz="2400"/>
          </a:p>
          <a:p>
            <a:pPr>
              <a:lnSpc>
                <a:spcPct val="80000"/>
              </a:lnSpc>
            </a:pPr>
            <a:r>
              <a:rPr lang="en-US" altLang="zh-CN" sz="2800"/>
              <a:t>Cons:</a:t>
            </a:r>
            <a:endParaRPr lang="en-US" altLang="zh-CN" sz="2800"/>
          </a:p>
          <a:p>
            <a:pPr lvl="1">
              <a:lnSpc>
                <a:spcPct val="80000"/>
              </a:lnSpc>
            </a:pPr>
            <a:r>
              <a:rPr lang="en-US" altLang="zh-CN" sz="2400"/>
              <a:t>Polymorphism doesn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t come for free</a:t>
            </a:r>
            <a:endParaRPr lang="en-US" altLang="zh-CN" sz="2400"/>
          </a:p>
          <a:p>
            <a:pPr lvl="2">
              <a:lnSpc>
                <a:spcPct val="80000"/>
              </a:lnSpc>
            </a:pPr>
            <a:r>
              <a:rPr lang="en-US" altLang="zh-CN" sz="2000"/>
              <a:t>boxed data: data heap-allocated (to cope with void *)</a:t>
            </a:r>
            <a:endParaRPr lang="en-US" altLang="zh-CN" sz="2000"/>
          </a:p>
          <a:p>
            <a:pPr lvl="1">
              <a:lnSpc>
                <a:spcPct val="80000"/>
              </a:lnSpc>
            </a:pPr>
            <a:r>
              <a:rPr lang="en-US" altLang="zh-CN" sz="2400"/>
              <a:t>no static or runtime checking (at least in C)</a:t>
            </a:r>
            <a:endParaRPr lang="en-US" altLang="zh-CN" sz="2400"/>
          </a:p>
          <a:p>
            <a:pPr lvl="1">
              <a:lnSpc>
                <a:spcPct val="80000"/>
              </a:lnSpc>
            </a:pPr>
            <a:r>
              <a:rPr lang="en-US" altLang="zh-CN" sz="2400"/>
              <a:t>clumsy code</a:t>
            </a:r>
            <a:endParaRPr lang="en-US" altLang="zh-CN" sz="2400"/>
          </a:p>
          <a:p>
            <a:pPr lvl="2">
              <a:lnSpc>
                <a:spcPct val="80000"/>
              </a:lnSpc>
            </a:pPr>
            <a:r>
              <a:rPr lang="en-US" altLang="zh-CN" sz="2000"/>
              <a:t>extra function pointer arguments</a:t>
            </a:r>
            <a:endParaRPr lang="en-US" altLang="zh-CN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Function-Carrying Data</a:t>
            </a:r>
            <a:endParaRPr lang="en-US" altLang="zh-CN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Why we can NOT make use of data, such as passed as function arguments, when 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of type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void *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?</a:t>
            </a:r>
            <a:endParaRPr lang="en-US" altLang="zh-CN"/>
          </a:p>
          <a:p>
            <a:r>
              <a:rPr lang="en-US" altLang="zh-CN"/>
              <a:t>Better idea:</a:t>
            </a:r>
            <a:endParaRPr lang="en-US" altLang="zh-CN"/>
          </a:p>
          <a:p>
            <a:pPr lvl="1"/>
            <a:r>
              <a:rPr lang="en-US" altLang="zh-CN"/>
              <a:t>Let data carry functions themselves, instead passing function pointers</a:t>
            </a:r>
            <a:endParaRPr lang="en-US" altLang="zh-CN"/>
          </a:p>
          <a:p>
            <a:pPr lvl="1"/>
            <a:r>
              <a:rPr lang="en-US" altLang="zh-CN"/>
              <a:t>such kind of data called objects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Pointer in Data</a:t>
            </a:r>
            <a:endParaRPr lang="en-US" altLang="zh-CN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Tuple_equals (Tuple_t t1, Tuple_t t2)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// note that if t1-&gt;x or t1-&gt;y has carried the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//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equality testing functions, then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the code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// could just be written as: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(t1-&gt;x-&gt;equals (t1-&gt;x, t2-&gt;x)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	    &amp;&amp; t1-&gt;y-&gt;equals (t1-&gt;y, t2-&gt;y));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4572000" y="4267200"/>
            <a:ext cx="9144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equals</a:t>
            </a:r>
            <a:endParaRPr lang="en-US" altLang="zh-CN" sz="2000"/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4572000" y="4724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……</a:t>
            </a:r>
            <a:endParaRPr lang="en-US" altLang="zh-CN" sz="2000"/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6629400" y="55626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equals_y</a:t>
            </a:r>
            <a:endParaRPr lang="en-US" altLang="zh-CN" sz="2000"/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2362200" y="5181600"/>
            <a:ext cx="9144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</a:t>
            </a:r>
            <a:endParaRPr lang="en-US" altLang="zh-CN" sz="2000"/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2362200" y="5638800"/>
            <a:ext cx="9144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y</a:t>
            </a:r>
            <a:endParaRPr lang="en-US" altLang="zh-CN" sz="2000"/>
          </a:p>
        </p:txBody>
      </p:sp>
      <p:sp>
        <p:nvSpPr>
          <p:cNvPr id="183309" name="Line 13"/>
          <p:cNvSpPr>
            <a:spLocks noChangeShapeType="1"/>
          </p:cNvSpPr>
          <p:nvPr/>
        </p:nvSpPr>
        <p:spPr bwMode="auto">
          <a:xfrm flipV="1">
            <a:off x="5181600" y="4419600"/>
            <a:ext cx="1447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1447800" y="5029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t1</a:t>
            </a:r>
            <a:endParaRPr lang="en-US" altLang="zh-CN" sz="2000"/>
          </a:p>
        </p:txBody>
      </p:sp>
      <p:sp>
        <p:nvSpPr>
          <p:cNvPr id="183311" name="Line 15"/>
          <p:cNvSpPr>
            <a:spLocks noChangeShapeType="1"/>
          </p:cNvSpPr>
          <p:nvPr/>
        </p:nvSpPr>
        <p:spPr bwMode="auto">
          <a:xfrm>
            <a:off x="1371600" y="5410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14" name="Line 18"/>
          <p:cNvSpPr>
            <a:spLocks noChangeShapeType="1"/>
          </p:cNvSpPr>
          <p:nvPr/>
        </p:nvSpPr>
        <p:spPr bwMode="auto">
          <a:xfrm>
            <a:off x="3124200" y="58674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4495800" y="5715000"/>
            <a:ext cx="9144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equals</a:t>
            </a:r>
            <a:endParaRPr lang="en-US" altLang="zh-CN" sz="2000"/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4495800" y="61722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……</a:t>
            </a:r>
            <a:endParaRPr lang="en-US" altLang="zh-CN" sz="2000"/>
          </a:p>
        </p:txBody>
      </p:sp>
      <p:sp>
        <p:nvSpPr>
          <p:cNvPr id="183319" name="Line 23"/>
          <p:cNvSpPr>
            <a:spLocks noChangeShapeType="1"/>
          </p:cNvSpPr>
          <p:nvPr/>
        </p:nvSpPr>
        <p:spPr bwMode="auto">
          <a:xfrm flipV="1">
            <a:off x="5105400" y="5791200"/>
            <a:ext cx="152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20" name="Line 24"/>
          <p:cNvSpPr>
            <a:spLocks noChangeShapeType="1"/>
          </p:cNvSpPr>
          <p:nvPr/>
        </p:nvSpPr>
        <p:spPr bwMode="auto">
          <a:xfrm flipV="1">
            <a:off x="3124200" y="441960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21" name="Text Box 25"/>
          <p:cNvSpPr txBox="1">
            <a:spLocks noChangeArrowheads="1"/>
          </p:cNvSpPr>
          <p:nvPr/>
        </p:nvSpPr>
        <p:spPr bwMode="auto">
          <a:xfrm>
            <a:off x="6629400" y="42672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equals_x</a:t>
            </a:r>
            <a:endParaRPr lang="en-US" altLang="zh-CN"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Pointer in Data</a:t>
            </a:r>
            <a:endParaRPr lang="en-US" altLang="zh-CN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To cope with this, we should modify other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modules. For instance, the “complex” ADT: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Complex_t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(*equals) (poly, poly);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a[2];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Complex_t Complex_new (double x, double y)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Complex_t c = malloc (sizeof (*c));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c-&gt;equals = Complex_equals;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	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n;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84340" name="Group 20"/>
          <p:cNvGrpSpPr/>
          <p:nvPr/>
        </p:nvGrpSpPr>
        <p:grpSpPr bwMode="auto">
          <a:xfrm>
            <a:off x="5181600" y="2590800"/>
            <a:ext cx="3505200" cy="1828800"/>
            <a:chOff x="3264" y="1632"/>
            <a:chExt cx="2208" cy="1152"/>
          </a:xfrm>
        </p:grpSpPr>
        <p:sp>
          <p:nvSpPr>
            <p:cNvPr id="184324" name="Rectangle 4"/>
            <p:cNvSpPr>
              <a:spLocks noChangeArrowheads="1"/>
            </p:cNvSpPr>
            <p:nvPr/>
          </p:nvSpPr>
          <p:spPr bwMode="auto">
            <a:xfrm>
              <a:off x="4032" y="1920"/>
              <a:ext cx="576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26" name="Rectangle 6"/>
            <p:cNvSpPr>
              <a:spLocks noChangeArrowheads="1"/>
            </p:cNvSpPr>
            <p:nvPr/>
          </p:nvSpPr>
          <p:spPr bwMode="auto">
            <a:xfrm>
              <a:off x="4032" y="2208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  <a:endParaRPr lang="en-US" altLang="zh-CN" sz="2000"/>
            </a:p>
          </p:txBody>
        </p:sp>
        <p:sp>
          <p:nvSpPr>
            <p:cNvPr id="184327" name="Line 7"/>
            <p:cNvSpPr>
              <a:spLocks noChangeShapeType="1"/>
            </p:cNvSpPr>
            <p:nvPr/>
          </p:nvSpPr>
          <p:spPr bwMode="auto">
            <a:xfrm>
              <a:off x="3504" y="20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28" name="Text Box 8"/>
            <p:cNvSpPr txBox="1">
              <a:spLocks noChangeArrowheads="1"/>
            </p:cNvSpPr>
            <p:nvPr/>
          </p:nvSpPr>
          <p:spPr bwMode="auto">
            <a:xfrm>
              <a:off x="3264" y="192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n</a:t>
              </a:r>
              <a:endParaRPr lang="en-US" altLang="zh-CN" sz="2000"/>
            </a:p>
          </p:txBody>
        </p:sp>
        <p:sp>
          <p:nvSpPr>
            <p:cNvPr id="184329" name="Line 9"/>
            <p:cNvSpPr>
              <a:spLocks noChangeShapeType="1"/>
            </p:cNvSpPr>
            <p:nvPr/>
          </p:nvSpPr>
          <p:spPr bwMode="auto">
            <a:xfrm flipV="1">
              <a:off x="4464" y="177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30" name="Text Box 10"/>
            <p:cNvSpPr txBox="1">
              <a:spLocks noChangeArrowheads="1"/>
            </p:cNvSpPr>
            <p:nvPr/>
          </p:nvSpPr>
          <p:spPr bwMode="auto">
            <a:xfrm>
              <a:off x="4848" y="1632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equals</a:t>
              </a:r>
              <a:endParaRPr lang="en-US" altLang="zh-CN" sz="2000"/>
            </a:p>
          </p:txBody>
        </p:sp>
        <p:sp>
          <p:nvSpPr>
            <p:cNvPr id="184339" name="Rectangle 19"/>
            <p:cNvSpPr>
              <a:spLocks noChangeArrowheads="1"/>
            </p:cNvSpPr>
            <p:nvPr/>
          </p:nvSpPr>
          <p:spPr bwMode="auto">
            <a:xfrm>
              <a:off x="4032" y="2496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Call</a:t>
            </a:r>
            <a:endParaRPr lang="en-US" altLang="zh-CN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Tuple_equals (Tuple_t t1, Tuple_t t2)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(t1-&gt;x-&gt;equals (t1-&gt;x, t2-&gt;x)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	   &amp;&amp; t1-&gt;y-&gt;equals (t1-&gt;y,t2-&gt;y));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2819400" y="4724400"/>
            <a:ext cx="9144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2819400" y="51816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a[0]</a:t>
            </a:r>
            <a:endParaRPr lang="en-US" altLang="zh-CN" sz="2000"/>
          </a:p>
        </p:txBody>
      </p:sp>
      <p:sp>
        <p:nvSpPr>
          <p:cNvPr id="185353" name="Line 9"/>
          <p:cNvSpPr>
            <a:spLocks noChangeShapeType="1"/>
          </p:cNvSpPr>
          <p:nvPr/>
        </p:nvSpPr>
        <p:spPr bwMode="auto">
          <a:xfrm flipV="1">
            <a:off x="3505200" y="4495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4114800" y="42672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equals</a:t>
            </a:r>
            <a:endParaRPr lang="en-US" altLang="zh-CN" sz="2000"/>
          </a:p>
        </p:txBody>
      </p:sp>
      <p:sp>
        <p:nvSpPr>
          <p:cNvPr id="185357" name="Rectangle 13"/>
          <p:cNvSpPr>
            <a:spLocks noChangeArrowheads="1"/>
          </p:cNvSpPr>
          <p:nvPr/>
        </p:nvSpPr>
        <p:spPr bwMode="auto">
          <a:xfrm>
            <a:off x="5410200" y="4724400"/>
            <a:ext cx="9144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58" name="Rectangle 14"/>
          <p:cNvSpPr>
            <a:spLocks noChangeArrowheads="1"/>
          </p:cNvSpPr>
          <p:nvPr/>
        </p:nvSpPr>
        <p:spPr bwMode="auto">
          <a:xfrm>
            <a:off x="5410200" y="51816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a[0]</a:t>
            </a:r>
            <a:endParaRPr lang="en-US" altLang="zh-CN" sz="2000"/>
          </a:p>
        </p:txBody>
      </p:sp>
      <p:sp>
        <p:nvSpPr>
          <p:cNvPr id="185359" name="Line 15"/>
          <p:cNvSpPr>
            <a:spLocks noChangeShapeType="1"/>
          </p:cNvSpPr>
          <p:nvPr/>
        </p:nvSpPr>
        <p:spPr bwMode="auto">
          <a:xfrm flipH="1" flipV="1">
            <a:off x="8077200" y="5410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60" name="Text Box 16"/>
          <p:cNvSpPr txBox="1">
            <a:spLocks noChangeArrowheads="1"/>
          </p:cNvSpPr>
          <p:nvPr/>
        </p:nvSpPr>
        <p:spPr bwMode="auto">
          <a:xfrm>
            <a:off x="82296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t2</a:t>
            </a:r>
            <a:endParaRPr lang="en-US" altLang="zh-CN" sz="2000"/>
          </a:p>
        </p:txBody>
      </p:sp>
      <p:sp>
        <p:nvSpPr>
          <p:cNvPr id="185361" name="Line 17"/>
          <p:cNvSpPr>
            <a:spLocks noChangeShapeType="1"/>
          </p:cNvSpPr>
          <p:nvPr/>
        </p:nvSpPr>
        <p:spPr bwMode="auto">
          <a:xfrm flipH="1" flipV="1">
            <a:off x="5029200" y="4495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64" name="Rectangle 20"/>
          <p:cNvSpPr>
            <a:spLocks noChangeArrowheads="1"/>
          </p:cNvSpPr>
          <p:nvPr/>
        </p:nvSpPr>
        <p:spPr bwMode="auto">
          <a:xfrm>
            <a:off x="5410200" y="5638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a[1]</a:t>
            </a:r>
            <a:endParaRPr lang="en-US" altLang="zh-CN" sz="2000"/>
          </a:p>
        </p:txBody>
      </p:sp>
      <p:sp>
        <p:nvSpPr>
          <p:cNvPr id="185365" name="Rectangle 21"/>
          <p:cNvSpPr>
            <a:spLocks noChangeArrowheads="1"/>
          </p:cNvSpPr>
          <p:nvPr/>
        </p:nvSpPr>
        <p:spPr bwMode="auto">
          <a:xfrm>
            <a:off x="2819400" y="5638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a[1]</a:t>
            </a:r>
            <a:endParaRPr lang="en-US" altLang="zh-CN" sz="2000"/>
          </a:p>
        </p:txBody>
      </p:sp>
      <p:sp>
        <p:nvSpPr>
          <p:cNvPr id="185366" name="Rectangle 22"/>
          <p:cNvSpPr>
            <a:spLocks noChangeArrowheads="1"/>
          </p:cNvSpPr>
          <p:nvPr/>
        </p:nvSpPr>
        <p:spPr bwMode="auto">
          <a:xfrm>
            <a:off x="1219200" y="5181600"/>
            <a:ext cx="9144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</a:t>
            </a:r>
            <a:endParaRPr lang="en-US" altLang="zh-CN" sz="2000"/>
          </a:p>
        </p:txBody>
      </p:sp>
      <p:sp>
        <p:nvSpPr>
          <p:cNvPr id="185367" name="Rectangle 23"/>
          <p:cNvSpPr>
            <a:spLocks noChangeArrowheads="1"/>
          </p:cNvSpPr>
          <p:nvPr/>
        </p:nvSpPr>
        <p:spPr bwMode="auto">
          <a:xfrm>
            <a:off x="1219200" y="5638800"/>
            <a:ext cx="9144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y</a:t>
            </a:r>
            <a:endParaRPr lang="en-US" altLang="zh-CN" sz="2000"/>
          </a:p>
        </p:txBody>
      </p:sp>
      <p:sp>
        <p:nvSpPr>
          <p:cNvPr id="185368" name="Text Box 24"/>
          <p:cNvSpPr txBox="1">
            <a:spLocks noChangeArrowheads="1"/>
          </p:cNvSpPr>
          <p:nvPr/>
        </p:nvSpPr>
        <p:spPr bwMode="auto">
          <a:xfrm>
            <a:off x="304800" y="5029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t1</a:t>
            </a:r>
            <a:endParaRPr lang="en-US" altLang="zh-CN" sz="2000"/>
          </a:p>
        </p:txBody>
      </p:sp>
      <p:sp>
        <p:nvSpPr>
          <p:cNvPr id="185369" name="Line 25"/>
          <p:cNvSpPr>
            <a:spLocks noChangeShapeType="1"/>
          </p:cNvSpPr>
          <p:nvPr/>
        </p:nvSpPr>
        <p:spPr bwMode="auto">
          <a:xfrm>
            <a:off x="228600" y="5410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70" name="Line 26"/>
          <p:cNvSpPr>
            <a:spLocks noChangeShapeType="1"/>
          </p:cNvSpPr>
          <p:nvPr/>
        </p:nvSpPr>
        <p:spPr bwMode="auto">
          <a:xfrm flipV="1">
            <a:off x="1905000" y="4876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71" name="Rectangle 27"/>
          <p:cNvSpPr>
            <a:spLocks noChangeArrowheads="1"/>
          </p:cNvSpPr>
          <p:nvPr/>
        </p:nvSpPr>
        <p:spPr bwMode="auto">
          <a:xfrm>
            <a:off x="7162800" y="5181600"/>
            <a:ext cx="9144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</a:t>
            </a:r>
            <a:endParaRPr lang="en-US" altLang="zh-CN" sz="2000"/>
          </a:p>
        </p:txBody>
      </p:sp>
      <p:sp>
        <p:nvSpPr>
          <p:cNvPr id="185372" name="Rectangle 28"/>
          <p:cNvSpPr>
            <a:spLocks noChangeArrowheads="1"/>
          </p:cNvSpPr>
          <p:nvPr/>
        </p:nvSpPr>
        <p:spPr bwMode="auto">
          <a:xfrm>
            <a:off x="7162800" y="5638800"/>
            <a:ext cx="9144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y</a:t>
            </a:r>
            <a:endParaRPr lang="en-US" altLang="zh-CN" sz="2000"/>
          </a:p>
        </p:txBody>
      </p:sp>
      <p:sp>
        <p:nvSpPr>
          <p:cNvPr id="185375" name="Line 31"/>
          <p:cNvSpPr>
            <a:spLocks noChangeShapeType="1"/>
          </p:cNvSpPr>
          <p:nvPr/>
        </p:nvSpPr>
        <p:spPr bwMode="auto">
          <a:xfrm flipH="1" flipV="1">
            <a:off x="6324600" y="49530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  <a:endParaRPr lang="en-US" altLang="zh-CN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“main.c”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“complex.h”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“tuple.h”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Complex_t c1 = Complex_new (1.0, 2.0);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Complex_t c2 = Complex_new (1.0, 2.0);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Tuple_t t1 = Tuple_new (c1, c2);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Tuple_t t2 = Tuple_new (c1, c2);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Tuple_equals (t1, t2);  </a:t>
            </a:r>
            <a:r>
              <a:rPr lang="en-US" altLang="zh-CN" sz="2000" b="1">
                <a:latin typeface="Courier New" panose="02070309020205020404" pitchFamily="49" charset="0"/>
              </a:rPr>
              <a:t>// dirty simple!  :-P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Data elements with function pointers is the simplest form of objects</a:t>
            </a:r>
            <a:endParaRPr lang="en-US" altLang="zh-CN"/>
          </a:p>
          <a:p>
            <a:pPr lvl="1"/>
            <a:r>
              <a:rPr lang="en-US" altLang="zh-CN"/>
              <a:t>object = virtual functions + private data</a:t>
            </a:r>
            <a:endParaRPr lang="en-US" altLang="zh-CN"/>
          </a:p>
          <a:p>
            <a:r>
              <a:rPr lang="en-US" altLang="zh-CN"/>
              <a:t>With such facilities, we can in principal model object oriented programming</a:t>
            </a:r>
            <a:endParaRPr lang="en-US" altLang="zh-CN"/>
          </a:p>
          <a:p>
            <a:pPr lvl="1"/>
            <a:r>
              <a:rPr lang="en-US" altLang="zh-CN"/>
              <a:t>In fact, early C++ compilers compiles to C</a:t>
            </a:r>
            <a:endParaRPr lang="en-US" altLang="zh-CN"/>
          </a:p>
          <a:p>
            <a:pPr lvl="1"/>
            <a:r>
              <a:rPr lang="en-US" altLang="zh-CN"/>
              <a:t>That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partly why I don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t love object-oriented languages</a:t>
            </a:r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Abstract data types enable modular programming</a:t>
            </a:r>
            <a:endParaRPr lang="en-US" altLang="zh-CN"/>
          </a:p>
          <a:p>
            <a:pPr lvl="1"/>
            <a:r>
              <a:rPr lang="en-US" altLang="zh-CN"/>
              <a:t>clear separation between interface and implementation</a:t>
            </a:r>
            <a:endParaRPr lang="en-US" altLang="zh-CN"/>
          </a:p>
          <a:p>
            <a:pPr lvl="1"/>
            <a:r>
              <a:rPr lang="en-US" altLang="zh-CN"/>
              <a:t>interface and implementation should design and evolve together</a:t>
            </a:r>
            <a:endParaRPr lang="en-US" altLang="zh-CN"/>
          </a:p>
          <a:p>
            <a:r>
              <a:rPr lang="en-US" altLang="zh-CN"/>
              <a:t>Polymorphism enables code reuse</a:t>
            </a:r>
            <a:endParaRPr lang="en-US" altLang="zh-CN"/>
          </a:p>
          <a:p>
            <a:r>
              <a:rPr lang="en-US" altLang="zh-CN"/>
              <a:t>Object = data + function pointers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Abstract Data Types (ADT)</a:t>
            </a:r>
            <a:endParaRPr lang="en-US" altLang="zh-CN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An abstract data type:</a:t>
            </a:r>
            <a:endParaRPr lang="en-US" altLang="zh-CN" sz="2800"/>
          </a:p>
          <a:p>
            <a:pPr lvl="1">
              <a:lnSpc>
                <a:spcPct val="90000"/>
              </a:lnSpc>
            </a:pPr>
            <a:r>
              <a:rPr lang="en-US" altLang="zh-CN" sz="2400"/>
              <a:t>separates data type declaration from representation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separates function declaration (prototypes) from implementation (definitions)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800"/>
              <a:t>A language must some form of mechanism to support ADT</a:t>
            </a:r>
            <a:endParaRPr lang="en-US" altLang="zh-CN" sz="2800"/>
          </a:p>
          <a:p>
            <a:pPr lvl="1">
              <a:lnSpc>
                <a:spcPct val="90000"/>
              </a:lnSpc>
            </a:pPr>
            <a:r>
              <a:rPr lang="en-US" altLang="zh-CN" sz="2400"/>
              <a:t>interfaces in Java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signatures in ML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(roughly) header files &amp; typedef in C</a:t>
            </a:r>
            <a:endParaRPr lang="en-US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Case Study</a:t>
            </a:r>
            <a:endParaRPr lang="en-US" altLang="zh-CN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Suppose 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 design a new data type to represent complex number c: </a:t>
            </a:r>
            <a:endParaRPr lang="en-US" altLang="zh-CN"/>
          </a:p>
          <a:p>
            <a:pPr lvl="1"/>
            <a:r>
              <a:rPr lang="en-US" altLang="zh-CN"/>
              <a:t>a data type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complex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  <a:p>
            <a:pPr lvl="1"/>
            <a:r>
              <a:rPr lang="en-US" altLang="zh-CN"/>
              <a:t>elements: 3+4i, -5-8i,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pPr lvl="1"/>
            <a:r>
              <a:rPr lang="en-US" altLang="zh-CN"/>
              <a:t>operations: </a:t>
            </a:r>
            <a:endParaRPr lang="en-US" altLang="zh-CN"/>
          </a:p>
          <a:p>
            <a:pPr lvl="2"/>
            <a:r>
              <a:rPr lang="en-US" altLang="zh-CN"/>
              <a:t>new, add, sub, distance,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r>
              <a:rPr lang="en-US" altLang="zh-CN"/>
              <a:t>How to represent this data type in C (CDT, ADT or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)?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Complex Number</a:t>
            </a:r>
            <a:endParaRPr lang="en-US" altLang="zh-CN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Recall the definition of a complex number c: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x + yi, where x,y \in R, and i=sqrt(-1);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Some typical operations: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complex Complex_new (double x, double y);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complex Complex_add (complex c1, complex c2);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complex Complex_sub (complex c1, complex c2);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complex Complex_mult (complex c1, complex c2);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complex Complex_divide (complex c1, complex c2);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Next, we’d discuss several variants of rep’s: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CDT, ADT.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CDT of Complex:</a:t>
            </a:r>
            <a:br>
              <a:rPr lang="en-US" altLang="zh-CN"/>
            </a:br>
            <a:r>
              <a:rPr lang="en-US" altLang="zh-CN"/>
              <a:t>Interface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en-US" altLang="zh-CN"/>
              <a:t>Types</a:t>
            </a:r>
            <a:endParaRPr lang="en-US" altLang="zh-CN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“complex.h”: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COMPLEX_H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COMPLEX_H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Complex_t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double x;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double y;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Complex_t Complex_t;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Complex_t Complex_new (double x, double y);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other function prototypes are similar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  <a:endParaRPr lang="en-US" altLang="zh-CN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With this interface, we can write client codes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that manipulate complex numbers. File “main.c”: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#include “complex.h”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Complex_t c1, c2, c3;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c1 = Complex_new (3.0, 4.0);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c2 = Complex_new (7.0, 6.0);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c3 = Complex_add (c1, c2);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Complex_output (c3);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6248400" y="4572000"/>
            <a:ext cx="2438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Do we know c1, c2, c3’s concrete representation?</a:t>
            </a:r>
            <a:endParaRPr lang="en-US" altLang="zh-CN" sz="2000"/>
          </a:p>
          <a:p>
            <a:r>
              <a:rPr lang="en-US" altLang="zh-CN" sz="2000"/>
              <a:t>How?</a:t>
            </a:r>
            <a:endParaRPr lang="en-US" altLang="zh-CN" sz="2000"/>
          </a:p>
        </p:txBody>
      </p:sp>
      <p:sp>
        <p:nvSpPr>
          <p:cNvPr id="227334" name="Line 6"/>
          <p:cNvSpPr>
            <a:spLocks noChangeShapeType="1"/>
          </p:cNvSpPr>
          <p:nvPr/>
        </p:nvSpPr>
        <p:spPr bwMode="auto">
          <a:xfrm flipH="1" flipV="1">
            <a:off x="4495800" y="42672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/>
    </p:bldLst>
  </p:timing>
</p:sld>
</file>

<file path=ppt/tags/tag1.xml><?xml version="1.0" encoding="utf-8"?>
<p:tagLst xmlns:p="http://schemas.openxmlformats.org/presentationml/2006/main">
  <p:tag name="KSO_WPP_MARK_KEY" val="525ae327-ba86-4d21-aeae-f457db17ee19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11879</Words>
  <Application>WPS 演示</Application>
  <PresentationFormat>全屏显示(4:3)</PresentationFormat>
  <Paragraphs>735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9" baseType="lpstr">
      <vt:lpstr>Arial</vt:lpstr>
      <vt:lpstr>宋体</vt:lpstr>
      <vt:lpstr>Wingdings</vt:lpstr>
      <vt:lpstr>Tahoma</vt:lpstr>
      <vt:lpstr>Helvetica</vt:lpstr>
      <vt:lpstr>Courier New</vt:lpstr>
      <vt:lpstr>微软雅黑</vt:lpstr>
      <vt:lpstr>Arial Unicode MS</vt:lpstr>
      <vt:lpstr>Calibri</vt:lpstr>
      <vt:lpstr>Symbol</vt:lpstr>
      <vt:lpstr>Blends</vt:lpstr>
      <vt:lpstr> Abstract Data Type</vt:lpstr>
      <vt:lpstr>Data Types</vt:lpstr>
      <vt:lpstr>Data Type Examples</vt:lpstr>
      <vt:lpstr>Concrete Data Types (CDT)</vt:lpstr>
      <vt:lpstr>Abstract Data Types (ADT)</vt:lpstr>
      <vt:lpstr>Case Study</vt:lpstr>
      <vt:lpstr>Complex Number</vt:lpstr>
      <vt:lpstr>CDT of Complex: Interface—Types</vt:lpstr>
      <vt:lpstr>Client Code</vt:lpstr>
      <vt:lpstr>CDT Complex:  Implementation</vt:lpstr>
      <vt:lpstr>Problem #1</vt:lpstr>
      <vt:lpstr>Problem #2</vt:lpstr>
      <vt:lpstr>Problems with CDT?</vt:lpstr>
      <vt:lpstr>ADT of Complex: Interface—Types</vt:lpstr>
      <vt:lpstr>Client Code</vt:lpstr>
      <vt:lpstr>ADT Complex: Implementation#1—Types</vt:lpstr>
      <vt:lpstr>ADT Complex:  Implementation Continued</vt:lpstr>
      <vt:lpstr>ADT Summary</vt:lpstr>
      <vt:lpstr>Polymorphism</vt:lpstr>
      <vt:lpstr>Polymorphism</vt:lpstr>
      <vt:lpstr>Monomorphic Version</vt:lpstr>
      <vt:lpstr>“IntTuple” CDT</vt:lpstr>
      <vt:lpstr>Or the “IntTuple” ADT</vt:lpstr>
      <vt:lpstr>Equality Testing</vt:lpstr>
      <vt:lpstr>Problems?</vt:lpstr>
      <vt:lpstr>Polymorphism</vt:lpstr>
      <vt:lpstr>The Tuple ADT</vt:lpstr>
      <vt:lpstr>Polymorphic Type</vt:lpstr>
      <vt:lpstr>The Tuple ADT</vt:lpstr>
      <vt:lpstr>“tuple” Interface</vt:lpstr>
      <vt:lpstr>Client Code</vt:lpstr>
      <vt:lpstr>“tuple” ADT Implementation</vt:lpstr>
      <vt:lpstr>“tuple” ADT Implementation</vt:lpstr>
      <vt:lpstr>Client Code</vt:lpstr>
      <vt:lpstr>Equality Testing</vt:lpstr>
      <vt:lpstr>Equality Testing</vt:lpstr>
      <vt:lpstr>Equality Testing</vt:lpstr>
      <vt:lpstr>Function as Arguments</vt:lpstr>
      <vt:lpstr>Change to “tuple” Interface</vt:lpstr>
      <vt:lpstr>Client Code</vt:lpstr>
      <vt:lpstr>Moral</vt:lpstr>
      <vt:lpstr>Function-Carrying Data</vt:lpstr>
      <vt:lpstr>Function Pointer in Data</vt:lpstr>
      <vt:lpstr>Function Pointer in Data</vt:lpstr>
      <vt:lpstr>Function Call</vt:lpstr>
      <vt:lpstr>Client Code</vt:lpstr>
      <vt:lpstr>Object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Data Type</dc:title>
  <dc:creator/>
  <dc:subject>Baojian Hua</dc:subject>
  <cp:lastModifiedBy>admin</cp:lastModifiedBy>
  <cp:revision>2877</cp:revision>
  <cp:lastPrinted>2113-01-01T00:00:00Z</cp:lastPrinted>
  <dcterms:created xsi:type="dcterms:W3CDTF">2113-01-01T00:00:00Z</dcterms:created>
  <dcterms:modified xsi:type="dcterms:W3CDTF">2022-10-28T11:50:00Z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A17DB179DF414B72ADF8891F0ADF8E32</vt:lpwstr>
  </property>
  <property fmtid="{D5CDD505-2E9C-101B-9397-08002B2CF9AE}" pid="4" name="KSOProductBuildVer">
    <vt:lpwstr>2052-11.1.0.12598</vt:lpwstr>
  </property>
</Properties>
</file>