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40"/>
  </p:handoutMasterIdLst>
  <p:sldIdLst>
    <p:sldId id="256" r:id="rId2"/>
    <p:sldId id="282" r:id="rId3"/>
    <p:sldId id="284" r:id="rId4"/>
    <p:sldId id="280" r:id="rId5"/>
    <p:sldId id="285" r:id="rId6"/>
    <p:sldId id="283" r:id="rId7"/>
    <p:sldId id="286" r:id="rId8"/>
    <p:sldId id="287" r:id="rId9"/>
    <p:sldId id="281" r:id="rId10"/>
    <p:sldId id="290" r:id="rId11"/>
    <p:sldId id="289" r:id="rId12"/>
    <p:sldId id="291" r:id="rId13"/>
    <p:sldId id="294" r:id="rId14"/>
    <p:sldId id="292" r:id="rId15"/>
    <p:sldId id="295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21" r:id="rId28"/>
    <p:sldId id="308" r:id="rId29"/>
    <p:sldId id="320" r:id="rId30"/>
    <p:sldId id="309" r:id="rId31"/>
    <p:sldId id="314" r:id="rId32"/>
    <p:sldId id="315" r:id="rId33"/>
    <p:sldId id="312" r:id="rId34"/>
    <p:sldId id="311" r:id="rId35"/>
    <p:sldId id="316" r:id="rId36"/>
    <p:sldId id="317" r:id="rId37"/>
    <p:sldId id="323" r:id="rId38"/>
    <p:sldId id="319" r:id="rId39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0066"/>
    <a:srgbClr val="FF9966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>
      <p:cViewPr varScale="1">
        <p:scale>
          <a:sx n="102" d="100"/>
          <a:sy n="102" d="100"/>
        </p:scale>
        <p:origin x="19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5062090-C1D0-4DB4-81CA-41B73BB0937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097109E6-6250-4A63-8306-57AE1624A5A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5E0D7F84-2D3F-4C23-99B5-3562CF46CD7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678D29BF-2D4A-4569-A30E-DC3912B8B03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A9DB1575-0E88-4483-9FE4-C277319D4E7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>
            <a:extLst>
              <a:ext uri="{FF2B5EF4-FFF2-40B4-BE49-F238E27FC236}">
                <a16:creationId xmlns:a16="http://schemas.microsoft.com/office/drawing/2014/main" id="{16875374-8879-4547-AE41-57948FD704E6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3" name="Group 3">
              <a:extLst>
                <a:ext uri="{FF2B5EF4-FFF2-40B4-BE49-F238E27FC236}">
                  <a16:creationId xmlns:a16="http://schemas.microsoft.com/office/drawing/2014/main" id="{6EB58931-C875-4BA2-BFEC-30203841EB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Rectangle 4">
                <a:extLst>
                  <a:ext uri="{FF2B5EF4-FFF2-40B4-BE49-F238E27FC236}">
                    <a16:creationId xmlns:a16="http://schemas.microsoft.com/office/drawing/2014/main" id="{80C64C51-48FA-421A-9A16-A97F85B2EE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" name="Rectangle 5">
                <a:extLst>
                  <a:ext uri="{FF2B5EF4-FFF2-40B4-BE49-F238E27FC236}">
                    <a16:creationId xmlns:a16="http://schemas.microsoft.com/office/drawing/2014/main" id="{26E70EE2-EA3C-4DB9-A286-4E9698F6A5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46" name="Group 6">
              <a:extLst>
                <a:ext uri="{FF2B5EF4-FFF2-40B4-BE49-F238E27FC236}">
                  <a16:creationId xmlns:a16="http://schemas.microsoft.com/office/drawing/2014/main" id="{6A285B4C-6911-4305-9A07-5B1114DC83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Rectangle 7">
                <a:extLst>
                  <a:ext uri="{FF2B5EF4-FFF2-40B4-BE49-F238E27FC236}">
                    <a16:creationId xmlns:a16="http://schemas.microsoft.com/office/drawing/2014/main" id="{CEAA92EE-27F8-4120-8293-A8EE3564CF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8" name="Rectangle 8">
                <a:extLst>
                  <a:ext uri="{FF2B5EF4-FFF2-40B4-BE49-F238E27FC236}">
                    <a16:creationId xmlns:a16="http://schemas.microsoft.com/office/drawing/2014/main" id="{A3D0A7A8-4214-4A6B-BA5F-B99CBD9AF0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9" name="Rectangle 9">
              <a:extLst>
                <a:ext uri="{FF2B5EF4-FFF2-40B4-BE49-F238E27FC236}">
                  <a16:creationId xmlns:a16="http://schemas.microsoft.com/office/drawing/2014/main" id="{58347565-1405-43C0-8120-4F0BF2DF0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Rectangle 10">
              <a:extLst>
                <a:ext uri="{FF2B5EF4-FFF2-40B4-BE49-F238E27FC236}">
                  <a16:creationId xmlns:a16="http://schemas.microsoft.com/office/drawing/2014/main" id="{306A5841-46E2-4F63-9738-C29017CA4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Rectangle 11">
              <a:extLst>
                <a:ext uri="{FF2B5EF4-FFF2-40B4-BE49-F238E27FC236}">
                  <a16:creationId xmlns:a16="http://schemas.microsoft.com/office/drawing/2014/main" id="{A83E6C9D-394C-4678-A8C5-7B02D1301B3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E062CF0D-B103-4064-9719-0E2FAC286F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0A527F16-0458-4D09-A6D5-505C30C27DF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9CBBA5F6-59C3-45C0-A84F-E55A2FCB8E9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5" name="Rectangle 15">
            <a:extLst>
              <a:ext uri="{FF2B5EF4-FFF2-40B4-BE49-F238E27FC236}">
                <a16:creationId xmlns:a16="http://schemas.microsoft.com/office/drawing/2014/main" id="{28975F72-95AC-45D6-9395-543EA55DBE2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6" name="Rectangle 16">
            <a:extLst>
              <a:ext uri="{FF2B5EF4-FFF2-40B4-BE49-F238E27FC236}">
                <a16:creationId xmlns:a16="http://schemas.microsoft.com/office/drawing/2014/main" id="{41AA13D9-1A13-4A14-B10B-13422CDCB8D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9EB3A52-F5FF-4591-B6E0-D44C9BF5674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58141-808C-4608-BCF8-0BE11BC09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6579C4-15C1-4979-B344-57478B674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590C31-D887-4D18-B0B7-7ADE8AE31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488231-4EDF-429B-9BD8-BEA71FC4C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82A4DD-A147-4266-B362-84CE4BECF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863D4C-4D74-4FF4-8325-80FE59E3956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8161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BE3ACCA-BA8D-4FB5-B0AD-86E61248BC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E8B55A-4FD6-466A-9EDA-EB8098746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7A124A-0C1D-48BA-BA06-1F85120DA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7A2442-C121-4B30-81D4-83E715657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A1985A-FAFD-418A-A5A7-A81F78EB9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A388F5-4EEB-4612-B375-EC3A0FEEF6A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4716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7AB62-7446-4968-8CC4-309D08FD2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BECF01-4E12-414B-A6BD-CB79C1F84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6DA91E-B10D-4D4F-8034-F2CCC590A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1BCE4E-9026-49DE-920E-5B9251444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8B38BD-0D78-4389-A6EA-F2DDE071D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9AA580-FD62-4BD9-AA7A-D324B539834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2585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DED809-DB48-4D60-B75A-02BE77A94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DB74B8-D3B6-4633-B8F2-7A4E19953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4EDFA3-4D80-4278-BD8A-4ADA91709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A31637-FCB2-4601-A8FA-2AA49B605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863387-7824-46CE-9F94-A0D3592A9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7BCD3-8A21-4782-9394-099D8477188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5455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C3F17-8B20-445D-919B-EC1A1B47A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423C48-2072-4DA8-8189-35E30B97A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6DE950-385E-460E-80A9-C9EB95747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40224D-8D24-475C-91C8-FB1E3EBC3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D6EBA9-6163-408F-BDC6-06B856FC5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C1D3D7-4A89-4528-B5A2-EB550293C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CE5142-49ED-4AD1-9A50-2D5D7F51CE2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9796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75E5E-7925-494F-9315-EA2A1129B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E5B320-C237-4A88-A855-D77C39803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5D265D-ADC1-46F1-BC5A-A1083351E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23443E-9A43-46B5-A2DF-5E6044D29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24557A-62CC-4E79-B604-B3DC1D8F1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33D73D-948D-4EA5-8116-A42B335AC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2AC6A6-42CF-4FF3-9096-D96A9856C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89EEF5-FD99-4DC8-B5FC-1896E2BAA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295D45-8D8D-4A03-9656-7ACB0DDEBF8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444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77F6B-197B-4A7B-9B0E-28A552BF9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BA24DE-08A1-455C-BE68-01E44C574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2F35A9-CFB8-41BA-A8AC-DB3D254B5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FC1312-1816-4030-82BE-57303099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C23D04-D449-4245-AE51-5F41919230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3168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456540-24FB-423D-B861-CBD58183A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C8D84E-0566-43D5-B3C9-0096AF5B1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BE6929-825F-44D1-BEA0-9253EFBDF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26875D-7B99-49CC-9145-F7E7B6C97EB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5100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E1A62B-5EA4-42C1-9903-5BCF2EDDB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4ADFBE-E6A0-4BDE-B1F8-40F76C3F3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D205B2-433C-4575-B8F3-D1AB60CF2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CB8C05-39AB-4CF4-AFED-75D6322C8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2B0A41-5B27-46B3-8955-F909F91B5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D5A253-813D-4B4D-9A61-C136F92F6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5E9DE6-DBB8-4369-976C-3261B4DD816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3588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CD9FC-3BDD-429A-9085-0BB654E33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DEA2C68-9FE7-47FF-B8B3-47D8B8FD94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2FDABB-C771-4ED2-8615-363908A48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0A1E01-DC14-4A0E-8DC5-7A423B469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9082A2-A5B5-4B9E-A387-162332A6A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809627-6347-4D9E-9948-36FBEC0CE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F58291-3D9A-464A-960A-635F8C4B816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099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2A4FC52-202C-497E-AA1D-74214B7AD84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169A6EB2-516C-40DA-A638-00799D8F68B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7B914CB4-A8CD-4B30-84C3-1587891AFBD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0FA42566-C9E7-4E44-8F62-066F01C065F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B146650F-6EAF-4F21-A46D-3557DCD4EE1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3ED45FBC-9E9C-4538-8445-72692A006EA0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2F3AB246-29C0-48B2-8B2B-A52FF73E65C8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8AD27F6D-AA65-4E2B-8E78-CF702EFC3A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15A8ECF6-85C3-4D04-8079-7851E43FFF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CDA060CE-88C8-4E0F-95A9-F14EB77FC9F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2B8D042F-9B6C-4BBC-BF89-C4862EE762A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311868F1-4D09-4ECC-B798-E4B61BCDE86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07433DC-C317-407C-ACE2-352BBEF6E6A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8E47F83-9F94-49A4-BA31-920FAF9B9E7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Pointers and Arrays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773536BB-8F8C-4C41-8029-47A968584A8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3600" dirty="0"/>
              <a:t>C Language</a:t>
            </a:r>
          </a:p>
          <a:p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</a:p>
          <a:p>
            <a:r>
              <a:rPr lang="en-US" altLang="zh-CN" sz="2400" dirty="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EC45F5F0-F158-4298-A89F-66B8E2DCDE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Pointers and Function Arguments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938FFFAA-C790-443F-AA61-8E7AABB7D2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C uses call-by-value strategy. So arguments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from caller are not changeable. Consider: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void swap(int x, int y){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int temp;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temp = x;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x = y;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y = temp;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and a call: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swap(a=3, b=5);</a:t>
            </a:r>
          </a:p>
        </p:txBody>
      </p:sp>
      <p:grpSp>
        <p:nvGrpSpPr>
          <p:cNvPr id="112644" name="Group 4">
            <a:extLst>
              <a:ext uri="{FF2B5EF4-FFF2-40B4-BE49-F238E27FC236}">
                <a16:creationId xmlns:a16="http://schemas.microsoft.com/office/drawing/2014/main" id="{E73C48F4-E06D-4A83-8DDE-E24F988E62A4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2895600"/>
            <a:ext cx="3429000" cy="3200400"/>
            <a:chOff x="2544" y="1824"/>
            <a:chExt cx="2160" cy="2016"/>
          </a:xfrm>
        </p:grpSpPr>
        <p:sp>
          <p:nvSpPr>
            <p:cNvPr id="112645" name="Rectangle 5">
              <a:extLst>
                <a:ext uri="{FF2B5EF4-FFF2-40B4-BE49-F238E27FC236}">
                  <a16:creationId xmlns:a16="http://schemas.microsoft.com/office/drawing/2014/main" id="{1961F267-D8DC-4290-A42A-1704D7FB7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552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a==3</a:t>
              </a:r>
            </a:p>
          </p:txBody>
        </p:sp>
        <p:sp>
          <p:nvSpPr>
            <p:cNvPr id="112646" name="Rectangle 6">
              <a:extLst>
                <a:ext uri="{FF2B5EF4-FFF2-40B4-BE49-F238E27FC236}">
                  <a16:creationId xmlns:a16="http://schemas.microsoft.com/office/drawing/2014/main" id="{D2756CD2-C8C0-45C6-97B8-31417208D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552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b==5</a:t>
              </a:r>
            </a:p>
          </p:txBody>
        </p:sp>
        <p:sp>
          <p:nvSpPr>
            <p:cNvPr id="112647" name="Rectangle 7">
              <a:extLst>
                <a:ext uri="{FF2B5EF4-FFF2-40B4-BE49-F238E27FC236}">
                  <a16:creationId xmlns:a16="http://schemas.microsoft.com/office/drawing/2014/main" id="{3FA519DA-549C-4A1E-B665-C4BFC34FA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824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x==5</a:t>
              </a:r>
            </a:p>
          </p:txBody>
        </p:sp>
        <p:sp>
          <p:nvSpPr>
            <p:cNvPr id="112648" name="Rectangle 8">
              <a:extLst>
                <a:ext uri="{FF2B5EF4-FFF2-40B4-BE49-F238E27FC236}">
                  <a16:creationId xmlns:a16="http://schemas.microsoft.com/office/drawing/2014/main" id="{B648D056-8E7F-4C26-AFC0-E57C3EB9D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824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y==3</a:t>
              </a:r>
            </a:p>
          </p:txBody>
        </p:sp>
        <p:cxnSp>
          <p:nvCxnSpPr>
            <p:cNvPr id="112649" name="AutoShape 9">
              <a:extLst>
                <a:ext uri="{FF2B5EF4-FFF2-40B4-BE49-F238E27FC236}">
                  <a16:creationId xmlns:a16="http://schemas.microsoft.com/office/drawing/2014/main" id="{1458224B-B86B-4987-BBE7-1AC13EBCF144}"/>
                </a:ext>
              </a:extLst>
            </p:cNvPr>
            <p:cNvCxnSpPr>
              <a:cxnSpLocks noChangeShapeType="1"/>
              <a:stCxn id="112645" idx="0"/>
              <a:endCxn id="112647" idx="2"/>
            </p:cNvCxnSpPr>
            <p:nvPr/>
          </p:nvCxnSpPr>
          <p:spPr bwMode="auto">
            <a:xfrm rot="16200000">
              <a:off x="2400" y="2568"/>
              <a:ext cx="1440" cy="52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2650" name="AutoShape 10">
              <a:extLst>
                <a:ext uri="{FF2B5EF4-FFF2-40B4-BE49-F238E27FC236}">
                  <a16:creationId xmlns:a16="http://schemas.microsoft.com/office/drawing/2014/main" id="{91F91DD6-8457-4D58-9AB5-75399DBF961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>
              <a:off x="3432" y="2568"/>
              <a:ext cx="1440" cy="52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1FBCAC06-364E-49AC-9066-4266A6AA1E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Pointers and Function Arguments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C674A585-70BC-452C-90E2-D9EE56AA66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To achieve this using pointers: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void swap(int *x, int *y){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int temp;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temp = *x;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*x = *y;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*y = temp;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and a call: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swap(&amp;a, &amp;b);</a:t>
            </a:r>
          </a:p>
        </p:txBody>
      </p:sp>
      <p:grpSp>
        <p:nvGrpSpPr>
          <p:cNvPr id="111629" name="Group 13">
            <a:extLst>
              <a:ext uri="{FF2B5EF4-FFF2-40B4-BE49-F238E27FC236}">
                <a16:creationId xmlns:a16="http://schemas.microsoft.com/office/drawing/2014/main" id="{D8B174DC-C12E-45AB-B279-75326E2F674C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2895600"/>
            <a:ext cx="3429000" cy="3200400"/>
            <a:chOff x="2544" y="1824"/>
            <a:chExt cx="2160" cy="2016"/>
          </a:xfrm>
        </p:grpSpPr>
        <p:sp>
          <p:nvSpPr>
            <p:cNvPr id="111621" name="Rectangle 5">
              <a:extLst>
                <a:ext uri="{FF2B5EF4-FFF2-40B4-BE49-F238E27FC236}">
                  <a16:creationId xmlns:a16="http://schemas.microsoft.com/office/drawing/2014/main" id="{970006EF-00B6-4727-8C81-BB8A836FE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552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a==3</a:t>
              </a:r>
            </a:p>
          </p:txBody>
        </p:sp>
        <p:sp>
          <p:nvSpPr>
            <p:cNvPr id="111622" name="Rectangle 6">
              <a:extLst>
                <a:ext uri="{FF2B5EF4-FFF2-40B4-BE49-F238E27FC236}">
                  <a16:creationId xmlns:a16="http://schemas.microsoft.com/office/drawing/2014/main" id="{848285A9-7471-4139-ADF5-0C26195FC0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552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b==5</a:t>
              </a:r>
            </a:p>
          </p:txBody>
        </p:sp>
        <p:sp>
          <p:nvSpPr>
            <p:cNvPr id="111623" name="Rectangle 7">
              <a:extLst>
                <a:ext uri="{FF2B5EF4-FFF2-40B4-BE49-F238E27FC236}">
                  <a16:creationId xmlns:a16="http://schemas.microsoft.com/office/drawing/2014/main" id="{457656C8-7101-4107-AA3C-BC1A74501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824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x:2000</a:t>
              </a:r>
            </a:p>
          </p:txBody>
        </p:sp>
        <p:sp>
          <p:nvSpPr>
            <p:cNvPr id="111624" name="Rectangle 8">
              <a:extLst>
                <a:ext uri="{FF2B5EF4-FFF2-40B4-BE49-F238E27FC236}">
                  <a16:creationId xmlns:a16="http://schemas.microsoft.com/office/drawing/2014/main" id="{743B5C8A-4692-44D8-8695-EDE0E751C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824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y:8400</a:t>
              </a:r>
            </a:p>
          </p:txBody>
        </p:sp>
        <p:cxnSp>
          <p:nvCxnSpPr>
            <p:cNvPr id="111627" name="AutoShape 11">
              <a:extLst>
                <a:ext uri="{FF2B5EF4-FFF2-40B4-BE49-F238E27FC236}">
                  <a16:creationId xmlns:a16="http://schemas.microsoft.com/office/drawing/2014/main" id="{1A56E3A3-6BEE-46F6-8822-52E233CFBA20}"/>
                </a:ext>
              </a:extLst>
            </p:cNvPr>
            <p:cNvCxnSpPr>
              <a:cxnSpLocks noChangeShapeType="1"/>
              <a:stCxn id="111623" idx="2"/>
              <a:endCxn id="111621" idx="0"/>
            </p:cNvCxnSpPr>
            <p:nvPr/>
          </p:nvCxnSpPr>
          <p:spPr bwMode="auto">
            <a:xfrm rot="5400000">
              <a:off x="2400" y="2568"/>
              <a:ext cx="1440" cy="52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1628" name="AutoShape 12">
              <a:extLst>
                <a:ext uri="{FF2B5EF4-FFF2-40B4-BE49-F238E27FC236}">
                  <a16:creationId xmlns:a16="http://schemas.microsoft.com/office/drawing/2014/main" id="{4220D7BA-86A0-4199-AB13-9D48D24B835A}"/>
                </a:ext>
              </a:extLst>
            </p:cNvPr>
            <p:cNvCxnSpPr>
              <a:cxnSpLocks noChangeShapeType="1"/>
              <a:stCxn id="111624" idx="2"/>
              <a:endCxn id="111622" idx="0"/>
            </p:cNvCxnSpPr>
            <p:nvPr/>
          </p:nvCxnSpPr>
          <p:spPr bwMode="auto">
            <a:xfrm rot="5400000">
              <a:off x="3408" y="2568"/>
              <a:ext cx="1440" cy="52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1A058137-239A-44D0-BC2E-A6CE39C6F7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Pointers and Function Arguments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B78D9BCF-2828-4B7D-90F5-11BE935DDA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To achieve this using pointers: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void swap(int *x, int *y){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int temp;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temp = *x;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*x = *y;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*y = temp;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and a call: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swap(&amp;a, &amp;b);</a:t>
            </a:r>
          </a:p>
        </p:txBody>
      </p:sp>
      <p:grpSp>
        <p:nvGrpSpPr>
          <p:cNvPr id="113674" name="Group 10">
            <a:extLst>
              <a:ext uri="{FF2B5EF4-FFF2-40B4-BE49-F238E27FC236}">
                <a16:creationId xmlns:a16="http://schemas.microsoft.com/office/drawing/2014/main" id="{DBBDE495-60F0-4F28-B20D-6C1011018385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2895600"/>
            <a:ext cx="3429000" cy="3200400"/>
            <a:chOff x="2544" y="1824"/>
            <a:chExt cx="2160" cy="2016"/>
          </a:xfrm>
        </p:grpSpPr>
        <p:sp>
          <p:nvSpPr>
            <p:cNvPr id="113668" name="Rectangle 4">
              <a:extLst>
                <a:ext uri="{FF2B5EF4-FFF2-40B4-BE49-F238E27FC236}">
                  <a16:creationId xmlns:a16="http://schemas.microsoft.com/office/drawing/2014/main" id="{9B66C3E5-395D-4BE8-BC7B-0F0E3B0955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552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a==5</a:t>
              </a:r>
            </a:p>
          </p:txBody>
        </p:sp>
        <p:sp>
          <p:nvSpPr>
            <p:cNvPr id="113669" name="Rectangle 5">
              <a:extLst>
                <a:ext uri="{FF2B5EF4-FFF2-40B4-BE49-F238E27FC236}">
                  <a16:creationId xmlns:a16="http://schemas.microsoft.com/office/drawing/2014/main" id="{4A69E110-C768-4737-8B56-331E76E41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552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b==3</a:t>
              </a:r>
            </a:p>
          </p:txBody>
        </p:sp>
        <p:sp>
          <p:nvSpPr>
            <p:cNvPr id="113670" name="Rectangle 6">
              <a:extLst>
                <a:ext uri="{FF2B5EF4-FFF2-40B4-BE49-F238E27FC236}">
                  <a16:creationId xmlns:a16="http://schemas.microsoft.com/office/drawing/2014/main" id="{CA3EE69C-1D64-4059-B255-7A70F7404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824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x:2000</a:t>
              </a:r>
            </a:p>
          </p:txBody>
        </p:sp>
        <p:sp>
          <p:nvSpPr>
            <p:cNvPr id="113671" name="Rectangle 7">
              <a:extLst>
                <a:ext uri="{FF2B5EF4-FFF2-40B4-BE49-F238E27FC236}">
                  <a16:creationId xmlns:a16="http://schemas.microsoft.com/office/drawing/2014/main" id="{B86063B3-26DE-47A4-82E6-5ABA8CB9B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824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y:8400</a:t>
              </a:r>
            </a:p>
          </p:txBody>
        </p:sp>
        <p:cxnSp>
          <p:nvCxnSpPr>
            <p:cNvPr id="113672" name="AutoShape 8">
              <a:extLst>
                <a:ext uri="{FF2B5EF4-FFF2-40B4-BE49-F238E27FC236}">
                  <a16:creationId xmlns:a16="http://schemas.microsoft.com/office/drawing/2014/main" id="{73E80486-BEAE-4825-B477-75423D2EF747}"/>
                </a:ext>
              </a:extLst>
            </p:cNvPr>
            <p:cNvCxnSpPr>
              <a:cxnSpLocks noChangeShapeType="1"/>
              <a:stCxn id="113670" idx="2"/>
              <a:endCxn id="113668" idx="0"/>
            </p:cNvCxnSpPr>
            <p:nvPr/>
          </p:nvCxnSpPr>
          <p:spPr bwMode="auto">
            <a:xfrm rot="5400000">
              <a:off x="2400" y="2568"/>
              <a:ext cx="1440" cy="52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3673" name="AutoShape 9">
              <a:extLst>
                <a:ext uri="{FF2B5EF4-FFF2-40B4-BE49-F238E27FC236}">
                  <a16:creationId xmlns:a16="http://schemas.microsoft.com/office/drawing/2014/main" id="{4A5908FB-11C0-48F1-9A02-08F8B5E77E3D}"/>
                </a:ext>
              </a:extLst>
            </p:cNvPr>
            <p:cNvCxnSpPr>
              <a:cxnSpLocks noChangeShapeType="1"/>
              <a:stCxn id="113671" idx="2"/>
              <a:endCxn id="113669" idx="0"/>
            </p:cNvCxnSpPr>
            <p:nvPr/>
          </p:nvCxnSpPr>
          <p:spPr bwMode="auto">
            <a:xfrm rot="5400000">
              <a:off x="3408" y="2568"/>
              <a:ext cx="1440" cy="52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C3E93312-825C-4D10-AE9D-B2ACBD057E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Pointers and Function Arguments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9A8F9A2A-84ED-402B-9635-1CA12300E1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In summary, pointer arguments make it possible:</a:t>
            </a:r>
          </a:p>
          <a:p>
            <a:pPr lvl="1"/>
            <a:r>
              <a:rPr lang="en-US" altLang="zh-CN"/>
              <a:t>to access data in the caller</a:t>
            </a:r>
          </a:p>
          <a:p>
            <a:pPr lvl="1"/>
            <a:r>
              <a:rPr lang="en-US" altLang="zh-CN"/>
              <a:t>to change values of arguments</a:t>
            </a:r>
          </a:p>
          <a:p>
            <a:pPr lvl="1"/>
            <a:r>
              <a:rPr lang="en-US" altLang="zh-CN"/>
              <a:t>to return values implicitly</a:t>
            </a:r>
          </a:p>
          <a:p>
            <a:pPr lvl="2"/>
            <a:r>
              <a:rPr lang="en-US" altLang="zh-CN"/>
              <a:t>See next slide for an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FB5083FD-E43E-446F-A373-B72041E1FB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Pointers and Function Arguments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3E0D1BDC-0276-4342-9B85-05E4470CF8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implicit returned values: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void sum(int x, int y, int *result){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*result = x + y;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the caller: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s;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sum(3, 4, &amp;s);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ubiquitous in system code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15834A13-9733-409B-9DB2-72A265A180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Pointers and Arrays</a:t>
            </a:r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B9B27A1F-4F45-4C37-A670-75DD1EC8B9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a[5];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*p;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p = &amp;(a[0]);</a:t>
            </a:r>
          </a:p>
        </p:txBody>
      </p:sp>
      <p:sp>
        <p:nvSpPr>
          <p:cNvPr id="117764" name="Rectangle 4">
            <a:extLst>
              <a:ext uri="{FF2B5EF4-FFF2-40B4-BE49-F238E27FC236}">
                <a16:creationId xmlns:a16="http://schemas.microsoft.com/office/drawing/2014/main" id="{17A58F28-7DA3-484D-B016-EB839CCF2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057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17765" name="Rectangle 5">
            <a:extLst>
              <a:ext uri="{FF2B5EF4-FFF2-40B4-BE49-F238E27FC236}">
                <a16:creationId xmlns:a16="http://schemas.microsoft.com/office/drawing/2014/main" id="{C2B8E262-1973-41C4-A926-21323BF5D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438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17766" name="Rectangle 6">
            <a:extLst>
              <a:ext uri="{FF2B5EF4-FFF2-40B4-BE49-F238E27FC236}">
                <a16:creationId xmlns:a16="http://schemas.microsoft.com/office/drawing/2014/main" id="{393488AF-493B-4BE1-AB9E-9AD8EBDCA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200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17767" name="Rectangle 7">
            <a:extLst>
              <a:ext uri="{FF2B5EF4-FFF2-40B4-BE49-F238E27FC236}">
                <a16:creationId xmlns:a16="http://schemas.microsoft.com/office/drawing/2014/main" id="{B68C55A7-7078-4827-80A9-2D7D238C2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819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17768" name="Rectangle 8">
            <a:extLst>
              <a:ext uri="{FF2B5EF4-FFF2-40B4-BE49-F238E27FC236}">
                <a16:creationId xmlns:a16="http://schemas.microsoft.com/office/drawing/2014/main" id="{413AD1F1-0004-48B0-BB47-EA9093E07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581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17769" name="Rectangle 9">
            <a:extLst>
              <a:ext uri="{FF2B5EF4-FFF2-40B4-BE49-F238E27FC236}">
                <a16:creationId xmlns:a16="http://schemas.microsoft.com/office/drawing/2014/main" id="{7C54508C-B865-463B-9767-6A2D49821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7432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p</a:t>
            </a:r>
          </a:p>
        </p:txBody>
      </p:sp>
      <p:sp>
        <p:nvSpPr>
          <p:cNvPr id="117770" name="Line 10">
            <a:extLst>
              <a:ext uri="{FF2B5EF4-FFF2-40B4-BE49-F238E27FC236}">
                <a16:creationId xmlns:a16="http://schemas.microsoft.com/office/drawing/2014/main" id="{02901D0B-1FFD-4CB5-89AD-00A432FF6D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22098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771" name="Text Box 11">
            <a:extLst>
              <a:ext uri="{FF2B5EF4-FFF2-40B4-BE49-F238E27FC236}">
                <a16:creationId xmlns:a16="http://schemas.microsoft.com/office/drawing/2014/main" id="{AA22ECCF-BDC8-4FFD-BE47-71923894B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20574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17772" name="Text Box 12">
            <a:extLst>
              <a:ext uri="{FF2B5EF4-FFF2-40B4-BE49-F238E27FC236}">
                <a16:creationId xmlns:a16="http://schemas.microsoft.com/office/drawing/2014/main" id="{00A87A11-1F8E-4A19-A143-23436AECE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2438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</a:t>
            </a:r>
          </a:p>
        </p:txBody>
      </p:sp>
      <p:sp>
        <p:nvSpPr>
          <p:cNvPr id="117773" name="Text Box 13">
            <a:extLst>
              <a:ext uri="{FF2B5EF4-FFF2-40B4-BE49-F238E27FC236}">
                <a16:creationId xmlns:a16="http://schemas.microsoft.com/office/drawing/2014/main" id="{333104BA-4F41-4E39-97B5-0F389616A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28194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</a:t>
            </a:r>
          </a:p>
        </p:txBody>
      </p:sp>
      <p:sp>
        <p:nvSpPr>
          <p:cNvPr id="117774" name="Text Box 14">
            <a:extLst>
              <a:ext uri="{FF2B5EF4-FFF2-40B4-BE49-F238E27FC236}">
                <a16:creationId xmlns:a16="http://schemas.microsoft.com/office/drawing/2014/main" id="{3EF67755-C970-4E48-B551-01C2DF765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2004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3</a:t>
            </a:r>
          </a:p>
        </p:txBody>
      </p:sp>
      <p:sp>
        <p:nvSpPr>
          <p:cNvPr id="117775" name="Text Box 15">
            <a:extLst>
              <a:ext uri="{FF2B5EF4-FFF2-40B4-BE49-F238E27FC236}">
                <a16:creationId xmlns:a16="http://schemas.microsoft.com/office/drawing/2014/main" id="{6F42B628-5A9C-402A-9966-B2B195358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5814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4</a:t>
            </a:r>
          </a:p>
        </p:txBody>
      </p:sp>
      <p:sp>
        <p:nvSpPr>
          <p:cNvPr id="117790" name="Text Box 30">
            <a:extLst>
              <a:ext uri="{FF2B5EF4-FFF2-40B4-BE49-F238E27FC236}">
                <a16:creationId xmlns:a16="http://schemas.microsoft.com/office/drawing/2014/main" id="{ED9F507A-10A2-4841-9E19-E81F6D2A0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19812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1F1284F7-D289-48FF-B6D5-96E6C3017B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Pointers and Arrays</a:t>
            </a:r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E78EC8E7-922D-4C1F-A8CD-AFE9DE5282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a[5];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*p;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p = &amp;(a[0]);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the assignments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*p = 88;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and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a[0] = 88;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takes the same effect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</p:txBody>
      </p:sp>
      <p:sp>
        <p:nvSpPr>
          <p:cNvPr id="119812" name="Rectangle 4">
            <a:extLst>
              <a:ext uri="{FF2B5EF4-FFF2-40B4-BE49-F238E27FC236}">
                <a16:creationId xmlns:a16="http://schemas.microsoft.com/office/drawing/2014/main" id="{E3230DC5-2B3F-4ABE-ABD2-CF3E56ACE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1981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88</a:t>
            </a:r>
          </a:p>
        </p:txBody>
      </p:sp>
      <p:sp>
        <p:nvSpPr>
          <p:cNvPr id="119813" name="Rectangle 5">
            <a:extLst>
              <a:ext uri="{FF2B5EF4-FFF2-40B4-BE49-F238E27FC236}">
                <a16:creationId xmlns:a16="http://schemas.microsoft.com/office/drawing/2014/main" id="{670EB0A8-CEBA-4E2F-BB90-D4DEE737F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362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19814" name="Rectangle 6">
            <a:extLst>
              <a:ext uri="{FF2B5EF4-FFF2-40B4-BE49-F238E27FC236}">
                <a16:creationId xmlns:a16="http://schemas.microsoft.com/office/drawing/2014/main" id="{9A038F39-B98B-443B-8D9E-79A2DFBE1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124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19815" name="Rectangle 7">
            <a:extLst>
              <a:ext uri="{FF2B5EF4-FFF2-40B4-BE49-F238E27FC236}">
                <a16:creationId xmlns:a16="http://schemas.microsoft.com/office/drawing/2014/main" id="{12207DE3-ADD0-4E0C-8CF0-2C66E1611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743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19816" name="Rectangle 8">
            <a:extLst>
              <a:ext uri="{FF2B5EF4-FFF2-40B4-BE49-F238E27FC236}">
                <a16:creationId xmlns:a16="http://schemas.microsoft.com/office/drawing/2014/main" id="{6CABF491-AA9E-44BD-80D9-522446731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505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19817" name="Rectangle 9">
            <a:extLst>
              <a:ext uri="{FF2B5EF4-FFF2-40B4-BE49-F238E27FC236}">
                <a16:creationId xmlns:a16="http://schemas.microsoft.com/office/drawing/2014/main" id="{CE50FA3D-0EFB-4DAE-BA50-86BE64D9D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6670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p</a:t>
            </a:r>
          </a:p>
        </p:txBody>
      </p:sp>
      <p:sp>
        <p:nvSpPr>
          <p:cNvPr id="119818" name="Line 10">
            <a:extLst>
              <a:ext uri="{FF2B5EF4-FFF2-40B4-BE49-F238E27FC236}">
                <a16:creationId xmlns:a16="http://schemas.microsoft.com/office/drawing/2014/main" id="{CA7B5EA9-59C8-41C6-A5B6-19271AB714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21336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819" name="Text Box 11">
            <a:extLst>
              <a:ext uri="{FF2B5EF4-FFF2-40B4-BE49-F238E27FC236}">
                <a16:creationId xmlns:a16="http://schemas.microsoft.com/office/drawing/2014/main" id="{B2120FD7-6589-4C5F-A9B1-263081D24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19812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19820" name="Text Box 12">
            <a:extLst>
              <a:ext uri="{FF2B5EF4-FFF2-40B4-BE49-F238E27FC236}">
                <a16:creationId xmlns:a16="http://schemas.microsoft.com/office/drawing/2014/main" id="{699D88AF-2591-41CB-9127-81B18261A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23622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</a:t>
            </a:r>
          </a:p>
        </p:txBody>
      </p:sp>
      <p:sp>
        <p:nvSpPr>
          <p:cNvPr id="119821" name="Text Box 13">
            <a:extLst>
              <a:ext uri="{FF2B5EF4-FFF2-40B4-BE49-F238E27FC236}">
                <a16:creationId xmlns:a16="http://schemas.microsoft.com/office/drawing/2014/main" id="{944EC618-8881-42FA-820A-16DF0742F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27432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</a:t>
            </a:r>
          </a:p>
        </p:txBody>
      </p:sp>
      <p:sp>
        <p:nvSpPr>
          <p:cNvPr id="119822" name="Text Box 14">
            <a:extLst>
              <a:ext uri="{FF2B5EF4-FFF2-40B4-BE49-F238E27FC236}">
                <a16:creationId xmlns:a16="http://schemas.microsoft.com/office/drawing/2014/main" id="{04AA14FF-DAC1-4A7E-8866-6599168B7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1242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3</a:t>
            </a:r>
          </a:p>
        </p:txBody>
      </p:sp>
      <p:sp>
        <p:nvSpPr>
          <p:cNvPr id="119823" name="Text Box 15">
            <a:extLst>
              <a:ext uri="{FF2B5EF4-FFF2-40B4-BE49-F238E27FC236}">
                <a16:creationId xmlns:a16="http://schemas.microsoft.com/office/drawing/2014/main" id="{B62C492D-F767-4FB3-AF71-ED67B383D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5052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4</a:t>
            </a:r>
          </a:p>
        </p:txBody>
      </p:sp>
      <p:sp>
        <p:nvSpPr>
          <p:cNvPr id="119826" name="Text Box 18">
            <a:extLst>
              <a:ext uri="{FF2B5EF4-FFF2-40B4-BE49-F238E27FC236}">
                <a16:creationId xmlns:a16="http://schemas.microsoft.com/office/drawing/2014/main" id="{297566E1-4E9B-497B-B3D5-3F336E6FB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19050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9D60246A-79E9-4860-BA8B-B8FD61621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Pointers and Arrays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E108357D-0F3C-4622-A8A7-0DC3AAD52C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a[5];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*p;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p = &amp;(a[0]);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we could also do arithmetic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operations on pointers, as in: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*(p+1) = 77;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recall that the compiler automatically moves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the pointer p to an appropriate location.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</p:txBody>
      </p:sp>
      <p:sp>
        <p:nvSpPr>
          <p:cNvPr id="120836" name="Rectangle 4">
            <a:extLst>
              <a:ext uri="{FF2B5EF4-FFF2-40B4-BE49-F238E27FC236}">
                <a16:creationId xmlns:a16="http://schemas.microsoft.com/office/drawing/2014/main" id="{FBE62077-8E53-477C-8463-849DB0DBF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1981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88</a:t>
            </a:r>
          </a:p>
        </p:txBody>
      </p:sp>
      <p:sp>
        <p:nvSpPr>
          <p:cNvPr id="120837" name="Rectangle 5">
            <a:extLst>
              <a:ext uri="{FF2B5EF4-FFF2-40B4-BE49-F238E27FC236}">
                <a16:creationId xmlns:a16="http://schemas.microsoft.com/office/drawing/2014/main" id="{C3F7F144-012A-4DB8-95BF-D938B5D24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362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77</a:t>
            </a:r>
          </a:p>
        </p:txBody>
      </p:sp>
      <p:sp>
        <p:nvSpPr>
          <p:cNvPr id="120838" name="Rectangle 6">
            <a:extLst>
              <a:ext uri="{FF2B5EF4-FFF2-40B4-BE49-F238E27FC236}">
                <a16:creationId xmlns:a16="http://schemas.microsoft.com/office/drawing/2014/main" id="{B0D4E39A-6AB5-495D-9261-04E0FD599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124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20839" name="Rectangle 7">
            <a:extLst>
              <a:ext uri="{FF2B5EF4-FFF2-40B4-BE49-F238E27FC236}">
                <a16:creationId xmlns:a16="http://schemas.microsoft.com/office/drawing/2014/main" id="{695A10EB-5D21-4438-8FB5-41AA63FA6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743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20840" name="Rectangle 8">
            <a:extLst>
              <a:ext uri="{FF2B5EF4-FFF2-40B4-BE49-F238E27FC236}">
                <a16:creationId xmlns:a16="http://schemas.microsoft.com/office/drawing/2014/main" id="{686B462E-0A7B-4B71-9724-207449130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505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20841" name="Rectangle 9">
            <a:extLst>
              <a:ext uri="{FF2B5EF4-FFF2-40B4-BE49-F238E27FC236}">
                <a16:creationId xmlns:a16="http://schemas.microsoft.com/office/drawing/2014/main" id="{53A325FA-36C8-4582-9734-BE28EB9C2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6670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p</a:t>
            </a:r>
          </a:p>
        </p:txBody>
      </p:sp>
      <p:sp>
        <p:nvSpPr>
          <p:cNvPr id="120842" name="Line 10">
            <a:extLst>
              <a:ext uri="{FF2B5EF4-FFF2-40B4-BE49-F238E27FC236}">
                <a16:creationId xmlns:a16="http://schemas.microsoft.com/office/drawing/2014/main" id="{C57EA378-9889-4E12-B424-0BC3FC42BD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21336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0843" name="Text Box 11">
            <a:extLst>
              <a:ext uri="{FF2B5EF4-FFF2-40B4-BE49-F238E27FC236}">
                <a16:creationId xmlns:a16="http://schemas.microsoft.com/office/drawing/2014/main" id="{99BD35FB-9D63-4A67-96B9-C726916AD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19812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20844" name="Text Box 12">
            <a:extLst>
              <a:ext uri="{FF2B5EF4-FFF2-40B4-BE49-F238E27FC236}">
                <a16:creationId xmlns:a16="http://schemas.microsoft.com/office/drawing/2014/main" id="{68373AFF-584B-479B-8A50-48FA5C74A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23622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</a:t>
            </a:r>
          </a:p>
        </p:txBody>
      </p:sp>
      <p:sp>
        <p:nvSpPr>
          <p:cNvPr id="120845" name="Text Box 13">
            <a:extLst>
              <a:ext uri="{FF2B5EF4-FFF2-40B4-BE49-F238E27FC236}">
                <a16:creationId xmlns:a16="http://schemas.microsoft.com/office/drawing/2014/main" id="{BDFFF4A0-6F8A-470D-A16A-1F40D4463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27432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</a:t>
            </a:r>
          </a:p>
        </p:txBody>
      </p:sp>
      <p:sp>
        <p:nvSpPr>
          <p:cNvPr id="120846" name="Text Box 14">
            <a:extLst>
              <a:ext uri="{FF2B5EF4-FFF2-40B4-BE49-F238E27FC236}">
                <a16:creationId xmlns:a16="http://schemas.microsoft.com/office/drawing/2014/main" id="{8077086B-FCD7-4E04-98FF-5246E0B42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1242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3</a:t>
            </a:r>
          </a:p>
        </p:txBody>
      </p:sp>
      <p:sp>
        <p:nvSpPr>
          <p:cNvPr id="120847" name="Text Box 15">
            <a:extLst>
              <a:ext uri="{FF2B5EF4-FFF2-40B4-BE49-F238E27FC236}">
                <a16:creationId xmlns:a16="http://schemas.microsoft.com/office/drawing/2014/main" id="{17211139-D147-4A6F-B947-3606C6120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5052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4</a:t>
            </a:r>
          </a:p>
        </p:txBody>
      </p:sp>
      <p:sp>
        <p:nvSpPr>
          <p:cNvPr id="120850" name="Text Box 18">
            <a:extLst>
              <a:ext uri="{FF2B5EF4-FFF2-40B4-BE49-F238E27FC236}">
                <a16:creationId xmlns:a16="http://schemas.microsoft.com/office/drawing/2014/main" id="{94FEF60B-6858-459F-B0C4-6BE0B7634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18288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7B2CF7DA-5415-42CA-84A0-DF66132B48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Pointers and Arrays</a:t>
            </a:r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ABC0254C-E041-4294-9E17-3998306662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a[5];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*p;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p = &amp;(a[0]);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By definition, the value of an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array variable a equals the address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of a’s first element. So the above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code is equivalent to: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p = a;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However, a is not changeable, this is illegal: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a++;</a:t>
            </a:r>
          </a:p>
        </p:txBody>
      </p:sp>
      <p:sp>
        <p:nvSpPr>
          <p:cNvPr id="121860" name="Rectangle 4">
            <a:extLst>
              <a:ext uri="{FF2B5EF4-FFF2-40B4-BE49-F238E27FC236}">
                <a16:creationId xmlns:a16="http://schemas.microsoft.com/office/drawing/2014/main" id="{66329ECD-E903-49BA-B85A-1AC0B8DBE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1981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88</a:t>
            </a:r>
          </a:p>
        </p:txBody>
      </p:sp>
      <p:sp>
        <p:nvSpPr>
          <p:cNvPr id="121861" name="Rectangle 5">
            <a:extLst>
              <a:ext uri="{FF2B5EF4-FFF2-40B4-BE49-F238E27FC236}">
                <a16:creationId xmlns:a16="http://schemas.microsoft.com/office/drawing/2014/main" id="{7DEF7D6B-AD5A-4DE6-BF51-6B40CD637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362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77</a:t>
            </a:r>
          </a:p>
        </p:txBody>
      </p:sp>
      <p:sp>
        <p:nvSpPr>
          <p:cNvPr id="121862" name="Rectangle 6">
            <a:extLst>
              <a:ext uri="{FF2B5EF4-FFF2-40B4-BE49-F238E27FC236}">
                <a16:creationId xmlns:a16="http://schemas.microsoft.com/office/drawing/2014/main" id="{8B5DCCB5-F542-4BE9-9211-F67751C94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124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21863" name="Rectangle 7">
            <a:extLst>
              <a:ext uri="{FF2B5EF4-FFF2-40B4-BE49-F238E27FC236}">
                <a16:creationId xmlns:a16="http://schemas.microsoft.com/office/drawing/2014/main" id="{EC59F0CA-4208-4192-84A0-8822B7F8F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743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21864" name="Rectangle 8">
            <a:extLst>
              <a:ext uri="{FF2B5EF4-FFF2-40B4-BE49-F238E27FC236}">
                <a16:creationId xmlns:a16="http://schemas.microsoft.com/office/drawing/2014/main" id="{4AED3C30-91B7-4F31-8EE3-54950ED4D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505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21865" name="Rectangle 9">
            <a:extLst>
              <a:ext uri="{FF2B5EF4-FFF2-40B4-BE49-F238E27FC236}">
                <a16:creationId xmlns:a16="http://schemas.microsoft.com/office/drawing/2014/main" id="{20E62C8B-40C8-4762-867C-416781B70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6670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p</a:t>
            </a:r>
          </a:p>
        </p:txBody>
      </p:sp>
      <p:sp>
        <p:nvSpPr>
          <p:cNvPr id="121866" name="Line 10">
            <a:extLst>
              <a:ext uri="{FF2B5EF4-FFF2-40B4-BE49-F238E27FC236}">
                <a16:creationId xmlns:a16="http://schemas.microsoft.com/office/drawing/2014/main" id="{79ED3234-2DB3-46CC-8421-349F7DA1E8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21336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1867" name="Text Box 11">
            <a:extLst>
              <a:ext uri="{FF2B5EF4-FFF2-40B4-BE49-F238E27FC236}">
                <a16:creationId xmlns:a16="http://schemas.microsoft.com/office/drawing/2014/main" id="{CB8889C5-B449-454E-A987-812F4716C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19812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21868" name="Text Box 12">
            <a:extLst>
              <a:ext uri="{FF2B5EF4-FFF2-40B4-BE49-F238E27FC236}">
                <a16:creationId xmlns:a16="http://schemas.microsoft.com/office/drawing/2014/main" id="{2A0FCB8D-59D2-43B1-A8B6-EDCB34974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23622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</a:t>
            </a:r>
          </a:p>
        </p:txBody>
      </p:sp>
      <p:sp>
        <p:nvSpPr>
          <p:cNvPr id="121869" name="Text Box 13">
            <a:extLst>
              <a:ext uri="{FF2B5EF4-FFF2-40B4-BE49-F238E27FC236}">
                <a16:creationId xmlns:a16="http://schemas.microsoft.com/office/drawing/2014/main" id="{3CFB432A-8124-4444-8D2C-0FC2F1643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27432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</a:t>
            </a:r>
          </a:p>
        </p:txBody>
      </p:sp>
      <p:sp>
        <p:nvSpPr>
          <p:cNvPr id="121870" name="Text Box 14">
            <a:extLst>
              <a:ext uri="{FF2B5EF4-FFF2-40B4-BE49-F238E27FC236}">
                <a16:creationId xmlns:a16="http://schemas.microsoft.com/office/drawing/2014/main" id="{E59A3C06-D862-414F-952D-F75162168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1242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3</a:t>
            </a:r>
          </a:p>
        </p:txBody>
      </p:sp>
      <p:sp>
        <p:nvSpPr>
          <p:cNvPr id="121871" name="Text Box 15">
            <a:extLst>
              <a:ext uri="{FF2B5EF4-FFF2-40B4-BE49-F238E27FC236}">
                <a16:creationId xmlns:a16="http://schemas.microsoft.com/office/drawing/2014/main" id="{DE8C7402-1EE1-4722-96B2-C0D4BB2CC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5052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4</a:t>
            </a:r>
          </a:p>
        </p:txBody>
      </p:sp>
      <p:sp>
        <p:nvSpPr>
          <p:cNvPr id="121874" name="Text Box 18">
            <a:extLst>
              <a:ext uri="{FF2B5EF4-FFF2-40B4-BE49-F238E27FC236}">
                <a16:creationId xmlns:a16="http://schemas.microsoft.com/office/drawing/2014/main" id="{78C181FD-E156-458D-8FF6-C8E5EBB59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19050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C7385AA8-7E5F-4B5D-A74B-7314A98A07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Arrays as Function Arguments</a:t>
            </a: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0DDE4BA0-2654-4500-8031-100A787750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array as function argument is essentially a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pointer to the first element of the array. So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void foo(int a[]){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…;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could also be written as: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void foo(int *a){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…;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2FED498F-7FC8-4A81-89D9-92B1A6C909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Pointers and Addresses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E453AC69-82DE-489E-B416-3451B9BEAC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Think the memory as a big array</a:t>
            </a:r>
          </a:p>
          <a:p>
            <a:pPr lvl="1"/>
            <a:r>
              <a:rPr lang="en-US" altLang="zh-CN"/>
              <a:t>With each slot a distinct address</a:t>
            </a:r>
          </a:p>
          <a:p>
            <a:pPr lvl="1"/>
            <a:r>
              <a:rPr lang="en-US" altLang="zh-CN"/>
              <a:t>In these slides, I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ll use pseudo-address</a:t>
            </a:r>
          </a:p>
          <a:p>
            <a:r>
              <a:rPr lang="en-US" altLang="zh-CN"/>
              <a:t>A pointer is a variable that contains a memory address</a:t>
            </a:r>
          </a:p>
        </p:txBody>
      </p:sp>
      <p:sp>
        <p:nvSpPr>
          <p:cNvPr id="103428" name="Rectangle 4">
            <a:extLst>
              <a:ext uri="{FF2B5EF4-FFF2-40B4-BE49-F238E27FC236}">
                <a16:creationId xmlns:a16="http://schemas.microsoft.com/office/drawing/2014/main" id="{FE6E345A-C505-450E-908C-C1642ED72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343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x</a:t>
            </a:r>
          </a:p>
        </p:txBody>
      </p:sp>
      <p:sp>
        <p:nvSpPr>
          <p:cNvPr id="103429" name="Rectangle 5">
            <a:extLst>
              <a:ext uri="{FF2B5EF4-FFF2-40B4-BE49-F238E27FC236}">
                <a16:creationId xmlns:a16="http://schemas.microsoft.com/office/drawing/2014/main" id="{5A5EECDA-9E62-4005-BA31-773CEFBE8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724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3430" name="Rectangle 6">
            <a:extLst>
              <a:ext uri="{FF2B5EF4-FFF2-40B4-BE49-F238E27FC236}">
                <a16:creationId xmlns:a16="http://schemas.microsoft.com/office/drawing/2014/main" id="{D8EF3C16-4238-4C4C-8858-44D539681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486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3431" name="Rectangle 7">
            <a:extLst>
              <a:ext uri="{FF2B5EF4-FFF2-40B4-BE49-F238E27FC236}">
                <a16:creationId xmlns:a16="http://schemas.microsoft.com/office/drawing/2014/main" id="{B8E0136F-E996-4AA3-AFC6-2822F0594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105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3432" name="Rectangle 8">
            <a:extLst>
              <a:ext uri="{FF2B5EF4-FFF2-40B4-BE49-F238E27FC236}">
                <a16:creationId xmlns:a16="http://schemas.microsoft.com/office/drawing/2014/main" id="{978BAE52-3E14-4DAC-A874-788F5A8CD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867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3433" name="Rectangle 9">
            <a:extLst>
              <a:ext uri="{FF2B5EF4-FFF2-40B4-BE49-F238E27FC236}">
                <a16:creationId xmlns:a16="http://schemas.microsoft.com/office/drawing/2014/main" id="{F83B59D8-A04C-47CF-A6E1-6ECF32BD1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029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p</a:t>
            </a:r>
          </a:p>
        </p:txBody>
      </p:sp>
      <p:sp>
        <p:nvSpPr>
          <p:cNvPr id="103434" name="Line 10">
            <a:extLst>
              <a:ext uri="{FF2B5EF4-FFF2-40B4-BE49-F238E27FC236}">
                <a16:creationId xmlns:a16="http://schemas.microsoft.com/office/drawing/2014/main" id="{310CB31E-6D53-421F-A0EE-1FB527F5E0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44958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36" name="Text Box 12">
            <a:extLst>
              <a:ext uri="{FF2B5EF4-FFF2-40B4-BE49-F238E27FC236}">
                <a16:creationId xmlns:a16="http://schemas.microsoft.com/office/drawing/2014/main" id="{325EB8D8-568C-4A7F-8663-24402161D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3434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1000</a:t>
            </a:r>
          </a:p>
        </p:txBody>
      </p:sp>
      <p:sp>
        <p:nvSpPr>
          <p:cNvPr id="103437" name="Text Box 13">
            <a:extLst>
              <a:ext uri="{FF2B5EF4-FFF2-40B4-BE49-F238E27FC236}">
                <a16:creationId xmlns:a16="http://schemas.microsoft.com/office/drawing/2014/main" id="{59526E74-89AF-42CB-A61E-C84A1F730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7244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1004</a:t>
            </a:r>
          </a:p>
        </p:txBody>
      </p:sp>
      <p:sp>
        <p:nvSpPr>
          <p:cNvPr id="103438" name="Text Box 14">
            <a:extLst>
              <a:ext uri="{FF2B5EF4-FFF2-40B4-BE49-F238E27FC236}">
                <a16:creationId xmlns:a16="http://schemas.microsoft.com/office/drawing/2014/main" id="{DF5C9404-9B3F-49D6-B68B-1D5848C6F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1054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1008</a:t>
            </a:r>
          </a:p>
        </p:txBody>
      </p:sp>
      <p:sp>
        <p:nvSpPr>
          <p:cNvPr id="103439" name="Text Box 15">
            <a:extLst>
              <a:ext uri="{FF2B5EF4-FFF2-40B4-BE49-F238E27FC236}">
                <a16:creationId xmlns:a16="http://schemas.microsoft.com/office/drawing/2014/main" id="{3422429F-6D29-4E4C-A12F-19F35A6A8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4864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1012</a:t>
            </a:r>
          </a:p>
        </p:txBody>
      </p:sp>
      <p:sp>
        <p:nvSpPr>
          <p:cNvPr id="103440" name="Text Box 16">
            <a:extLst>
              <a:ext uri="{FF2B5EF4-FFF2-40B4-BE49-F238E27FC236}">
                <a16:creationId xmlns:a16="http://schemas.microsoft.com/office/drawing/2014/main" id="{50174C45-057E-4458-8832-3DE95FACD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8674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1016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FF42E2BB-7F55-4477-9F9A-F86E1745DF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Address Arithmetic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AB2C5E2D-0F0C-4E0D-9694-939ADA0B30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More forms of address arithmetic: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*p;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addition: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p +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subtraction: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p –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subtraction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between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pointers: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*q;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p – q;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or: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q – p;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D228D601-7CCB-47D3-9479-F64E5B28E2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Character Pointers and Functions</a:t>
            </a:r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C0D8E1E2-72A5-44C9-B513-CB8EA0A9C9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Recall that a string s is a sequence of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characters terminated with a null char \0. And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the storage it occupies is one more than the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characters in the string. So,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“hello, world”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will occupy 12 bytes, rather than 11.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Any string s passed as argument to a function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is the address of the first element of s. So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(“hello, world\n”);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could roughly reads: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char *s = “hello, world\n”;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(“%s\n”,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s);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A3468506-8048-402A-9DB1-62C9632E3B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String Copy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6986537B-A4E6-4B92-82AA-E0DE15A50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copy from “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src</a:t>
            </a:r>
            <a:r>
              <a:rPr lang="en-US" altLang="zh-CN" sz="2000" b="1" dirty="0">
                <a:latin typeface="Courier New" panose="02070309020205020404" pitchFamily="49" charset="0"/>
              </a:rPr>
              <a:t>” into “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dst</a:t>
            </a:r>
            <a:r>
              <a:rPr lang="en-US" altLang="zh-CN" sz="2000" b="1" dirty="0">
                <a:latin typeface="Courier New" panose="02070309020205020404" pitchFamily="49" charset="0"/>
              </a:rPr>
              <a:t>”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strCopy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(char *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dst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, char *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src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= 0;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latin typeface="Courier New" panose="02070309020205020404" pitchFamily="49" charset="0"/>
              </a:rPr>
              <a:t>// recall the relationship between pointer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	// and array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while(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dst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]=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src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])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++;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F1BBC7F9-32E9-45F5-A520-AF00039168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String Copy</a:t>
            </a:r>
          </a:p>
        </p:txBody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E329A6BF-FDA0-40D7-8FBD-367C1676C6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 pointer-based version: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strCopy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(char *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dst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, char *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src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while(*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dst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=*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src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	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dst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++;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src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++;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F169B594-B7F7-4CAA-8448-D06DDA54F9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String Copy</a:t>
            </a:r>
          </a:p>
        </p:txBody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8100A545-A5CB-4026-8530-11E893E0C6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Or even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simpler: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strCopy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(char *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dst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, char *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src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while(*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dst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++ = *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src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++)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432FF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return;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FDC6BF1E-6F59-4CA6-8068-BC0897E48F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 Arrays; Pointers to Pointers </a:t>
            </a:r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E96E1657-5552-4E62-99A4-858187557D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An array could contain pointers, as in: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*(a[10]);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 is an array containing 10 pointers to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integers. And we may write a summation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func</a:t>
            </a:r>
            <a:r>
              <a:rPr lang="en-US" altLang="zh-CN" sz="2000" b="1" dirty="0">
                <a:latin typeface="Courier New" panose="02070309020205020404" pitchFamily="49" charset="0"/>
              </a:rPr>
              <a:t>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sum = 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for(int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=0;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&lt;10;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++)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sum += *(a[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]);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2EEE6929-CB52-4872-A788-F4A4F027F8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 Arrays; Pointers to Pointers </a:t>
            </a:r>
          </a:p>
        </p:txBody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B8294C81-99D1-4F80-A2C2-2AB735EBC5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Pointer Arrays to string: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char *(a[10]);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 print function printing all strings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for(int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=0;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&lt;10;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++)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(“%s\n”, a[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]);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Rethink the prototype of main function: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main(int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argc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, char *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argv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[]);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argc</a:t>
            </a:r>
            <a:r>
              <a:rPr lang="en-US" altLang="zh-CN" sz="2000" b="1" dirty="0">
                <a:latin typeface="Courier New" panose="02070309020205020404" pitchFamily="49" charset="0"/>
              </a:rPr>
              <a:t> is the numbers of command arguments,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including the name of the executable, with all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arguments (an array of pointers to string)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stored in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argv</a:t>
            </a:r>
            <a:r>
              <a:rPr lang="en-US" altLang="zh-CN" sz="2000" b="1" dirty="0">
                <a:latin typeface="Courier New" panose="02070309020205020404" pitchFamily="49" charset="0"/>
              </a:rPr>
              <a:t>.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B6A82AD6-4952-4C52-89D7-3673CFCB9B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 Arrays; Pointers to Pointers </a:t>
            </a:r>
          </a:p>
        </p:txBody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51248956-472F-474E-8AFD-14F52E431D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Sample program: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main(int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argc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, char *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argv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[]){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for(int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=0;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argc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++)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(“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argv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[%d]=%s\n”,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argv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]);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Compile this program, and run it (on Linux):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$ ./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a.out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hello world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F07082BC-ADDA-491D-B57E-2115AC3D40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Pointers to Functions </a:t>
            </a: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C10C9C07-BB3D-4166-8E72-262B2D7B6E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Besides for calling, in essence, a C function could be: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assigned to other variables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stored in data structures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passed as arguments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returned from functions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But could not nest</a:t>
            </a:r>
          </a:p>
          <a:p>
            <a:pPr lvl="2">
              <a:lnSpc>
                <a:spcPct val="90000"/>
              </a:lnSpc>
            </a:pPr>
            <a:r>
              <a:rPr lang="en-US" altLang="zh-CN" sz="1800"/>
              <a:t>Though some compilers support this feature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In the following slides, we</a:t>
            </a:r>
            <a:r>
              <a:rPr lang="en-US" altLang="zh-CN" sz="2400">
                <a:latin typeface="Arial" panose="020B0604020202020204" pitchFamily="34" charset="0"/>
              </a:rPr>
              <a:t>’</a:t>
            </a:r>
            <a:r>
              <a:rPr lang="en-US" altLang="zh-CN" sz="2400"/>
              <a:t>d see how to do all these really cool things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Essential to understand OO languages, say C++ or Java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And functional languages, say ML or F#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40970BB5-D626-4D29-8FE7-3FD5A0C5B3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s a Function in Memory?</a:t>
            </a: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642456E0-BE74-490B-A70B-267DF8DDB2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3541712" cy="4114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 function is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essentially a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pointer!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sum(int x, int y){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int temp;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temp = x + y;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temp;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Roughly as right:</a:t>
            </a:r>
          </a:p>
        </p:txBody>
      </p:sp>
      <p:grpSp>
        <p:nvGrpSpPr>
          <p:cNvPr id="144399" name="Group 15">
            <a:extLst>
              <a:ext uri="{FF2B5EF4-FFF2-40B4-BE49-F238E27FC236}">
                <a16:creationId xmlns:a16="http://schemas.microsoft.com/office/drawing/2014/main" id="{3F3332FC-6572-4BF7-BC13-FE69F79DCDA1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2743200"/>
            <a:ext cx="3048000" cy="1920875"/>
            <a:chOff x="3456" y="1728"/>
            <a:chExt cx="1920" cy="1210"/>
          </a:xfrm>
        </p:grpSpPr>
        <p:sp>
          <p:nvSpPr>
            <p:cNvPr id="144388" name="Rectangle 4">
              <a:extLst>
                <a:ext uri="{FF2B5EF4-FFF2-40B4-BE49-F238E27FC236}">
                  <a16:creationId xmlns:a16="http://schemas.microsoft.com/office/drawing/2014/main" id="{7936A350-823D-4790-9AED-976936194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72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000"/>
            </a:p>
          </p:txBody>
        </p:sp>
        <p:sp>
          <p:nvSpPr>
            <p:cNvPr id="144389" name="Rectangle 5">
              <a:extLst>
                <a:ext uri="{FF2B5EF4-FFF2-40B4-BE49-F238E27FC236}">
                  <a16:creationId xmlns:a16="http://schemas.microsoft.com/office/drawing/2014/main" id="{51BB2A0A-4C9C-422D-BA6D-A2BF42BB1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96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temp=x+y</a:t>
              </a:r>
            </a:p>
          </p:txBody>
        </p:sp>
        <p:sp>
          <p:nvSpPr>
            <p:cNvPr id="144390" name="Rectangle 6">
              <a:extLst>
                <a:ext uri="{FF2B5EF4-FFF2-40B4-BE49-F238E27FC236}">
                  <a16:creationId xmlns:a16="http://schemas.microsoft.com/office/drawing/2014/main" id="{C848144C-16C8-4853-82A4-DDD83748C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44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?</a:t>
              </a:r>
            </a:p>
          </p:txBody>
        </p:sp>
        <p:sp>
          <p:nvSpPr>
            <p:cNvPr id="144391" name="Rectangle 7">
              <a:extLst>
                <a:ext uri="{FF2B5EF4-FFF2-40B4-BE49-F238E27FC236}">
                  <a16:creationId xmlns:a16="http://schemas.microsoft.com/office/drawing/2014/main" id="{8A1B1140-56D0-497E-94C8-823A4121C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20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return temp</a:t>
              </a:r>
            </a:p>
          </p:txBody>
        </p:sp>
        <p:sp>
          <p:nvSpPr>
            <p:cNvPr id="144392" name="Rectangle 8">
              <a:extLst>
                <a:ext uri="{FF2B5EF4-FFF2-40B4-BE49-F238E27FC236}">
                  <a16:creationId xmlns:a16="http://schemas.microsoft.com/office/drawing/2014/main" id="{6FAE71CB-03A2-43F6-B628-AC19360BD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68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?</a:t>
              </a:r>
            </a:p>
          </p:txBody>
        </p:sp>
        <p:sp>
          <p:nvSpPr>
            <p:cNvPr id="144393" name="Text Box 9">
              <a:extLst>
                <a:ext uri="{FF2B5EF4-FFF2-40B4-BE49-F238E27FC236}">
                  <a16:creationId xmlns:a16="http://schemas.microsoft.com/office/drawing/2014/main" id="{820BF863-59EB-4D58-AA26-7E70B54FC4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96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sum:</a:t>
              </a:r>
            </a:p>
          </p:txBody>
        </p:sp>
        <p:sp>
          <p:nvSpPr>
            <p:cNvPr id="144394" name="Text Box 10">
              <a:extLst>
                <a:ext uri="{FF2B5EF4-FFF2-40B4-BE49-F238E27FC236}">
                  <a16:creationId xmlns:a16="http://schemas.microsoft.com/office/drawing/2014/main" id="{60BB9A01-E6D4-4EE4-8085-C6018927C0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72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1000</a:t>
              </a:r>
            </a:p>
          </p:txBody>
        </p:sp>
        <p:sp>
          <p:nvSpPr>
            <p:cNvPr id="144395" name="Text Box 11">
              <a:extLst>
                <a:ext uri="{FF2B5EF4-FFF2-40B4-BE49-F238E27FC236}">
                  <a16:creationId xmlns:a16="http://schemas.microsoft.com/office/drawing/2014/main" id="{E172E770-D531-45D6-8B8E-FA970F0224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96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1004</a:t>
              </a:r>
            </a:p>
          </p:txBody>
        </p:sp>
        <p:sp>
          <p:nvSpPr>
            <p:cNvPr id="144396" name="Text Box 12">
              <a:extLst>
                <a:ext uri="{FF2B5EF4-FFF2-40B4-BE49-F238E27FC236}">
                  <a16:creationId xmlns:a16="http://schemas.microsoft.com/office/drawing/2014/main" id="{D7BBF628-B804-4437-AD1B-06F3F91D70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20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1008</a:t>
              </a:r>
            </a:p>
          </p:txBody>
        </p:sp>
        <p:sp>
          <p:nvSpPr>
            <p:cNvPr id="144397" name="Text Box 13">
              <a:extLst>
                <a:ext uri="{FF2B5EF4-FFF2-40B4-BE49-F238E27FC236}">
                  <a16:creationId xmlns:a16="http://schemas.microsoft.com/office/drawing/2014/main" id="{924F82AB-4F2E-4E8D-860E-F567F664A4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44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1012</a:t>
              </a:r>
            </a:p>
          </p:txBody>
        </p:sp>
        <p:sp>
          <p:nvSpPr>
            <p:cNvPr id="144398" name="Text Box 14">
              <a:extLst>
                <a:ext uri="{FF2B5EF4-FFF2-40B4-BE49-F238E27FC236}">
                  <a16:creationId xmlns:a16="http://schemas.microsoft.com/office/drawing/2014/main" id="{A5BFD51C-A8FD-46A1-9A30-5CF33828CC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68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1016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4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E13C0FCB-EB07-4AE6-A81E-35025DDE18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Pointers and Addresses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6EF955EB-EA54-448A-AF40-D8D9DE9541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 C’s syntax: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x is declared as an integer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x = 88;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106500" name="Rectangle 4">
            <a:extLst>
              <a:ext uri="{FF2B5EF4-FFF2-40B4-BE49-F238E27FC236}">
                <a16:creationId xmlns:a16="http://schemas.microsoft.com/office/drawing/2014/main" id="{2B3DAC74-94DB-416F-AE2F-3AD4E2D03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419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x=88</a:t>
            </a:r>
          </a:p>
        </p:txBody>
      </p:sp>
      <p:sp>
        <p:nvSpPr>
          <p:cNvPr id="106501" name="Rectangle 5">
            <a:extLst>
              <a:ext uri="{FF2B5EF4-FFF2-40B4-BE49-F238E27FC236}">
                <a16:creationId xmlns:a16="http://schemas.microsoft.com/office/drawing/2014/main" id="{7CB9458C-7F0E-4285-B2D1-9595D007E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800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6502" name="Rectangle 6">
            <a:extLst>
              <a:ext uri="{FF2B5EF4-FFF2-40B4-BE49-F238E27FC236}">
                <a16:creationId xmlns:a16="http://schemas.microsoft.com/office/drawing/2014/main" id="{63BE4CCC-0D10-499C-A5A4-AA5222BCD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562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6503" name="Rectangle 7">
            <a:extLst>
              <a:ext uri="{FF2B5EF4-FFF2-40B4-BE49-F238E27FC236}">
                <a16:creationId xmlns:a16="http://schemas.microsoft.com/office/drawing/2014/main" id="{E5251AE5-3848-451F-A7A9-17B587599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181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6504" name="Rectangle 8">
            <a:extLst>
              <a:ext uri="{FF2B5EF4-FFF2-40B4-BE49-F238E27FC236}">
                <a16:creationId xmlns:a16="http://schemas.microsoft.com/office/drawing/2014/main" id="{909971D0-F441-4952-B116-D217AE68A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943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6505" name="Text Box 9">
            <a:extLst>
              <a:ext uri="{FF2B5EF4-FFF2-40B4-BE49-F238E27FC236}">
                <a16:creationId xmlns:a16="http://schemas.microsoft.com/office/drawing/2014/main" id="{FF50670E-17E8-456A-BD89-71AFDDF27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419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1000</a:t>
            </a:r>
          </a:p>
        </p:txBody>
      </p:sp>
      <p:sp>
        <p:nvSpPr>
          <p:cNvPr id="106506" name="Text Box 10">
            <a:extLst>
              <a:ext uri="{FF2B5EF4-FFF2-40B4-BE49-F238E27FC236}">
                <a16:creationId xmlns:a16="http://schemas.microsoft.com/office/drawing/2014/main" id="{EBF1293B-0482-4F69-84F0-433F58DE9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800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1004</a:t>
            </a:r>
          </a:p>
        </p:txBody>
      </p:sp>
      <p:sp>
        <p:nvSpPr>
          <p:cNvPr id="106507" name="Text Box 11">
            <a:extLst>
              <a:ext uri="{FF2B5EF4-FFF2-40B4-BE49-F238E27FC236}">
                <a16:creationId xmlns:a16="http://schemas.microsoft.com/office/drawing/2014/main" id="{2EE16A7E-C39E-4085-9AB6-A6A8B455C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181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1008</a:t>
            </a:r>
          </a:p>
        </p:txBody>
      </p:sp>
      <p:sp>
        <p:nvSpPr>
          <p:cNvPr id="106508" name="Text Box 12">
            <a:extLst>
              <a:ext uri="{FF2B5EF4-FFF2-40B4-BE49-F238E27FC236}">
                <a16:creationId xmlns:a16="http://schemas.microsoft.com/office/drawing/2014/main" id="{E268A8C2-FF8C-4F89-B5CA-4B4DE35C7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562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1012</a:t>
            </a:r>
          </a:p>
        </p:txBody>
      </p:sp>
      <p:sp>
        <p:nvSpPr>
          <p:cNvPr id="106509" name="Text Box 13">
            <a:extLst>
              <a:ext uri="{FF2B5EF4-FFF2-40B4-BE49-F238E27FC236}">
                <a16:creationId xmlns:a16="http://schemas.microsoft.com/office/drawing/2014/main" id="{FCC5D8F1-58C1-4E10-A79F-002763DD6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943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1016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01C1FC26-FA9F-403F-8100-52EF9860FE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Function Variable Declaration</a:t>
            </a:r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27DF3B5C-37F6-4AE8-B2C8-8292E629B4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Syntax for Function variable declaration: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type (*name)(type_1, …,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type_n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Example: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(*f)(int, int);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Or, much simpler: :-)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typedef type (*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ty_name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)(type_1, …,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type_n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ty_name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fun_name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Example again: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typedef int (*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ty_fun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)(int, int);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ty_fun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f;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We’d like to discuss “typedef” in next slide,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for now, I’ll make use of the raw form.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2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2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2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2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320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id="{22E661A2-7401-4DFA-A676-CACBBD9E34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Function Variable Assignment</a:t>
            </a:r>
          </a:p>
        </p:txBody>
      </p:sp>
      <p:sp>
        <p:nvSpPr>
          <p:cNvPr id="138243" name="Rectangle 3">
            <a:extLst>
              <a:ext uri="{FF2B5EF4-FFF2-40B4-BE49-F238E27FC236}">
                <a16:creationId xmlns:a16="http://schemas.microsoft.com/office/drawing/2014/main" id="{0181379F-DD10-483F-8644-95101E271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sum(int x, int y){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int temp = x + y;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temp;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main(){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	int (*f1)(int, int);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int (*f2)(int, int);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f1 = &amp;sum;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f2 = sum;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	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138244" name="Group 4">
            <a:extLst>
              <a:ext uri="{FF2B5EF4-FFF2-40B4-BE49-F238E27FC236}">
                <a16:creationId xmlns:a16="http://schemas.microsoft.com/office/drawing/2014/main" id="{B16BB106-8274-4574-BF05-BD170C89030D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2209800"/>
            <a:ext cx="3048000" cy="1920875"/>
            <a:chOff x="3456" y="1728"/>
            <a:chExt cx="1920" cy="1210"/>
          </a:xfrm>
        </p:grpSpPr>
        <p:sp>
          <p:nvSpPr>
            <p:cNvPr id="138245" name="Rectangle 5">
              <a:extLst>
                <a:ext uri="{FF2B5EF4-FFF2-40B4-BE49-F238E27FC236}">
                  <a16:creationId xmlns:a16="http://schemas.microsoft.com/office/drawing/2014/main" id="{72520529-9806-4B49-BB88-58C158674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72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000"/>
            </a:p>
          </p:txBody>
        </p:sp>
        <p:sp>
          <p:nvSpPr>
            <p:cNvPr id="138246" name="Rectangle 6">
              <a:extLst>
                <a:ext uri="{FF2B5EF4-FFF2-40B4-BE49-F238E27FC236}">
                  <a16:creationId xmlns:a16="http://schemas.microsoft.com/office/drawing/2014/main" id="{213F9453-C06D-4C5C-87EB-7BEAF2CD1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96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temp=x+y</a:t>
              </a:r>
            </a:p>
          </p:txBody>
        </p:sp>
        <p:sp>
          <p:nvSpPr>
            <p:cNvPr id="138247" name="Rectangle 7">
              <a:extLst>
                <a:ext uri="{FF2B5EF4-FFF2-40B4-BE49-F238E27FC236}">
                  <a16:creationId xmlns:a16="http://schemas.microsoft.com/office/drawing/2014/main" id="{6CD26844-C2DD-4F35-958E-45B6091F1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44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?</a:t>
              </a:r>
            </a:p>
          </p:txBody>
        </p:sp>
        <p:sp>
          <p:nvSpPr>
            <p:cNvPr id="138248" name="Rectangle 8">
              <a:extLst>
                <a:ext uri="{FF2B5EF4-FFF2-40B4-BE49-F238E27FC236}">
                  <a16:creationId xmlns:a16="http://schemas.microsoft.com/office/drawing/2014/main" id="{400CC41E-C685-4B8D-8B29-AB2B9E76B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20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return temp</a:t>
              </a:r>
            </a:p>
          </p:txBody>
        </p:sp>
        <p:sp>
          <p:nvSpPr>
            <p:cNvPr id="138249" name="Rectangle 9">
              <a:extLst>
                <a:ext uri="{FF2B5EF4-FFF2-40B4-BE49-F238E27FC236}">
                  <a16:creationId xmlns:a16="http://schemas.microsoft.com/office/drawing/2014/main" id="{75F7E01A-3317-4230-A9A4-0BAC64D13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68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?</a:t>
              </a:r>
            </a:p>
          </p:txBody>
        </p:sp>
        <p:sp>
          <p:nvSpPr>
            <p:cNvPr id="138250" name="Text Box 10">
              <a:extLst>
                <a:ext uri="{FF2B5EF4-FFF2-40B4-BE49-F238E27FC236}">
                  <a16:creationId xmlns:a16="http://schemas.microsoft.com/office/drawing/2014/main" id="{5251E495-65F9-4D34-AE83-E464AE4A82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96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sum:</a:t>
              </a:r>
            </a:p>
          </p:txBody>
        </p:sp>
        <p:sp>
          <p:nvSpPr>
            <p:cNvPr id="138251" name="Text Box 11">
              <a:extLst>
                <a:ext uri="{FF2B5EF4-FFF2-40B4-BE49-F238E27FC236}">
                  <a16:creationId xmlns:a16="http://schemas.microsoft.com/office/drawing/2014/main" id="{21776B60-035E-4905-A8E0-9E9254A085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72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1000</a:t>
              </a:r>
            </a:p>
          </p:txBody>
        </p:sp>
        <p:sp>
          <p:nvSpPr>
            <p:cNvPr id="138252" name="Text Box 12">
              <a:extLst>
                <a:ext uri="{FF2B5EF4-FFF2-40B4-BE49-F238E27FC236}">
                  <a16:creationId xmlns:a16="http://schemas.microsoft.com/office/drawing/2014/main" id="{CE37E707-2222-4E25-9E13-4EBF4E8449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96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1004</a:t>
              </a:r>
            </a:p>
          </p:txBody>
        </p:sp>
        <p:sp>
          <p:nvSpPr>
            <p:cNvPr id="138253" name="Text Box 13">
              <a:extLst>
                <a:ext uri="{FF2B5EF4-FFF2-40B4-BE49-F238E27FC236}">
                  <a16:creationId xmlns:a16="http://schemas.microsoft.com/office/drawing/2014/main" id="{7E55650C-44D9-4D17-8EA1-9DDB90BBCA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20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1008</a:t>
              </a:r>
            </a:p>
          </p:txBody>
        </p:sp>
        <p:sp>
          <p:nvSpPr>
            <p:cNvPr id="138254" name="Text Box 14">
              <a:extLst>
                <a:ext uri="{FF2B5EF4-FFF2-40B4-BE49-F238E27FC236}">
                  <a16:creationId xmlns:a16="http://schemas.microsoft.com/office/drawing/2014/main" id="{5DDE5ED7-C57F-47A1-9412-59D51C6285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44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1012</a:t>
              </a:r>
            </a:p>
          </p:txBody>
        </p:sp>
        <p:sp>
          <p:nvSpPr>
            <p:cNvPr id="138255" name="Text Box 15">
              <a:extLst>
                <a:ext uri="{FF2B5EF4-FFF2-40B4-BE49-F238E27FC236}">
                  <a16:creationId xmlns:a16="http://schemas.microsoft.com/office/drawing/2014/main" id="{1A50D150-3558-4532-962C-78ED1834FD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68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1016</a:t>
              </a:r>
            </a:p>
          </p:txBody>
        </p:sp>
      </p:grpSp>
      <p:grpSp>
        <p:nvGrpSpPr>
          <p:cNvPr id="138258" name="Group 18">
            <a:extLst>
              <a:ext uri="{FF2B5EF4-FFF2-40B4-BE49-F238E27FC236}">
                <a16:creationId xmlns:a16="http://schemas.microsoft.com/office/drawing/2014/main" id="{894045EB-08BC-4174-9033-EDAC32A46CB0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1828800"/>
            <a:ext cx="1981200" cy="838200"/>
            <a:chOff x="2688" y="1776"/>
            <a:chExt cx="1248" cy="528"/>
          </a:xfrm>
        </p:grpSpPr>
        <p:sp>
          <p:nvSpPr>
            <p:cNvPr id="138256" name="Rectangle 16">
              <a:extLst>
                <a:ext uri="{FF2B5EF4-FFF2-40B4-BE49-F238E27FC236}">
                  <a16:creationId xmlns:a16="http://schemas.microsoft.com/office/drawing/2014/main" id="{06DBF087-611C-4637-883A-572CA682A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776"/>
              <a:ext cx="480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f1</a:t>
              </a:r>
            </a:p>
          </p:txBody>
        </p:sp>
        <p:sp>
          <p:nvSpPr>
            <p:cNvPr id="138257" name="Line 17">
              <a:extLst>
                <a:ext uri="{FF2B5EF4-FFF2-40B4-BE49-F238E27FC236}">
                  <a16:creationId xmlns:a16="http://schemas.microsoft.com/office/drawing/2014/main" id="{B6251947-C5C9-47DD-A88C-4F75866285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920"/>
              <a:ext cx="76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8260" name="Rectangle 20">
            <a:extLst>
              <a:ext uri="{FF2B5EF4-FFF2-40B4-BE49-F238E27FC236}">
                <a16:creationId xmlns:a16="http://schemas.microsoft.com/office/drawing/2014/main" id="{B952B32F-6999-4943-80D0-284CA8173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819400"/>
            <a:ext cx="762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f2</a:t>
            </a:r>
          </a:p>
        </p:txBody>
      </p:sp>
      <p:sp>
        <p:nvSpPr>
          <p:cNvPr id="138261" name="Line 21">
            <a:extLst>
              <a:ext uri="{FF2B5EF4-FFF2-40B4-BE49-F238E27FC236}">
                <a16:creationId xmlns:a16="http://schemas.microsoft.com/office/drawing/2014/main" id="{9409EBDF-3BD3-4AE8-9179-C4185171DC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26670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8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8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6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FC229AC5-9D83-4E64-8E77-F6F06937DD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Function Variable Call</a:t>
            </a:r>
          </a:p>
        </p:txBody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F26EA944-07CD-436D-A370-E665BC5B3A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sum(int x, int y){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int temp = x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+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y;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temp;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main(){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int (*f)(int, int);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f = sum; 	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f(3, 4);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(*f)(7, 8); </a:t>
            </a:r>
            <a:r>
              <a:rPr lang="en-US" altLang="zh-CN" sz="2000" b="1" dirty="0">
                <a:latin typeface="Courier New" panose="02070309020205020404" pitchFamily="49" charset="0"/>
              </a:rPr>
              <a:t>// another form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0;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C0C90E12-F9C9-482A-834D-998418499A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Function as Arguments</a:t>
            </a:r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241A274A-DD5A-4180-9A29-CEB283EACB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We cook a “higher order” functions: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hf(int x, int y, int (*f)(int, int));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And the sample definition of “high”: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hf(int x, int y, int (*f)(int, int)){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f(x, y);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FF90AB5B-2CDA-4D64-82EE-C7DF5ACC77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Function as Arguments</a:t>
            </a: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FC75AABB-D9A5-4D43-9361-5416DF08B1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First, I cook some functions: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sum(int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, int j){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i+j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mult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, int j){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*j;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Now we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can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call function “hf” with: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hf(3, 4, sum);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or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hf(3, 4,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mult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id="{2D2BFE7E-C358-4B77-BD43-5EF75D52A0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Function as Return Values</a:t>
            </a:r>
          </a:p>
        </p:txBody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F4925BB7-D7D2-4813-9013-DD4EF18F41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Functions can return functions: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(*f(int))(int, int);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(*f(int kind))(int, int){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	switch (kind){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case 0: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  return sum;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case 1: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  return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mult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default: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  error(“…”);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  return NULL;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DDCADA3C-EDC6-4629-B4DE-59EDCE40A3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Functions Stored in Data Structures</a:t>
            </a:r>
          </a:p>
        </p:txBody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728832DE-A03E-4F92-A02B-4F11ABF0A3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As the function name is just a pointer, so it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is possible to store functions in any other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data structures.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For instance: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(*A[3])(int, int);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declares a 3-element array A, with each slot a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function of type “int * int -&gt; int”.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Sample operations on this array A: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A[0] = sum;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A[1]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mult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A[2] = sum;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… and a call: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A[1](8, 9);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1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1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1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1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FA92FA8A-B808-4F51-8268-AC08CAF367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Function Pointer Beyond</a:t>
            </a:r>
            <a:br>
              <a:rPr lang="en-US" altLang="zh-CN"/>
            </a:br>
            <a:r>
              <a:rPr lang="en-US" altLang="zh-CN"/>
              <a:t>(Note: This is NOT C)</a:t>
            </a:r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F5607E41-CF6C-464A-A03A-FBDFB83504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Nested functions: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(*foo(int x))(int){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int local = 100;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int bar(int y){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  return local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+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y;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return bar;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And a call: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foo(3)(4);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Why C does not support this feature?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44EAD79C-F422-4E3A-9023-05CD576DFD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</a:t>
            </a:r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24E46365-72BE-4A2D-AC73-B63F32CB84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Function pointers make functions first-class:</a:t>
            </a:r>
          </a:p>
          <a:p>
            <a:pPr lvl="1"/>
            <a:r>
              <a:rPr lang="en-US" altLang="zh-CN" sz="2400"/>
              <a:t>assignment</a:t>
            </a:r>
          </a:p>
          <a:p>
            <a:pPr lvl="1"/>
            <a:r>
              <a:rPr lang="en-US" altLang="zh-CN" sz="2400"/>
              <a:t>passed as arguments, returned as results</a:t>
            </a:r>
          </a:p>
          <a:p>
            <a:pPr lvl="1"/>
            <a:r>
              <a:rPr lang="en-US" altLang="zh-CN" sz="2400"/>
              <a:t>stored in data structures</a:t>
            </a:r>
          </a:p>
          <a:p>
            <a:r>
              <a:rPr lang="en-US" altLang="zh-CN" sz="2800"/>
              <a:t>This mechanism make it possible to implement call back or dynamic code dispatch</a:t>
            </a:r>
          </a:p>
          <a:p>
            <a:pPr lvl="1"/>
            <a:r>
              <a:rPr lang="en-US" altLang="zh-CN" sz="2400"/>
              <a:t>think objects and methods in C++/Java/C#</a:t>
            </a:r>
          </a:p>
          <a:p>
            <a:pPr lvl="1"/>
            <a:r>
              <a:rPr lang="en-US" altLang="zh-CN" sz="2400"/>
              <a:t>more on this topic later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81DDB6E3-B071-4FBF-9669-097BA622E0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Pointers and Addresses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70116F3B-EA42-4D30-B0A4-F5FBD7CF89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 C’s syntax: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x is declared as an integer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x = 88;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p is declared as a pointer to an integer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*p;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94212" name="Rectangle 4">
            <a:extLst>
              <a:ext uri="{FF2B5EF4-FFF2-40B4-BE49-F238E27FC236}">
                <a16:creationId xmlns:a16="http://schemas.microsoft.com/office/drawing/2014/main" id="{791D3C53-0710-4D0A-9E88-B29BA825D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419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x=88</a:t>
            </a:r>
          </a:p>
        </p:txBody>
      </p:sp>
      <p:sp>
        <p:nvSpPr>
          <p:cNvPr id="94213" name="Rectangle 5">
            <a:extLst>
              <a:ext uri="{FF2B5EF4-FFF2-40B4-BE49-F238E27FC236}">
                <a16:creationId xmlns:a16="http://schemas.microsoft.com/office/drawing/2014/main" id="{54589421-5482-447C-9D29-B0BB56674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800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94214" name="Rectangle 6">
            <a:extLst>
              <a:ext uri="{FF2B5EF4-FFF2-40B4-BE49-F238E27FC236}">
                <a16:creationId xmlns:a16="http://schemas.microsoft.com/office/drawing/2014/main" id="{8F940142-A2E3-492D-80AC-3A8C3AC31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562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94215" name="Rectangle 7">
            <a:extLst>
              <a:ext uri="{FF2B5EF4-FFF2-40B4-BE49-F238E27FC236}">
                <a16:creationId xmlns:a16="http://schemas.microsoft.com/office/drawing/2014/main" id="{066B6B13-BA19-4BF0-9DC0-94C25CFCC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181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94216" name="Rectangle 8">
            <a:extLst>
              <a:ext uri="{FF2B5EF4-FFF2-40B4-BE49-F238E27FC236}">
                <a16:creationId xmlns:a16="http://schemas.microsoft.com/office/drawing/2014/main" id="{BF0CEAC8-13D5-45F1-B0DE-FC72C6253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943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94217" name="Rectangle 9">
            <a:extLst>
              <a:ext uri="{FF2B5EF4-FFF2-40B4-BE49-F238E27FC236}">
                <a16:creationId xmlns:a16="http://schemas.microsoft.com/office/drawing/2014/main" id="{F147BF13-4023-4336-9447-D8AF620E7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1054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p=???</a:t>
            </a:r>
          </a:p>
        </p:txBody>
      </p:sp>
      <p:sp>
        <p:nvSpPr>
          <p:cNvPr id="94219" name="Text Box 11">
            <a:extLst>
              <a:ext uri="{FF2B5EF4-FFF2-40B4-BE49-F238E27FC236}">
                <a16:creationId xmlns:a16="http://schemas.microsoft.com/office/drawing/2014/main" id="{8E6D8240-83C1-482F-A803-8C967916B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419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1000</a:t>
            </a:r>
          </a:p>
        </p:txBody>
      </p:sp>
      <p:sp>
        <p:nvSpPr>
          <p:cNvPr id="94220" name="Text Box 12">
            <a:extLst>
              <a:ext uri="{FF2B5EF4-FFF2-40B4-BE49-F238E27FC236}">
                <a16:creationId xmlns:a16="http://schemas.microsoft.com/office/drawing/2014/main" id="{610182A2-5C50-4694-A5A7-0CDA4797C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800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1004</a:t>
            </a:r>
          </a:p>
        </p:txBody>
      </p:sp>
      <p:sp>
        <p:nvSpPr>
          <p:cNvPr id="94221" name="Text Box 13">
            <a:extLst>
              <a:ext uri="{FF2B5EF4-FFF2-40B4-BE49-F238E27FC236}">
                <a16:creationId xmlns:a16="http://schemas.microsoft.com/office/drawing/2014/main" id="{FD84400A-8343-47F2-8BC2-66FFB5B73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181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1008</a:t>
            </a:r>
          </a:p>
        </p:txBody>
      </p:sp>
      <p:sp>
        <p:nvSpPr>
          <p:cNvPr id="94222" name="Text Box 14">
            <a:extLst>
              <a:ext uri="{FF2B5EF4-FFF2-40B4-BE49-F238E27FC236}">
                <a16:creationId xmlns:a16="http://schemas.microsoft.com/office/drawing/2014/main" id="{3DD98E66-A301-4B3A-AC01-C6FB5E792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562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1012</a:t>
            </a:r>
          </a:p>
        </p:txBody>
      </p:sp>
      <p:sp>
        <p:nvSpPr>
          <p:cNvPr id="94223" name="Text Box 15">
            <a:extLst>
              <a:ext uri="{FF2B5EF4-FFF2-40B4-BE49-F238E27FC236}">
                <a16:creationId xmlns:a16="http://schemas.microsoft.com/office/drawing/2014/main" id="{80F92916-0D23-4126-B4B3-D71B793BA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943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1016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050978EE-1103-4FC3-8364-D33173D272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Pointers and Addresses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89120C6D-D0E4-4D15-8209-BF0F965C1D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 C’s syntax: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x is declared as an integer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x = 88;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p is declared as a pointer to an integer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*p;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p points to x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p = &amp;x;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Question: could we write this?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p = (int *)1000;</a:t>
            </a:r>
          </a:p>
        </p:txBody>
      </p:sp>
      <p:sp>
        <p:nvSpPr>
          <p:cNvPr id="107524" name="Rectangle 4">
            <a:extLst>
              <a:ext uri="{FF2B5EF4-FFF2-40B4-BE49-F238E27FC236}">
                <a16:creationId xmlns:a16="http://schemas.microsoft.com/office/drawing/2014/main" id="{B089764F-993D-4B71-8F82-40ED01C1E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419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x=88</a:t>
            </a:r>
          </a:p>
        </p:txBody>
      </p:sp>
      <p:sp>
        <p:nvSpPr>
          <p:cNvPr id="107525" name="Rectangle 5">
            <a:extLst>
              <a:ext uri="{FF2B5EF4-FFF2-40B4-BE49-F238E27FC236}">
                <a16:creationId xmlns:a16="http://schemas.microsoft.com/office/drawing/2014/main" id="{49273381-9549-411E-A030-793DA89A0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800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7526" name="Rectangle 6">
            <a:extLst>
              <a:ext uri="{FF2B5EF4-FFF2-40B4-BE49-F238E27FC236}">
                <a16:creationId xmlns:a16="http://schemas.microsoft.com/office/drawing/2014/main" id="{697630BB-053E-40BB-BE20-1D6EF51FF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562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7527" name="Rectangle 7">
            <a:extLst>
              <a:ext uri="{FF2B5EF4-FFF2-40B4-BE49-F238E27FC236}">
                <a16:creationId xmlns:a16="http://schemas.microsoft.com/office/drawing/2014/main" id="{509F40A7-E084-4387-B06D-DEE8EAAF5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181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7528" name="Rectangle 8">
            <a:extLst>
              <a:ext uri="{FF2B5EF4-FFF2-40B4-BE49-F238E27FC236}">
                <a16:creationId xmlns:a16="http://schemas.microsoft.com/office/drawing/2014/main" id="{2A6B68D4-B9A5-4113-B36E-714E8CECD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943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7529" name="Rectangle 9">
            <a:extLst>
              <a:ext uri="{FF2B5EF4-FFF2-40B4-BE49-F238E27FC236}">
                <a16:creationId xmlns:a16="http://schemas.microsoft.com/office/drawing/2014/main" id="{44511451-BE86-46F1-87BC-7C295EDB8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1054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p=1000</a:t>
            </a:r>
          </a:p>
        </p:txBody>
      </p:sp>
      <p:sp>
        <p:nvSpPr>
          <p:cNvPr id="107530" name="Line 10">
            <a:extLst>
              <a:ext uri="{FF2B5EF4-FFF2-40B4-BE49-F238E27FC236}">
                <a16:creationId xmlns:a16="http://schemas.microsoft.com/office/drawing/2014/main" id="{6C128BA4-0A6F-4FCE-92D3-08EF20B402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45720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31" name="Text Box 11">
            <a:extLst>
              <a:ext uri="{FF2B5EF4-FFF2-40B4-BE49-F238E27FC236}">
                <a16:creationId xmlns:a16="http://schemas.microsoft.com/office/drawing/2014/main" id="{20B253BD-2BB1-461D-906A-B59B882A6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419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1000</a:t>
            </a:r>
          </a:p>
        </p:txBody>
      </p:sp>
      <p:sp>
        <p:nvSpPr>
          <p:cNvPr id="107532" name="Text Box 12">
            <a:extLst>
              <a:ext uri="{FF2B5EF4-FFF2-40B4-BE49-F238E27FC236}">
                <a16:creationId xmlns:a16="http://schemas.microsoft.com/office/drawing/2014/main" id="{0DD2E090-ACC3-48EA-B1D7-5B427822A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800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1004</a:t>
            </a:r>
          </a:p>
        </p:txBody>
      </p:sp>
      <p:sp>
        <p:nvSpPr>
          <p:cNvPr id="107533" name="Text Box 13">
            <a:extLst>
              <a:ext uri="{FF2B5EF4-FFF2-40B4-BE49-F238E27FC236}">
                <a16:creationId xmlns:a16="http://schemas.microsoft.com/office/drawing/2014/main" id="{04715EEA-B5DF-4E25-B28A-4CE1B5B91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181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1008</a:t>
            </a:r>
          </a:p>
        </p:txBody>
      </p:sp>
      <p:sp>
        <p:nvSpPr>
          <p:cNvPr id="107534" name="Text Box 14">
            <a:extLst>
              <a:ext uri="{FF2B5EF4-FFF2-40B4-BE49-F238E27FC236}">
                <a16:creationId xmlns:a16="http://schemas.microsoft.com/office/drawing/2014/main" id="{ADCA845A-F081-44CC-8F3E-3265480D3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562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1012</a:t>
            </a:r>
          </a:p>
        </p:txBody>
      </p:sp>
      <p:sp>
        <p:nvSpPr>
          <p:cNvPr id="107535" name="Text Box 15">
            <a:extLst>
              <a:ext uri="{FF2B5EF4-FFF2-40B4-BE49-F238E27FC236}">
                <a16:creationId xmlns:a16="http://schemas.microsoft.com/office/drawing/2014/main" id="{62174A80-91D9-4733-AB78-834C59CD1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943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75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75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66FF4A89-C4FF-484F-84E6-7C808B8423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Dereference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E97071F6-96CF-4045-AB84-92619558F1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symbol * has another meaning as dereference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x = 88;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*p;</a:t>
            </a:r>
            <a:r>
              <a:rPr lang="en-US" altLang="zh-CN" sz="2000" b="1" dirty="0">
                <a:latin typeface="Courier New" panose="02070309020205020404" pitchFamily="49" charset="0"/>
              </a:rPr>
              <a:t>  // p’s value is junk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p = &amp;x;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*p takes the value in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the memory slot p points to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y = *p;</a:t>
            </a:r>
          </a:p>
        </p:txBody>
      </p:sp>
      <p:sp>
        <p:nvSpPr>
          <p:cNvPr id="104452" name="Rectangle 4">
            <a:extLst>
              <a:ext uri="{FF2B5EF4-FFF2-40B4-BE49-F238E27FC236}">
                <a16:creationId xmlns:a16="http://schemas.microsoft.com/office/drawing/2014/main" id="{5137E412-4CFC-424A-BA1C-E350AFDB5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419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x=88</a:t>
            </a:r>
          </a:p>
        </p:txBody>
      </p:sp>
      <p:sp>
        <p:nvSpPr>
          <p:cNvPr id="104453" name="Rectangle 5">
            <a:extLst>
              <a:ext uri="{FF2B5EF4-FFF2-40B4-BE49-F238E27FC236}">
                <a16:creationId xmlns:a16="http://schemas.microsoft.com/office/drawing/2014/main" id="{5289EE6F-18D7-46A2-A250-773B9A9E3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800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4454" name="Rectangle 6">
            <a:extLst>
              <a:ext uri="{FF2B5EF4-FFF2-40B4-BE49-F238E27FC236}">
                <a16:creationId xmlns:a16="http://schemas.microsoft.com/office/drawing/2014/main" id="{E922FE09-ED25-4993-9774-F7C827D9A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562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4455" name="Rectangle 7">
            <a:extLst>
              <a:ext uri="{FF2B5EF4-FFF2-40B4-BE49-F238E27FC236}">
                <a16:creationId xmlns:a16="http://schemas.microsoft.com/office/drawing/2014/main" id="{274AF504-A858-4785-ABD8-4F0317099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181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4456" name="Rectangle 8">
            <a:extLst>
              <a:ext uri="{FF2B5EF4-FFF2-40B4-BE49-F238E27FC236}">
                <a16:creationId xmlns:a16="http://schemas.microsoft.com/office/drawing/2014/main" id="{DE643FF9-670B-41B4-9B01-2C7435B94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943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4457" name="Rectangle 9">
            <a:extLst>
              <a:ext uri="{FF2B5EF4-FFF2-40B4-BE49-F238E27FC236}">
                <a16:creationId xmlns:a16="http://schemas.microsoft.com/office/drawing/2014/main" id="{A6AF02DD-A2E0-4599-B19A-0E7CACD44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1054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p=1000</a:t>
            </a:r>
          </a:p>
        </p:txBody>
      </p:sp>
      <p:sp>
        <p:nvSpPr>
          <p:cNvPr id="104458" name="Line 10">
            <a:extLst>
              <a:ext uri="{FF2B5EF4-FFF2-40B4-BE49-F238E27FC236}">
                <a16:creationId xmlns:a16="http://schemas.microsoft.com/office/drawing/2014/main" id="{35947B5D-7A3F-41AA-9852-C1AD24EB62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45720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59" name="Text Box 11">
            <a:extLst>
              <a:ext uri="{FF2B5EF4-FFF2-40B4-BE49-F238E27FC236}">
                <a16:creationId xmlns:a16="http://schemas.microsoft.com/office/drawing/2014/main" id="{A29779E2-BB24-4BCB-955E-6F5FAB035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419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1000</a:t>
            </a:r>
          </a:p>
        </p:txBody>
      </p:sp>
      <p:sp>
        <p:nvSpPr>
          <p:cNvPr id="104460" name="Text Box 12">
            <a:extLst>
              <a:ext uri="{FF2B5EF4-FFF2-40B4-BE49-F238E27FC236}">
                <a16:creationId xmlns:a16="http://schemas.microsoft.com/office/drawing/2014/main" id="{F273014D-95D5-4A22-8F01-0E39B8349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800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1004</a:t>
            </a:r>
          </a:p>
        </p:txBody>
      </p:sp>
      <p:sp>
        <p:nvSpPr>
          <p:cNvPr id="104461" name="Text Box 13">
            <a:extLst>
              <a:ext uri="{FF2B5EF4-FFF2-40B4-BE49-F238E27FC236}">
                <a16:creationId xmlns:a16="http://schemas.microsoft.com/office/drawing/2014/main" id="{7527EE5A-D606-4201-A7EB-FEBBE2020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181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1008</a:t>
            </a:r>
          </a:p>
        </p:txBody>
      </p:sp>
      <p:sp>
        <p:nvSpPr>
          <p:cNvPr id="104462" name="Text Box 14">
            <a:extLst>
              <a:ext uri="{FF2B5EF4-FFF2-40B4-BE49-F238E27FC236}">
                <a16:creationId xmlns:a16="http://schemas.microsoft.com/office/drawing/2014/main" id="{E80E5A9E-946E-4466-B7AC-9A9D356F5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562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1012</a:t>
            </a:r>
          </a:p>
        </p:txBody>
      </p:sp>
      <p:sp>
        <p:nvSpPr>
          <p:cNvPr id="104463" name="Text Box 15">
            <a:extLst>
              <a:ext uri="{FF2B5EF4-FFF2-40B4-BE49-F238E27FC236}">
                <a16:creationId xmlns:a16="http://schemas.microsoft.com/office/drawing/2014/main" id="{64B7DC99-0A5B-4C12-95FF-B5E63F410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943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1016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540309AF-F9F5-44BC-8EB5-F3572B5DB3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Dereference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73E18B53-1225-4724-B237-1F2D40E1A9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x = 88;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*p;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p = &amp;x;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here, *p and x denotes the same memory slot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as we can see: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*p = 99;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or try this: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++(*p);</a:t>
            </a:r>
          </a:p>
        </p:txBody>
      </p:sp>
      <p:sp>
        <p:nvSpPr>
          <p:cNvPr id="108548" name="Rectangle 4">
            <a:extLst>
              <a:ext uri="{FF2B5EF4-FFF2-40B4-BE49-F238E27FC236}">
                <a16:creationId xmlns:a16="http://schemas.microsoft.com/office/drawing/2014/main" id="{48D8E0B4-7D1F-442B-9A71-22AF67374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419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x=99</a:t>
            </a:r>
          </a:p>
        </p:txBody>
      </p:sp>
      <p:sp>
        <p:nvSpPr>
          <p:cNvPr id="108549" name="Rectangle 5">
            <a:extLst>
              <a:ext uri="{FF2B5EF4-FFF2-40B4-BE49-F238E27FC236}">
                <a16:creationId xmlns:a16="http://schemas.microsoft.com/office/drawing/2014/main" id="{0EC2B902-AF91-443F-B4B9-B83C34B6E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800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8550" name="Rectangle 6">
            <a:extLst>
              <a:ext uri="{FF2B5EF4-FFF2-40B4-BE49-F238E27FC236}">
                <a16:creationId xmlns:a16="http://schemas.microsoft.com/office/drawing/2014/main" id="{8A662DF7-8D0C-40B7-9DFD-340D070E1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562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8551" name="Rectangle 7">
            <a:extLst>
              <a:ext uri="{FF2B5EF4-FFF2-40B4-BE49-F238E27FC236}">
                <a16:creationId xmlns:a16="http://schemas.microsoft.com/office/drawing/2014/main" id="{E73C1417-E4F9-4AB9-88F2-ECD9B3827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181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8552" name="Rectangle 8">
            <a:extLst>
              <a:ext uri="{FF2B5EF4-FFF2-40B4-BE49-F238E27FC236}">
                <a16:creationId xmlns:a16="http://schemas.microsoft.com/office/drawing/2014/main" id="{D06584FF-7C7A-494D-9991-C72485EBA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943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8553" name="Rectangle 9">
            <a:extLst>
              <a:ext uri="{FF2B5EF4-FFF2-40B4-BE49-F238E27FC236}">
                <a16:creationId xmlns:a16="http://schemas.microsoft.com/office/drawing/2014/main" id="{0AB95BD5-B8DF-472F-B7BD-6763815B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1054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p=1000</a:t>
            </a:r>
          </a:p>
        </p:txBody>
      </p:sp>
      <p:sp>
        <p:nvSpPr>
          <p:cNvPr id="108554" name="Line 10">
            <a:extLst>
              <a:ext uri="{FF2B5EF4-FFF2-40B4-BE49-F238E27FC236}">
                <a16:creationId xmlns:a16="http://schemas.microsoft.com/office/drawing/2014/main" id="{61E68FCD-4480-44AC-8424-FEC79AE60E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45720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55" name="Text Box 11">
            <a:extLst>
              <a:ext uri="{FF2B5EF4-FFF2-40B4-BE49-F238E27FC236}">
                <a16:creationId xmlns:a16="http://schemas.microsoft.com/office/drawing/2014/main" id="{DDEC413D-64BE-46BD-9852-3BC9DCA72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419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1000</a:t>
            </a:r>
          </a:p>
        </p:txBody>
      </p:sp>
      <p:sp>
        <p:nvSpPr>
          <p:cNvPr id="108556" name="Text Box 12">
            <a:extLst>
              <a:ext uri="{FF2B5EF4-FFF2-40B4-BE49-F238E27FC236}">
                <a16:creationId xmlns:a16="http://schemas.microsoft.com/office/drawing/2014/main" id="{B5A1CB6A-72A6-4A40-8839-8CA5059E2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800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1004</a:t>
            </a:r>
          </a:p>
        </p:txBody>
      </p:sp>
      <p:sp>
        <p:nvSpPr>
          <p:cNvPr id="108557" name="Text Box 13">
            <a:extLst>
              <a:ext uri="{FF2B5EF4-FFF2-40B4-BE49-F238E27FC236}">
                <a16:creationId xmlns:a16="http://schemas.microsoft.com/office/drawing/2014/main" id="{6E4AF823-5D03-4657-8A83-D0B68C4DB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181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1008</a:t>
            </a:r>
          </a:p>
        </p:txBody>
      </p:sp>
      <p:sp>
        <p:nvSpPr>
          <p:cNvPr id="108558" name="Text Box 14">
            <a:extLst>
              <a:ext uri="{FF2B5EF4-FFF2-40B4-BE49-F238E27FC236}">
                <a16:creationId xmlns:a16="http://schemas.microsoft.com/office/drawing/2014/main" id="{4DACA7C4-F4C7-4EC3-8BBF-F4F3BD4FD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562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1012</a:t>
            </a:r>
          </a:p>
        </p:txBody>
      </p:sp>
      <p:sp>
        <p:nvSpPr>
          <p:cNvPr id="108559" name="Text Box 15">
            <a:extLst>
              <a:ext uri="{FF2B5EF4-FFF2-40B4-BE49-F238E27FC236}">
                <a16:creationId xmlns:a16="http://schemas.microsoft.com/office/drawing/2014/main" id="{6D228D14-4455-48F9-B625-DFBFC68AF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943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1016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D5C57F0D-7EA9-42CA-A501-771A863E56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 Assignment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11C28534-07AC-4CA1-9ECC-12F42BEDD3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Pointers are just ordinary variables, so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they could also be used in assignment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x = 88;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*p, *q, *r;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p = &amp;x;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q = p;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r = q + 1;</a:t>
            </a:r>
          </a:p>
        </p:txBody>
      </p:sp>
      <p:sp>
        <p:nvSpPr>
          <p:cNvPr id="109572" name="Rectangle 4">
            <a:extLst>
              <a:ext uri="{FF2B5EF4-FFF2-40B4-BE49-F238E27FC236}">
                <a16:creationId xmlns:a16="http://schemas.microsoft.com/office/drawing/2014/main" id="{6F5F66DA-D086-48DD-91C8-E38F1A420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419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x=88</a:t>
            </a:r>
          </a:p>
        </p:txBody>
      </p:sp>
      <p:sp>
        <p:nvSpPr>
          <p:cNvPr id="109573" name="Rectangle 5">
            <a:extLst>
              <a:ext uri="{FF2B5EF4-FFF2-40B4-BE49-F238E27FC236}">
                <a16:creationId xmlns:a16="http://schemas.microsoft.com/office/drawing/2014/main" id="{A0CC3217-7E64-4F6D-BB97-C4389467F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800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9574" name="Rectangle 6">
            <a:extLst>
              <a:ext uri="{FF2B5EF4-FFF2-40B4-BE49-F238E27FC236}">
                <a16:creationId xmlns:a16="http://schemas.microsoft.com/office/drawing/2014/main" id="{7AF29B4B-C1FD-4B2B-B00F-A26795A48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562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9575" name="Rectangle 7">
            <a:extLst>
              <a:ext uri="{FF2B5EF4-FFF2-40B4-BE49-F238E27FC236}">
                <a16:creationId xmlns:a16="http://schemas.microsoft.com/office/drawing/2014/main" id="{FE901152-BB0F-4B27-8E02-A5EA99C6E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181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9576" name="Rectangle 8">
            <a:extLst>
              <a:ext uri="{FF2B5EF4-FFF2-40B4-BE49-F238E27FC236}">
                <a16:creationId xmlns:a16="http://schemas.microsoft.com/office/drawing/2014/main" id="{793C5A41-E3B2-4075-AD19-689CB9E77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943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9577" name="Rectangle 9">
            <a:extLst>
              <a:ext uri="{FF2B5EF4-FFF2-40B4-BE49-F238E27FC236}">
                <a16:creationId xmlns:a16="http://schemas.microsoft.com/office/drawing/2014/main" id="{AC9CC77E-8E3C-41C3-B2C6-E03D9C7EA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1054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p=1000</a:t>
            </a:r>
          </a:p>
        </p:txBody>
      </p:sp>
      <p:sp>
        <p:nvSpPr>
          <p:cNvPr id="109578" name="Line 10">
            <a:extLst>
              <a:ext uri="{FF2B5EF4-FFF2-40B4-BE49-F238E27FC236}">
                <a16:creationId xmlns:a16="http://schemas.microsoft.com/office/drawing/2014/main" id="{49B6B198-04FF-4D16-89FB-EC0CFB831F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45720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79" name="Text Box 11">
            <a:extLst>
              <a:ext uri="{FF2B5EF4-FFF2-40B4-BE49-F238E27FC236}">
                <a16:creationId xmlns:a16="http://schemas.microsoft.com/office/drawing/2014/main" id="{66249CC5-CE34-4514-82AB-A4839D8F2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419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1000</a:t>
            </a:r>
          </a:p>
        </p:txBody>
      </p:sp>
      <p:sp>
        <p:nvSpPr>
          <p:cNvPr id="109580" name="Text Box 12">
            <a:extLst>
              <a:ext uri="{FF2B5EF4-FFF2-40B4-BE49-F238E27FC236}">
                <a16:creationId xmlns:a16="http://schemas.microsoft.com/office/drawing/2014/main" id="{31429376-6BFF-41F6-9236-C897456AA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800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1004</a:t>
            </a:r>
          </a:p>
        </p:txBody>
      </p:sp>
      <p:sp>
        <p:nvSpPr>
          <p:cNvPr id="109581" name="Text Box 13">
            <a:extLst>
              <a:ext uri="{FF2B5EF4-FFF2-40B4-BE49-F238E27FC236}">
                <a16:creationId xmlns:a16="http://schemas.microsoft.com/office/drawing/2014/main" id="{4CA7534D-813B-4E7A-B67A-AF9A6F44E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181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1008</a:t>
            </a:r>
          </a:p>
        </p:txBody>
      </p:sp>
      <p:sp>
        <p:nvSpPr>
          <p:cNvPr id="109582" name="Text Box 14">
            <a:extLst>
              <a:ext uri="{FF2B5EF4-FFF2-40B4-BE49-F238E27FC236}">
                <a16:creationId xmlns:a16="http://schemas.microsoft.com/office/drawing/2014/main" id="{C096166D-EF6F-4EF5-9511-D36F582CA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562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1012</a:t>
            </a:r>
          </a:p>
        </p:txBody>
      </p:sp>
      <p:sp>
        <p:nvSpPr>
          <p:cNvPr id="109583" name="Text Box 15">
            <a:extLst>
              <a:ext uri="{FF2B5EF4-FFF2-40B4-BE49-F238E27FC236}">
                <a16:creationId xmlns:a16="http://schemas.microsoft.com/office/drawing/2014/main" id="{C4423BAA-6273-4735-B567-33AE3B2EC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943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1016</a:t>
            </a:r>
          </a:p>
        </p:txBody>
      </p:sp>
      <p:sp>
        <p:nvSpPr>
          <p:cNvPr id="109584" name="Rectangle 16">
            <a:extLst>
              <a:ext uri="{FF2B5EF4-FFF2-40B4-BE49-F238E27FC236}">
                <a16:creationId xmlns:a16="http://schemas.microsoft.com/office/drawing/2014/main" id="{B6BE6BAA-64C3-42AB-80FD-E1C530837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9624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q=1000</a:t>
            </a:r>
          </a:p>
        </p:txBody>
      </p:sp>
      <p:sp>
        <p:nvSpPr>
          <p:cNvPr id="109585" name="Line 17">
            <a:extLst>
              <a:ext uri="{FF2B5EF4-FFF2-40B4-BE49-F238E27FC236}">
                <a16:creationId xmlns:a16="http://schemas.microsoft.com/office/drawing/2014/main" id="{E40E3E13-25F9-4676-A70F-38727A8F30B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41910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86" name="Rectangle 18">
            <a:extLst>
              <a:ext uri="{FF2B5EF4-FFF2-40B4-BE49-F238E27FC236}">
                <a16:creationId xmlns:a16="http://schemas.microsoft.com/office/drawing/2014/main" id="{7BF1C7ED-21F3-45EF-B3A4-F0FEF60BA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60198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r=1004</a:t>
            </a:r>
          </a:p>
        </p:txBody>
      </p:sp>
      <p:sp>
        <p:nvSpPr>
          <p:cNvPr id="109587" name="Line 19">
            <a:extLst>
              <a:ext uri="{FF2B5EF4-FFF2-40B4-BE49-F238E27FC236}">
                <a16:creationId xmlns:a16="http://schemas.microsoft.com/office/drawing/2014/main" id="{298E7FC8-96DF-4652-B950-91F7FF7D5F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5029200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9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9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84" grpId="0" animBg="1"/>
      <p:bldP spid="10958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9006B30D-B735-416A-8C4B-D8F3D2D3A0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Pointers and Function Arguments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5DC613DC-8F7B-4AC9-9AB4-8E8F2613DB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C uses call-by-value strategy. So arguments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from caller are not changeable. Consider: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void swap(int x, int y){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int temp;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temp = x;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x = y;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y = temp;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and a call: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swap(a=3, b=5);</a:t>
            </a:r>
          </a:p>
        </p:txBody>
      </p:sp>
      <p:grpSp>
        <p:nvGrpSpPr>
          <p:cNvPr id="101386" name="Group 10">
            <a:extLst>
              <a:ext uri="{FF2B5EF4-FFF2-40B4-BE49-F238E27FC236}">
                <a16:creationId xmlns:a16="http://schemas.microsoft.com/office/drawing/2014/main" id="{98424064-DA8C-4600-817C-EA4BCE8B18BE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2895600"/>
            <a:ext cx="3429000" cy="3200400"/>
            <a:chOff x="2544" y="1824"/>
            <a:chExt cx="2160" cy="2016"/>
          </a:xfrm>
        </p:grpSpPr>
        <p:sp>
          <p:nvSpPr>
            <p:cNvPr id="101380" name="Rectangle 4">
              <a:extLst>
                <a:ext uri="{FF2B5EF4-FFF2-40B4-BE49-F238E27FC236}">
                  <a16:creationId xmlns:a16="http://schemas.microsoft.com/office/drawing/2014/main" id="{E58FFA89-3DB1-4343-B523-4214E3E5C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552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a==3</a:t>
              </a:r>
            </a:p>
          </p:txBody>
        </p:sp>
        <p:sp>
          <p:nvSpPr>
            <p:cNvPr id="101381" name="Rectangle 5">
              <a:extLst>
                <a:ext uri="{FF2B5EF4-FFF2-40B4-BE49-F238E27FC236}">
                  <a16:creationId xmlns:a16="http://schemas.microsoft.com/office/drawing/2014/main" id="{45D83116-3663-48FA-99F4-BC7117929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552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b==5</a:t>
              </a:r>
            </a:p>
          </p:txBody>
        </p:sp>
        <p:sp>
          <p:nvSpPr>
            <p:cNvPr id="101382" name="Rectangle 6">
              <a:extLst>
                <a:ext uri="{FF2B5EF4-FFF2-40B4-BE49-F238E27FC236}">
                  <a16:creationId xmlns:a16="http://schemas.microsoft.com/office/drawing/2014/main" id="{5F7B4EB7-B62F-42FA-9132-68507D2DF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824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x==3</a:t>
              </a:r>
            </a:p>
          </p:txBody>
        </p:sp>
        <p:sp>
          <p:nvSpPr>
            <p:cNvPr id="101383" name="Rectangle 7">
              <a:extLst>
                <a:ext uri="{FF2B5EF4-FFF2-40B4-BE49-F238E27FC236}">
                  <a16:creationId xmlns:a16="http://schemas.microsoft.com/office/drawing/2014/main" id="{EEC8EFFB-235B-4CB2-9E6A-B5BA5B2301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824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y==5</a:t>
              </a:r>
            </a:p>
          </p:txBody>
        </p:sp>
        <p:cxnSp>
          <p:nvCxnSpPr>
            <p:cNvPr id="101384" name="AutoShape 8">
              <a:extLst>
                <a:ext uri="{FF2B5EF4-FFF2-40B4-BE49-F238E27FC236}">
                  <a16:creationId xmlns:a16="http://schemas.microsoft.com/office/drawing/2014/main" id="{9E34F85B-D8E9-4726-888E-CF16944FD53B}"/>
                </a:ext>
              </a:extLst>
            </p:cNvPr>
            <p:cNvCxnSpPr>
              <a:cxnSpLocks noChangeShapeType="1"/>
              <a:stCxn id="101380" idx="0"/>
              <a:endCxn id="101382" idx="2"/>
            </p:cNvCxnSpPr>
            <p:nvPr/>
          </p:nvCxnSpPr>
          <p:spPr bwMode="auto">
            <a:xfrm rot="16200000">
              <a:off x="2400" y="2568"/>
              <a:ext cx="1440" cy="52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385" name="AutoShape 9">
              <a:extLst>
                <a:ext uri="{FF2B5EF4-FFF2-40B4-BE49-F238E27FC236}">
                  <a16:creationId xmlns:a16="http://schemas.microsoft.com/office/drawing/2014/main" id="{7EBAC46F-A17A-4B13-A281-A746DB89FBB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>
              <a:off x="3432" y="2568"/>
              <a:ext cx="1440" cy="52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4450</TotalTime>
  <Words>2438</Words>
  <Application>Microsoft Macintosh PowerPoint</Application>
  <PresentationFormat>全屏显示(4:3)</PresentationFormat>
  <Paragraphs>555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3" baseType="lpstr">
      <vt:lpstr>Arial</vt:lpstr>
      <vt:lpstr>Courier New</vt:lpstr>
      <vt:lpstr>Tahoma</vt:lpstr>
      <vt:lpstr>Wingdings</vt:lpstr>
      <vt:lpstr>Blends</vt:lpstr>
      <vt:lpstr>Pointers and Arrays</vt:lpstr>
      <vt:lpstr>Pointers and Addresses</vt:lpstr>
      <vt:lpstr>Pointers and Addresses</vt:lpstr>
      <vt:lpstr>Pointers and Addresses</vt:lpstr>
      <vt:lpstr>Pointers and Addresses</vt:lpstr>
      <vt:lpstr>Dereference</vt:lpstr>
      <vt:lpstr>Dereference</vt:lpstr>
      <vt:lpstr>Pointer Assignment</vt:lpstr>
      <vt:lpstr>Pointers and Function Arguments</vt:lpstr>
      <vt:lpstr>Pointers and Function Arguments</vt:lpstr>
      <vt:lpstr>Pointers and Function Arguments</vt:lpstr>
      <vt:lpstr>Pointers and Function Arguments</vt:lpstr>
      <vt:lpstr>Pointers and Function Arguments</vt:lpstr>
      <vt:lpstr>Pointers and Function Arguments</vt:lpstr>
      <vt:lpstr>Pointers and Arrays</vt:lpstr>
      <vt:lpstr>Pointers and Arrays</vt:lpstr>
      <vt:lpstr>Pointers and Arrays</vt:lpstr>
      <vt:lpstr>Pointers and Arrays</vt:lpstr>
      <vt:lpstr>Arrays as Function Arguments</vt:lpstr>
      <vt:lpstr>Address Arithmetic</vt:lpstr>
      <vt:lpstr>Character Pointers and Functions</vt:lpstr>
      <vt:lpstr>String Copy</vt:lpstr>
      <vt:lpstr>String Copy</vt:lpstr>
      <vt:lpstr>String Copy</vt:lpstr>
      <vt:lpstr>Pointer Arrays; Pointers to Pointers </vt:lpstr>
      <vt:lpstr>Pointer Arrays; Pointers to Pointers </vt:lpstr>
      <vt:lpstr>Pointer Arrays; Pointers to Pointers </vt:lpstr>
      <vt:lpstr>Pointers to Functions </vt:lpstr>
      <vt:lpstr>What’s a Function in Memory?</vt:lpstr>
      <vt:lpstr>Function Variable Declaration</vt:lpstr>
      <vt:lpstr>Function Variable Assignment</vt:lpstr>
      <vt:lpstr>Function Variable Call</vt:lpstr>
      <vt:lpstr>Function as Arguments</vt:lpstr>
      <vt:lpstr>Function as Arguments</vt:lpstr>
      <vt:lpstr>Function as Return Values</vt:lpstr>
      <vt:lpstr>Functions Stored in Data Structures</vt:lpstr>
      <vt:lpstr>Function Pointer Beyond (Note: This is NOT C)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</dc:title>
  <dc:subject>Baojian Hua</dc:subject>
  <dc:creator>admin</dc:creator>
  <cp:lastModifiedBy>bj.hua@outlook.com</cp:lastModifiedBy>
  <cp:revision>1967</cp:revision>
  <cp:lastPrinted>1601-01-01T00:00:00Z</cp:lastPrinted>
  <dcterms:created xsi:type="dcterms:W3CDTF">1601-01-01T00:00:00Z</dcterms:created>
  <dcterms:modified xsi:type="dcterms:W3CDTF">2024-09-30T14:13:15Z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