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8"/>
  </p:handoutMasterIdLst>
  <p:sldIdLst>
    <p:sldId id="256" r:id="rId2"/>
    <p:sldId id="327" r:id="rId3"/>
    <p:sldId id="363" r:id="rId4"/>
    <p:sldId id="370" r:id="rId5"/>
    <p:sldId id="364" r:id="rId6"/>
    <p:sldId id="371" r:id="rId7"/>
    <p:sldId id="341" r:id="rId8"/>
    <p:sldId id="372" r:id="rId9"/>
    <p:sldId id="373" r:id="rId10"/>
    <p:sldId id="342" r:id="rId11"/>
    <p:sldId id="343" r:id="rId12"/>
    <p:sldId id="379" r:id="rId13"/>
    <p:sldId id="390" r:id="rId14"/>
    <p:sldId id="374" r:id="rId15"/>
    <p:sldId id="375" r:id="rId16"/>
    <p:sldId id="376" r:id="rId17"/>
    <p:sldId id="377" r:id="rId18"/>
    <p:sldId id="378" r:id="rId19"/>
    <p:sldId id="345" r:id="rId20"/>
    <p:sldId id="346" r:id="rId21"/>
    <p:sldId id="347" r:id="rId22"/>
    <p:sldId id="380" r:id="rId23"/>
    <p:sldId id="381" r:id="rId24"/>
    <p:sldId id="382" r:id="rId25"/>
    <p:sldId id="383" r:id="rId26"/>
    <p:sldId id="384" r:id="rId27"/>
    <p:sldId id="385" r:id="rId28"/>
    <p:sldId id="348" r:id="rId29"/>
    <p:sldId id="349" r:id="rId30"/>
    <p:sldId id="386" r:id="rId31"/>
    <p:sldId id="350" r:id="rId32"/>
    <p:sldId id="353" r:id="rId33"/>
    <p:sldId id="387" r:id="rId34"/>
    <p:sldId id="388" r:id="rId35"/>
    <p:sldId id="389" r:id="rId36"/>
    <p:sldId id="362" r:id="rId3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06"/>
    <p:restoredTop sz="94696"/>
  </p:normalViewPr>
  <p:slideViewPr>
    <p:cSldViewPr>
      <p:cViewPr varScale="1">
        <p:scale>
          <a:sx n="105" d="100"/>
          <a:sy n="105" d="100"/>
        </p:scale>
        <p:origin x="1408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Satisfiability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Roadmap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We’ll study a very popular algorithm: DPLL</a:t>
            </a:r>
          </a:p>
          <a:p>
            <a:r>
              <a:rPr kumimoji="1" lang="en-US" altLang="zh-CN" sz="2400" dirty="0"/>
              <a:t>The roadmap:</a:t>
            </a:r>
          </a:p>
          <a:p>
            <a:pPr lvl="1"/>
            <a:r>
              <a:rPr kumimoji="1" lang="en-US" altLang="zh-CN" sz="2400" dirty="0"/>
              <a:t>Normal form: </a:t>
            </a:r>
          </a:p>
          <a:p>
            <a:pPr lvl="2"/>
            <a:r>
              <a:rPr kumimoji="1" lang="en-US" altLang="zh-CN" dirty="0"/>
              <a:t>Key insights: don’t handle arbitrary propositions, but only normalized ones</a:t>
            </a:r>
          </a:p>
          <a:p>
            <a:pPr lvl="3"/>
            <a:r>
              <a:rPr kumimoji="1" lang="en-US" altLang="zh-CN" sz="2400" dirty="0"/>
              <a:t>the simpler, the easier</a:t>
            </a:r>
          </a:p>
          <a:p>
            <a:pPr lvl="2"/>
            <a:r>
              <a:rPr kumimoji="1" lang="en-US" altLang="zh-CN" dirty="0"/>
              <a:t> Negation normal (NNF), conjunctive normal form (CNF)</a:t>
            </a:r>
          </a:p>
          <a:p>
            <a:pPr lvl="1"/>
            <a:r>
              <a:rPr kumimoji="1" lang="en-US" altLang="zh-CN" sz="2400" dirty="0"/>
              <a:t>Resolution</a:t>
            </a:r>
          </a:p>
          <a:p>
            <a:pPr lvl="2"/>
            <a:r>
              <a:rPr kumimoji="1" lang="en-US" altLang="zh-CN" dirty="0"/>
              <a:t>Key insight: simplify propositions during </a:t>
            </a:r>
            <a:r>
              <a:rPr kumimoji="1" lang="en-US" altLang="zh-CN" dirty="0" err="1"/>
              <a:t>eval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907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Negation normal form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294312" cy="4114800"/>
          </a:xfrm>
        </p:spPr>
        <p:txBody>
          <a:bodyPr/>
          <a:lstStyle/>
          <a:p>
            <a:r>
              <a:rPr kumimoji="1" lang="en-US" altLang="zh-CN" dirty="0"/>
              <a:t>Right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CFG for NNF:</a:t>
            </a:r>
          </a:p>
          <a:p>
            <a:pPr lvl="1"/>
            <a:r>
              <a:rPr kumimoji="1" lang="en-US" altLang="zh-CN" dirty="0"/>
              <a:t>Negation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only appears before atomic </a:t>
            </a:r>
            <a:r>
              <a:rPr kumimoji="1" lang="en-US" altLang="zh-CN" dirty="0" err="1"/>
              <a:t>vars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No 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endParaRPr kumimoji="1" lang="zh-CN" altLang="en-US" dirty="0"/>
          </a:p>
          <a:p>
            <a:r>
              <a:rPr kumimoji="1" lang="en-US" altLang="zh-CN" dirty="0"/>
              <a:t>NNF example: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~p2 \/ p3 \/ ~p4</a:t>
            </a:r>
          </a:p>
          <a:p>
            <a:r>
              <a:rPr kumimoji="1" lang="en-US" altLang="zh-CN" dirty="0"/>
              <a:t>Non NNF: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~(p2 \/ p3) \/ ~p4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     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    | 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b="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kern="0" dirty="0">
                  <a:solidFill>
                    <a:srgbClr val="0432FF"/>
                  </a:solidFill>
                </a:endParaRPr>
              </a:p>
              <a:p>
                <a:pPr marL="0" indent="0">
                  <a:buFont typeface="Wingdings" pitchFamily="2" charset="2"/>
                  <a:buNone/>
                </a:pP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kern="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P</a:t>
                </a:r>
              </a:p>
              <a:p>
                <a:pPr marL="0" indent="0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kern="0" dirty="0" smtClean="0">
                          <a:solidFill>
                            <a:srgbClr val="0432FF"/>
                          </a:solidFill>
                        </a:rPr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kern="0" dirty="0">
                          <a:solidFill>
                            <a:srgbClr val="0432FF"/>
                          </a:solidFill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kern="0" dirty="0">
                          <a:solidFill>
                            <a:srgbClr val="0432FF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 ker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kern="0" dirty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blipFill>
                <a:blip r:embed="rId2"/>
                <a:stretch>
                  <a:fillRect l="-2606" t="-277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5341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 elimination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eliminating implication:</a:t>
            </a:r>
          </a:p>
          <a:p>
            <a:pPr marL="0" indent="0">
              <a:buNone/>
            </a:pPr>
            <a:r>
              <a:rPr kumimoji="1" lang="en-US" altLang="zh-CN" dirty="0"/>
              <a:t>C(p)          = p</a:t>
            </a:r>
          </a:p>
          <a:p>
            <a:pPr marL="0" indent="0">
              <a:buNone/>
            </a:pPr>
            <a:r>
              <a:rPr kumimoji="1" lang="en-US" altLang="zh-CN" dirty="0"/>
              <a:t>C(~p)        = ~p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C(P/\Q)      = C(P) /\ C(Q)</a:t>
            </a:r>
          </a:p>
          <a:p>
            <a:pPr marL="0" indent="0">
              <a:buNone/>
            </a:pPr>
            <a:r>
              <a:rPr kumimoji="1" lang="en-US" altLang="zh-CN" dirty="0"/>
              <a:t>C(P\/Q)      = C(P) \/ C(Q)</a:t>
            </a:r>
          </a:p>
          <a:p>
            <a:pPr marL="0" indent="0">
              <a:buNone/>
            </a:pPr>
            <a:r>
              <a:rPr kumimoji="1" lang="en-US" altLang="zh-CN" dirty="0"/>
              <a:t>C(P-&gt;Q)     = ~C(P) \/ C(Q)</a:t>
            </a:r>
          </a:p>
        </p:txBody>
      </p:sp>
    </p:spTree>
    <p:extLst>
      <p:ext uri="{BB962C8B-B14F-4D97-AF65-F5344CB8AC3E}">
        <p14:creationId xmlns:p14="http://schemas.microsoft.com/office/powerpoint/2010/main" val="927303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B288-4F93-3F49-921E-3079CB45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 elimination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741BD-E34E-8F4C-8BE5-C3EFA1AE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(q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p))</a:t>
            </a:r>
          </a:p>
          <a:p>
            <a:pPr marL="0" indent="0">
              <a:buNone/>
            </a:pPr>
            <a:r>
              <a:rPr kumimoji="1" lang="en-US" altLang="zh-CN" sz="2400" dirty="0"/>
              <a:t>= ~C(p) \/ C(q -&gt;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</a:t>
            </a:r>
          </a:p>
          <a:p>
            <a:pPr marL="0" indent="0">
              <a:buNone/>
            </a:pPr>
            <a:r>
              <a:rPr kumimoji="1" lang="en-US" altLang="zh-CN" sz="2400" dirty="0"/>
              <a:t>= ~p \/ (~C(q)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 C(p))</a:t>
            </a:r>
          </a:p>
          <a:p>
            <a:pPr marL="0" indent="0">
              <a:buNone/>
            </a:pPr>
            <a:r>
              <a:rPr kumimoji="1" lang="en-US" altLang="zh-CN" sz="2400" dirty="0"/>
              <a:t>= ~p \/ (~q 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p)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final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further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turned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into:</a:t>
            </a:r>
          </a:p>
          <a:p>
            <a:pPr marL="0" indent="0">
              <a:buNone/>
            </a:pP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\/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~q</a:t>
            </a:r>
          </a:p>
          <a:p>
            <a:pPr marL="0" indent="0">
              <a:buNone/>
            </a:pP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9159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Conversion into NNF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 into NNF:</a:t>
            </a:r>
          </a:p>
          <a:p>
            <a:pPr marL="0" indent="0">
              <a:buNone/>
            </a:pPr>
            <a:r>
              <a:rPr kumimoji="1" lang="en-US" altLang="zh-CN" dirty="0"/>
              <a:t>C(p)          = p</a:t>
            </a:r>
          </a:p>
          <a:p>
            <a:pPr marL="0" indent="0">
              <a:buNone/>
            </a:pPr>
            <a:r>
              <a:rPr kumimoji="1" lang="en-US" altLang="zh-CN" dirty="0"/>
              <a:t>C(~p)        = ~p</a:t>
            </a:r>
            <a:endParaRPr kumimoji="1" lang="zh-CN" altLang="en-US" dirty="0"/>
          </a:p>
          <a:p>
            <a:pPr marL="0" indent="0">
              <a:buNone/>
            </a:pPr>
            <a:r>
              <a:rPr kumimoji="1" lang="en-US" altLang="zh-CN" dirty="0"/>
              <a:t>C(~~P)      = C(P)</a:t>
            </a:r>
          </a:p>
          <a:p>
            <a:pPr marL="0" indent="0">
              <a:buNone/>
            </a:pPr>
            <a:r>
              <a:rPr kumimoji="1" lang="en-US" altLang="zh-CN" dirty="0"/>
              <a:t>C(P/\Q)      = C(P) /\ C(Q)</a:t>
            </a:r>
          </a:p>
          <a:p>
            <a:pPr marL="0" indent="0">
              <a:buNone/>
            </a:pPr>
            <a:r>
              <a:rPr kumimoji="1" lang="en-US" altLang="zh-CN" dirty="0"/>
              <a:t>C(P\/Q)      = C(P) \/ C(Q)</a:t>
            </a:r>
          </a:p>
          <a:p>
            <a:pPr marL="0" indent="0">
              <a:buNone/>
            </a:pPr>
            <a:r>
              <a:rPr kumimoji="1" lang="en-US" altLang="zh-CN" dirty="0"/>
              <a:t>C(~(P/\Q)) = C(~P) \/ C(~Q)</a:t>
            </a:r>
          </a:p>
          <a:p>
            <a:pPr marL="0" indent="0">
              <a:buNone/>
            </a:pPr>
            <a:r>
              <a:rPr kumimoji="1" lang="en-US" altLang="zh-CN" dirty="0"/>
              <a:t>C(~(P\/Q)) = C(~P) /\ C(~Q)</a:t>
            </a:r>
          </a:p>
        </p:txBody>
      </p:sp>
    </p:spTree>
    <p:extLst>
      <p:ext uri="{BB962C8B-B14F-4D97-AF65-F5344CB8AC3E}">
        <p14:creationId xmlns:p14="http://schemas.microsoft.com/office/powerpoint/2010/main" val="1722808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B288-4F93-3F49-921E-3079CB45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NNF conversion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741BD-E34E-8F4C-8BE5-C3EFA1AE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C(~((p1 /\ ~p2) \/ (p3 \/ ~p4)))</a:t>
            </a:r>
          </a:p>
          <a:p>
            <a:pPr marL="0" indent="0">
              <a:buNone/>
            </a:pPr>
            <a:r>
              <a:rPr kumimoji="1" lang="en-US" altLang="zh-CN" sz="2400" dirty="0"/>
              <a:t>= C(~(p1 /\ ~p2)) /\ C(~(p3 \/ ~p4))</a:t>
            </a:r>
          </a:p>
          <a:p>
            <a:pPr marL="0" indent="0">
              <a:buNone/>
            </a:pPr>
            <a:r>
              <a:rPr kumimoji="1" lang="en-US" altLang="zh-CN" sz="2400" dirty="0"/>
              <a:t>= (C(~p1) \/ C(~(~p2))) /\ (C(~p3) \/ C(~(~p4)))</a:t>
            </a:r>
          </a:p>
          <a:p>
            <a:pPr marL="0" indent="0">
              <a:buNone/>
            </a:pPr>
            <a:r>
              <a:rPr kumimoji="1" lang="en-US" altLang="zh-CN" sz="2400" dirty="0"/>
              <a:t>= (~p1 \/ p2) \/ (~p3 \/ p4)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So intuitively, NNF basically pushes the “~” connective deeper into a given proposition.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9694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Conjunctive normal form(CNF)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5294312" cy="4114800"/>
          </a:xfrm>
        </p:spPr>
        <p:txBody>
          <a:bodyPr/>
          <a:lstStyle/>
          <a:p>
            <a:r>
              <a:rPr kumimoji="1" lang="en-US" altLang="zh-CN" dirty="0"/>
              <a:t>The CFG for CNF right</a:t>
            </a:r>
          </a:p>
          <a:p>
            <a:pPr lvl="1"/>
            <a:r>
              <a:rPr kumimoji="1" lang="en-US" altLang="zh-CN" dirty="0"/>
              <a:t>A proposition </a:t>
            </a:r>
            <a:r>
              <a:rPr kumimoji="1" lang="en-US" altLang="zh-CN" dirty="0">
                <a:solidFill>
                  <a:srgbClr val="0432FF"/>
                </a:solidFill>
              </a:rPr>
              <a:t>P</a:t>
            </a:r>
            <a:r>
              <a:rPr kumimoji="1" lang="en-US" altLang="zh-CN" dirty="0"/>
              <a:t> is a conjunction of disjunctive clause </a:t>
            </a:r>
            <a:r>
              <a:rPr kumimoji="1" lang="en-US" altLang="zh-CN" dirty="0">
                <a:solidFill>
                  <a:srgbClr val="0432FF"/>
                </a:solidFill>
              </a:rPr>
              <a:t>D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D</a:t>
            </a:r>
            <a:r>
              <a:rPr kumimoji="1" lang="en-US" altLang="zh-CN" dirty="0"/>
              <a:t> is a</a:t>
            </a:r>
            <a:r>
              <a:rPr kumimoji="1" lang="zh-CN" altLang="en-US" dirty="0"/>
              <a:t> </a:t>
            </a:r>
            <a:r>
              <a:rPr kumimoji="1" lang="en-US" altLang="zh-CN" dirty="0"/>
              <a:t>disjunction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atoms</a:t>
            </a:r>
            <a:endParaRPr kumimoji="1" lang="zh-CN" altLang="en-US" dirty="0"/>
          </a:p>
          <a:p>
            <a:r>
              <a:rPr kumimoji="1" lang="en-US" altLang="zh-CN" dirty="0"/>
              <a:t>CNF Example: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(p1 \/ ~p2) /\ (p3 \/ ~p4)</a:t>
            </a:r>
          </a:p>
          <a:p>
            <a:r>
              <a:rPr kumimoji="1" lang="en-US" altLang="zh-CN" dirty="0"/>
              <a:t>Non CNF: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p1 /\ (~p2 \/ p3) \/ ~p4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 P::= D /\ P                    </a:t>
                </a: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</a:rPr>
                  <a:t>           D ::= D \/ A</a:t>
                </a: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                |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b="0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                 </a:t>
                </a:r>
                <a:r>
                  <a:rPr kumimoji="1" lang="en-US" altLang="zh-CN" kern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| T</a:t>
                </a:r>
                <a:endParaRPr kumimoji="1" lang="en-US" altLang="zh-CN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i="1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                        </a:t>
                </a:r>
                <a:r>
                  <a:rPr kumimoji="1" lang="en-US" altLang="zh-CN" kern="0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|</a:t>
                </a:r>
                <a:r>
                  <a:rPr kumimoji="1" lang="en-US" altLang="zh-CN" kern="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ker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i="1" kern="0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9BB7AC7B-1BBF-004C-85E0-9F11663AA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05400" y="1981200"/>
                <a:ext cx="3886200" cy="4114800"/>
              </a:xfrm>
              <a:prstGeom prst="rect">
                <a:avLst/>
              </a:prstGeom>
              <a:blipFill>
                <a:blip r:embed="rId2"/>
                <a:stretch>
                  <a:fillRect t="-2160" r="-6416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540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Conversion into CNF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 converting into CNF:</a:t>
            </a:r>
          </a:p>
          <a:p>
            <a:pPr marL="0" indent="0">
              <a:buNone/>
            </a:pPr>
            <a:r>
              <a:rPr kumimoji="1" lang="en-US" altLang="zh-CN" sz="2800" dirty="0"/>
              <a:t>C(p)     = p</a:t>
            </a:r>
          </a:p>
          <a:p>
            <a:pPr marL="0" indent="0">
              <a:buNone/>
            </a:pPr>
            <a:r>
              <a:rPr kumimoji="1" lang="en-US" altLang="zh-CN" sz="2800" dirty="0"/>
              <a:t>C(~p)   = ~p</a:t>
            </a:r>
            <a:endParaRPr kumimoji="1" lang="zh-CN" altLang="en-US" sz="2800" dirty="0"/>
          </a:p>
          <a:p>
            <a:pPr marL="0" indent="0">
              <a:buNone/>
            </a:pPr>
            <a:r>
              <a:rPr kumimoji="1" lang="en-US" altLang="zh-CN" sz="2800" dirty="0"/>
              <a:t>C(P/\Q) = C(P) /\ C(Q)</a:t>
            </a:r>
          </a:p>
          <a:p>
            <a:pPr marL="0" indent="0">
              <a:buNone/>
            </a:pPr>
            <a:r>
              <a:rPr kumimoji="1" lang="en-US" altLang="zh-CN" sz="2800" dirty="0"/>
              <a:t>C(P\/Q) = D(C(P), C(Q))</a:t>
            </a:r>
          </a:p>
          <a:p>
            <a:pPr marL="0" indent="0">
              <a:buNone/>
            </a:pPr>
            <a:endParaRPr kumimoji="1" lang="en-US" altLang="zh-CN" sz="2800" dirty="0"/>
          </a:p>
          <a:p>
            <a:pPr marL="0" indent="0">
              <a:buNone/>
            </a:pPr>
            <a:r>
              <a:rPr kumimoji="1" lang="en-US" altLang="zh-CN" sz="2800" dirty="0"/>
              <a:t>D(P=P1/\P2, Q)  = D(P1, Q) /\ D(P2, Q)</a:t>
            </a:r>
          </a:p>
          <a:p>
            <a:pPr marL="0" indent="0">
              <a:buNone/>
            </a:pPr>
            <a:r>
              <a:rPr kumimoji="1" lang="en-US" altLang="zh-CN" sz="2800" dirty="0"/>
              <a:t>D(P, Q=Q1/\Q2) = D(P, Q1) /\ D(P, Q2)</a:t>
            </a:r>
          </a:p>
          <a:p>
            <a:pPr marL="0" indent="0">
              <a:buNone/>
            </a:pPr>
            <a:r>
              <a:rPr kumimoji="1" lang="en-US" altLang="zh-CN" sz="2800" dirty="0"/>
              <a:t>D(P, Q)              = P \/ Q</a:t>
            </a:r>
          </a:p>
        </p:txBody>
      </p:sp>
    </p:spTree>
    <p:extLst>
      <p:ext uri="{BB962C8B-B14F-4D97-AF65-F5344CB8AC3E}">
        <p14:creationId xmlns:p14="http://schemas.microsoft.com/office/powerpoint/2010/main" val="2579850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D5B288-4F93-3F49-921E-3079CB45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CNF 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741BD-E34E-8F4C-8BE5-C3EFA1AE1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400" dirty="0"/>
              <a:t>C((~p1 /\ p2) \/ (~p2 /\ p4))</a:t>
            </a:r>
          </a:p>
          <a:p>
            <a:pPr marL="0" indent="0">
              <a:buNone/>
            </a:pPr>
            <a:r>
              <a:rPr kumimoji="1" lang="en-US" altLang="zh-CN" sz="2400" dirty="0"/>
              <a:t>= D(C(~p1 /\ p2), C(~p2 /\ p4))</a:t>
            </a:r>
          </a:p>
          <a:p>
            <a:pPr marL="0" indent="0">
              <a:buNone/>
            </a:pPr>
            <a:r>
              <a:rPr kumimoji="1" lang="en-US" altLang="zh-CN" sz="2400" dirty="0"/>
              <a:t>= D(~p1 /\ p2, ~p2 /\ p4)</a:t>
            </a:r>
          </a:p>
          <a:p>
            <a:pPr marL="0" indent="0">
              <a:buNone/>
            </a:pPr>
            <a:r>
              <a:rPr kumimoji="1" lang="en-US" altLang="zh-CN" sz="2400" dirty="0"/>
              <a:t>= D(~p1, ~p2 /\ p4) /\ D(p2, ~p2 /\ p4)</a:t>
            </a:r>
          </a:p>
          <a:p>
            <a:pPr marL="0" indent="0">
              <a:buNone/>
            </a:pPr>
            <a:r>
              <a:rPr kumimoji="1" lang="en-US" altLang="zh-CN" sz="2400" dirty="0"/>
              <a:t>= (D(~p1, ~p2) /\ D(~p1, p4))  /\ …</a:t>
            </a:r>
          </a:p>
          <a:p>
            <a:pPr marL="0" indent="0">
              <a:buNone/>
            </a:pPr>
            <a:r>
              <a:rPr kumimoji="1" lang="en-US" altLang="zh-CN" sz="2400" dirty="0"/>
              <a:t>= ((~p1\/~p2) /\ (~p1\/p4)) /\ …</a:t>
            </a:r>
          </a:p>
          <a:p>
            <a:pPr marL="0" indent="0">
              <a:buNone/>
            </a:pPr>
            <a:endParaRPr kumimoji="1" lang="en-US" altLang="zh-CN" sz="2400" dirty="0"/>
          </a:p>
          <a:p>
            <a:pPr marL="0" indent="0">
              <a:buNone/>
            </a:pPr>
            <a:r>
              <a:rPr kumimoji="1" lang="en-US" altLang="zh-CN" sz="2400" dirty="0"/>
              <a:t>Remarks: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Think both C(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and D(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as compilers;</a:t>
            </a:r>
          </a:p>
          <a:p>
            <a:pPr marL="457200" indent="-457200">
              <a:buAutoNum type="arabicPeriod"/>
            </a:pPr>
            <a:r>
              <a:rPr kumimoji="1" lang="en-US" altLang="zh-CN" sz="2400" dirty="0"/>
              <a:t>The D(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) function basically pushes the </a:t>
            </a:r>
            <a:r>
              <a:rPr kumimoji="1" lang="en-US" altLang="zh-CN" sz="2400" dirty="0">
                <a:solidFill>
                  <a:srgbClr val="0432FF"/>
                </a:solidFill>
              </a:rPr>
              <a:t>\/</a:t>
            </a:r>
            <a:r>
              <a:rPr kumimoji="1" lang="en-US" altLang="zh-CN" sz="2400" dirty="0"/>
              <a:t> connective deeper into a given proposition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P.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9996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DIMACS standard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For CNF, each prop is denoted by a positive integer, it’s negation is the corresponding negative number, each clause is ended by 0</a:t>
            </a:r>
          </a:p>
          <a:p>
            <a:r>
              <a:rPr kumimoji="1" lang="en-US" altLang="zh-CN" dirty="0"/>
              <a:t>Example:</a:t>
            </a:r>
          </a:p>
          <a:p>
            <a:pPr lvl="1"/>
            <a:r>
              <a:rPr kumimoji="1" lang="en-US" altLang="zh-CN" dirty="0"/>
              <a:t>(~p1\/~p2) /\ (~p1\/p4)</a:t>
            </a:r>
          </a:p>
          <a:p>
            <a:pPr lvl="1"/>
            <a:r>
              <a:rPr kumimoji="1" lang="en-US" altLang="zh-CN" dirty="0"/>
              <a:t>-1 -2 0 -1 4 0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18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 (SAT)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Satisfiability is a key problem in math</a:t>
            </a:r>
          </a:p>
          <a:p>
            <a:pPr lvl="1"/>
            <a:r>
              <a:rPr kumimoji="1" lang="en-US" altLang="zh-CN" dirty="0"/>
              <a:t>To answer whether or not a proposition can evaluate to true, under some model</a:t>
            </a:r>
          </a:p>
          <a:p>
            <a:r>
              <a:rPr kumimoji="1" lang="en-US" altLang="zh-CN" dirty="0"/>
              <a:t>One of the fundamental problems in CS</a:t>
            </a:r>
          </a:p>
          <a:p>
            <a:pPr lvl="1"/>
            <a:r>
              <a:rPr kumimoji="1" lang="en-US" altLang="zh-CN" dirty="0"/>
              <a:t>Many theoretical studies</a:t>
            </a:r>
          </a:p>
          <a:p>
            <a:pPr lvl="2"/>
            <a:r>
              <a:rPr kumimoji="1" lang="en-US" altLang="zh-CN" dirty="0"/>
              <a:t>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NPC (Cook-Levin, 1971)</a:t>
            </a:r>
          </a:p>
          <a:p>
            <a:pPr lvl="1"/>
            <a:r>
              <a:rPr kumimoji="1" lang="en-US" altLang="zh-CN" dirty="0"/>
              <a:t>Many algorithmic improvements</a:t>
            </a:r>
          </a:p>
          <a:p>
            <a:pPr lvl="2"/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practical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enough</a:t>
            </a:r>
          </a:p>
          <a:p>
            <a:pPr lvl="1"/>
            <a:r>
              <a:rPr kumimoji="1" lang="en-US" altLang="zh-CN" dirty="0"/>
              <a:t>Many applications</a:t>
            </a:r>
          </a:p>
          <a:p>
            <a:pPr lvl="2"/>
            <a:r>
              <a:rPr kumimoji="1" lang="en-US" altLang="zh-CN" dirty="0"/>
              <a:t>We’ll discuss some in future lectures</a:t>
            </a:r>
          </a:p>
        </p:txBody>
      </p:sp>
    </p:spTree>
    <p:extLst>
      <p:ext uri="{BB962C8B-B14F-4D97-AF65-F5344CB8AC3E}">
        <p14:creationId xmlns:p14="http://schemas.microsoft.com/office/powerpoint/2010/main" val="245371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An initial but still very popular algorithm</a:t>
            </a:r>
          </a:p>
          <a:p>
            <a:pPr lvl="1"/>
            <a:r>
              <a:rPr kumimoji="1" lang="en-US" altLang="zh-CN" dirty="0"/>
              <a:t>Davis-Putnam (DP) </a:t>
            </a:r>
            <a:r>
              <a:rPr kumimoji="1" lang="en-US" altLang="zh-CN"/>
              <a:t>algorithm, 1960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Davis, </a:t>
            </a:r>
            <a:r>
              <a:rPr kumimoji="1" lang="en-US" altLang="zh-CN" dirty="0" err="1"/>
              <a:t>Logemann</a:t>
            </a:r>
            <a:r>
              <a:rPr kumimoji="1" lang="en-US" altLang="zh-CN" dirty="0"/>
              <a:t>, and Loveland, 1962</a:t>
            </a:r>
          </a:p>
          <a:p>
            <a:r>
              <a:rPr kumimoji="1" lang="en-US" altLang="zh-CN" dirty="0"/>
              <a:t>Based on the truth table method, but with key improvements:</a:t>
            </a:r>
          </a:p>
          <a:p>
            <a:pPr lvl="1"/>
            <a:r>
              <a:rPr kumimoji="1" lang="en-US" altLang="zh-CN" dirty="0"/>
              <a:t>Splitting rule</a:t>
            </a:r>
          </a:p>
          <a:p>
            <a:pPr lvl="1"/>
            <a:r>
              <a:rPr kumimoji="1" lang="en-US" altLang="zh-CN" dirty="0"/>
              <a:t>Unit propagation (1-clause) rule</a:t>
            </a:r>
          </a:p>
          <a:p>
            <a:pPr lvl="2"/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9691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(~T\/~p2) /\ (p2\/p4)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(~F\/~p2) /\ (p2\/p4)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84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~p2 /\ (p2\/p4)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should only be F, in order to make the whole prop. SAT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stCxn id="11" idx="0"/>
          </p:cNvCxnSpPr>
          <p:nvPr/>
        </p:nvCxnSpPr>
        <p:spPr>
          <a:xfrm flipH="1" flipV="1">
            <a:off x="2209800" y="4953000"/>
            <a:ext cx="762000" cy="621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324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~F /\ (p2\/p4)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 propagate the the value of p2 into other clause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3987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~F /\ (F \/p4)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And propagate the the value of p2 into other clause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4791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Local simplification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43845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p4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5742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Trivial assignment to p4</a:t>
            </a:r>
            <a:endParaRPr kumimoji="1" lang="zh-CN" altLang="en-US" dirty="0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41EE938A-BE54-2D49-A558-E35A26C7396A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2819400" y="4876800"/>
            <a:ext cx="152400" cy="6974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DB08FB-81CC-8A4F-B9E0-998FCC041431}"/>
              </a:ext>
            </a:extLst>
          </p:cNvPr>
          <p:cNvSpPr txBox="1"/>
          <p:nvPr/>
        </p:nvSpPr>
        <p:spPr>
          <a:xfrm>
            <a:off x="895350" y="38100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p4 = 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45683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To check the satisfiability of:</a:t>
            </a:r>
          </a:p>
          <a:p>
            <a:pPr marL="0" indent="0" algn="ctr">
              <a:buNone/>
            </a:pPr>
            <a:r>
              <a:rPr kumimoji="1" lang="en-US" altLang="zh-CN" sz="2400" dirty="0"/>
              <a:t>(~p1\/~p2) /\ (p2\/p4)</a:t>
            </a:r>
          </a:p>
          <a:p>
            <a:pPr marL="0" indent="0">
              <a:buNone/>
            </a:pPr>
            <a:r>
              <a:rPr kumimoji="1" lang="en-US" altLang="zh-CN" dirty="0"/>
              <a:t>1. Splitting:</a:t>
            </a:r>
            <a:endParaRPr kumimoji="1"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2E1F48A-2CC6-A14B-B672-FCD25313F05C}"/>
              </a:ext>
            </a:extLst>
          </p:cNvPr>
          <p:cNvSpPr/>
          <p:nvPr/>
        </p:nvSpPr>
        <p:spPr>
          <a:xfrm>
            <a:off x="3352800" y="3589839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(~p1\/~p2) /\ (p2\/p4)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F17AD52-449B-8641-8D36-0C3DD0E88A41}"/>
              </a:ext>
            </a:extLst>
          </p:cNvPr>
          <p:cNvSpPr/>
          <p:nvPr/>
        </p:nvSpPr>
        <p:spPr>
          <a:xfrm>
            <a:off x="119472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T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CBA032-8F1C-AA4C-931E-F39A2B028B12}"/>
              </a:ext>
            </a:extLst>
          </p:cNvPr>
          <p:cNvSpPr/>
          <p:nvPr/>
        </p:nvSpPr>
        <p:spPr>
          <a:xfrm>
            <a:off x="5334000" y="4572000"/>
            <a:ext cx="2971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ctr">
              <a:buNone/>
            </a:pPr>
            <a:r>
              <a:rPr kumimoji="1" lang="en-US" altLang="zh-CN" dirty="0"/>
              <a:t>p2\/p4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34E7CD4-152B-EF44-B006-CD256B975513}"/>
              </a:ext>
            </a:extLst>
          </p:cNvPr>
          <p:cNvCxnSpPr>
            <a:stCxn id="5" idx="2"/>
            <a:endCxn id="17" idx="0"/>
          </p:cNvCxnSpPr>
          <p:nvPr/>
        </p:nvCxnSpPr>
        <p:spPr>
          <a:xfrm flipH="1">
            <a:off x="2680620" y="4047039"/>
            <a:ext cx="215808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FBA5C115-95F8-D34F-8C8F-93816B228D44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4838700" y="4047039"/>
            <a:ext cx="1981200" cy="524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42BA2FB7-66A4-B94B-B7BA-F72D90F3B881}"/>
              </a:ext>
            </a:extLst>
          </p:cNvPr>
          <p:cNvSpPr txBox="1"/>
          <p:nvPr/>
        </p:nvSpPr>
        <p:spPr>
          <a:xfrm>
            <a:off x="2680620" y="4075113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T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873AB26-366B-A343-90F1-BE77F6BA14EA}"/>
              </a:ext>
            </a:extLst>
          </p:cNvPr>
          <p:cNvSpPr txBox="1"/>
          <p:nvPr/>
        </p:nvSpPr>
        <p:spPr>
          <a:xfrm>
            <a:off x="6000750" y="40386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p1 = F</a:t>
            </a:r>
            <a:endParaRPr kumimoji="1"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A42961F-6ACF-284C-9E83-EC288C1F1DA6}"/>
              </a:ext>
            </a:extLst>
          </p:cNvPr>
          <p:cNvSpPr txBox="1"/>
          <p:nvPr/>
        </p:nvSpPr>
        <p:spPr>
          <a:xfrm>
            <a:off x="1676400" y="5257800"/>
            <a:ext cx="571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/>
              <a:t>The model:</a:t>
            </a:r>
          </a:p>
          <a:p>
            <a:r>
              <a:rPr kumimoji="1" lang="en-US" altLang="zh-CN" sz="2400" dirty="0"/>
              <a:t>[p1=T, p2=F, p4=T]</a:t>
            </a:r>
            <a:endParaRPr kumimoji="1" lang="zh-CN" altLang="en-US" sz="2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6553574-53C3-A240-8966-4C14E49D2A41}"/>
              </a:ext>
            </a:extLst>
          </p:cNvPr>
          <p:cNvSpPr txBox="1"/>
          <p:nvPr/>
        </p:nvSpPr>
        <p:spPr>
          <a:xfrm>
            <a:off x="914400" y="4126468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p2 = F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DB08FB-81CC-8A4F-B9E0-998FCC041431}"/>
              </a:ext>
            </a:extLst>
          </p:cNvPr>
          <p:cNvSpPr txBox="1"/>
          <p:nvPr/>
        </p:nvSpPr>
        <p:spPr>
          <a:xfrm>
            <a:off x="895350" y="3810000"/>
            <a:ext cx="123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p4 = 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E5F5388-95C0-4740-B49F-8E33B158CE63}"/>
                  </a:ext>
                </a:extLst>
              </p:cNvPr>
              <p:cNvSpPr txBox="1"/>
              <p:nvPr/>
            </p:nvSpPr>
            <p:spPr>
              <a:xfrm>
                <a:off x="1676400" y="6167735"/>
                <a:ext cx="6629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400" dirty="0"/>
                  <a:t>We only need just </a:t>
                </a:r>
                <a:r>
                  <a:rPr kumimoji="1" lang="en-US" altLang="zh-CN" sz="2400" dirty="0">
                    <a:solidFill>
                      <a:srgbClr val="0432FF"/>
                    </a:solidFill>
                  </a:rPr>
                  <a:t>1</a:t>
                </a:r>
                <a:r>
                  <a:rPr kumimoji="1" lang="en-US" altLang="zh-CN" sz="2400" dirty="0"/>
                  <a:t> try, instead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=8 </m:t>
                    </m:r>
                    <m:r>
                      <a:rPr kumimoji="1"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</a:rPr>
                  <a:t> </a:t>
                </a:r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E5F5388-95C0-4740-B49F-8E33B158C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6167735"/>
                <a:ext cx="6629400" cy="461665"/>
              </a:xfrm>
              <a:prstGeom prst="rect">
                <a:avLst/>
              </a:prstGeom>
              <a:blipFill>
                <a:blip r:embed="rId2"/>
                <a:stretch>
                  <a:fillRect l="-1533" t="-10811" b="-270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22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DPLL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(P){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if(P==T)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sat;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if(P==F)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unsat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unit prop and simplify P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select_atomic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choose an atomic prop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(P[x|-&gt;T]))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splitting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sat;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dpll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(P[x|-&gt;F]);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4256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State-of-the-art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A1F45E-C259-C14C-94F2-A3D20B17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New algorithms:</a:t>
            </a:r>
          </a:p>
          <a:p>
            <a:pPr lvl="1"/>
            <a:r>
              <a:rPr kumimoji="1" lang="en-US" altLang="zh-CN" dirty="0"/>
              <a:t>E.g., CDCL</a:t>
            </a:r>
          </a:p>
          <a:p>
            <a:r>
              <a:rPr kumimoji="1" lang="en-US" altLang="zh-CN" dirty="0"/>
              <a:t>Many improvements and engineering effort</a:t>
            </a:r>
          </a:p>
          <a:p>
            <a:pPr lvl="1"/>
            <a:r>
              <a:rPr kumimoji="1" lang="en-US" altLang="zh-CN" dirty="0"/>
              <a:t>Careful encoding of the propositions</a:t>
            </a:r>
          </a:p>
          <a:p>
            <a:pPr lvl="1"/>
            <a:r>
              <a:rPr kumimoji="1" lang="en-US" altLang="zh-CN" dirty="0"/>
              <a:t>Backtracking…</a:t>
            </a:r>
          </a:p>
          <a:p>
            <a:r>
              <a:rPr kumimoji="1" lang="en-US" altLang="zh-CN" dirty="0"/>
              <a:t>As a result, modern SAT solvers are practical enough</a:t>
            </a:r>
          </a:p>
        </p:txBody>
      </p:sp>
    </p:spTree>
    <p:extLst>
      <p:ext uri="{BB962C8B-B14F-4D97-AF65-F5344CB8AC3E}">
        <p14:creationId xmlns:p14="http://schemas.microsoft.com/office/powerpoint/2010/main" val="186464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068B-5A30-2644-98DB-0F6AA9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8904-BB1E-0A46-AAA6-A714FDFA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 table: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SAT: for a given proposition P, is there a model that makes P true?</a:t>
            </a:r>
          </a:p>
          <a:p>
            <a:pPr lvl="1"/>
            <a:r>
              <a:rPr kumimoji="1" lang="en-US" altLang="zh-CN" dirty="0"/>
              <a:t>Also called a </a:t>
            </a:r>
            <a:r>
              <a:rPr kumimoji="1" lang="en-US" altLang="zh-CN" dirty="0" err="1"/>
              <a:t>boolean</a:t>
            </a:r>
            <a:r>
              <a:rPr kumimoji="1" lang="en-US" altLang="zh-CN" dirty="0"/>
              <a:t> satisfiability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43796"/>
                  </p:ext>
                </p:extLst>
              </p:nvPr>
            </p:nvGraphicFramePr>
            <p:xfrm>
              <a:off x="3048000" y="27940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kern="1200" dirty="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𝐐</m:t>
                              </m:r>
                            </m:oMath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6643796"/>
                  </p:ext>
                </p:extLst>
              </p:nvPr>
            </p:nvGraphicFramePr>
            <p:xfrm>
              <a:off x="3048000" y="27940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087" t="-10345" r="-2174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839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Modeling and reasoning with SAT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397168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general scheme</a:t>
            </a:r>
            <a:endParaRPr kumimoji="1" lang="zh-CN" altLang="en-US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34615710-8472-774F-9CF8-71C15C38BCCE}"/>
              </a:ext>
            </a:extLst>
          </p:cNvPr>
          <p:cNvSpPr/>
          <p:nvPr/>
        </p:nvSpPr>
        <p:spPr>
          <a:xfrm>
            <a:off x="3429000" y="3352800"/>
            <a:ext cx="25146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SAT solver/</a:t>
            </a:r>
          </a:p>
          <a:p>
            <a:pPr algn="ctr"/>
            <a:r>
              <a:rPr kumimoji="1" lang="en-US" altLang="zh-CN" dirty="0"/>
              <a:t>Theorem prover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667C130-7A6C-6C47-9CC1-A23F6FFFBA6A}"/>
              </a:ext>
            </a:extLst>
          </p:cNvPr>
          <p:cNvSpPr txBox="1"/>
          <p:nvPr/>
        </p:nvSpPr>
        <p:spPr>
          <a:xfrm>
            <a:off x="914400" y="3200400"/>
            <a:ext cx="2125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Problem modeling/</a:t>
            </a:r>
          </a:p>
          <a:p>
            <a:r>
              <a:rPr kumimoji="1" lang="en-US" altLang="zh-CN" dirty="0"/>
              <a:t>constraints</a:t>
            </a:r>
            <a:endParaRPr kumimoji="1" lang="zh-CN" altLang="en-US" dirty="0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BE26906F-B82E-B04D-AB5B-EA7B45E12EBE}"/>
              </a:ext>
            </a:extLst>
          </p:cNvPr>
          <p:cNvSpPr/>
          <p:nvPr/>
        </p:nvSpPr>
        <p:spPr>
          <a:xfrm>
            <a:off x="1752600" y="37338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69D08315-9D82-574A-BCCE-577A88C4ACDD}"/>
              </a:ext>
            </a:extLst>
          </p:cNvPr>
          <p:cNvSpPr txBox="1"/>
          <p:nvPr/>
        </p:nvSpPr>
        <p:spPr>
          <a:xfrm>
            <a:off x="5972629" y="2971800"/>
            <a:ext cx="212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Solution found!</a:t>
            </a:r>
            <a:endParaRPr kumimoji="1" lang="zh-CN" altLang="en-US" dirty="0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7A820510-8A39-9A4A-A7F5-28E6F874CC15}"/>
              </a:ext>
            </a:extLst>
          </p:cNvPr>
          <p:cNvSpPr/>
          <p:nvPr/>
        </p:nvSpPr>
        <p:spPr>
          <a:xfrm>
            <a:off x="5943600" y="34290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4A5C06F-1A85-9B4A-869F-332008DFC4BA}"/>
              </a:ext>
            </a:extLst>
          </p:cNvPr>
          <p:cNvSpPr txBox="1"/>
          <p:nvPr/>
        </p:nvSpPr>
        <p:spPr>
          <a:xfrm>
            <a:off x="5972629" y="4325034"/>
            <a:ext cx="2125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No solutions</a:t>
            </a:r>
            <a:endParaRPr kumimoji="1" lang="zh-CN" altLang="en-US" dirty="0"/>
          </a:p>
        </p:txBody>
      </p:sp>
      <p:sp>
        <p:nvSpPr>
          <p:cNvPr id="27" name="右箭头 26">
            <a:extLst>
              <a:ext uri="{FF2B5EF4-FFF2-40B4-BE49-F238E27FC236}">
                <a16:creationId xmlns:a16="http://schemas.microsoft.com/office/drawing/2014/main" id="{5C33A0DF-9317-814D-83D4-92178FDE6161}"/>
              </a:ext>
            </a:extLst>
          </p:cNvPr>
          <p:cNvSpPr/>
          <p:nvPr/>
        </p:nvSpPr>
        <p:spPr>
          <a:xfrm>
            <a:off x="5943600" y="4038600"/>
            <a:ext cx="16764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3861CF5-19F5-CF45-B7D0-07BEB31CB4D6}"/>
              </a:ext>
            </a:extLst>
          </p:cNvPr>
          <p:cNvSpPr txBox="1"/>
          <p:nvPr/>
        </p:nvSpPr>
        <p:spPr>
          <a:xfrm>
            <a:off x="7609114" y="3364468"/>
            <a:ext cx="809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SAT</a:t>
            </a:r>
            <a:endParaRPr kumimoji="1"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83793030-C459-BE44-8E58-B32A6956011F}"/>
              </a:ext>
            </a:extLst>
          </p:cNvPr>
          <p:cNvSpPr txBox="1"/>
          <p:nvPr/>
        </p:nvSpPr>
        <p:spPr>
          <a:xfrm>
            <a:off x="7620000" y="4050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UNSAT</a:t>
            </a:r>
            <a:endParaRPr kumimoji="1" lang="zh-CN" altLang="en-US" dirty="0"/>
          </a:p>
        </p:txBody>
      </p:sp>
      <p:sp>
        <p:nvSpPr>
          <p:cNvPr id="12" name="下箭头 11">
            <a:extLst>
              <a:ext uri="{FF2B5EF4-FFF2-40B4-BE49-F238E27FC236}">
                <a16:creationId xmlns:a16="http://schemas.microsoft.com/office/drawing/2014/main" id="{C3976A2C-302A-704C-9823-642D1DB23EA5}"/>
              </a:ext>
            </a:extLst>
          </p:cNvPr>
          <p:cNvSpPr/>
          <p:nvPr/>
        </p:nvSpPr>
        <p:spPr>
          <a:xfrm>
            <a:off x="4495800" y="4495800"/>
            <a:ext cx="381000" cy="838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20713AE-E571-8447-921A-ED6D7237F9C3}"/>
              </a:ext>
            </a:extLst>
          </p:cNvPr>
          <p:cNvSpPr txBox="1"/>
          <p:nvPr/>
        </p:nvSpPr>
        <p:spPr>
          <a:xfrm>
            <a:off x="4191000" y="5345668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UNKNOWN</a:t>
            </a:r>
            <a:endParaRPr kumimoji="1"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99C93D7-74FE-7B41-9961-7A097E06FA97}"/>
              </a:ext>
            </a:extLst>
          </p:cNvPr>
          <p:cNvSpPr txBox="1"/>
          <p:nvPr/>
        </p:nvSpPr>
        <p:spPr>
          <a:xfrm>
            <a:off x="3505200" y="46598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Memout</a:t>
            </a:r>
            <a:r>
              <a:rPr kumimoji="1" lang="en-US" altLang="zh-CN" dirty="0"/>
              <a:t>/</a:t>
            </a:r>
          </a:p>
          <a:p>
            <a:r>
              <a:rPr kumimoji="1" lang="en-US" altLang="zh-CN" dirty="0"/>
              <a:t>timeout</a:t>
            </a:r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6485DF8-DCD7-5A4C-8C81-177A664B14DF}"/>
              </a:ext>
            </a:extLst>
          </p:cNvPr>
          <p:cNvSpPr txBox="1"/>
          <p:nvPr/>
        </p:nvSpPr>
        <p:spPr>
          <a:xfrm>
            <a:off x="2590800" y="2133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hard part!</a:t>
            </a:r>
            <a:endParaRPr kumimoji="1" lang="zh-CN" altLang="en-US" dirty="0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30C33B09-D427-5D4C-AE35-F39A62E3A5F8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1977231" y="2502932"/>
            <a:ext cx="1489869" cy="697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6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1: circuit layout</a:t>
            </a:r>
            <a:endParaRPr kumimoji="1"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A771549-5E8B-9248-B18A-3DBA55ED4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905000"/>
            <a:ext cx="4127500" cy="965200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F7B20559-495E-CB4B-A5F7-0BD2DCBC5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229" y="3276600"/>
            <a:ext cx="4254500" cy="20066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6477000" y="5638800"/>
            <a:ext cx="246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Output “True”?</a:t>
            </a:r>
            <a:endParaRPr kumimoji="1" lang="zh-CN" altLang="en-US" dirty="0"/>
          </a:p>
        </p:txBody>
      </p: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9423CB87-4AB7-4246-9DFB-52F6964AC74C}"/>
              </a:ext>
            </a:extLst>
          </p:cNvPr>
          <p:cNvCxnSpPr>
            <a:stCxn id="21" idx="0"/>
          </p:cNvCxnSpPr>
          <p:nvPr/>
        </p:nvCxnSpPr>
        <p:spPr>
          <a:xfrm flipV="1">
            <a:off x="7710488" y="4279900"/>
            <a:ext cx="989012" cy="135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97CD32BA-122B-8449-8ADC-C0C4DB85B10A}"/>
              </a:ext>
            </a:extLst>
          </p:cNvPr>
          <p:cNvSpPr txBox="1"/>
          <p:nvPr/>
        </p:nvSpPr>
        <p:spPr>
          <a:xfrm>
            <a:off x="304800" y="2209800"/>
            <a:ext cx="3962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SAT for the following prop:</a:t>
            </a:r>
          </a:p>
          <a:p>
            <a:endParaRPr kumimoji="1" lang="en-US" altLang="zh-CN" dirty="0"/>
          </a:p>
          <a:p>
            <a:r>
              <a:rPr kumimoji="1" lang="en-US" altLang="zh-CN" dirty="0">
                <a:solidFill>
                  <a:srgbClr val="0432FF"/>
                </a:solidFill>
              </a:rPr>
              <a:t>((A /\ B) /\ D) \/ ((A /\ B) /\ ~C)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94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2: seat arrangement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5257800" y="3352800"/>
            <a:ext cx="36861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 people Alice, Bob, Carol, take 3 seats.</a:t>
            </a:r>
          </a:p>
          <a:p>
            <a:r>
              <a:rPr kumimoji="1" lang="en-US" altLang="zh-CN" dirty="0"/>
              <a:t>Constraints: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Alice cannot sit near to Carol;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Bob cannot sit right to Alice.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Question: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Is there any solution?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How many solutions in total?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CD32BA-122B-8449-8ADC-C0C4DB85B10A}"/>
              </a:ext>
            </a:extLst>
          </p:cNvPr>
          <p:cNvSpPr txBox="1"/>
          <p:nvPr/>
        </p:nvSpPr>
        <p:spPr>
          <a:xfrm>
            <a:off x="304800" y="1905000"/>
            <a:ext cx="47244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Modeling the problem: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Ai: Alice takes seat Ai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Bi: Bob takes seat Bi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Ci: Bob take the seat Ci</a:t>
            </a:r>
          </a:p>
          <a:p>
            <a:r>
              <a:rPr kumimoji="1" lang="en-US" altLang="zh-CN" dirty="0"/>
              <a:t>Where 1&lt;=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&lt;=3.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Modeling the constraint: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Alice must take just one seat: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(A1/\~A2/\~A3) \/ (~A1/\A2/\~A3) \/ (~A1/\~A2/\A3)</a:t>
            </a:r>
          </a:p>
          <a:p>
            <a:r>
              <a:rPr kumimoji="1" lang="en-US" altLang="zh-CN" dirty="0"/>
              <a:t>2. Bob (Carol) takes just one seat:</a:t>
            </a:r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3. 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seat just taken by 1 person: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(A1/\~B1/\~C1) \/ (~A1/\B1/\~C1) \/ (~A1/\~B1/\C1)</a:t>
            </a:r>
          </a:p>
          <a:p>
            <a:r>
              <a:rPr kumimoji="1" lang="en-US" altLang="zh-CN" dirty="0"/>
              <a:t>4. Alice cannot sit near to Carol: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(A1-&gt;~B2)/\(A2-&gt;~B1)/\(A2-&gt;~B3)/\(A3-&gt;~B2)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39C9DB3-F4B5-524B-A1EB-D80EE9A82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1968500"/>
            <a:ext cx="1079500" cy="10795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A08585-4A6B-0C42-A47A-199F4DED1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0" y="1981200"/>
            <a:ext cx="1079500" cy="1079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B730ED-157D-FE43-8FF9-F714A94F9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981200"/>
            <a:ext cx="10795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107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5C8C1-95A8-6D47-90B6-BED85A6F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3: n-queens puzzle</a:t>
            </a:r>
            <a:endParaRPr kumimoji="1"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DDF6A42-104C-D542-8293-605114BFD61B}"/>
              </a:ext>
            </a:extLst>
          </p:cNvPr>
          <p:cNvSpPr txBox="1"/>
          <p:nvPr/>
        </p:nvSpPr>
        <p:spPr>
          <a:xfrm>
            <a:off x="5791200" y="3962400"/>
            <a:ext cx="3276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Is it possible to put n queens on a n*n board, so that no queen can attack each other?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row;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column;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Not on the same diagonal.</a:t>
            </a:r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r>
              <a:rPr kumimoji="1" lang="en-US" altLang="zh-CN" dirty="0"/>
              <a:t>The above is a 4-queens puzzle.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7CD32BA-122B-8449-8ADC-C0C4DB85B10A}"/>
              </a:ext>
            </a:extLst>
          </p:cNvPr>
          <p:cNvSpPr txBox="1"/>
          <p:nvPr/>
        </p:nvSpPr>
        <p:spPr>
          <a:xfrm>
            <a:off x="304800" y="1905000"/>
            <a:ext cx="5257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Modeling the problem: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bool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board[n][n]: </a:t>
            </a:r>
          </a:p>
          <a:p>
            <a:r>
              <a:rPr kumimoji="1" lang="en-US" altLang="zh-CN" dirty="0"/>
              <a:t>board[</a:t>
            </a:r>
            <a:r>
              <a:rPr kumimoji="1" lang="en-US" altLang="zh-CN" dirty="0" err="1"/>
              <a:t>i</a:t>
            </a:r>
            <a:r>
              <a:rPr kumimoji="1" lang="en-US" altLang="zh-CN" dirty="0"/>
              <a:t>][j]=true, when there is a queen; false, when there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Modeling the constraint:</a:t>
            </a:r>
          </a:p>
          <a:p>
            <a:pPr marL="342900" indent="-342900">
              <a:buAutoNum type="arabicPeriod"/>
            </a:pPr>
            <a:r>
              <a:rPr kumimoji="1" lang="en-US" altLang="zh-CN" dirty="0"/>
              <a:t>Every row has </a:t>
            </a:r>
            <a:r>
              <a:rPr kumimoji="1" lang="en-US" altLang="zh-CN" dirty="0">
                <a:solidFill>
                  <a:srgbClr val="0432FF"/>
                </a:solidFill>
              </a:rPr>
              <a:t>exactly</a:t>
            </a:r>
            <a:r>
              <a:rPr kumimoji="1" lang="en-US" altLang="zh-CN" dirty="0"/>
              <a:t> 1 queen: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(b[0][0]/\~b[0][1]/\~b[0][2]/\~b[0][3]) \/ (~b[0][0]/\b[0][1]/\~b[0][2]/\~b[0][3]) \/ (~b[0][0]/\~b[0][1]/\b[0][2]/\~b[0][3]) \/ (~b[0][0]/\~b[0][1]/\~b[0][2]/\b[0][3])</a:t>
            </a:r>
          </a:p>
          <a:p>
            <a:r>
              <a:rPr kumimoji="1" lang="en-US" altLang="zh-CN" dirty="0"/>
              <a:t>…</a:t>
            </a:r>
          </a:p>
          <a:p>
            <a:r>
              <a:rPr kumimoji="1" lang="en-US" altLang="zh-CN" dirty="0"/>
              <a:t>2. Each column has </a:t>
            </a:r>
            <a:r>
              <a:rPr kumimoji="1" lang="en-US" altLang="zh-CN" dirty="0">
                <a:solidFill>
                  <a:srgbClr val="0432FF"/>
                </a:solidFill>
              </a:rPr>
              <a:t>exactly</a:t>
            </a:r>
            <a:r>
              <a:rPr kumimoji="1" lang="en-US" altLang="zh-CN" dirty="0"/>
              <a:t> 1 queen:</a:t>
            </a:r>
          </a:p>
          <a:p>
            <a:r>
              <a:rPr kumimoji="1" lang="en-US" altLang="zh-CN" dirty="0"/>
              <a:t>// leave as exercise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3. Each diagonal has </a:t>
            </a:r>
            <a:r>
              <a:rPr kumimoji="1" lang="en-US" altLang="zh-CN" dirty="0">
                <a:solidFill>
                  <a:srgbClr val="0432FF"/>
                </a:solidFill>
              </a:rPr>
              <a:t>at most </a:t>
            </a:r>
            <a:r>
              <a:rPr kumimoji="1" lang="en-US" altLang="zh-CN" dirty="0"/>
              <a:t>one queen:</a:t>
            </a:r>
          </a:p>
          <a:p>
            <a:r>
              <a:rPr kumimoji="1" lang="en-US" altLang="zh-CN" dirty="0"/>
              <a:t>// leave as exercise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A362EE-E6EC-8D45-8355-B789208448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1905000"/>
            <a:ext cx="19812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076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4722D-F2EB-8D49-AAE3-21FD7D43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 3: n-queens puzzle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A7347-97E1-554E-A93F-B9C6F8F9F1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The problem is inherently exponential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kumimoji="1" lang="en-US" altLang="zh-CN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)</a:t>
                </a:r>
              </a:p>
              <a:p>
                <a:r>
                  <a:rPr kumimoji="1" lang="en-US" altLang="zh-CN" dirty="0"/>
                  <a:t>The formulae for this is still unknown</a:t>
                </a:r>
              </a:p>
              <a:p>
                <a:pPr lvl="1"/>
                <a:r>
                  <a:rPr kumimoji="1" lang="en-US" altLang="zh-CN" dirty="0"/>
                  <a:t>But easier to solve with SAT</a:t>
                </a:r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9FA7347-97E1-554E-A93F-B9C6F8F9F1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3770312" cy="4114800"/>
              </a:xfrm>
              <a:blipFill>
                <a:blip r:embed="rId2"/>
                <a:stretch>
                  <a:fillRect l="-1007" t="-1846" r="-1342" b="-16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9D1B2C8C-79B5-7641-B9E4-608803D88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651000"/>
            <a:ext cx="4038600" cy="520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00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01EA8-AC32-3349-B989-7CF3DBF4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4E6888-208F-1D4F-BEB4-A26C845C0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SAT-based problem solving has a natural deductive flavor</a:t>
            </a:r>
          </a:p>
          <a:p>
            <a:pPr lvl="1"/>
            <a:r>
              <a:rPr kumimoji="1" lang="en-US" altLang="zh-CN" dirty="0"/>
              <a:t>Thus make the problem easier to express</a:t>
            </a:r>
          </a:p>
          <a:p>
            <a:pPr lvl="1"/>
            <a:r>
              <a:rPr kumimoji="1" lang="en-US" altLang="zh-CN" dirty="0"/>
              <a:t>You can compare with more traditional recursion-based or loop-based method</a:t>
            </a:r>
          </a:p>
          <a:p>
            <a:r>
              <a:rPr kumimoji="1" lang="en-US" altLang="zh-CN" dirty="0"/>
              <a:t>But encoding problems into SAT may be tedious and error-prone</a:t>
            </a:r>
          </a:p>
          <a:p>
            <a:pPr lvl="1"/>
            <a:r>
              <a:rPr kumimoji="1" lang="en-US" altLang="zh-CN" dirty="0"/>
              <a:t>We’ll discuss more </a:t>
            </a:r>
            <a:r>
              <a:rPr kumimoji="1" lang="en-US" altLang="zh-CN"/>
              <a:t>advanced techniques, </a:t>
            </a:r>
            <a:r>
              <a:rPr kumimoji="1" lang="en-US" altLang="zh-CN" dirty="0"/>
              <a:t>in future lectures</a:t>
            </a:r>
          </a:p>
        </p:txBody>
      </p:sp>
    </p:spTree>
    <p:extLst>
      <p:ext uri="{BB962C8B-B14F-4D97-AF65-F5344CB8AC3E}">
        <p14:creationId xmlns:p14="http://schemas.microsoft.com/office/powerpoint/2010/main" val="133903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068B-5A30-2644-98DB-0F6AA9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8904-BB1E-0A46-AAA6-A714FDFA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truth table: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SAT: for a given proposition P, is there a model that makes P true?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77176"/>
                  </p:ext>
                </p:extLst>
              </p:nvPr>
            </p:nvGraphicFramePr>
            <p:xfrm>
              <a:off x="3048000" y="2794000"/>
              <a:ext cx="4267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829647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kern="1200" dirty="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𝐐</m:t>
                              </m:r>
                            </m:oMath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P/\~P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F4F3BBD9-71FA-D946-A202-E3FDE695C3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3877176"/>
                  </p:ext>
                </p:extLst>
              </p:nvPr>
            </p:nvGraphicFramePr>
            <p:xfrm>
              <a:off x="3048000" y="2794000"/>
              <a:ext cx="4267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668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  <a:gridCol w="1066800">
                      <a:extLst>
                        <a:ext uri="{9D8B030D-6E8A-4147-A177-3AD203B41FA5}">
                          <a16:colId xmlns:a16="http://schemas.microsoft.com/office/drawing/2014/main" val="18296475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1190" t="-10345" r="-102381" b="-4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P/\~P</a:t>
                          </a:r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8245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9D068B-5A30-2644-98DB-0F6AA988D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vs. valid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B08904-BB1E-0A46-AAA6-A714FDFAF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So, sat is weaker than valid</a:t>
            </a:r>
          </a:p>
          <a:p>
            <a:pPr lvl="1"/>
            <a:r>
              <a:rPr kumimoji="1" lang="en-US" altLang="zh-CN" dirty="0"/>
              <a:t>Valid: in </a:t>
            </a:r>
            <a:r>
              <a:rPr kumimoji="1" lang="en-US" altLang="zh-CN" dirty="0">
                <a:solidFill>
                  <a:srgbClr val="0432FF"/>
                </a:solidFill>
              </a:rPr>
              <a:t>all</a:t>
            </a:r>
            <a:r>
              <a:rPr kumimoji="1" lang="en-US" altLang="zh-CN" dirty="0"/>
              <a:t> model, P is true</a:t>
            </a:r>
          </a:p>
          <a:p>
            <a:pPr lvl="1"/>
            <a:r>
              <a:rPr kumimoji="1" lang="en-US" altLang="zh-CN" dirty="0"/>
              <a:t>Sat: in </a:t>
            </a:r>
            <a:r>
              <a:rPr kumimoji="1" lang="en-US" altLang="zh-CN" dirty="0">
                <a:solidFill>
                  <a:srgbClr val="0432FF"/>
                </a:solidFill>
              </a:rPr>
              <a:t>one</a:t>
            </a:r>
            <a:r>
              <a:rPr kumimoji="1" lang="en-US" altLang="zh-CN" dirty="0"/>
              <a:t> model, P is true</a:t>
            </a:r>
          </a:p>
          <a:p>
            <a:r>
              <a:rPr kumimoji="1" lang="en-US" altLang="zh-CN" dirty="0"/>
              <a:t>But there is an important relationship:</a:t>
            </a:r>
          </a:p>
          <a:p>
            <a:pPr marL="0" indent="0" algn="ctr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Valid(P) &lt;==&gt; </a:t>
            </a:r>
            <a:r>
              <a:rPr kumimoji="1" lang="en-US" altLang="zh-CN" dirty="0" err="1">
                <a:solidFill>
                  <a:srgbClr val="0432FF"/>
                </a:solidFill>
              </a:rPr>
              <a:t>unsat</a:t>
            </a:r>
            <a:r>
              <a:rPr kumimoji="1" lang="en-US" altLang="zh-CN" dirty="0">
                <a:solidFill>
                  <a:srgbClr val="0432FF"/>
                </a:solidFill>
              </a:rPr>
              <a:t>(~P)</a:t>
            </a:r>
          </a:p>
          <a:p>
            <a:r>
              <a:rPr kumimoji="1" lang="en-US" altLang="zh-CN" dirty="0"/>
              <a:t>So, in order to prove </a:t>
            </a:r>
            <a:r>
              <a:rPr kumimoji="1" lang="en-US" altLang="zh-CN" dirty="0">
                <a:solidFill>
                  <a:srgbClr val="0432FF"/>
                </a:solidFill>
              </a:rPr>
              <a:t>P</a:t>
            </a:r>
            <a:r>
              <a:rPr kumimoji="1" lang="en-US" altLang="zh-CN" dirty="0"/>
              <a:t>, we can show </a:t>
            </a:r>
            <a:r>
              <a:rPr kumimoji="1" lang="en-US" altLang="zh-CN" dirty="0" err="1"/>
              <a:t>unsatisfiability</a:t>
            </a:r>
            <a:r>
              <a:rPr kumimoji="1" lang="en-US" altLang="zh-CN" dirty="0"/>
              <a:t> of </a:t>
            </a:r>
            <a:r>
              <a:rPr kumimoji="1" lang="en-US" altLang="zh-CN" dirty="0">
                <a:solidFill>
                  <a:srgbClr val="0432FF"/>
                </a:solidFill>
              </a:rPr>
              <a:t>~P</a:t>
            </a:r>
          </a:p>
        </p:txBody>
      </p:sp>
    </p:spTree>
    <p:extLst>
      <p:ext uri="{BB962C8B-B14F-4D97-AF65-F5344CB8AC3E}">
        <p14:creationId xmlns:p14="http://schemas.microsoft.com/office/powerpoint/2010/main" val="395479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D6CC9-C6AA-1F46-9694-C87D6C42E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algorithm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658159-D1B5-514F-A12E-27574B84B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bool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bruteForceSat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for(each row of the truth table for P)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eval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 == T)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return true;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return false;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Remarks: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1. This is a brute force algorithm!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2. SAT is decidable!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3. The complexity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𝟐</m:t>
                        </m:r>
                      </m:e>
                      <m:sup>
                        <m:r>
                          <a:rPr kumimoji="1" lang="en-US" altLang="zh-CN" sz="2000" b="1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), where n is 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  the number of atomic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vars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in P. Exponential.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8658159-D1B5-514F-A12E-27574B84B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 b="-9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EF80A3D-AF4C-DF43-BE4E-2E662A8FB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122730"/>
                  </p:ext>
                </p:extLst>
              </p:nvPr>
            </p:nvGraphicFramePr>
            <p:xfrm>
              <a:off x="5334000" y="3048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1800" b="1" kern="120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𝐏</m:t>
                              </m:r>
                            </m:oMath>
                          </a14:m>
                          <a:r>
                            <a:rPr lang="en-US" altLang="zh-CN" sz="1800" b="1" kern="1200" dirty="0">
                              <a:solidFill>
                                <a:schemeClr val="lt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\/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1" kern="1200" dirty="0" smtClean="0">
                                  <a:solidFill>
                                    <a:schemeClr val="lt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𝐐</m:t>
                              </m:r>
                            </m:oMath>
                          </a14:m>
                          <a:endParaRPr lang="zh-CN" altLang="en-US" sz="1800" b="1" kern="1200" dirty="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9EF80A3D-AF4C-DF43-BE4E-2E662A8FBD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0122730"/>
                  </p:ext>
                </p:extLst>
              </p:nvPr>
            </p:nvGraphicFramePr>
            <p:xfrm>
              <a:off x="5334000" y="304800"/>
              <a:ext cx="35052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8400">
                      <a:extLst>
                        <a:ext uri="{9D8B030D-6E8A-4147-A177-3AD203B41FA5}">
                          <a16:colId xmlns:a16="http://schemas.microsoft.com/office/drawing/2014/main" val="209537290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455548352"/>
                        </a:ext>
                      </a:extLst>
                    </a:gridCol>
                    <a:gridCol w="1168400">
                      <a:extLst>
                        <a:ext uri="{9D8B030D-6E8A-4147-A177-3AD203B41FA5}">
                          <a16:colId xmlns:a16="http://schemas.microsoft.com/office/drawing/2014/main" val="305468346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Q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201087" t="-6897" r="-2174" b="-4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77492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20270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8050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691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F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0536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6338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97F270-AA76-8A4B-8B8C-F775F99A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 is NP-Complete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11951C-1764-D141-AF08-2BA3416EE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r>
              <a:rPr kumimoji="1" lang="en-US" altLang="zh-CN" dirty="0"/>
              <a:t>Can we do better than the above exponential algorithm?</a:t>
            </a:r>
          </a:p>
          <a:p>
            <a:r>
              <a:rPr kumimoji="1" lang="en-US" altLang="zh-CN" dirty="0"/>
              <a:t>Short answer: “unknown”</a:t>
            </a:r>
          </a:p>
          <a:p>
            <a:pPr lvl="1"/>
            <a:r>
              <a:rPr kumimoji="1" lang="en-US" altLang="zh-CN" dirty="0"/>
              <a:t>P=NP?</a:t>
            </a:r>
          </a:p>
          <a:p>
            <a:pPr lvl="1"/>
            <a:r>
              <a:rPr kumimoji="1" lang="en-US" altLang="zh-CN" dirty="0"/>
              <a:t>SAT is the 1</a:t>
            </a:r>
            <a:r>
              <a:rPr kumimoji="1" lang="en-US" altLang="zh-CN" baseline="30000" dirty="0"/>
              <a:t>st</a:t>
            </a:r>
            <a:r>
              <a:rPr kumimoji="1" lang="en-US" altLang="zh-CN" dirty="0"/>
              <a:t> NPC (Cook-Levin, 1971)</a:t>
            </a:r>
          </a:p>
          <a:p>
            <a:r>
              <a:rPr kumimoji="1" lang="en-US" altLang="zh-CN" dirty="0"/>
              <a:t>But there are many algorithmic breakthroughs in recent years</a:t>
            </a:r>
          </a:p>
          <a:p>
            <a:pPr lvl="1"/>
            <a:r>
              <a:rPr kumimoji="1" lang="en-US" altLang="zh-CN" dirty="0"/>
              <a:t>Make many practical SAT 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solvable</a:t>
            </a:r>
          </a:p>
        </p:txBody>
      </p:sp>
    </p:spTree>
    <p:extLst>
      <p:ext uri="{BB962C8B-B14F-4D97-AF65-F5344CB8AC3E}">
        <p14:creationId xmlns:p14="http://schemas.microsoft.com/office/powerpoint/2010/main" val="295608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448D0-40B3-CF4B-8F4C-1DD1C062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Progress</a:t>
            </a:r>
            <a:endParaRPr kumimoji="1" lang="zh-CN" alt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4FE74A7-7E47-3A45-8CC4-2758D03BAA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0657188"/>
              </p:ext>
            </p:extLst>
          </p:nvPr>
        </p:nvGraphicFramePr>
        <p:xfrm>
          <a:off x="2209800" y="1905000"/>
          <a:ext cx="5711825" cy="461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4" name="תרשים" r:id="rId3" imgW="4889500" imgH="3949700" progId="Excel.Chart.8">
                  <p:embed/>
                </p:oleObj>
              </mc:Choice>
              <mc:Fallback>
                <p:oleObj name="תרשים" r:id="rId3" imgW="4889500" imgH="3949700" progId="Excel.Chart.8">
                  <p:embed/>
                  <p:pic>
                    <p:nvPicPr>
                      <p:cNvPr id="319491" name="Object 3">
                        <a:extLst>
                          <a:ext uri="{FF2B5EF4-FFF2-40B4-BE49-F238E27FC236}">
                            <a16:creationId xmlns:a16="http://schemas.microsoft.com/office/drawing/2014/main" id="{A7841C3B-C70B-5E44-83EE-DB3D8032F6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905000"/>
                        <a:ext cx="5711825" cy="461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02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Practical algorithms for SAT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64604418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6474</TotalTime>
  <Words>2322</Words>
  <Application>Microsoft Macintosh PowerPoint</Application>
  <PresentationFormat>全屏显示(4:3)</PresentationFormat>
  <Paragraphs>390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宋体</vt:lpstr>
      <vt:lpstr>Arial</vt:lpstr>
      <vt:lpstr>Cambria Math</vt:lpstr>
      <vt:lpstr>Courier New</vt:lpstr>
      <vt:lpstr>Tahoma</vt:lpstr>
      <vt:lpstr>Wingdings</vt:lpstr>
      <vt:lpstr>Blends</vt:lpstr>
      <vt:lpstr>תרשים</vt:lpstr>
      <vt:lpstr>Satisfiability</vt:lpstr>
      <vt:lpstr>Satisfiability (SAT)</vt:lpstr>
      <vt:lpstr>Motivation</vt:lpstr>
      <vt:lpstr>Motivation</vt:lpstr>
      <vt:lpstr>SAT vs. valid</vt:lpstr>
      <vt:lpstr>SAT algorithm</vt:lpstr>
      <vt:lpstr>SAT is NP-Complete</vt:lpstr>
      <vt:lpstr>Progress</vt:lpstr>
      <vt:lpstr> </vt:lpstr>
      <vt:lpstr>Roadmap</vt:lpstr>
      <vt:lpstr>Negation normal form</vt:lpstr>
      <vt:lpstr>Implication elimination</vt:lpstr>
      <vt:lpstr>Implication elimination example</vt:lpstr>
      <vt:lpstr>Conversion into NNF</vt:lpstr>
      <vt:lpstr>NNF conversion example</vt:lpstr>
      <vt:lpstr>Conjunctive normal form(CNF)</vt:lpstr>
      <vt:lpstr>Conversion into CNF</vt:lpstr>
      <vt:lpstr>CNF example</vt:lpstr>
      <vt:lpstr>DIMACS standard</vt:lpstr>
      <vt:lpstr>DPLL algorithm</vt:lpstr>
      <vt:lpstr>DPLL motivation</vt:lpstr>
      <vt:lpstr>DPLL motivation</vt:lpstr>
      <vt:lpstr>DPLL motivation</vt:lpstr>
      <vt:lpstr>DPLL motivation</vt:lpstr>
      <vt:lpstr>DPLL motivation</vt:lpstr>
      <vt:lpstr>DPLL motivation</vt:lpstr>
      <vt:lpstr>DPLL motivation</vt:lpstr>
      <vt:lpstr>DPLL algorithm</vt:lpstr>
      <vt:lpstr>State-of-the-art</vt:lpstr>
      <vt:lpstr> </vt:lpstr>
      <vt:lpstr>The general scheme</vt:lpstr>
      <vt:lpstr>Example 1: circuit layout</vt:lpstr>
      <vt:lpstr>Example 2: seat arrangement</vt:lpstr>
      <vt:lpstr>Example 3: n-queens puzzle</vt:lpstr>
      <vt:lpstr>Example 3: n-queens puzzle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3062</cp:revision>
  <cp:lastPrinted>1601-01-01T00:00:00Z</cp:lastPrinted>
  <dcterms:created xsi:type="dcterms:W3CDTF">1601-01-01T00:00:00Z</dcterms:created>
  <dcterms:modified xsi:type="dcterms:W3CDTF">2020-12-15T01:44:36Z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