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4"/>
  </p:handoutMasterIdLst>
  <p:sldIdLst>
    <p:sldId id="256" r:id="rId2"/>
    <p:sldId id="455" r:id="rId3"/>
    <p:sldId id="456" r:id="rId4"/>
    <p:sldId id="457" r:id="rId5"/>
    <p:sldId id="483" r:id="rId6"/>
    <p:sldId id="484" r:id="rId7"/>
    <p:sldId id="485" r:id="rId8"/>
    <p:sldId id="486" r:id="rId9"/>
    <p:sldId id="487" r:id="rId10"/>
    <p:sldId id="488" r:id="rId11"/>
    <p:sldId id="458" r:id="rId12"/>
    <p:sldId id="424" r:id="rId1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8"/>
    <p:restoredTop sz="94696"/>
  </p:normalViewPr>
  <p:slideViewPr>
    <p:cSldViewPr>
      <p:cViewPr varScale="1">
        <p:scale>
          <a:sx n="105" d="100"/>
          <a:sy n="105" d="100"/>
        </p:scale>
        <p:origin x="232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DPLL(T)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>
                <a:blip r:embed="rId2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8" y="2448793"/>
                <a:ext cx="6477002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~C)</a:t>
                </a:r>
              </a:p>
              <a:p>
                <a:pPr marL="0" indent="0">
                  <a:buNone/>
                </a:pP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~C)</a:t>
                </a:r>
              </a:p>
            </p:txBody>
          </p:sp>
        </mc:Choice>
        <mc:Fallback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8" y="2448793"/>
                <a:ext cx="6477002" cy="413266"/>
              </a:xfrm>
              <a:prstGeom prst="rect">
                <a:avLst/>
              </a:prstGeom>
              <a:blipFill>
                <a:blip r:embed="rId3"/>
                <a:stretch>
                  <a:fillRect t="-6061" b="-1090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1611849-0E31-5C4E-AD6E-28C480539EEF}"/>
              </a:ext>
            </a:extLst>
          </p:cNvPr>
          <p:cNvSpPr txBox="1">
            <a:spLocks/>
          </p:cNvSpPr>
          <p:nvPr/>
        </p:nvSpPr>
        <p:spPr bwMode="auto">
          <a:xfrm>
            <a:off x="3312694" y="3170276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UNSAT!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CF8A5C1B-3749-294A-9289-98B47B7DDEE1}"/>
              </a:ext>
            </a:extLst>
          </p:cNvPr>
          <p:cNvSpPr txBox="1">
            <a:spLocks/>
          </p:cNvSpPr>
          <p:nvPr/>
        </p:nvSpPr>
        <p:spPr bwMode="auto">
          <a:xfrm>
            <a:off x="4905375" y="3851927"/>
            <a:ext cx="4038600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terminates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</a:p>
        </p:txBody>
      </p:sp>
    </p:spTree>
    <p:extLst>
      <p:ext uri="{BB962C8B-B14F-4D97-AF65-F5344CB8AC3E}">
        <p14:creationId xmlns:p14="http://schemas.microsoft.com/office/powerpoint/2010/main" val="235362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0" grpId="0" build="p"/>
      <p:bldP spid="2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offline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black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</a:p>
          <a:p>
            <a:pPr lvl="1"/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slow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</a:t>
            </a:r>
          </a:p>
          <a:p>
            <a:pPr lvl="1"/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developed</a:t>
            </a:r>
          </a:p>
        </p:txBody>
      </p:sp>
    </p:spTree>
    <p:extLst>
      <p:ext uri="{BB962C8B-B14F-4D97-AF65-F5344CB8AC3E}">
        <p14:creationId xmlns:p14="http://schemas.microsoft.com/office/powerpoint/2010/main" val="381257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finishes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procedures</a:t>
            </a:r>
          </a:p>
          <a:p>
            <a:pPr lvl="1"/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We’ve learned…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Nelson-</a:t>
                </a:r>
                <a:r>
                  <a:rPr kumimoji="1" lang="en-US" altLang="zh-CN" dirty="0" err="1"/>
                  <a:t>Oppen</a:t>
                </a:r>
                <a:r>
                  <a:rPr kumimoji="1" lang="en-US" altLang="zh-CN" dirty="0"/>
                  <a:t> procedure for deciding the satisfiability of a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conjunction</a:t>
                </a:r>
                <a:r>
                  <a:rPr kumimoji="1" lang="en-US" altLang="zh-CN" dirty="0"/>
                  <a:t> of formulae from theories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(x1 &gt; x2)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(f(x1) == f(x2))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…</a:t>
                </a:r>
              </a:p>
              <a:p>
                <a:r>
                  <a:rPr kumimoji="1" lang="en-US" altLang="zh-CN" dirty="0"/>
                  <a:t>But what about general formulae, say: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(x=2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x=3)…</a:t>
                </a:r>
              </a:p>
              <a:p>
                <a:r>
                  <a:rPr kumimoji="1" lang="en-US" altLang="zh-CN" dirty="0"/>
                  <a:t>This can be solved by the DPLL(T) framework!</a:t>
                </a:r>
              </a:p>
              <a:p>
                <a:pPr lvl="1"/>
                <a:r>
                  <a:rPr kumimoji="1" lang="en-US" altLang="zh-CN" dirty="0"/>
                  <a:t>Today’s topic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EA3992-C8F2-2844-808F-3ED1AC5B8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19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recap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We’ve discussed the general DPLL algorithm for SAT:</a:t>
            </a:r>
          </a:p>
          <a:p>
            <a:pPr lvl="1"/>
            <a:r>
              <a:rPr kumimoji="1" lang="en-US" altLang="zh-CN" dirty="0"/>
              <a:t>Based on the truth table assignment</a:t>
            </a:r>
          </a:p>
          <a:p>
            <a:pPr lvl="1"/>
            <a:r>
              <a:rPr kumimoji="1" lang="en-US" altLang="zh-CN" dirty="0"/>
              <a:t>Resolution + propagation</a:t>
            </a:r>
          </a:p>
          <a:p>
            <a:r>
              <a:rPr kumimoji="1" lang="en-US" altLang="zh-CN" dirty="0"/>
              <a:t>SAT solver 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 a black box</a:t>
            </a:r>
          </a:p>
          <a:p>
            <a:pPr lvl="1"/>
            <a:r>
              <a:rPr kumimoji="1" lang="en-US" altLang="zh-CN" dirty="0"/>
              <a:t>Input a formulae, output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UNSAT</a:t>
            </a:r>
          </a:p>
        </p:txBody>
      </p:sp>
    </p:spTree>
    <p:extLst>
      <p:ext uri="{BB962C8B-B14F-4D97-AF65-F5344CB8AC3E}">
        <p14:creationId xmlns:p14="http://schemas.microsoft.com/office/powerpoint/2010/main" val="292377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key idea for DPLL(T) is to combine SAT solvers and theory solvers</a:t>
            </a:r>
          </a:p>
          <a:p>
            <a:r>
              <a:rPr kumimoji="1" lang="en-US" altLang="zh-CN" dirty="0"/>
              <a:t>Thus, the SAT solvers is parameterized by the theory solvers</a:t>
            </a:r>
          </a:p>
          <a:p>
            <a:pPr lvl="1"/>
            <a:r>
              <a:rPr kumimoji="1" lang="en-US" altLang="zh-CN" dirty="0"/>
              <a:t>Hence the name DPLL(T)</a:t>
            </a:r>
          </a:p>
          <a:p>
            <a:pPr lvl="1"/>
            <a:r>
              <a:rPr kumimoji="1" lang="en-US" altLang="zh-CN" dirty="0"/>
              <a:t>With theory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en-US" altLang="zh-CN" dirty="0"/>
              <a:t> the parameters</a:t>
            </a:r>
          </a:p>
          <a:p>
            <a:r>
              <a:rPr kumimoji="1" lang="en-US" altLang="zh-CN" dirty="0"/>
              <a:t>Can process FOL formulae 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 quantifications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1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1905000" y="26670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819400" y="2133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1941095" y="35890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2057400" y="18727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590800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</p:cNvCxnSpPr>
          <p:nvPr/>
        </p:nvCxnSpPr>
        <p:spPr>
          <a:xfrm flipV="1">
            <a:off x="3048000" y="30802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4648200" y="2133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Propositional skeleton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abstraction)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9688B17-6044-6F47-8B44-2E85832B04A8}"/>
              </a:ext>
            </a:extLst>
          </p:cNvPr>
          <p:cNvCxnSpPr>
            <a:cxnSpLocks/>
          </p:cNvCxnSpPr>
          <p:nvPr/>
        </p:nvCxnSpPr>
        <p:spPr>
          <a:xfrm flipH="1" flipV="1">
            <a:off x="2971800" y="2378787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063BBB3-92C7-BF49-8115-2B7FBF1F59F1}"/>
              </a:ext>
            </a:extLst>
          </p:cNvPr>
          <p:cNvSpPr/>
          <p:nvPr/>
        </p:nvSpPr>
        <p:spPr>
          <a:xfrm>
            <a:off x="685801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34DEE701-43D3-DF44-89CE-1F0518AE85B9}"/>
              </a:ext>
            </a:extLst>
          </p:cNvPr>
          <p:cNvSpPr/>
          <p:nvPr/>
        </p:nvSpPr>
        <p:spPr>
          <a:xfrm>
            <a:off x="1981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6FDECFC4-D7D5-7E40-AD1B-67243E93C788}"/>
              </a:ext>
            </a:extLst>
          </p:cNvPr>
          <p:cNvSpPr/>
          <p:nvPr/>
        </p:nvSpPr>
        <p:spPr>
          <a:xfrm>
            <a:off x="3886200" y="46874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CED1B071-D223-B548-BC70-913C959E4430}"/>
              </a:ext>
            </a:extLst>
          </p:cNvPr>
          <p:cNvCxnSpPr>
            <a:cxnSpLocks/>
          </p:cNvCxnSpPr>
          <p:nvPr/>
        </p:nvCxnSpPr>
        <p:spPr>
          <a:xfrm flipH="1">
            <a:off x="990600" y="40708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2EF12EF-2682-5746-AC64-B4FE617BBAFB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286000" y="40708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83749E9A-E2C7-1F4A-8790-126304EA4678}"/>
              </a:ext>
            </a:extLst>
          </p:cNvPr>
          <p:cNvCxnSpPr>
            <a:cxnSpLocks/>
          </p:cNvCxnSpPr>
          <p:nvPr/>
        </p:nvCxnSpPr>
        <p:spPr>
          <a:xfrm>
            <a:off x="3352800" y="40632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F519B70-6D07-E042-9708-E0DABAAEBA91}"/>
              </a:ext>
            </a:extLst>
          </p:cNvPr>
          <p:cNvCxnSpPr>
            <a:cxnSpLocks/>
          </p:cNvCxnSpPr>
          <p:nvPr/>
        </p:nvCxnSpPr>
        <p:spPr>
          <a:xfrm flipV="1">
            <a:off x="2726156" y="40685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5DDAC36-BBA5-A84A-9490-04087DD5FD91}"/>
              </a:ext>
            </a:extLst>
          </p:cNvPr>
          <p:cNvCxnSpPr>
            <a:cxnSpLocks/>
          </p:cNvCxnSpPr>
          <p:nvPr/>
        </p:nvCxnSpPr>
        <p:spPr>
          <a:xfrm flipV="1">
            <a:off x="1540042" y="40568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0B85952B-2BC6-254C-915C-9BB56AE0F8B9}"/>
              </a:ext>
            </a:extLst>
          </p:cNvPr>
          <p:cNvCxnSpPr>
            <a:cxnSpLocks/>
          </p:cNvCxnSpPr>
          <p:nvPr/>
        </p:nvCxnSpPr>
        <p:spPr>
          <a:xfrm flipH="1" flipV="1">
            <a:off x="3581399" y="40785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911BC363-89F3-EF4C-9C10-6007486A43E0}"/>
              </a:ext>
            </a:extLst>
          </p:cNvPr>
          <p:cNvSpPr txBox="1"/>
          <p:nvPr/>
        </p:nvSpPr>
        <p:spPr>
          <a:xfrm>
            <a:off x="3238500" y="49823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2ADD44A-C821-7F40-B902-647EDD5FEFDD}"/>
              </a:ext>
            </a:extLst>
          </p:cNvPr>
          <p:cNvSpPr txBox="1"/>
          <p:nvPr/>
        </p:nvSpPr>
        <p:spPr>
          <a:xfrm>
            <a:off x="4800600" y="308746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Propositional concreate</a:t>
            </a:r>
          </a:p>
          <a:p>
            <a:r>
              <a:rPr kumimoji="1" lang="en-US" altLang="zh-CN" dirty="0"/>
              <a:t>(Boolean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refinement)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2EFC7F4-FBE3-C24D-A3F6-6EF9A21654E2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3332656"/>
            <a:ext cx="1676400" cy="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87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3396" y="2057400"/>
                <a:ext cx="4154404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dpllt(P){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abstract(P);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while(true){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if(res==UNSAT)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UNSAT;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refine(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if(res==SAT)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    </m:t>
                    </m:r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zh-CN" altLang="en-US" sz="20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3396" y="2057400"/>
                <a:ext cx="4154404" cy="4114800"/>
              </a:xfrm>
              <a:blipFill>
                <a:blip r:embed="rId2"/>
                <a:stretch>
                  <a:fillRect l="-1220" t="-61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3EB0FF8-EF14-B246-B56D-9063B8338F08}"/>
              </a:ext>
            </a:extLst>
          </p:cNvPr>
          <p:cNvCxnSpPr>
            <a:cxnSpLocks/>
          </p:cNvCxnSpPr>
          <p:nvPr/>
        </p:nvCxnSpPr>
        <p:spPr>
          <a:xfrm flipH="1">
            <a:off x="3179345" y="2211350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7D0E4B7-B54D-D840-8AE1-6821DCE1F7BF}"/>
              </a:ext>
            </a:extLst>
          </p:cNvPr>
          <p:cNvCxnSpPr>
            <a:cxnSpLocks/>
          </p:cNvCxnSpPr>
          <p:nvPr/>
        </p:nvCxnSpPr>
        <p:spPr>
          <a:xfrm flipH="1">
            <a:off x="2560472" y="2558126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F5A3B9F-D822-B549-9838-71FA71D4AFEF}"/>
              </a:ext>
            </a:extLst>
          </p:cNvPr>
          <p:cNvCxnSpPr>
            <a:cxnSpLocks/>
          </p:cNvCxnSpPr>
          <p:nvPr/>
        </p:nvCxnSpPr>
        <p:spPr>
          <a:xfrm flipH="1" flipV="1">
            <a:off x="3262061" y="3120006"/>
            <a:ext cx="2367462" cy="21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5DF2667-D6FB-0146-A614-A2B2E420E3C7}"/>
              </a:ext>
            </a:extLst>
          </p:cNvPr>
          <p:cNvCxnSpPr>
            <a:cxnSpLocks/>
          </p:cNvCxnSpPr>
          <p:nvPr/>
        </p:nvCxnSpPr>
        <p:spPr>
          <a:xfrm flipH="1" flipV="1">
            <a:off x="2651460" y="3567317"/>
            <a:ext cx="2978063" cy="85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E6D024E-22DC-3241-B339-E8088A0CEA8C}"/>
              </a:ext>
            </a:extLst>
          </p:cNvPr>
          <p:cNvCxnSpPr>
            <a:cxnSpLocks/>
          </p:cNvCxnSpPr>
          <p:nvPr/>
        </p:nvCxnSpPr>
        <p:spPr>
          <a:xfrm flipH="1" flipV="1">
            <a:off x="3333249" y="4129334"/>
            <a:ext cx="2296274" cy="6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 animBg="1"/>
      <p:bldP spid="12" grpId="0" animBg="1"/>
      <p:bldP spid="13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>
                <a:blip r:embed="rId2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9" y="2448793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</a:p>
            </p:txBody>
          </p:sp>
        </mc:Choice>
        <mc:Fallback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9" y="2448793"/>
                <a:ext cx="4038600" cy="413266"/>
              </a:xfrm>
              <a:prstGeom prst="rect">
                <a:avLst/>
              </a:prstGeom>
              <a:blipFill>
                <a:blip r:embed="rId3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blipFill>
                <a:blip r:embed="rId4"/>
                <a:stretch>
                  <a:fillRect t="-909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~(x=3)</a:t>
                </a:r>
              </a:p>
            </p:txBody>
          </p:sp>
        </mc:Choice>
        <mc:Fallback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blipFill>
                <a:blip r:embed="rId5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1611849-0E31-5C4E-AD6E-28C480539EEF}"/>
              </a:ext>
            </a:extLst>
          </p:cNvPr>
          <p:cNvSpPr txBox="1">
            <a:spLocks/>
          </p:cNvSpPr>
          <p:nvPr/>
        </p:nvSpPr>
        <p:spPr bwMode="auto">
          <a:xfrm>
            <a:off x="3416965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2F8F7849-9C4D-884A-BAE9-FA9F471108E7}"/>
              </a:ext>
            </a:extLst>
          </p:cNvPr>
          <p:cNvCxnSpPr>
            <a:cxnSpLocks/>
          </p:cNvCxnSpPr>
          <p:nvPr/>
        </p:nvCxnSpPr>
        <p:spPr>
          <a:xfrm rot="5400000" flipH="1">
            <a:off x="4038737" y="3098272"/>
            <a:ext cx="2273689" cy="1130966"/>
          </a:xfrm>
          <a:prstGeom prst="curvedConnector5">
            <a:avLst>
              <a:gd name="adj1" fmla="val -10054"/>
              <a:gd name="adj2" fmla="val -174646"/>
              <a:gd name="adj3" fmla="val 1021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  <p:bldP spid="27" grpId="0" build="p"/>
      <p:bldP spid="29" grpId="0" build="p"/>
      <p:bldP spid="30" grpId="0" build="p"/>
      <p:bldP spid="3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>
                <a:blip r:embed="rId2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8" y="2448793"/>
                <a:ext cx="4810627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C)/\(~A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</a:p>
            </p:txBody>
          </p:sp>
        </mc:Choice>
        <mc:Fallback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8" y="2448793"/>
                <a:ext cx="4810627" cy="413266"/>
              </a:xfrm>
              <a:prstGeom prst="rect">
                <a:avLst/>
              </a:prstGeom>
              <a:blipFill>
                <a:blip r:embed="rId3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blipFill>
                <a:blip r:embed="rId4"/>
                <a:stretch>
                  <a:fillRect t="-909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</a:t>
                </a:r>
              </a:p>
            </p:txBody>
          </p:sp>
        </mc:Choice>
        <mc:Fallback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blipFill>
                <a:blip r:embed="rId5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1611849-0E31-5C4E-AD6E-28C480539EEF}"/>
              </a:ext>
            </a:extLst>
          </p:cNvPr>
          <p:cNvSpPr txBox="1">
            <a:spLocks/>
          </p:cNvSpPr>
          <p:nvPr/>
        </p:nvSpPr>
        <p:spPr bwMode="auto">
          <a:xfrm>
            <a:off x="3416965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9A9B1D-F326-494A-AC3A-C8EB18D179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9660" y="2932743"/>
            <a:ext cx="2055483" cy="1523998"/>
          </a:xfrm>
          <a:prstGeom prst="curvedConnector3">
            <a:avLst>
              <a:gd name="adj1" fmla="val -126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1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  <p:bldP spid="30" grpId="0" build="p"/>
      <p:bldP spid="3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(x=3))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24198" y="2007726"/>
                <a:ext cx="4038600" cy="413266"/>
              </a:xfrm>
              <a:blipFill>
                <a:blip r:embed="rId2"/>
                <a:stretch>
                  <a:fillRect l="-1567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447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DPLL</a:t>
            </a:r>
            <a:endParaRPr kumimoji="1"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362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483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Nelson-</a:t>
            </a:r>
            <a:r>
              <a:rPr kumimoji="1" lang="en-US" altLang="zh-CN" dirty="0" err="1"/>
              <a:t>Oppen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600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formulae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133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590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228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523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428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Theory</a:t>
            </a:r>
          </a:p>
          <a:p>
            <a:pPr algn="ctr"/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533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828799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2895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268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082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124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781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90798" y="2448793"/>
                <a:ext cx="6477002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C)/\(~A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~C)</a:t>
                </a:r>
              </a:p>
            </p:txBody>
          </p:sp>
        </mc:Choice>
        <mc:Fallback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8" y="2448793"/>
                <a:ext cx="6477002" cy="413266"/>
              </a:xfrm>
              <a:prstGeom prst="rect">
                <a:avLst/>
              </a:prstGeom>
              <a:blipFill>
                <a:blip r:embed="rId3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798" y="2899111"/>
                <a:ext cx="4648201" cy="413266"/>
              </a:xfrm>
              <a:prstGeom prst="rect">
                <a:avLst/>
              </a:prstGeom>
              <a:blipFill>
                <a:blip r:embed="rId4"/>
                <a:stretch>
                  <a:fillRect t="-909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(x=3)</a:t>
                </a:r>
              </a:p>
            </p:txBody>
          </p:sp>
        </mc:Choice>
        <mc:Fallback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3225" y="3388713"/>
                <a:ext cx="4648201" cy="413266"/>
              </a:xfrm>
              <a:prstGeom prst="rect">
                <a:avLst/>
              </a:prstGeom>
              <a:blipFill>
                <a:blip r:embed="rId5"/>
                <a:stretch>
                  <a:fillRect t="-6061" b="-212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1611849-0E31-5C4E-AD6E-28C480539EEF}"/>
              </a:ext>
            </a:extLst>
          </p:cNvPr>
          <p:cNvSpPr txBox="1">
            <a:spLocks/>
          </p:cNvSpPr>
          <p:nvPr/>
        </p:nvSpPr>
        <p:spPr bwMode="auto">
          <a:xfrm>
            <a:off x="3416965" y="3916274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1" name="内容占位符 2">
                <a:extLst>
                  <a:ext uri="{FF2B5EF4-FFF2-40B4-BE49-F238E27FC236}">
                    <a16:creationId xmlns:a16="http://schemas.microsoft.com/office/drawing/2014/main" id="{53D6711D-9D1A-C04B-832E-D19C70354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6964" y="4309216"/>
                <a:ext cx="4648201" cy="41326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9A9B1D-F326-494A-AC3A-C8EB18D1795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39660" y="2932743"/>
            <a:ext cx="2055483" cy="1523998"/>
          </a:xfrm>
          <a:prstGeom prst="curvedConnector3">
            <a:avLst>
              <a:gd name="adj1" fmla="val -126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8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7" grpId="0" build="p"/>
      <p:bldP spid="29" grpId="0" build="p"/>
      <p:bldP spid="30" grpId="0" build="p"/>
      <p:bldP spid="3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24789</TotalTime>
  <Words>725</Words>
  <Application>Microsoft Macintosh PowerPoint</Application>
  <PresentationFormat>全屏显示(4:3)</PresentationFormat>
  <Paragraphs>139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DPLL(T)</vt:lpstr>
      <vt:lpstr>We’ve learned…</vt:lpstr>
      <vt:lpstr>DPLL recap</vt:lpstr>
      <vt:lpstr>DPLL(T)</vt:lpstr>
      <vt:lpstr>Architecture</vt:lpstr>
      <vt:lpstr>DPLL(T) algorithm</vt:lpstr>
      <vt:lpstr>DPLL(T) example</vt:lpstr>
      <vt:lpstr>DPLL(T) example</vt:lpstr>
      <vt:lpstr>DPLL(T) example</vt:lpstr>
      <vt:lpstr>DPLL(T) example</vt:lpstr>
      <vt:lpstr>Properties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4866</cp:revision>
  <cp:lastPrinted>1601-01-01T00:00:00Z</cp:lastPrinted>
  <dcterms:created xsi:type="dcterms:W3CDTF">1601-01-01T00:00:00Z</dcterms:created>
  <dcterms:modified xsi:type="dcterms:W3CDTF">2020-12-15T04:00:56Z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