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1" r:id="rId2"/>
    <p:sldMasterId id="2147483683" r:id="rId3"/>
  </p:sldMasterIdLst>
  <p:notesMasterIdLst>
    <p:notesMasterId r:id="rId61"/>
  </p:notesMasterIdLst>
  <p:sldIdLst>
    <p:sldId id="256" r:id="rId4"/>
    <p:sldId id="257" r:id="rId5"/>
    <p:sldId id="258" r:id="rId6"/>
    <p:sldId id="259" r:id="rId7"/>
    <p:sldId id="456" r:id="rId8"/>
    <p:sldId id="473" r:id="rId9"/>
    <p:sldId id="476" r:id="rId10"/>
    <p:sldId id="479" r:id="rId11"/>
    <p:sldId id="481" r:id="rId12"/>
    <p:sldId id="484" r:id="rId13"/>
    <p:sldId id="485" r:id="rId14"/>
    <p:sldId id="486" r:id="rId15"/>
    <p:sldId id="430" r:id="rId16"/>
    <p:sldId id="467" r:id="rId17"/>
    <p:sldId id="468" r:id="rId18"/>
    <p:sldId id="469" r:id="rId19"/>
    <p:sldId id="470" r:id="rId20"/>
    <p:sldId id="471" r:id="rId21"/>
    <p:sldId id="487" r:id="rId22"/>
    <p:sldId id="483" r:id="rId23"/>
    <p:sldId id="489" r:id="rId24"/>
    <p:sldId id="495" r:id="rId25"/>
    <p:sldId id="504" r:id="rId26"/>
    <p:sldId id="497" r:id="rId27"/>
    <p:sldId id="499" r:id="rId28"/>
    <p:sldId id="492" r:id="rId29"/>
    <p:sldId id="645" r:id="rId30"/>
    <p:sldId id="505" r:id="rId31"/>
    <p:sldId id="459" r:id="rId32"/>
    <p:sldId id="491" r:id="rId33"/>
    <p:sldId id="460" r:id="rId34"/>
    <p:sldId id="506" r:id="rId35"/>
    <p:sldId id="461" r:id="rId36"/>
    <p:sldId id="493" r:id="rId37"/>
    <p:sldId id="457" r:id="rId38"/>
    <p:sldId id="509" r:id="rId39"/>
    <p:sldId id="496" r:id="rId40"/>
    <p:sldId id="507" r:id="rId41"/>
    <p:sldId id="478" r:id="rId42"/>
    <p:sldId id="480" r:id="rId43"/>
    <p:sldId id="508" r:id="rId44"/>
    <p:sldId id="510" r:id="rId45"/>
    <p:sldId id="502" r:id="rId46"/>
    <p:sldId id="503" r:id="rId47"/>
    <p:sldId id="475" r:id="rId48"/>
    <p:sldId id="488" r:id="rId49"/>
    <p:sldId id="512" r:id="rId50"/>
    <p:sldId id="498" r:id="rId51"/>
    <p:sldId id="513" r:id="rId52"/>
    <p:sldId id="514" r:id="rId53"/>
    <p:sldId id="638" r:id="rId54"/>
    <p:sldId id="639" r:id="rId55"/>
    <p:sldId id="640" r:id="rId56"/>
    <p:sldId id="641" r:id="rId57"/>
    <p:sldId id="642" r:id="rId58"/>
    <p:sldId id="643" r:id="rId59"/>
    <p:sldId id="644" r:id="rId6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6C744-3FAE-403A-800E-0CCB35FFA7DB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C14BA-19D0-4FD6-8233-9037A140AC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23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5AB9E-4C0A-4341-ACC3-A09671302D3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687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194456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5375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896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623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764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72281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95387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1054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0556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2962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5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832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5670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20645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800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800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3101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55772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92620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0546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51702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90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2510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9080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173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35440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92517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6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9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151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80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55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683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180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9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58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397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17" Type="http://schemas.openxmlformats.org/officeDocument/2006/relationships/image" Target="../media/image84.png"/><Relationship Id="rId2" Type="http://schemas.openxmlformats.org/officeDocument/2006/relationships/image" Target="../media/image69.png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5" Type="http://schemas.openxmlformats.org/officeDocument/2006/relationships/image" Target="../media/image8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Relationship Id="rId14" Type="http://schemas.openxmlformats.org/officeDocument/2006/relationships/image" Target="../media/image8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45.png"/><Relationship Id="rId7" Type="http://schemas.openxmlformats.org/officeDocument/2006/relationships/image" Target="../media/image8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54.png"/><Relationship Id="rId7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7.png"/><Relationship Id="rId5" Type="http://schemas.openxmlformats.org/officeDocument/2006/relationships/image" Target="../media/image56.pn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62.png"/><Relationship Id="rId7" Type="http://schemas.openxmlformats.org/officeDocument/2006/relationships/image" Target="../media/image97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2.png"/><Relationship Id="rId5" Type="http://schemas.openxmlformats.org/officeDocument/2006/relationships/image" Target="../media/image64.png"/><Relationship Id="rId10" Type="http://schemas.openxmlformats.org/officeDocument/2006/relationships/image" Target="../media/image105.png"/><Relationship Id="rId4" Type="http://schemas.openxmlformats.org/officeDocument/2006/relationships/image" Target="../media/image101.png"/><Relationship Id="rId9" Type="http://schemas.openxmlformats.org/officeDocument/2006/relationships/image" Target="../media/image10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0.png"/><Relationship Id="rId4" Type="http://schemas.openxmlformats.org/officeDocument/2006/relationships/image" Target="../media/image109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3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" altLang="en-US" sz="4800" dirty="0"/>
              <a:t>Formal Method 2021-Fall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US" altLang="zh-CN" sz="2400" dirty="0"/>
              <a:t>Recitation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04</a:t>
            </a:r>
            <a:endParaRPr lang="en" altLang="zh-CN" sz="2400" dirty="0"/>
          </a:p>
          <a:p>
            <a:endParaRPr lang="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Big-step)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2971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3581400" y="2821941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𝑝𝑎𝑠𝑠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21941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7848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2971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886200" y="4126468"/>
                <a:ext cx="3581400" cy="377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26468"/>
                <a:ext cx="3581400" cy="3777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8077200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57136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4927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76" y="351432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04A5C95C-E99F-A344-AA04-1B93B0BAD0AD}"/>
              </a:ext>
            </a:extLst>
          </p:cNvPr>
          <p:cNvCxnSpPr>
            <a:cxnSpLocks/>
          </p:cNvCxnSpPr>
          <p:nvPr/>
        </p:nvCxnSpPr>
        <p:spPr>
          <a:xfrm>
            <a:off x="2971800" y="5708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F01722-10D2-BA4C-AC71-AC9B3A4C9637}"/>
                  </a:ext>
                </a:extLst>
              </p:cNvPr>
              <p:cNvSpPr txBox="1"/>
              <p:nvPr/>
            </p:nvSpPr>
            <p:spPr>
              <a:xfrm>
                <a:off x="4038600" y="5855732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BF01722-10D2-BA4C-AC71-AC9B3A4C9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855732"/>
                <a:ext cx="35814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2744E62-3970-D143-8823-8FB4B2BA1871}"/>
                  </a:ext>
                </a:extLst>
              </p:cNvPr>
              <p:cNvSpPr txBox="1"/>
              <p:nvPr/>
            </p:nvSpPr>
            <p:spPr>
              <a:xfrm>
                <a:off x="7848600" y="5486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2744E62-3970-D143-8823-8FB4B2BA1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54864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2849AE-41F4-A140-BAA7-2A34976029FA}"/>
                  </a:ext>
                </a:extLst>
              </p:cNvPr>
              <p:cNvSpPr txBox="1"/>
              <p:nvPr/>
            </p:nvSpPr>
            <p:spPr>
              <a:xfrm>
                <a:off x="3276600" y="5266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22849AE-41F4-A140-BAA7-2A3497602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266928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929D871-5C3E-CD4E-8DF1-96935C831F32}"/>
                  </a:ext>
                </a:extLst>
              </p:cNvPr>
              <p:cNvSpPr txBox="1"/>
              <p:nvPr/>
            </p:nvSpPr>
            <p:spPr>
              <a:xfrm>
                <a:off x="5943600" y="5266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929D871-5C3E-CD4E-8DF1-96935C831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266928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709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Big-step)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2971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3581400" y="2821941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21941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7848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2971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886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26468"/>
                <a:ext cx="35814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78486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3190374" y="2168029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74" y="2168029"/>
                <a:ext cx="2219826" cy="36939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3CCAC19-F30B-B545-88A2-0CFAF161E5CE}"/>
                  </a:ext>
                </a:extLst>
              </p:cNvPr>
              <p:cNvSpPr txBox="1"/>
              <p:nvPr/>
            </p:nvSpPr>
            <p:spPr>
              <a:xfrm>
                <a:off x="5620030" y="2182548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3CCAC19-F30B-B545-88A2-0CFAF161E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030" y="2182548"/>
                <a:ext cx="2219826" cy="369397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4875A57-4A4A-FD46-AE0E-141CF70DE07A}"/>
                  </a:ext>
                </a:extLst>
              </p:cNvPr>
              <p:cNvSpPr txBox="1"/>
              <p:nvPr/>
            </p:nvSpPr>
            <p:spPr>
              <a:xfrm>
                <a:off x="3200400" y="3516804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4875A57-4A4A-FD46-AE0E-141CF70DE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516804"/>
                <a:ext cx="2219826" cy="369397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C888F10-3B54-0646-8F43-B883B59A8D8B}"/>
                  </a:ext>
                </a:extLst>
              </p:cNvPr>
              <p:cNvSpPr txBox="1"/>
              <p:nvPr/>
            </p:nvSpPr>
            <p:spPr>
              <a:xfrm>
                <a:off x="5529513" y="3516803"/>
                <a:ext cx="2219826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C888F10-3B54-0646-8F43-B883B59A8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513" y="3516803"/>
                <a:ext cx="2219826" cy="369397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3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Big-step)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2971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3614487" y="2834781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487" y="2834781"/>
                <a:ext cx="4495800" cy="369397"/>
              </a:xfrm>
              <a:prstGeom prst="rect">
                <a:avLst/>
              </a:prstGeom>
              <a:blipFill>
                <a:blip r:embed="rId3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80010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452608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 flipV="1">
            <a:off x="1752600" y="3955812"/>
            <a:ext cx="6477000" cy="39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723774" y="4082537"/>
                <a:ext cx="4277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774" y="4082537"/>
                <a:ext cx="4277226" cy="369332"/>
              </a:xfrm>
              <a:prstGeom prst="rect">
                <a:avLst/>
              </a:prstGeom>
              <a:blipFill>
                <a:blip r:embed="rId5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80010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733800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1850230" y="3520710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230" y="3520710"/>
                <a:ext cx="16002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3190374" y="2168029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74" y="2168029"/>
                <a:ext cx="4495800" cy="369397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D191639-67AF-3E4A-AAD2-EEA05EFF9DDD}"/>
                  </a:ext>
                </a:extLst>
              </p:cNvPr>
              <p:cNvSpPr txBox="1"/>
              <p:nvPr/>
            </p:nvSpPr>
            <p:spPr>
              <a:xfrm>
                <a:off x="3300412" y="3549134"/>
                <a:ext cx="1600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D191639-67AF-3E4A-AAD2-EEA05EFF9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412" y="3549134"/>
                <a:ext cx="1600200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84A43EC-7F23-A746-A88B-9EE5D48C3BBC}"/>
                  </a:ext>
                </a:extLst>
              </p:cNvPr>
              <p:cNvSpPr txBox="1"/>
              <p:nvPr/>
            </p:nvSpPr>
            <p:spPr>
              <a:xfrm>
                <a:off x="5000624" y="3520710"/>
                <a:ext cx="2781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84A43EC-7F23-A746-A88B-9EE5D48C3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624" y="3520710"/>
                <a:ext cx="2781300" cy="369332"/>
              </a:xfrm>
              <a:prstGeom prst="rect">
                <a:avLst/>
              </a:prstGeom>
              <a:blipFill>
                <a:blip r:embed="rId10"/>
                <a:stretch>
                  <a:fillRect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33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expressions (Small-step)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706419" y="2455669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382819" y="2626326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19" y="2626326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51636" y="225699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636" y="2256994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CE71E8-5397-824F-97D3-3BF900DADCA0}"/>
                  </a:ext>
                </a:extLst>
              </p:cNvPr>
              <p:cNvSpPr txBox="1"/>
              <p:nvPr/>
            </p:nvSpPr>
            <p:spPr>
              <a:xfrm>
                <a:off x="3611419" y="197299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CE71E8-5397-824F-97D3-3BF900DA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419" y="197299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782619" y="366574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392219" y="3836399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219" y="3836399"/>
                <a:ext cx="4495800" cy="369397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659419" y="346706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419" y="346706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738795" y="322425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95" y="322425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782619" y="4970269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459019" y="5140926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19" y="5140926"/>
                <a:ext cx="2819400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627836" y="477159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836" y="4771594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738795" y="452878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95" y="4528786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1782619" y="6265670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459019" y="6436326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019" y="6436326"/>
                <a:ext cx="2819400" cy="369332"/>
              </a:xfrm>
              <a:prstGeom prst="rect">
                <a:avLst/>
              </a:prstGeom>
              <a:blipFill>
                <a:blip r:embed="rId1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27836" y="606699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836" y="6066994"/>
                <a:ext cx="1828800" cy="369332"/>
              </a:xfrm>
              <a:prstGeom prst="rect">
                <a:avLst/>
              </a:prstGeom>
              <a:blipFill>
                <a:blip r:embed="rId12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738795" y="582418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795" y="5824186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>
            <a:extLst>
              <a:ext uri="{FF2B5EF4-FFF2-40B4-BE49-F238E27FC236}">
                <a16:creationId xmlns:a16="http://schemas.microsoft.com/office/drawing/2014/main" id="{75CFE203-317F-49BF-B02E-1F5C4CB5F0F5}"/>
              </a:ext>
            </a:extLst>
          </p:cNvPr>
          <p:cNvSpPr txBox="1"/>
          <p:nvPr/>
        </p:nvSpPr>
        <p:spPr>
          <a:xfrm>
            <a:off x="8100660" y="4654429"/>
            <a:ext cx="43116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29F99DF-22A8-44A4-A74F-06C02C513671}"/>
              </a:ext>
            </a:extLst>
          </p:cNvPr>
          <p:cNvSpPr txBox="1"/>
          <p:nvPr/>
        </p:nvSpPr>
        <p:spPr>
          <a:xfrm>
            <a:off x="9717086" y="3811534"/>
            <a:ext cx="93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…</a:t>
            </a:r>
            <a:endParaRPr lang="zh-CN" alt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29CC3A9-B62C-4452-9C3E-DC3F74AFFB34}"/>
                  </a:ext>
                </a:extLst>
              </p:cNvPr>
              <p:cNvSpPr txBox="1"/>
              <p:nvPr/>
            </p:nvSpPr>
            <p:spPr>
              <a:xfrm>
                <a:off x="8714103" y="3478932"/>
                <a:ext cx="3477897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−−)</m:t>
                    </m:r>
                    <m:r>
                      <m:rPr>
                        <m:nor/>
                      </m:rPr>
                      <a:rPr kumimoji="1" lang="en-US" altLang="zh-CN" dirty="0"/>
                      <m:t>,</m:t>
                    </m:r>
                    <m:r>
                      <m:rPr>
                        <m:nor/>
                      </m:rPr>
                      <a:rPr kumimoji="1" lang="en-US" altLang="zh-CN" dirty="0"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−∗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−/),(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−=)</m:t>
                    </m:r>
                  </m:oMath>
                </a14:m>
                <a:r>
                  <a:rPr kumimoji="1" lang="en-US" altLang="zh-CN" sz="1800" dirty="0"/>
                  <a:t>,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−≠)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−&gt;)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−≥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−&lt;)</m:t>
                    </m:r>
                  </m:oMath>
                </a14:m>
                <a:r>
                  <a:rPr kumimoji="1" lang="en-US" altLang="zh-CN" dirty="0"/>
                  <a:t>,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−≤</m:t>
                        </m:r>
                      </m:e>
                    </m:d>
                  </m:oMath>
                </a14:m>
                <a:endParaRPr kumimoji="1" lang="en-US" altLang="zh-CN" dirty="0">
                  <a:ea typeface="Cambria Math" panose="02040503050406030204" pitchFamily="18" charset="0"/>
                </a:endParaRPr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29CC3A9-B62C-4452-9C3E-DC3F74AFF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4103" y="3478932"/>
                <a:ext cx="3477897" cy="1477328"/>
              </a:xfrm>
              <a:prstGeom prst="rect">
                <a:avLst/>
              </a:prstGeom>
              <a:blipFill>
                <a:blip r:embed="rId14"/>
                <a:stretch>
                  <a:fillRect l="-525" t="-2479" r="-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1FE63FC-1F8E-4C41-9B7F-159A44F037A3}"/>
                  </a:ext>
                </a:extLst>
              </p:cNvPr>
              <p:cNvSpPr txBox="1"/>
              <p:nvPr/>
            </p:nvSpPr>
            <p:spPr>
              <a:xfrm>
                <a:off x="-727461" y="3863312"/>
                <a:ext cx="31688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2+3</m:t>
                          </m:r>
                        </m:e>
                      </m:d>
                      <m:r>
                        <a:rPr kumimoji="1" lang="en-US" altLang="zh-CN" sz="18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+(5+4)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1FE63FC-1F8E-4C41-9B7F-159A44F03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27461" y="3863312"/>
                <a:ext cx="3168893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EEDD144-355E-4101-A52B-2D1A5B053960}"/>
                  </a:ext>
                </a:extLst>
              </p:cNvPr>
              <p:cNvSpPr txBox="1"/>
              <p:nvPr/>
            </p:nvSpPr>
            <p:spPr>
              <a:xfrm>
                <a:off x="121972" y="4389942"/>
                <a:ext cx="31688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sz="1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(5+4)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EEDD144-355E-4101-A52B-2D1A5B053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72" y="4389942"/>
                <a:ext cx="3168893" cy="369332"/>
              </a:xfrm>
              <a:prstGeom prst="rect">
                <a:avLst/>
              </a:prstGeom>
              <a:blipFill>
                <a:blip r:embed="rId16"/>
                <a:stretch>
                  <a:fillRect l="-153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FB934C9-698D-4380-8A23-C304032B405D}"/>
                  </a:ext>
                </a:extLst>
              </p:cNvPr>
              <p:cNvSpPr txBox="1"/>
              <p:nvPr/>
            </p:nvSpPr>
            <p:spPr>
              <a:xfrm>
                <a:off x="190438" y="4976323"/>
                <a:ext cx="31688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5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zh-CN" b="0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FB934C9-698D-4380-8A23-C304032B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8" y="4976323"/>
                <a:ext cx="3168893" cy="369332"/>
              </a:xfrm>
              <a:prstGeom prst="rect">
                <a:avLst/>
              </a:prstGeom>
              <a:blipFill>
                <a:blip r:embed="rId17"/>
                <a:stretch>
                  <a:fillRect l="-153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6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statements (Small-step)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2971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3581400" y="2821941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𝑝𝑎𝑠𝑠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21941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7848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𝑆𝑘𝑖𝑝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2971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886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26468"/>
                <a:ext cx="3581400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8077200" y="3757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757136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4927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76" y="351432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</p:cNvCxnSpPr>
          <p:nvPr/>
        </p:nvCxnSpPr>
        <p:spPr>
          <a:xfrm>
            <a:off x="2971800" y="5013484"/>
            <a:ext cx="533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4038600" y="5184140"/>
                <a:ext cx="350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5184140"/>
                <a:ext cx="3505200" cy="369332"/>
              </a:xfrm>
              <a:prstGeom prst="rect">
                <a:avLst/>
              </a:prstGeom>
              <a:blipFill>
                <a:blip r:embed="rId7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81534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𝐴𝑠𝑠𝑖𝑔𝑛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8006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25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statements (Small-step)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2971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3581400" y="2821941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21941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7848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2971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886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2;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26468"/>
                <a:ext cx="3581400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78486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𝑆𝑒𝑞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4927976" y="3514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 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76" y="3514328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3733800" y="2170849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1′;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170849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698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statements (Small-step)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2971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3581400" y="2821941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21941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78486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2971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886200" y="41264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126468"/>
                <a:ext cx="3581400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78486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3190374" y="2168029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74" y="2168029"/>
                <a:ext cx="4495800" cy="369397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E9475DF-51DE-2C4A-A4F4-B8A9693163A7}"/>
              </a:ext>
            </a:extLst>
          </p:cNvPr>
          <p:cNvCxnSpPr>
            <a:cxnSpLocks/>
          </p:cNvCxnSpPr>
          <p:nvPr/>
        </p:nvCxnSpPr>
        <p:spPr>
          <a:xfrm>
            <a:off x="2971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B83379-0F32-1A47-BE7C-B7A934813EF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2;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B83379-0F32-1A47-BE7C-B7A93481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3581400" cy="369332"/>
              </a:xfrm>
              <a:prstGeom prst="rect">
                <a:avLst/>
              </a:prstGeom>
              <a:blipFill>
                <a:blip r:embed="rId7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1E9F8E-4341-B143-A35E-BDE501DF7D16}"/>
                  </a:ext>
                </a:extLst>
              </p:cNvPr>
              <p:cNvSpPr txBox="1"/>
              <p:nvPr/>
            </p:nvSpPr>
            <p:spPr>
              <a:xfrm>
                <a:off x="7848600" y="5029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1E9F8E-4341-B143-A35E-BDE501DF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50292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855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 for statements (Small-step)</a:t>
            </a:r>
            <a:endParaRPr kumimoji="1" lang="zh-CN" altLang="en-US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2971800" y="26512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3581400" y="2821941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2821941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8001000" y="24526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452608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2971800" y="3955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723774" y="4103132"/>
                <a:ext cx="4277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774" y="4103132"/>
                <a:ext cx="427722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8001000" y="37338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7338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4495800" y="3514328"/>
                <a:ext cx="253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514328"/>
                <a:ext cx="2539624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/>
              <p:nvPr/>
            </p:nvSpPr>
            <p:spPr>
              <a:xfrm>
                <a:off x="3190374" y="2168029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2AFC794-6404-E649-B425-277810CDB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374" y="2168029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4E9475DF-51DE-2C4A-A4F4-B8A9693163A7}"/>
              </a:ext>
            </a:extLst>
          </p:cNvPr>
          <p:cNvCxnSpPr>
            <a:cxnSpLocks/>
          </p:cNvCxnSpPr>
          <p:nvPr/>
        </p:nvCxnSpPr>
        <p:spPr>
          <a:xfrm>
            <a:off x="2971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B83379-0F32-1A47-BE7C-B7A934813EF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3581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𝑤h𝑖𝑙𝑒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.;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B83379-0F32-1A47-BE7C-B7A934813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3581400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1E9F8E-4341-B143-A35E-BDE501DF7D16}"/>
                  </a:ext>
                </a:extLst>
              </p:cNvPr>
              <p:cNvSpPr txBox="1"/>
              <p:nvPr/>
            </p:nvSpPr>
            <p:spPr>
              <a:xfrm>
                <a:off x="8001000" y="5029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𝑊h𝑖𝑙𝑒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D21E9F8E-4341-B143-A35E-BDE501DF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5029200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095355-8F11-C04C-A17C-0AC826398C0A}"/>
                  </a:ext>
                </a:extLst>
              </p:cNvPr>
              <p:cNvSpPr txBox="1"/>
              <p:nvPr/>
            </p:nvSpPr>
            <p:spPr>
              <a:xfrm>
                <a:off x="4495800" y="4888468"/>
                <a:ext cx="2539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C095355-8F11-C04C-A17C-0AC82639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88468"/>
                <a:ext cx="2539624" cy="369332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020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22846-84B5-5748-8828-2FF8F6C8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call/return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E3006D-DE9A-ED4D-BD31-9F95905BC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584" y="2093215"/>
            <a:ext cx="8205033" cy="1106487"/>
          </a:xfrm>
        </p:spPr>
        <p:txBody>
          <a:bodyPr/>
          <a:lstStyle/>
          <a:p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returns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sugar (like Basic)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B5198C3-D794-B642-B371-802974E94D0F}"/>
              </a:ext>
            </a:extLst>
          </p:cNvPr>
          <p:cNvSpPr txBox="1">
            <a:spLocks/>
          </p:cNvSpPr>
          <p:nvPr/>
        </p:nvSpPr>
        <p:spPr bwMode="auto">
          <a:xfrm>
            <a:off x="2476388" y="3276599"/>
            <a:ext cx="3160712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…,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--&gt;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x1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E1;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1" lang="en-US" altLang="zh-CN" sz="2000" b="1" kern="0" baseline="-2500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f;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6AB0538-2CC1-4146-B212-DA5ADC196A26}"/>
              </a:ext>
            </a:extLst>
          </p:cNvPr>
          <p:cNvSpPr txBox="1">
            <a:spLocks/>
          </p:cNvSpPr>
          <p:nvPr/>
        </p:nvSpPr>
        <p:spPr bwMode="auto">
          <a:xfrm>
            <a:off x="6096000" y="3276600"/>
            <a:ext cx="3160712" cy="300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--&gt;</a:t>
            </a:r>
            <a:endParaRPr kumimoji="1" lang="en-US" altLang="zh-CN" sz="2000" b="1" kern="0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E;</a:t>
            </a:r>
          </a:p>
        </p:txBody>
      </p:sp>
    </p:spTree>
    <p:extLst>
      <p:ext uri="{BB962C8B-B14F-4D97-AF65-F5344CB8AC3E}">
        <p14:creationId xmlns:p14="http://schemas.microsoft.com/office/powerpoint/2010/main" val="912887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8937211-1045-493F-9CB9-08B746546536}"/>
              </a:ext>
            </a:extLst>
          </p:cNvPr>
          <p:cNvSpPr txBox="1"/>
          <p:nvPr/>
        </p:nvSpPr>
        <p:spPr>
          <a:xfrm>
            <a:off x="1039930" y="2195731"/>
            <a:ext cx="10463121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关键思想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符号输入值（每个不能由静态代码分析确定的值，都由符号表示）</a:t>
            </a:r>
            <a:endParaRPr lang="en-US" altLang="zh-CN" sz="2400" dirty="0"/>
          </a:p>
          <a:p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符号执行引擎，始终维护</a:t>
            </a:r>
            <a:r>
              <a:rPr lang="en-US" altLang="zh-CN" sz="2400" dirty="0"/>
              <a:t>&lt;</a:t>
            </a:r>
            <a:r>
              <a:rPr lang="zh-CN" altLang="en-US" sz="2400" dirty="0"/>
              <a:t>下一条执行语句，符号存储，路径条件</a:t>
            </a:r>
            <a:r>
              <a:rPr lang="en-US" altLang="zh-CN" sz="2400" dirty="0"/>
              <a:t>&gt;</a:t>
            </a:r>
            <a:r>
              <a:rPr lang="zh-CN" altLang="en-US" sz="2400" dirty="0"/>
              <a:t>三元组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条件分支（</a:t>
            </a:r>
            <a:r>
              <a:rPr lang="en-US" altLang="zh-CN" sz="2400" dirty="0"/>
              <a:t>if</a:t>
            </a:r>
            <a:r>
              <a:rPr lang="zh-CN" altLang="en-US" sz="2400" dirty="0"/>
              <a:t>） </a:t>
            </a:r>
            <a:r>
              <a:rPr lang="en-US" altLang="zh-CN" sz="2400" dirty="0">
                <a:sym typeface="Wingdings" panose="05000000000000000000" pitchFamily="2" charset="2"/>
              </a:rPr>
              <a:t> fork , </a:t>
            </a:r>
            <a:r>
              <a:rPr lang="zh-CN" altLang="en-US" sz="2400" dirty="0">
                <a:sym typeface="Wingdings" panose="05000000000000000000" pitchFamily="2" charset="2"/>
              </a:rPr>
              <a:t>并添加对应的路径条件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sym typeface="Wingdings" panose="05000000000000000000" pitchFamily="2" charset="2"/>
              </a:rPr>
              <a:t>赋值语句 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zh-CN" altLang="en-US" sz="2400" dirty="0">
                <a:sym typeface="Wingdings" panose="05000000000000000000" pitchFamily="2" charset="2"/>
              </a:rPr>
              <a:t>更新符号存储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8184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64948-7EAF-43A4-A2CE-0690779E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8: Concrete execution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0D27E-A183-4FC4-9037-BDC1A4C1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791" y="1687079"/>
            <a:ext cx="10515600" cy="4351338"/>
          </a:xfrm>
        </p:spPr>
        <p:txBody>
          <a:bodyPr/>
          <a:lstStyle/>
          <a:p>
            <a:r>
              <a:rPr lang="en-US" altLang="zh-CN" dirty="0"/>
              <a:t> java</a:t>
            </a:r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Java Source Code  </a:t>
            </a:r>
            <a:r>
              <a:rPr lang="en-US" altLang="zh-CN" dirty="0">
                <a:sym typeface="Wingdings" panose="05000000000000000000" pitchFamily="2" charset="2"/>
              </a:rPr>
              <a:t>  AST     JVM Bytecode   JVM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MiniPy</a:t>
            </a:r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AST </a:t>
            </a:r>
            <a:r>
              <a:rPr lang="en-US" altLang="zh-CN" dirty="0">
                <a:sym typeface="Wingdings" panose="05000000000000000000" pitchFamily="2" charset="2"/>
              </a:rPr>
              <a:t> Concrete Execution Engine(Python)</a:t>
            </a:r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dirty="0"/>
              <a:t>VM</a:t>
            </a:r>
          </a:p>
          <a:p>
            <a:pPr lvl="1"/>
            <a:r>
              <a:rPr lang="en-US" altLang="zh-CN" dirty="0"/>
              <a:t>Class Memory -&gt;  </a:t>
            </a:r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en-US" altLang="zh-CN" dirty="0"/>
              <a:t>Interpreter -&gt; CPU</a:t>
            </a:r>
          </a:p>
          <a:p>
            <a:pPr lvl="1"/>
            <a:r>
              <a:rPr lang="en-US" altLang="zh-CN" dirty="0"/>
              <a:t>Operational semantics rules -&gt; </a:t>
            </a:r>
            <a:r>
              <a:rPr lang="zh-CN" altLang="en-US" dirty="0"/>
              <a:t>指令集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5611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FE81-F250-B74D-8CD8-B01DFE0A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3767781-B157-4049-BCB7-5F17666786F1}"/>
              </a:ext>
            </a:extLst>
          </p:cNvPr>
          <p:cNvSpPr/>
          <p:nvPr/>
        </p:nvSpPr>
        <p:spPr>
          <a:xfrm>
            <a:off x="3429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0F9ACAD-1A1F-424B-90EE-EB751E576BA0}"/>
              </a:ext>
            </a:extLst>
          </p:cNvPr>
          <p:cNvCxnSpPr>
            <a:endCxn id="4" idx="0"/>
          </p:cNvCxnSpPr>
          <p:nvPr/>
        </p:nvCxnSpPr>
        <p:spPr>
          <a:xfrm>
            <a:off x="4343400" y="2438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AB9FE6DE-A05B-1448-BC04-9922F9AFA937}"/>
              </a:ext>
            </a:extLst>
          </p:cNvPr>
          <p:cNvSpPr/>
          <p:nvPr/>
        </p:nvSpPr>
        <p:spPr>
          <a:xfrm>
            <a:off x="5943600" y="42672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A704E6-C80F-D849-92DB-71AA540A7BD5}"/>
              </a:ext>
            </a:extLst>
          </p:cNvPr>
          <p:cNvSpPr txBox="1"/>
          <p:nvPr/>
        </p:nvSpPr>
        <p:spPr>
          <a:xfrm>
            <a:off x="3810000" y="21452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8F0718D-97D8-1946-8548-08817CFA0832}"/>
              </a:ext>
            </a:extLst>
          </p:cNvPr>
          <p:cNvCxnSpPr/>
          <p:nvPr/>
        </p:nvCxnSpPr>
        <p:spPr>
          <a:xfrm>
            <a:off x="4343400" y="3645932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EFBC3-EB08-D344-BA57-4994B523089D}"/>
              </a:ext>
            </a:extLst>
          </p:cNvPr>
          <p:cNvSpPr txBox="1"/>
          <p:nvPr/>
        </p:nvSpPr>
        <p:spPr>
          <a:xfrm>
            <a:off x="3733800" y="414232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path conditions/obligations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FB774CF-2BBA-CE46-8CEE-C8F54EE31F4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029200" y="4603990"/>
            <a:ext cx="914400" cy="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15FC9B0-73E0-BA43-929B-5240F3BDD62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858000" y="3499366"/>
            <a:ext cx="0" cy="76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392BF16-4AE8-6B45-AFF7-460651F0278E}"/>
              </a:ext>
            </a:extLst>
          </p:cNvPr>
          <p:cNvSpPr txBox="1"/>
          <p:nvPr/>
        </p:nvSpPr>
        <p:spPr>
          <a:xfrm>
            <a:off x="6400800" y="313003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5951958-1ED2-174A-B780-10A6F541F9B2}"/>
              </a:ext>
            </a:extLst>
          </p:cNvPr>
          <p:cNvCxnSpPr>
            <a:cxnSpLocks/>
          </p:cNvCxnSpPr>
          <p:nvPr/>
        </p:nvCxnSpPr>
        <p:spPr>
          <a:xfrm>
            <a:off x="7162800" y="3330833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A0D8238-4C72-934E-B577-7D0B96B762AF}"/>
              </a:ext>
            </a:extLst>
          </p:cNvPr>
          <p:cNvSpPr/>
          <p:nvPr/>
        </p:nvSpPr>
        <p:spPr>
          <a:xfrm>
            <a:off x="8382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concrete</a:t>
            </a:r>
          </a:p>
          <a:p>
            <a:pPr algn="ctr"/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9688B17-6044-6F47-8B44-2E85832B04A8}"/>
              </a:ext>
            </a:extLst>
          </p:cNvPr>
          <p:cNvCxnSpPr/>
          <p:nvPr/>
        </p:nvCxnSpPr>
        <p:spPr>
          <a:xfrm>
            <a:off x="9290384" y="3624241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C555C02-E996-084C-8471-12F58068EC84}"/>
              </a:ext>
            </a:extLst>
          </p:cNvPr>
          <p:cNvSpPr txBox="1"/>
          <p:nvPr/>
        </p:nvSpPr>
        <p:spPr>
          <a:xfrm>
            <a:off x="8680784" y="4120634"/>
            <a:ext cx="1787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triggered?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56363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B64948-7EAF-43A4-A2CE-0690779EB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Assignment 8: Symbolic execution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0D27E-A183-4FC4-9037-BDC1A4C11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1668605"/>
            <a:ext cx="11618191" cy="493094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每次遇到 </a:t>
            </a:r>
            <a:r>
              <a:rPr lang="en-US" altLang="zh-CN" dirty="0"/>
              <a:t>if-statement </a:t>
            </a:r>
            <a:r>
              <a:rPr lang="zh-CN" altLang="en-US" dirty="0"/>
              <a:t>启动两个子进程，</a:t>
            </a:r>
            <a:r>
              <a:rPr lang="en-US" altLang="zh-CN" dirty="0"/>
              <a:t>if-statement</a:t>
            </a:r>
            <a:r>
              <a:rPr lang="zh-CN" altLang="en-US" dirty="0"/>
              <a:t>的判断条件需要立刻加入</a:t>
            </a:r>
            <a:r>
              <a:rPr lang="en-US" altLang="zh-CN" dirty="0"/>
              <a:t>path</a:t>
            </a:r>
            <a:r>
              <a:rPr lang="zh-CN" altLang="en-US" dirty="0"/>
              <a:t> </a:t>
            </a:r>
            <a:r>
              <a:rPr lang="en-US" altLang="zh-CN" dirty="0"/>
              <a:t>condition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所有路径条件需要在加入的时候做转换，如果加入的判断条件是</a:t>
            </a:r>
            <a:r>
              <a:rPr lang="en-US" altLang="zh-CN" dirty="0"/>
              <a:t>m==n, </a:t>
            </a:r>
            <a:r>
              <a:rPr lang="zh-CN" altLang="en-US" dirty="0"/>
              <a:t>那么需要转换为</a:t>
            </a:r>
            <a:endParaRPr lang="en-US" altLang="zh-CN" dirty="0"/>
          </a:p>
          <a:p>
            <a:pPr marL="0" indent="0">
              <a:buNone/>
            </a:pPr>
            <a:r>
              <a:rPr lang="pt-BR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pt-BR" altLang="zh-CN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((42 - a) * 5) == ((c + 20) * 2)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en-US" altLang="zh-CN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python Queue</a:t>
            </a:r>
            <a:r>
              <a:rPr lang="zh-CN" altLang="en-US" dirty="0"/>
              <a:t>收集每条子进程，最后做统一处理</a:t>
            </a:r>
            <a:endParaRPr lang="en-US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C2CC762-B9FE-4CFD-A301-469059A05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83292"/>
              </p:ext>
            </p:extLst>
          </p:nvPr>
        </p:nvGraphicFramePr>
        <p:xfrm>
          <a:off x="1082961" y="3189142"/>
          <a:ext cx="6620166" cy="253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105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552911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Symbolic </a:t>
                      </a:r>
                      <a:r>
                        <a:rPr lang="en-US" altLang="zh-CN" dirty="0" err="1"/>
                        <a:t>valule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15479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ExprVar</a:t>
                      </a:r>
                      <a:r>
                        <a:rPr lang="en-US" altLang="zh-CN" dirty="0"/>
                        <a:t>("a")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37322"/>
                  </a:ext>
                </a:extLst>
              </a:tr>
              <a:tr h="364893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zh-CN" dirty="0"/>
                        <a:t>ExprBop(ExprNum(42), ExprVar("a"), Bop.MIN)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65261"/>
                  </a:ext>
                </a:extLst>
              </a:tr>
              <a:tr h="479424"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ExprBop(ExprVar("c"), ExprNum(20), Bop.ADD)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407626">
                <a:tc>
                  <a:txBody>
                    <a:bodyPr/>
                    <a:lstStyle/>
                    <a:p>
                      <a:r>
                        <a:rPr lang="en-US" altLang="zh-CN" dirty="0"/>
                        <a:t>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ExprBop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ExprVar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("b"),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ExprNum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(5), </a:t>
                      </a: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Bop.MUL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552089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ExprBop(ExprVar("c"), ExprNum(2), Bop.MUL)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330091E-EE2E-4899-944F-980B8FBD61F9}"/>
              </a:ext>
            </a:extLst>
          </p:cNvPr>
          <p:cNvSpPr txBox="1"/>
          <p:nvPr/>
        </p:nvSpPr>
        <p:spPr>
          <a:xfrm>
            <a:off x="7355609" y="3333966"/>
            <a:ext cx="454890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altLang="zh-C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altLang="zh-CN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zh-CN" sz="2000" b="1" dirty="0">
                <a:effectLst/>
                <a:latin typeface="Consolas" panose="020B0609020204030204" pitchFamily="49" charset="0"/>
              </a:rPr>
              <a:t>m      ==      n</a:t>
            </a:r>
          </a:p>
          <a:p>
            <a:pPr marL="0" indent="0">
              <a:buNone/>
            </a:pPr>
            <a:r>
              <a:rPr lang="pt-BR" altLang="zh-CN" sz="2000" b="1" dirty="0">
                <a:effectLst/>
                <a:latin typeface="Consolas" panose="020B0609020204030204" pitchFamily="49" charset="0"/>
              </a:rPr>
              <a:t>        |              |</a:t>
            </a:r>
          </a:p>
          <a:p>
            <a:pPr marL="0" indent="0">
              <a:buNone/>
            </a:pPr>
            <a:r>
              <a:rPr lang="pt-BR" altLang="zh-CN" sz="2000" b="1" dirty="0">
                <a:effectLst/>
                <a:latin typeface="Consolas" panose="020B0609020204030204" pitchFamily="49" charset="0"/>
              </a:rPr>
              <a:t>        b * 5        c * 2</a:t>
            </a:r>
          </a:p>
          <a:p>
            <a:pPr marL="0" indent="0">
              <a:buNone/>
            </a:pPr>
            <a:r>
              <a:rPr lang="pt-BR" altLang="zh-CN" sz="2000" b="1" dirty="0">
                <a:effectLst/>
                <a:latin typeface="Consolas" panose="020B0609020204030204" pitchFamily="49" charset="0"/>
              </a:rPr>
              <a:t>        |            |</a:t>
            </a:r>
          </a:p>
          <a:p>
            <a:pPr marL="0" indent="0">
              <a:buNone/>
            </a:pPr>
            <a:r>
              <a:rPr lang="pt-BR" altLang="zh-CN" sz="2000" b="1" dirty="0">
                <a:effectLst/>
                <a:latin typeface="Consolas" panose="020B0609020204030204" pitchFamily="49" charset="0"/>
              </a:rPr>
              <a:t>        42 - a       c + 20</a:t>
            </a:r>
          </a:p>
          <a:p>
            <a:pPr marL="0" indent="0">
              <a:buNone/>
            </a:pPr>
            <a:r>
              <a:rPr lang="pt-BR" altLang="zh-CN" sz="2000" b="1" dirty="0">
                <a:effectLst/>
                <a:latin typeface="Consolas" panose="020B0609020204030204" pitchFamily="49" charset="0"/>
              </a:rPr>
              <a:t>             |       |</a:t>
            </a:r>
          </a:p>
          <a:p>
            <a:pPr marL="0" indent="0">
              <a:buNone/>
            </a:pPr>
            <a:r>
              <a:rPr lang="pt-BR" altLang="zh-CN" sz="2000" b="1" dirty="0">
                <a:effectLst/>
                <a:latin typeface="Consolas" panose="020B0609020204030204" pitchFamily="49" charset="0"/>
              </a:rPr>
              <a:t>             a       c</a:t>
            </a:r>
          </a:p>
        </p:txBody>
      </p:sp>
    </p:spTree>
    <p:extLst>
      <p:ext uri="{BB962C8B-B14F-4D97-AF65-F5344CB8AC3E}">
        <p14:creationId xmlns:p14="http://schemas.microsoft.com/office/powerpoint/2010/main" val="33574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6917" y="2017713"/>
            <a:ext cx="599545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following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BF906E-11AD-654A-87CC-89AE5F8E7A00}"/>
              </a:ext>
            </a:extLst>
          </p:cNvPr>
          <p:cNvSpPr txBox="1"/>
          <p:nvPr/>
        </p:nvSpPr>
        <p:spPr>
          <a:xfrm>
            <a:off x="3442854" y="5578258"/>
            <a:ext cx="2543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Can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construct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values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for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input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and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y,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to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make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this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assertion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fail?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56CED9B-4113-BE41-9C59-AABCC4FDEDA7}"/>
              </a:ext>
            </a:extLst>
          </p:cNvPr>
          <p:cNvCxnSpPr>
            <a:cxnSpLocks/>
          </p:cNvCxnSpPr>
          <p:nvPr/>
        </p:nvCxnSpPr>
        <p:spPr>
          <a:xfrm flipH="1" flipV="1">
            <a:off x="2563091" y="5694698"/>
            <a:ext cx="512618" cy="290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FB472D2-8299-6B4A-8792-4EF6DDB4E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784502"/>
              </p:ext>
            </p:extLst>
          </p:nvPr>
        </p:nvGraphicFramePr>
        <p:xfrm>
          <a:off x="8269403" y="4912831"/>
          <a:ext cx="2514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43FF64E-7E31-4A9E-8948-6CA4F4EAA135}"/>
              </a:ext>
            </a:extLst>
          </p:cNvPr>
          <p:cNvSpPr txBox="1"/>
          <p:nvPr/>
        </p:nvSpPr>
        <p:spPr>
          <a:xfrm>
            <a:off x="7572375" y="1939204"/>
            <a:ext cx="43529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#1: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”symbolic”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983832CE-E639-4ABE-B913-C90D4D8E3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986912"/>
              </p:ext>
            </p:extLst>
          </p:nvPr>
        </p:nvGraphicFramePr>
        <p:xfrm>
          <a:off x="7989455" y="2577682"/>
          <a:ext cx="2514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E8BCAAC-CFF0-4D70-B753-3D317FDF0496}"/>
              </a:ext>
            </a:extLst>
          </p:cNvPr>
          <p:cNvSpPr txBox="1"/>
          <p:nvPr/>
        </p:nvSpPr>
        <p:spPr>
          <a:xfrm>
            <a:off x="6539347" y="3897359"/>
            <a:ext cx="59747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#2: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executing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symbolic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input,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maintaining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symbolic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state: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881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FB472D2-8299-6B4A-8792-4EF6DDB4E2AE}"/>
              </a:ext>
            </a:extLst>
          </p:cNvPr>
          <p:cNvGraphicFramePr>
            <a:graphicFrameLocks noGrp="1"/>
          </p:cNvGraphicFramePr>
          <p:nvPr/>
        </p:nvGraphicFramePr>
        <p:xfrm>
          <a:off x="7848600" y="292577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D8EA7AE-34AF-F34C-9EBD-E4A45FD47EE4}"/>
              </a:ext>
            </a:extLst>
          </p:cNvPr>
          <p:cNvGraphicFramePr>
            <a:graphicFrameLocks noGrp="1"/>
          </p:cNvGraphicFramePr>
          <p:nvPr/>
        </p:nvGraphicFramePr>
        <p:xfrm>
          <a:off x="6571456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371777D-3652-F948-9A18-7D6089338BD4}"/>
              </a:ext>
            </a:extLst>
          </p:cNvPr>
          <p:cNvGraphicFramePr>
            <a:graphicFrameLocks noGrp="1"/>
          </p:cNvGraphicFramePr>
          <p:nvPr/>
        </p:nvGraphicFramePr>
        <p:xfrm>
          <a:off x="8991600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5502018-EA49-A64C-9D30-2B0708A2E425}"/>
              </a:ext>
            </a:extLst>
          </p:cNvPr>
          <p:cNvCxnSpPr>
            <a:endCxn id="9" idx="0"/>
          </p:cNvCxnSpPr>
          <p:nvPr/>
        </p:nvCxnSpPr>
        <p:spPr>
          <a:xfrm flipH="1">
            <a:off x="7181056" y="1847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58A3F9-5BB8-6F41-ACF8-D66360CFE70D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8458200" y="1847058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54C91-1C89-034A-8258-C0B955FC68A4}"/>
              </a:ext>
            </a:extLst>
          </p:cNvPr>
          <p:cNvSpPr txBox="1"/>
          <p:nvPr/>
        </p:nvSpPr>
        <p:spPr>
          <a:xfrm>
            <a:off x="9220200" y="184705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a==0</a:t>
            </a:r>
            <a:endParaRPr kumimoji="1" lang="zh-CN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B1005E-3F20-3245-8A2F-E1D10FDECBDB}"/>
              </a:ext>
            </a:extLst>
          </p:cNvPr>
          <p:cNvSpPr txBox="1"/>
          <p:nvPr/>
        </p:nvSpPr>
        <p:spPr>
          <a:xfrm>
            <a:off x="7086600" y="186821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a!=0</a:t>
            </a:r>
            <a:endParaRPr kumimoji="1" lang="zh-CN" altLang="en-US" sz="12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1E2E24-A6FA-AC49-BE8F-46AB3880C5E6}"/>
              </a:ext>
            </a:extLst>
          </p:cNvPr>
          <p:cNvSpPr txBox="1"/>
          <p:nvPr/>
        </p:nvSpPr>
        <p:spPr>
          <a:xfrm>
            <a:off x="9067800" y="3894158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The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obligation: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x-y==0</a:t>
            </a:r>
          </a:p>
          <a:p>
            <a:r>
              <a:rPr kumimoji="1" lang="en-US" altLang="zh-CN" sz="1200" dirty="0"/>
              <a:t>that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is:</a:t>
            </a:r>
          </a:p>
          <a:p>
            <a:r>
              <a:rPr kumimoji="1" lang="en-US" altLang="zh-CN" sz="1200" dirty="0">
                <a:solidFill>
                  <a:srgbClr val="0432FF"/>
                </a:solidFill>
              </a:rPr>
              <a:t>1-0==0</a:t>
            </a:r>
            <a:endParaRPr kumimoji="1" lang="zh-CN" altLang="en-US" sz="1200" dirty="0">
              <a:solidFill>
                <a:srgbClr val="0432FF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22B430-8AC9-4D4C-AB0B-5F0E9F6CA114}"/>
              </a:ext>
            </a:extLst>
          </p:cNvPr>
          <p:cNvSpPr txBox="1"/>
          <p:nvPr/>
        </p:nvSpPr>
        <p:spPr>
          <a:xfrm>
            <a:off x="9067800" y="4807804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FF0000"/>
                </a:solidFill>
              </a:rPr>
              <a:t>USNAT!</a:t>
            </a:r>
            <a:endParaRPr kumimoji="1" lang="zh-CN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39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FB472D2-8299-6B4A-8792-4EF6DDB4E2AE}"/>
              </a:ext>
            </a:extLst>
          </p:cNvPr>
          <p:cNvGraphicFramePr>
            <a:graphicFrameLocks noGrp="1"/>
          </p:cNvGraphicFramePr>
          <p:nvPr/>
        </p:nvGraphicFramePr>
        <p:xfrm>
          <a:off x="7848600" y="292577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D8EA7AE-34AF-F34C-9EBD-E4A45FD47EE4}"/>
              </a:ext>
            </a:extLst>
          </p:cNvPr>
          <p:cNvGraphicFramePr>
            <a:graphicFrameLocks noGrp="1"/>
          </p:cNvGraphicFramePr>
          <p:nvPr/>
        </p:nvGraphicFramePr>
        <p:xfrm>
          <a:off x="6571456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371777D-3652-F948-9A18-7D6089338BD4}"/>
              </a:ext>
            </a:extLst>
          </p:cNvPr>
          <p:cNvGraphicFramePr>
            <a:graphicFrameLocks noGrp="1"/>
          </p:cNvGraphicFramePr>
          <p:nvPr/>
        </p:nvGraphicFramePr>
        <p:xfrm>
          <a:off x="8991600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5502018-EA49-A64C-9D30-2B0708A2E425}"/>
              </a:ext>
            </a:extLst>
          </p:cNvPr>
          <p:cNvCxnSpPr>
            <a:endCxn id="9" idx="0"/>
          </p:cNvCxnSpPr>
          <p:nvPr/>
        </p:nvCxnSpPr>
        <p:spPr>
          <a:xfrm flipH="1">
            <a:off x="7181056" y="1847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58A3F9-5BB8-6F41-ACF8-D66360CFE70D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8458200" y="1847058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54C91-1C89-034A-8258-C0B955FC68A4}"/>
              </a:ext>
            </a:extLst>
          </p:cNvPr>
          <p:cNvSpPr txBox="1"/>
          <p:nvPr/>
        </p:nvSpPr>
        <p:spPr>
          <a:xfrm>
            <a:off x="9220200" y="184705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a==0</a:t>
            </a:r>
            <a:endParaRPr kumimoji="1" lang="zh-CN" altLang="en-US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B1005E-3F20-3245-8A2F-E1D10FDECBDB}"/>
              </a:ext>
            </a:extLst>
          </p:cNvPr>
          <p:cNvSpPr txBox="1"/>
          <p:nvPr/>
        </p:nvSpPr>
        <p:spPr>
          <a:xfrm>
            <a:off x="7086600" y="186821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a!=0</a:t>
            </a:r>
            <a:endParaRPr kumimoji="1" lang="zh-CN" altLang="en-US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1E2E24-A6FA-AC49-BE8F-46AB3880C5E6}"/>
              </a:ext>
            </a:extLst>
          </p:cNvPr>
          <p:cNvSpPr txBox="1"/>
          <p:nvPr/>
        </p:nvSpPr>
        <p:spPr>
          <a:xfrm>
            <a:off x="9067800" y="3894158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obligation: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x-y==0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that</a:t>
            </a:r>
            <a:r>
              <a:rPr kumimoji="1" lang="zh-CN" altLang="en-US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1-0==0</a:t>
            </a:r>
            <a:endParaRPr kumimoji="1" lang="zh-CN" altLang="en-US" sz="1200" dirty="0">
              <a:solidFill>
                <a:srgbClr val="0432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22B430-8AC9-4D4C-AB0B-5F0E9F6CA114}"/>
              </a:ext>
            </a:extLst>
          </p:cNvPr>
          <p:cNvSpPr txBox="1"/>
          <p:nvPr/>
        </p:nvSpPr>
        <p:spPr>
          <a:xfrm>
            <a:off x="9067800" y="4807804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USNAT!</a:t>
            </a:r>
            <a:endParaRPr kumimoji="1" lang="zh-CN" altLang="en-US" sz="12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951F13F-1BC3-254E-855B-DE01FEEAD39A}"/>
              </a:ext>
            </a:extLst>
          </p:cNvPr>
          <p:cNvCxnSpPr/>
          <p:nvPr/>
        </p:nvCxnSpPr>
        <p:spPr>
          <a:xfrm flipH="1">
            <a:off x="5885656" y="3752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45453B9-F5EC-E744-95ED-7D89302B8CDB}"/>
              </a:ext>
            </a:extLst>
          </p:cNvPr>
          <p:cNvCxnSpPr>
            <a:cxnSpLocks/>
          </p:cNvCxnSpPr>
          <p:nvPr/>
        </p:nvCxnSpPr>
        <p:spPr>
          <a:xfrm>
            <a:off x="7162800" y="3752058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51AF04-9708-8549-88D6-9038992215C6}"/>
              </a:ext>
            </a:extLst>
          </p:cNvPr>
          <p:cNvSpPr txBox="1"/>
          <p:nvPr/>
        </p:nvSpPr>
        <p:spPr>
          <a:xfrm>
            <a:off x="7924800" y="375205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b!=0</a:t>
            </a:r>
            <a:endParaRPr kumimoji="1" lang="zh-CN" altLang="en-US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815DB2-FA02-8542-B716-6DD419A6D31D}"/>
              </a:ext>
            </a:extLst>
          </p:cNvPr>
          <p:cNvSpPr txBox="1"/>
          <p:nvPr/>
        </p:nvSpPr>
        <p:spPr>
          <a:xfrm>
            <a:off x="5791200" y="377321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b==0</a:t>
            </a:r>
            <a:endParaRPr kumimoji="1" lang="zh-CN" altLang="en-US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899E1C9-0B96-C045-AD2F-32AF9143DE43}"/>
              </a:ext>
            </a:extLst>
          </p:cNvPr>
          <p:cNvGraphicFramePr>
            <a:graphicFrameLocks noGrp="1"/>
          </p:cNvGraphicFramePr>
          <p:nvPr/>
        </p:nvGraphicFramePr>
        <p:xfrm>
          <a:off x="5276056" y="4123734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19DC949-18EF-DC4C-A149-19F688B8A2BA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141854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6CB39BE-CED4-3C49-AF2E-0BFBB72A1801}"/>
              </a:ext>
            </a:extLst>
          </p:cNvPr>
          <p:cNvSpPr txBox="1"/>
          <p:nvPr/>
        </p:nvSpPr>
        <p:spPr>
          <a:xfrm>
            <a:off x="7696200" y="5667356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obligation: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x-y==0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that</a:t>
            </a:r>
            <a:r>
              <a:rPr kumimoji="1" lang="zh-CN" altLang="en-US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1-4==0</a:t>
            </a:r>
            <a:endParaRPr kumimoji="1" lang="zh-CN" altLang="en-US" sz="1200" dirty="0">
              <a:solidFill>
                <a:srgbClr val="0432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A05E05-105D-8944-AB16-A10929CC1444}"/>
              </a:ext>
            </a:extLst>
          </p:cNvPr>
          <p:cNvSpPr txBox="1"/>
          <p:nvPr/>
        </p:nvSpPr>
        <p:spPr>
          <a:xfrm>
            <a:off x="7696200" y="6581002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USNAT!</a:t>
            </a:r>
            <a:endParaRPr kumimoji="1" lang="zh-CN" altLang="en-US" sz="12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460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017713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branching,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forks: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1, y = 0;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if(a != 0){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3+x;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 == 0)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2*(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assert(x-y != 0);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EFB472D2-8299-6B4A-8792-4EF6DDB4E2AE}"/>
              </a:ext>
            </a:extLst>
          </p:cNvPr>
          <p:cNvGraphicFramePr>
            <a:graphicFrameLocks noGrp="1"/>
          </p:cNvGraphicFramePr>
          <p:nvPr/>
        </p:nvGraphicFramePr>
        <p:xfrm>
          <a:off x="7848600" y="292577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2D8EA7AE-34AF-F34C-9EBD-E4A45FD47EE4}"/>
              </a:ext>
            </a:extLst>
          </p:cNvPr>
          <p:cNvGraphicFramePr>
            <a:graphicFrameLocks noGrp="1"/>
          </p:cNvGraphicFramePr>
          <p:nvPr/>
        </p:nvGraphicFramePr>
        <p:xfrm>
          <a:off x="6571456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371777D-3652-F948-9A18-7D6089338BD4}"/>
              </a:ext>
            </a:extLst>
          </p:cNvPr>
          <p:cNvGraphicFramePr>
            <a:graphicFrameLocks noGrp="1"/>
          </p:cNvGraphicFramePr>
          <p:nvPr/>
        </p:nvGraphicFramePr>
        <p:xfrm>
          <a:off x="8991600" y="2209800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05502018-EA49-A64C-9D30-2B0708A2E425}"/>
              </a:ext>
            </a:extLst>
          </p:cNvPr>
          <p:cNvCxnSpPr>
            <a:endCxn id="9" idx="0"/>
          </p:cNvCxnSpPr>
          <p:nvPr/>
        </p:nvCxnSpPr>
        <p:spPr>
          <a:xfrm flipH="1">
            <a:off x="7181056" y="1847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B58A3F9-5BB8-6F41-ACF8-D66360CFE70D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>
            <a:off x="8458200" y="1847058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D654C91-1C89-034A-8258-C0B955FC68A4}"/>
              </a:ext>
            </a:extLst>
          </p:cNvPr>
          <p:cNvSpPr txBox="1"/>
          <p:nvPr/>
        </p:nvSpPr>
        <p:spPr>
          <a:xfrm>
            <a:off x="9220200" y="184705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a==0</a:t>
            </a:r>
            <a:endParaRPr kumimoji="1" lang="zh-CN" altLang="en-US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5B1005E-3F20-3245-8A2F-E1D10FDECBDB}"/>
              </a:ext>
            </a:extLst>
          </p:cNvPr>
          <p:cNvSpPr txBox="1"/>
          <p:nvPr/>
        </p:nvSpPr>
        <p:spPr>
          <a:xfrm>
            <a:off x="7086600" y="186821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a!=0</a:t>
            </a:r>
            <a:endParaRPr kumimoji="1" lang="zh-CN" altLang="en-US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E1E2E24-A6FA-AC49-BE8F-46AB3880C5E6}"/>
              </a:ext>
            </a:extLst>
          </p:cNvPr>
          <p:cNvSpPr txBox="1"/>
          <p:nvPr/>
        </p:nvSpPr>
        <p:spPr>
          <a:xfrm>
            <a:off x="9067800" y="3894158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obligation: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x-y==0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that</a:t>
            </a:r>
            <a:r>
              <a:rPr kumimoji="1" lang="zh-CN" altLang="en-US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1-0==0</a:t>
            </a:r>
            <a:endParaRPr kumimoji="1" lang="zh-CN" altLang="en-US" sz="1200" dirty="0">
              <a:solidFill>
                <a:srgbClr val="0432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922B430-8AC9-4D4C-AB0B-5F0E9F6CA114}"/>
              </a:ext>
            </a:extLst>
          </p:cNvPr>
          <p:cNvSpPr txBox="1"/>
          <p:nvPr/>
        </p:nvSpPr>
        <p:spPr>
          <a:xfrm>
            <a:off x="9067800" y="4807804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USNAT!</a:t>
            </a:r>
            <a:endParaRPr kumimoji="1" lang="zh-CN" altLang="en-US" sz="12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951F13F-1BC3-254E-855B-DE01FEEAD39A}"/>
              </a:ext>
            </a:extLst>
          </p:cNvPr>
          <p:cNvCxnSpPr/>
          <p:nvPr/>
        </p:nvCxnSpPr>
        <p:spPr>
          <a:xfrm flipH="1">
            <a:off x="5885656" y="3752056"/>
            <a:ext cx="1277144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45453B9-F5EC-E744-95ED-7D89302B8CDB}"/>
              </a:ext>
            </a:extLst>
          </p:cNvPr>
          <p:cNvCxnSpPr>
            <a:cxnSpLocks/>
          </p:cNvCxnSpPr>
          <p:nvPr/>
        </p:nvCxnSpPr>
        <p:spPr>
          <a:xfrm>
            <a:off x="7162800" y="3752058"/>
            <a:ext cx="1143000" cy="36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751AF04-9708-8549-88D6-9038992215C6}"/>
              </a:ext>
            </a:extLst>
          </p:cNvPr>
          <p:cNvSpPr txBox="1"/>
          <p:nvPr/>
        </p:nvSpPr>
        <p:spPr>
          <a:xfrm>
            <a:off x="7924800" y="375205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b!=0</a:t>
            </a:r>
            <a:endParaRPr kumimoji="1" lang="zh-CN" altLang="en-US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815DB2-FA02-8542-B716-6DD419A6D31D}"/>
              </a:ext>
            </a:extLst>
          </p:cNvPr>
          <p:cNvSpPr txBox="1"/>
          <p:nvPr/>
        </p:nvSpPr>
        <p:spPr>
          <a:xfrm>
            <a:off x="5791200" y="377321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b==0</a:t>
            </a:r>
            <a:endParaRPr kumimoji="1" lang="zh-CN" altLang="en-US" sz="1200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F899E1C9-0B96-C045-AD2F-32AF9143DE43}"/>
              </a:ext>
            </a:extLst>
          </p:cNvPr>
          <p:cNvGraphicFramePr>
            <a:graphicFrameLocks noGrp="1"/>
          </p:cNvGraphicFramePr>
          <p:nvPr/>
        </p:nvGraphicFramePr>
        <p:xfrm>
          <a:off x="5276056" y="4123734"/>
          <a:ext cx="1429544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35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74880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zh-CN" altLang="en-US" sz="1200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altLang="zh-CN" sz="1200" dirty="0" err="1">
                          <a:solidFill>
                            <a:srgbClr val="FF0000"/>
                          </a:solidFill>
                        </a:rPr>
                        <a:t>a+b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23" name="表格 22">
            <a:extLst>
              <a:ext uri="{FF2B5EF4-FFF2-40B4-BE49-F238E27FC236}">
                <a16:creationId xmlns:a16="http://schemas.microsoft.com/office/drawing/2014/main" id="{819DC949-18EF-DC4C-A149-19F688B8A2BA}"/>
              </a:ext>
            </a:extLst>
          </p:cNvPr>
          <p:cNvGraphicFramePr>
            <a:graphicFrameLocks noGrp="1"/>
          </p:cNvGraphicFramePr>
          <p:nvPr/>
        </p:nvGraphicFramePr>
        <p:xfrm>
          <a:off x="7696200" y="4141854"/>
          <a:ext cx="12192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7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3862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b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1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B6CB39BE-CED4-3C49-AF2E-0BFBB72A1801}"/>
              </a:ext>
            </a:extLst>
          </p:cNvPr>
          <p:cNvSpPr txBox="1"/>
          <p:nvPr/>
        </p:nvSpPr>
        <p:spPr>
          <a:xfrm>
            <a:off x="7696200" y="5667356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obligation: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x-y==0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that</a:t>
            </a:r>
            <a:r>
              <a:rPr kumimoji="1" lang="zh-CN" altLang="en-US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1-4==0</a:t>
            </a:r>
            <a:endParaRPr kumimoji="1" lang="zh-CN" altLang="en-US" sz="1200" dirty="0">
              <a:solidFill>
                <a:srgbClr val="0432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5A05E05-105D-8944-AB16-A10929CC1444}"/>
              </a:ext>
            </a:extLst>
          </p:cNvPr>
          <p:cNvSpPr txBox="1"/>
          <p:nvPr/>
        </p:nvSpPr>
        <p:spPr>
          <a:xfrm>
            <a:off x="7696200" y="6581002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USNAT!</a:t>
            </a:r>
            <a:endParaRPr kumimoji="1" lang="zh-CN" altLang="en-US" sz="12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615F09E-85F0-1244-B7C4-80A4A61C0D8E}"/>
              </a:ext>
            </a:extLst>
          </p:cNvPr>
          <p:cNvSpPr txBox="1"/>
          <p:nvPr/>
        </p:nvSpPr>
        <p:spPr>
          <a:xfrm>
            <a:off x="5313308" y="5638801"/>
            <a:ext cx="1392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obligation: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x-y==0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that</a:t>
            </a:r>
            <a:r>
              <a:rPr kumimoji="1" lang="zh-CN" altLang="en-US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</a:t>
            </a:r>
            <a:r>
              <a:rPr kumimoji="1" lang="zh-CN" altLang="en-US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*</a:t>
            </a:r>
            <a:r>
              <a:rPr kumimoji="1" lang="en-US" altLang="zh-CN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</a:t>
            </a:r>
            <a:r>
              <a:rPr kumimoji="1" lang="en-US" altLang="zh-CN" sz="1200" dirty="0" err="1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a+b</a:t>
            </a:r>
            <a:r>
              <a:rPr kumimoji="1" lang="en-US" altLang="zh-CN" sz="1200" dirty="0">
                <a:solidFill>
                  <a:srgbClr val="0432FF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)-4==0</a:t>
            </a:r>
            <a:endParaRPr kumimoji="1" lang="zh-CN" altLang="en-US" sz="1200" dirty="0">
              <a:solidFill>
                <a:srgbClr val="0432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9B3892-A74C-D34E-B168-B48CA77ADCCA}"/>
              </a:ext>
            </a:extLst>
          </p:cNvPr>
          <p:cNvSpPr txBox="1"/>
          <p:nvPr/>
        </p:nvSpPr>
        <p:spPr>
          <a:xfrm>
            <a:off x="5313308" y="6552447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[a=2,</a:t>
            </a:r>
            <a:r>
              <a:rPr kumimoji="1" lang="zh-CN" altLang="en-US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b=0]</a:t>
            </a:r>
            <a:endParaRPr kumimoji="1" lang="zh-CN" altLang="en-US" sz="12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2AD399-119A-BC45-B5E4-5782A10493F5}"/>
                  </a:ext>
                </a:extLst>
              </p:cNvPr>
              <p:cNvSpPr txBox="1"/>
              <p:nvPr/>
            </p:nvSpPr>
            <p:spPr>
              <a:xfrm>
                <a:off x="1600200" y="6091535"/>
                <a:ext cx="3048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Send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this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formulae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to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Z3: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a!=0 ∧ b==0</a:t>
                </a:r>
                <a:r>
                  <a:rPr kumimoji="1" lang="zh-CN" altLang="en-US" sz="14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4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4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2</a:t>
                </a:r>
                <a:r>
                  <a:rPr kumimoji="1" lang="zh-CN" altLang="en-US" sz="14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*</a:t>
                </a:r>
                <a:r>
                  <a:rPr kumimoji="1" lang="en-US" altLang="zh-CN" sz="14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(</a:t>
                </a:r>
                <a:r>
                  <a:rPr kumimoji="1" lang="en-US" altLang="zh-CN" sz="1400" dirty="0" err="1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a+b</a:t>
                </a:r>
                <a:r>
                  <a:rPr kumimoji="1" lang="en-US" altLang="zh-CN" sz="14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)-4==0</a:t>
                </a:r>
                <a:endParaRPr kumimoji="1" lang="zh-CN" altLang="en-US" sz="1400" dirty="0">
                  <a:solidFill>
                    <a:srgbClr val="0432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AC2AD399-119A-BC45-B5E4-5782A1049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6091535"/>
                <a:ext cx="3048000" cy="523220"/>
              </a:xfrm>
              <a:prstGeom prst="rect">
                <a:avLst/>
              </a:prstGeom>
              <a:blipFill>
                <a:blip r:embed="rId2"/>
                <a:stretch>
                  <a:fillRect l="-600" t="-1163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任意形状 3">
            <a:extLst>
              <a:ext uri="{FF2B5EF4-FFF2-40B4-BE49-F238E27FC236}">
                <a16:creationId xmlns:a16="http://schemas.microsoft.com/office/drawing/2014/main" id="{7535E057-DF53-1440-8747-9DC5AFC2685F}"/>
              </a:ext>
            </a:extLst>
          </p:cNvPr>
          <p:cNvSpPr/>
          <p:nvPr/>
        </p:nvSpPr>
        <p:spPr>
          <a:xfrm>
            <a:off x="6936828" y="1807779"/>
            <a:ext cx="663526" cy="483476"/>
          </a:xfrm>
          <a:custGeom>
            <a:avLst/>
            <a:gdLst>
              <a:gd name="connsiteX0" fmla="*/ 283779 w 663526"/>
              <a:gd name="connsiteY0" fmla="*/ 0 h 483476"/>
              <a:gd name="connsiteX1" fmla="*/ 199696 w 663526"/>
              <a:gd name="connsiteY1" fmla="*/ 42042 h 483476"/>
              <a:gd name="connsiteX2" fmla="*/ 105103 w 663526"/>
              <a:gd name="connsiteY2" fmla="*/ 94593 h 483476"/>
              <a:gd name="connsiteX3" fmla="*/ 42041 w 663526"/>
              <a:gd name="connsiteY3" fmla="*/ 136635 h 483476"/>
              <a:gd name="connsiteX4" fmla="*/ 10510 w 663526"/>
              <a:gd name="connsiteY4" fmla="*/ 157655 h 483476"/>
              <a:gd name="connsiteX5" fmla="*/ 0 w 663526"/>
              <a:gd name="connsiteY5" fmla="*/ 189187 h 483476"/>
              <a:gd name="connsiteX6" fmla="*/ 21020 w 663526"/>
              <a:gd name="connsiteY6" fmla="*/ 304800 h 483476"/>
              <a:gd name="connsiteX7" fmla="*/ 42041 w 663526"/>
              <a:gd name="connsiteY7" fmla="*/ 336331 h 483476"/>
              <a:gd name="connsiteX8" fmla="*/ 52551 w 663526"/>
              <a:gd name="connsiteY8" fmla="*/ 367862 h 483476"/>
              <a:gd name="connsiteX9" fmla="*/ 147144 w 663526"/>
              <a:gd name="connsiteY9" fmla="*/ 451945 h 483476"/>
              <a:gd name="connsiteX10" fmla="*/ 262758 w 663526"/>
              <a:gd name="connsiteY10" fmla="*/ 483476 h 483476"/>
              <a:gd name="connsiteX11" fmla="*/ 483475 w 663526"/>
              <a:gd name="connsiteY11" fmla="*/ 472966 h 483476"/>
              <a:gd name="connsiteX12" fmla="*/ 567558 w 663526"/>
              <a:gd name="connsiteY12" fmla="*/ 451945 h 483476"/>
              <a:gd name="connsiteX13" fmla="*/ 609600 w 663526"/>
              <a:gd name="connsiteY13" fmla="*/ 441435 h 483476"/>
              <a:gd name="connsiteX14" fmla="*/ 630620 w 663526"/>
              <a:gd name="connsiteY14" fmla="*/ 189187 h 483476"/>
              <a:gd name="connsiteX15" fmla="*/ 588579 w 663526"/>
              <a:gd name="connsiteY15" fmla="*/ 115614 h 483476"/>
              <a:gd name="connsiteX16" fmla="*/ 525517 w 663526"/>
              <a:gd name="connsiteY16" fmla="*/ 94593 h 483476"/>
              <a:gd name="connsiteX17" fmla="*/ 493986 w 663526"/>
              <a:gd name="connsiteY17" fmla="*/ 73573 h 483476"/>
              <a:gd name="connsiteX18" fmla="*/ 430924 w 663526"/>
              <a:gd name="connsiteY18" fmla="*/ 52552 h 483476"/>
              <a:gd name="connsiteX19" fmla="*/ 315310 w 663526"/>
              <a:gd name="connsiteY19" fmla="*/ 21021 h 483476"/>
              <a:gd name="connsiteX20" fmla="*/ 283779 w 663526"/>
              <a:gd name="connsiteY20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3526" h="483476">
                <a:moveTo>
                  <a:pt x="283779" y="0"/>
                </a:moveTo>
                <a:cubicBezTo>
                  <a:pt x="255751" y="14014"/>
                  <a:pt x="226903" y="26495"/>
                  <a:pt x="199696" y="42042"/>
                </a:cubicBezTo>
                <a:cubicBezTo>
                  <a:pt x="98507" y="99864"/>
                  <a:pt x="173279" y="71869"/>
                  <a:pt x="105103" y="94593"/>
                </a:cubicBezTo>
                <a:lnTo>
                  <a:pt x="42041" y="136635"/>
                </a:lnTo>
                <a:lnTo>
                  <a:pt x="10510" y="157655"/>
                </a:lnTo>
                <a:cubicBezTo>
                  <a:pt x="7007" y="168166"/>
                  <a:pt x="0" y="178108"/>
                  <a:pt x="0" y="189187"/>
                </a:cubicBezTo>
                <a:cubicBezTo>
                  <a:pt x="0" y="210923"/>
                  <a:pt x="6240" y="275239"/>
                  <a:pt x="21020" y="304800"/>
                </a:cubicBezTo>
                <a:cubicBezTo>
                  <a:pt x="26669" y="316098"/>
                  <a:pt x="35034" y="325821"/>
                  <a:pt x="42041" y="336331"/>
                </a:cubicBezTo>
                <a:cubicBezTo>
                  <a:pt x="45544" y="346841"/>
                  <a:pt x="45749" y="359117"/>
                  <a:pt x="52551" y="367862"/>
                </a:cubicBezTo>
                <a:cubicBezTo>
                  <a:pt x="65116" y="384017"/>
                  <a:pt x="116131" y="438161"/>
                  <a:pt x="147144" y="451945"/>
                </a:cubicBezTo>
                <a:cubicBezTo>
                  <a:pt x="190787" y="471342"/>
                  <a:pt x="217798" y="474484"/>
                  <a:pt x="262758" y="483476"/>
                </a:cubicBezTo>
                <a:cubicBezTo>
                  <a:pt x="336330" y="479973"/>
                  <a:pt x="410210" y="480545"/>
                  <a:pt x="483475" y="472966"/>
                </a:cubicBezTo>
                <a:cubicBezTo>
                  <a:pt x="512212" y="469993"/>
                  <a:pt x="539530" y="458952"/>
                  <a:pt x="567558" y="451945"/>
                </a:cubicBezTo>
                <a:lnTo>
                  <a:pt x="609600" y="441435"/>
                </a:lnTo>
                <a:cubicBezTo>
                  <a:pt x="704019" y="378488"/>
                  <a:pt x="649701" y="427702"/>
                  <a:pt x="630620" y="189187"/>
                </a:cubicBezTo>
                <a:cubicBezTo>
                  <a:pt x="628815" y="166631"/>
                  <a:pt x="604236" y="126052"/>
                  <a:pt x="588579" y="115614"/>
                </a:cubicBezTo>
                <a:cubicBezTo>
                  <a:pt x="570143" y="103323"/>
                  <a:pt x="543954" y="106884"/>
                  <a:pt x="525517" y="94593"/>
                </a:cubicBezTo>
                <a:cubicBezTo>
                  <a:pt x="515007" y="87586"/>
                  <a:pt x="505529" y="78703"/>
                  <a:pt x="493986" y="73573"/>
                </a:cubicBezTo>
                <a:cubicBezTo>
                  <a:pt x="473738" y="64574"/>
                  <a:pt x="451945" y="59559"/>
                  <a:pt x="430924" y="52552"/>
                </a:cubicBezTo>
                <a:cubicBezTo>
                  <a:pt x="399262" y="41998"/>
                  <a:pt x="339012" y="21021"/>
                  <a:pt x="315310" y="21021"/>
                </a:cubicBezTo>
                <a:lnTo>
                  <a:pt x="28377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29" name="任意形状 28">
            <a:extLst>
              <a:ext uri="{FF2B5EF4-FFF2-40B4-BE49-F238E27FC236}">
                <a16:creationId xmlns:a16="http://schemas.microsoft.com/office/drawing/2014/main" id="{AF30293F-8156-5D44-BC6B-9E0654BF63A6}"/>
              </a:ext>
            </a:extLst>
          </p:cNvPr>
          <p:cNvSpPr/>
          <p:nvPr/>
        </p:nvSpPr>
        <p:spPr>
          <a:xfrm>
            <a:off x="5715000" y="3631324"/>
            <a:ext cx="663526" cy="483476"/>
          </a:xfrm>
          <a:custGeom>
            <a:avLst/>
            <a:gdLst>
              <a:gd name="connsiteX0" fmla="*/ 283779 w 663526"/>
              <a:gd name="connsiteY0" fmla="*/ 0 h 483476"/>
              <a:gd name="connsiteX1" fmla="*/ 199696 w 663526"/>
              <a:gd name="connsiteY1" fmla="*/ 42042 h 483476"/>
              <a:gd name="connsiteX2" fmla="*/ 105103 w 663526"/>
              <a:gd name="connsiteY2" fmla="*/ 94593 h 483476"/>
              <a:gd name="connsiteX3" fmla="*/ 42041 w 663526"/>
              <a:gd name="connsiteY3" fmla="*/ 136635 h 483476"/>
              <a:gd name="connsiteX4" fmla="*/ 10510 w 663526"/>
              <a:gd name="connsiteY4" fmla="*/ 157655 h 483476"/>
              <a:gd name="connsiteX5" fmla="*/ 0 w 663526"/>
              <a:gd name="connsiteY5" fmla="*/ 189187 h 483476"/>
              <a:gd name="connsiteX6" fmla="*/ 21020 w 663526"/>
              <a:gd name="connsiteY6" fmla="*/ 304800 h 483476"/>
              <a:gd name="connsiteX7" fmla="*/ 42041 w 663526"/>
              <a:gd name="connsiteY7" fmla="*/ 336331 h 483476"/>
              <a:gd name="connsiteX8" fmla="*/ 52551 w 663526"/>
              <a:gd name="connsiteY8" fmla="*/ 367862 h 483476"/>
              <a:gd name="connsiteX9" fmla="*/ 147144 w 663526"/>
              <a:gd name="connsiteY9" fmla="*/ 451945 h 483476"/>
              <a:gd name="connsiteX10" fmla="*/ 262758 w 663526"/>
              <a:gd name="connsiteY10" fmla="*/ 483476 h 483476"/>
              <a:gd name="connsiteX11" fmla="*/ 483475 w 663526"/>
              <a:gd name="connsiteY11" fmla="*/ 472966 h 483476"/>
              <a:gd name="connsiteX12" fmla="*/ 567558 w 663526"/>
              <a:gd name="connsiteY12" fmla="*/ 451945 h 483476"/>
              <a:gd name="connsiteX13" fmla="*/ 609600 w 663526"/>
              <a:gd name="connsiteY13" fmla="*/ 441435 h 483476"/>
              <a:gd name="connsiteX14" fmla="*/ 630620 w 663526"/>
              <a:gd name="connsiteY14" fmla="*/ 189187 h 483476"/>
              <a:gd name="connsiteX15" fmla="*/ 588579 w 663526"/>
              <a:gd name="connsiteY15" fmla="*/ 115614 h 483476"/>
              <a:gd name="connsiteX16" fmla="*/ 525517 w 663526"/>
              <a:gd name="connsiteY16" fmla="*/ 94593 h 483476"/>
              <a:gd name="connsiteX17" fmla="*/ 493986 w 663526"/>
              <a:gd name="connsiteY17" fmla="*/ 73573 h 483476"/>
              <a:gd name="connsiteX18" fmla="*/ 430924 w 663526"/>
              <a:gd name="connsiteY18" fmla="*/ 52552 h 483476"/>
              <a:gd name="connsiteX19" fmla="*/ 315310 w 663526"/>
              <a:gd name="connsiteY19" fmla="*/ 21021 h 483476"/>
              <a:gd name="connsiteX20" fmla="*/ 283779 w 663526"/>
              <a:gd name="connsiteY20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3526" h="483476">
                <a:moveTo>
                  <a:pt x="283779" y="0"/>
                </a:moveTo>
                <a:cubicBezTo>
                  <a:pt x="255751" y="14014"/>
                  <a:pt x="226903" y="26495"/>
                  <a:pt x="199696" y="42042"/>
                </a:cubicBezTo>
                <a:cubicBezTo>
                  <a:pt x="98507" y="99864"/>
                  <a:pt x="173279" y="71869"/>
                  <a:pt x="105103" y="94593"/>
                </a:cubicBezTo>
                <a:lnTo>
                  <a:pt x="42041" y="136635"/>
                </a:lnTo>
                <a:lnTo>
                  <a:pt x="10510" y="157655"/>
                </a:lnTo>
                <a:cubicBezTo>
                  <a:pt x="7007" y="168166"/>
                  <a:pt x="0" y="178108"/>
                  <a:pt x="0" y="189187"/>
                </a:cubicBezTo>
                <a:cubicBezTo>
                  <a:pt x="0" y="210923"/>
                  <a:pt x="6240" y="275239"/>
                  <a:pt x="21020" y="304800"/>
                </a:cubicBezTo>
                <a:cubicBezTo>
                  <a:pt x="26669" y="316098"/>
                  <a:pt x="35034" y="325821"/>
                  <a:pt x="42041" y="336331"/>
                </a:cubicBezTo>
                <a:cubicBezTo>
                  <a:pt x="45544" y="346841"/>
                  <a:pt x="45749" y="359117"/>
                  <a:pt x="52551" y="367862"/>
                </a:cubicBezTo>
                <a:cubicBezTo>
                  <a:pt x="65116" y="384017"/>
                  <a:pt x="116131" y="438161"/>
                  <a:pt x="147144" y="451945"/>
                </a:cubicBezTo>
                <a:cubicBezTo>
                  <a:pt x="190787" y="471342"/>
                  <a:pt x="217798" y="474484"/>
                  <a:pt x="262758" y="483476"/>
                </a:cubicBezTo>
                <a:cubicBezTo>
                  <a:pt x="336330" y="479973"/>
                  <a:pt x="410210" y="480545"/>
                  <a:pt x="483475" y="472966"/>
                </a:cubicBezTo>
                <a:cubicBezTo>
                  <a:pt x="512212" y="469993"/>
                  <a:pt x="539530" y="458952"/>
                  <a:pt x="567558" y="451945"/>
                </a:cubicBezTo>
                <a:lnTo>
                  <a:pt x="609600" y="441435"/>
                </a:lnTo>
                <a:cubicBezTo>
                  <a:pt x="704019" y="378488"/>
                  <a:pt x="649701" y="427702"/>
                  <a:pt x="630620" y="189187"/>
                </a:cubicBezTo>
                <a:cubicBezTo>
                  <a:pt x="628815" y="166631"/>
                  <a:pt x="604236" y="126052"/>
                  <a:pt x="588579" y="115614"/>
                </a:cubicBezTo>
                <a:cubicBezTo>
                  <a:pt x="570143" y="103323"/>
                  <a:pt x="543954" y="106884"/>
                  <a:pt x="525517" y="94593"/>
                </a:cubicBezTo>
                <a:cubicBezTo>
                  <a:pt x="515007" y="87586"/>
                  <a:pt x="505529" y="78703"/>
                  <a:pt x="493986" y="73573"/>
                </a:cubicBezTo>
                <a:cubicBezTo>
                  <a:pt x="473738" y="64574"/>
                  <a:pt x="451945" y="59559"/>
                  <a:pt x="430924" y="52552"/>
                </a:cubicBezTo>
                <a:cubicBezTo>
                  <a:pt x="399262" y="41998"/>
                  <a:pt x="339012" y="21021"/>
                  <a:pt x="315310" y="21021"/>
                </a:cubicBezTo>
                <a:lnTo>
                  <a:pt x="28377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30" name="任意形状 29">
            <a:extLst>
              <a:ext uri="{FF2B5EF4-FFF2-40B4-BE49-F238E27FC236}">
                <a16:creationId xmlns:a16="http://schemas.microsoft.com/office/drawing/2014/main" id="{0E31B6C5-D026-AA40-8070-7231D7CF4263}"/>
              </a:ext>
            </a:extLst>
          </p:cNvPr>
          <p:cNvSpPr/>
          <p:nvPr/>
        </p:nvSpPr>
        <p:spPr>
          <a:xfrm>
            <a:off x="5486400" y="6069724"/>
            <a:ext cx="663526" cy="483476"/>
          </a:xfrm>
          <a:custGeom>
            <a:avLst/>
            <a:gdLst>
              <a:gd name="connsiteX0" fmla="*/ 283779 w 663526"/>
              <a:gd name="connsiteY0" fmla="*/ 0 h 483476"/>
              <a:gd name="connsiteX1" fmla="*/ 199696 w 663526"/>
              <a:gd name="connsiteY1" fmla="*/ 42042 h 483476"/>
              <a:gd name="connsiteX2" fmla="*/ 105103 w 663526"/>
              <a:gd name="connsiteY2" fmla="*/ 94593 h 483476"/>
              <a:gd name="connsiteX3" fmla="*/ 42041 w 663526"/>
              <a:gd name="connsiteY3" fmla="*/ 136635 h 483476"/>
              <a:gd name="connsiteX4" fmla="*/ 10510 w 663526"/>
              <a:gd name="connsiteY4" fmla="*/ 157655 h 483476"/>
              <a:gd name="connsiteX5" fmla="*/ 0 w 663526"/>
              <a:gd name="connsiteY5" fmla="*/ 189187 h 483476"/>
              <a:gd name="connsiteX6" fmla="*/ 21020 w 663526"/>
              <a:gd name="connsiteY6" fmla="*/ 304800 h 483476"/>
              <a:gd name="connsiteX7" fmla="*/ 42041 w 663526"/>
              <a:gd name="connsiteY7" fmla="*/ 336331 h 483476"/>
              <a:gd name="connsiteX8" fmla="*/ 52551 w 663526"/>
              <a:gd name="connsiteY8" fmla="*/ 367862 h 483476"/>
              <a:gd name="connsiteX9" fmla="*/ 147144 w 663526"/>
              <a:gd name="connsiteY9" fmla="*/ 451945 h 483476"/>
              <a:gd name="connsiteX10" fmla="*/ 262758 w 663526"/>
              <a:gd name="connsiteY10" fmla="*/ 483476 h 483476"/>
              <a:gd name="connsiteX11" fmla="*/ 483475 w 663526"/>
              <a:gd name="connsiteY11" fmla="*/ 472966 h 483476"/>
              <a:gd name="connsiteX12" fmla="*/ 567558 w 663526"/>
              <a:gd name="connsiteY12" fmla="*/ 451945 h 483476"/>
              <a:gd name="connsiteX13" fmla="*/ 609600 w 663526"/>
              <a:gd name="connsiteY13" fmla="*/ 441435 h 483476"/>
              <a:gd name="connsiteX14" fmla="*/ 630620 w 663526"/>
              <a:gd name="connsiteY14" fmla="*/ 189187 h 483476"/>
              <a:gd name="connsiteX15" fmla="*/ 588579 w 663526"/>
              <a:gd name="connsiteY15" fmla="*/ 115614 h 483476"/>
              <a:gd name="connsiteX16" fmla="*/ 525517 w 663526"/>
              <a:gd name="connsiteY16" fmla="*/ 94593 h 483476"/>
              <a:gd name="connsiteX17" fmla="*/ 493986 w 663526"/>
              <a:gd name="connsiteY17" fmla="*/ 73573 h 483476"/>
              <a:gd name="connsiteX18" fmla="*/ 430924 w 663526"/>
              <a:gd name="connsiteY18" fmla="*/ 52552 h 483476"/>
              <a:gd name="connsiteX19" fmla="*/ 315310 w 663526"/>
              <a:gd name="connsiteY19" fmla="*/ 21021 h 483476"/>
              <a:gd name="connsiteX20" fmla="*/ 283779 w 663526"/>
              <a:gd name="connsiteY20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63526" h="483476">
                <a:moveTo>
                  <a:pt x="283779" y="0"/>
                </a:moveTo>
                <a:cubicBezTo>
                  <a:pt x="255751" y="14014"/>
                  <a:pt x="226903" y="26495"/>
                  <a:pt x="199696" y="42042"/>
                </a:cubicBezTo>
                <a:cubicBezTo>
                  <a:pt x="98507" y="99864"/>
                  <a:pt x="173279" y="71869"/>
                  <a:pt x="105103" y="94593"/>
                </a:cubicBezTo>
                <a:lnTo>
                  <a:pt x="42041" y="136635"/>
                </a:lnTo>
                <a:lnTo>
                  <a:pt x="10510" y="157655"/>
                </a:lnTo>
                <a:cubicBezTo>
                  <a:pt x="7007" y="168166"/>
                  <a:pt x="0" y="178108"/>
                  <a:pt x="0" y="189187"/>
                </a:cubicBezTo>
                <a:cubicBezTo>
                  <a:pt x="0" y="210923"/>
                  <a:pt x="6240" y="275239"/>
                  <a:pt x="21020" y="304800"/>
                </a:cubicBezTo>
                <a:cubicBezTo>
                  <a:pt x="26669" y="316098"/>
                  <a:pt x="35034" y="325821"/>
                  <a:pt x="42041" y="336331"/>
                </a:cubicBezTo>
                <a:cubicBezTo>
                  <a:pt x="45544" y="346841"/>
                  <a:pt x="45749" y="359117"/>
                  <a:pt x="52551" y="367862"/>
                </a:cubicBezTo>
                <a:cubicBezTo>
                  <a:pt x="65116" y="384017"/>
                  <a:pt x="116131" y="438161"/>
                  <a:pt x="147144" y="451945"/>
                </a:cubicBezTo>
                <a:cubicBezTo>
                  <a:pt x="190787" y="471342"/>
                  <a:pt x="217798" y="474484"/>
                  <a:pt x="262758" y="483476"/>
                </a:cubicBezTo>
                <a:cubicBezTo>
                  <a:pt x="336330" y="479973"/>
                  <a:pt x="410210" y="480545"/>
                  <a:pt x="483475" y="472966"/>
                </a:cubicBezTo>
                <a:cubicBezTo>
                  <a:pt x="512212" y="469993"/>
                  <a:pt x="539530" y="458952"/>
                  <a:pt x="567558" y="451945"/>
                </a:cubicBezTo>
                <a:lnTo>
                  <a:pt x="609600" y="441435"/>
                </a:lnTo>
                <a:cubicBezTo>
                  <a:pt x="704019" y="378488"/>
                  <a:pt x="649701" y="427702"/>
                  <a:pt x="630620" y="189187"/>
                </a:cubicBezTo>
                <a:cubicBezTo>
                  <a:pt x="628815" y="166631"/>
                  <a:pt x="604236" y="126052"/>
                  <a:pt x="588579" y="115614"/>
                </a:cubicBezTo>
                <a:cubicBezTo>
                  <a:pt x="570143" y="103323"/>
                  <a:pt x="543954" y="106884"/>
                  <a:pt x="525517" y="94593"/>
                </a:cubicBezTo>
                <a:cubicBezTo>
                  <a:pt x="515007" y="87586"/>
                  <a:pt x="505529" y="78703"/>
                  <a:pt x="493986" y="73573"/>
                </a:cubicBezTo>
                <a:cubicBezTo>
                  <a:pt x="473738" y="64574"/>
                  <a:pt x="451945" y="59559"/>
                  <a:pt x="430924" y="52552"/>
                </a:cubicBezTo>
                <a:cubicBezTo>
                  <a:pt x="399262" y="41998"/>
                  <a:pt x="339012" y="21021"/>
                  <a:pt x="315310" y="21021"/>
                </a:cubicBezTo>
                <a:lnTo>
                  <a:pt x="283779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7441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4" grpId="0" animBg="1"/>
      <p:bldP spid="29" grpId="0" animBg="1"/>
      <p:bldP spid="3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1E0E9-1173-A145-9EAE-68F01434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Practical 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A02E0-DBE4-2549-997D-39A830D7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Path explosion</a:t>
            </a:r>
          </a:p>
          <a:p>
            <a:r>
              <a:rPr kumimoji="1" lang="en-US" altLang="zh-CN" dirty="0"/>
              <a:t>Loops and recursions</a:t>
            </a:r>
          </a:p>
          <a:p>
            <a:r>
              <a:rPr kumimoji="1" lang="en-US" altLang="zh-CN" dirty="0"/>
              <a:t>Heap modeling</a:t>
            </a:r>
          </a:p>
          <a:p>
            <a:r>
              <a:rPr kumimoji="1" lang="en-US" altLang="zh-CN" dirty="0"/>
              <a:t>Environment modeling</a:t>
            </a:r>
          </a:p>
          <a:p>
            <a:r>
              <a:rPr kumimoji="1" lang="en-US" altLang="zh-CN" dirty="0"/>
              <a:t>Constraint solving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8821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7315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e1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6306345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e11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8153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e21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6997651" y="2877916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835527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6804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e1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5410201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e…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6101508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6172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6493895" y="3886201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6711303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e…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6623893" y="4648201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7894213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e…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8585520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8838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8617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9402949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e…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9219155" y="4676384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8099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5764259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59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45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8735166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166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10000" r="-301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6831486" y="3897901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7178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8284798" y="3852959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7981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FFFFFF"/>
              </a:solidFill>
              <a:latin typeface="Tahoma"/>
              <a:ea typeface="宋体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7559598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598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9836" r="-252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6856930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930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r="-152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5257801" y="5791201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1" y="5791201"/>
                <a:ext cx="4955065" cy="646331"/>
              </a:xfrm>
              <a:prstGeom prst="rect">
                <a:avLst/>
              </a:prstGeom>
              <a:blipFill>
                <a:blip r:embed="rId7"/>
                <a:stretch>
                  <a:fillRect l="-1108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813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39" grpId="0"/>
      <p:bldP spid="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7116262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5944058" y="3414522"/>
            <a:ext cx="117220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6944597" y="2877916"/>
            <a:ext cx="466648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113671" y="2841003"/>
            <a:ext cx="774179" cy="27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6804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8183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8558138" y="2161911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 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 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138" y="2161911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6294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95EEC447-8970-4541-B749-3CD998892BEB}"/>
              </a:ext>
            </a:extLst>
          </p:cNvPr>
          <p:cNvSpPr/>
          <p:nvPr/>
        </p:nvSpPr>
        <p:spPr>
          <a:xfrm>
            <a:off x="5181601" y="4252722"/>
            <a:ext cx="10385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D881620-F5FF-5547-A626-52D7E9EA7822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6068030" y="388620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5B06E46-6675-9A47-A3C5-AFBE3EDF7072}"/>
              </a:ext>
            </a:extLst>
          </p:cNvPr>
          <p:cNvSpPr/>
          <p:nvPr/>
        </p:nvSpPr>
        <p:spPr>
          <a:xfrm>
            <a:off x="7515957" y="428545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2F59D97-F92A-4147-B782-FA0498CFD71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623894" y="3886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/>
              <p:nvPr/>
            </p:nvSpPr>
            <p:spPr>
              <a:xfrm>
                <a:off x="7175155" y="3180669"/>
                <a:ext cx="11606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0+1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155" y="3180669"/>
                <a:ext cx="1160613" cy="923330"/>
              </a:xfrm>
              <a:prstGeom prst="rect">
                <a:avLst/>
              </a:prstGeom>
              <a:blipFill>
                <a:blip r:embed="rId4"/>
                <a:stretch>
                  <a:fillRect l="-4211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3C89395-EFFC-CB4A-95A4-F0FF20503B86}"/>
              </a:ext>
            </a:extLst>
          </p:cNvPr>
          <p:cNvSpPr txBox="1"/>
          <p:nvPr/>
        </p:nvSpPr>
        <p:spPr>
          <a:xfrm>
            <a:off x="5181600" y="3883390"/>
            <a:ext cx="13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BF9897-E4D3-7448-B6A5-7E3F9FD5F280}"/>
              </a:ext>
            </a:extLst>
          </p:cNvPr>
          <p:cNvCxnSpPr>
            <a:cxnSpLocks/>
          </p:cNvCxnSpPr>
          <p:nvPr/>
        </p:nvCxnSpPr>
        <p:spPr>
          <a:xfrm flipH="1">
            <a:off x="5381402" y="471415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闪电形 35">
            <a:extLst>
              <a:ext uri="{FF2B5EF4-FFF2-40B4-BE49-F238E27FC236}">
                <a16:creationId xmlns:a16="http://schemas.microsoft.com/office/drawing/2014/main" id="{242FE372-ED56-A242-9676-84AD73A6EB54}"/>
              </a:ext>
            </a:extLst>
          </p:cNvPr>
          <p:cNvSpPr/>
          <p:nvPr/>
        </p:nvSpPr>
        <p:spPr>
          <a:xfrm>
            <a:off x="5000402" y="518582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4AEA7A3-A897-BE48-B753-50C2445BAABC}"/>
              </a:ext>
            </a:extLst>
          </p:cNvPr>
          <p:cNvSpPr txBox="1"/>
          <p:nvPr/>
        </p:nvSpPr>
        <p:spPr>
          <a:xfrm>
            <a:off x="4648200" y="4733587"/>
            <a:ext cx="16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0+1+2&lt;=n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/>
              <p:nvPr/>
            </p:nvSpPr>
            <p:spPr>
              <a:xfrm>
                <a:off x="6220117" y="4130066"/>
                <a:ext cx="19635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err="1"/>
                  <a:t>i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1400" dirty="0"/>
                  <a:t> 0+1+2</a:t>
                </a:r>
              </a:p>
              <a:p>
                <a:r>
                  <a:rPr kumimoji="1" lang="en-US" altLang="zh-CN" sz="1400" dirty="0"/>
                  <a:t>s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1400" dirty="0"/>
                  <a:t> 0+0+(0+1)</a:t>
                </a:r>
              </a:p>
              <a:p>
                <a:r>
                  <a:rPr kumimoji="1" lang="en-US" altLang="zh-CN" sz="1400" dirty="0"/>
                  <a:t>n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/>
                  <a:t>n</a:t>
                </a:r>
                <a:endParaRPr kumimoji="1" lang="zh-CN" altLang="en-US" sz="1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7" y="4130066"/>
                <a:ext cx="1963564" cy="738664"/>
              </a:xfrm>
              <a:prstGeom prst="rect">
                <a:avLst/>
              </a:prstGeom>
              <a:blipFill>
                <a:blip r:embed="rId5"/>
                <a:stretch>
                  <a:fillRect l="-932" t="-1653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329B451-21E5-D647-9518-894867F2BF50}"/>
              </a:ext>
            </a:extLst>
          </p:cNvPr>
          <p:cNvCxnSpPr>
            <a:cxnSpLocks/>
          </p:cNvCxnSpPr>
          <p:nvPr/>
        </p:nvCxnSpPr>
        <p:spPr>
          <a:xfrm>
            <a:off x="6042577" y="4648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5E596844-45C6-114F-B333-D7BB9EB35971}"/>
              </a:ext>
            </a:extLst>
          </p:cNvPr>
          <p:cNvSpPr/>
          <p:nvPr/>
        </p:nvSpPr>
        <p:spPr>
          <a:xfrm>
            <a:off x="7010401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56AD190-11D9-2A41-B5CF-64351729FC83}"/>
              </a:ext>
            </a:extLst>
          </p:cNvPr>
          <p:cNvSpPr/>
          <p:nvPr/>
        </p:nvSpPr>
        <p:spPr>
          <a:xfrm>
            <a:off x="8817695" y="2993600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7781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1D89-38B8-1448-A0F7-0C550D9BB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1868" y="2036908"/>
            <a:ext cx="6369188" cy="1385428"/>
          </a:xfrm>
        </p:spPr>
        <p:txBody>
          <a:bodyPr/>
          <a:lstStyle/>
          <a:p>
            <a:r>
              <a:rPr kumimoji="1" lang="en-US" altLang="zh-CN" dirty="0"/>
              <a:t>Bounded symbolic execution</a:t>
            </a:r>
          </a:p>
          <a:p>
            <a:pPr lvl="1"/>
            <a:r>
              <a:rPr kumimoji="1" lang="en-US" altLang="zh-CN" dirty="0"/>
              <a:t>finitize the loops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B9EC47E-5FF2-4F44-9EBF-C22F39085E7A}"/>
              </a:ext>
            </a:extLst>
          </p:cNvPr>
          <p:cNvSpPr txBox="1">
            <a:spLocks/>
          </p:cNvSpPr>
          <p:nvPr/>
        </p:nvSpPr>
        <p:spPr bwMode="auto">
          <a:xfrm>
            <a:off x="2544706" y="3595686"/>
            <a:ext cx="354751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Original:</a:t>
            </a:r>
          </a:p>
          <a:p>
            <a:pPr marL="0" indent="0"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while(e){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S;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987E9BF-373B-8740-B17B-336F197B649F}"/>
              </a:ext>
            </a:extLst>
          </p:cNvPr>
          <p:cNvSpPr txBox="1">
            <a:spLocks/>
          </p:cNvSpPr>
          <p:nvPr/>
        </p:nvSpPr>
        <p:spPr bwMode="auto">
          <a:xfrm>
            <a:off x="6596609" y="3461854"/>
            <a:ext cx="354751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New:</a:t>
            </a:r>
          </a:p>
          <a:p>
            <a:pPr marL="0" indent="0">
              <a:buNone/>
            </a:pP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kern="0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if(e){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S;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D52B9623-5D54-0644-B7DA-2488555594B2}"/>
              </a:ext>
            </a:extLst>
          </p:cNvPr>
          <p:cNvSpPr/>
          <p:nvPr/>
        </p:nvSpPr>
        <p:spPr>
          <a:xfrm>
            <a:off x="4799502" y="5396562"/>
            <a:ext cx="1487488" cy="28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83C9DA9-9D88-E54B-BA02-CF9B3D2A0FE4}"/>
              </a:ext>
            </a:extLst>
          </p:cNvPr>
          <p:cNvSpPr txBox="1"/>
          <p:nvPr/>
        </p:nvSpPr>
        <p:spPr>
          <a:xfrm>
            <a:off x="4732704" y="4782315"/>
            <a:ext cx="1554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One possible conversion</a:t>
            </a:r>
            <a:endParaRPr kumimoji="1"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8737F7B-466E-47EB-8288-68D02CBA92CD}"/>
              </a:ext>
            </a:extLst>
          </p:cNvPr>
          <p:cNvSpPr txBox="1"/>
          <p:nvPr/>
        </p:nvSpPr>
        <p:spPr>
          <a:xfrm>
            <a:off x="7606633" y="5168272"/>
            <a:ext cx="253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if(e){S;}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20335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AAF0856-DC10-4A31-8CAA-935B67798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10" y="218202"/>
            <a:ext cx="10711810" cy="3808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79751D-9660-4887-861B-779F5DB16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5" y="3010773"/>
            <a:ext cx="3476625" cy="3629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59B68C-7060-4309-9BC7-FE12B3DD6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753" y="4755572"/>
            <a:ext cx="6858099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412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Heap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a[2] = {0};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 || j&gt;1)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5;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assert(a[j] != 5);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4D15C6-F2FE-8D4E-86A7-6B8A02FCFA93}"/>
              </a:ext>
            </a:extLst>
          </p:cNvPr>
          <p:cNvSpPr txBox="1"/>
          <p:nvPr/>
        </p:nvSpPr>
        <p:spPr>
          <a:xfrm>
            <a:off x="5029200" y="4876800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What values of 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and j to make the assert() fail?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7095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Heap modeling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Option #1: full symbolic heap</a:t>
                </a:r>
              </a:p>
              <a:p>
                <a:pPr lvl="1"/>
                <a:r>
                  <a:rPr kumimoji="1" lang="en-US" altLang="zh-CN" dirty="0"/>
                  <a:t>modeling the heap: </a:t>
                </a:r>
              </a:p>
              <a:p>
                <a:pPr lvl="2"/>
                <a:r>
                  <a:rPr kumimoji="1" lang="en-US" altLang="zh-CN" dirty="0"/>
                  <a:t>H: l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symValue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heap accesses incur state duplications</a:t>
                </a:r>
              </a:p>
              <a:p>
                <a:r>
                  <a:rPr kumimoji="1" lang="en-US" altLang="zh-CN" dirty="0"/>
                  <a:t>Option #2: use theory of arrays and pointers</a:t>
                </a:r>
              </a:p>
              <a:p>
                <a:pPr lvl="1"/>
                <a:r>
                  <a:rPr kumimoji="1" lang="en-US" altLang="zh-CN" dirty="0">
                    <a:ea typeface="Cambria Math" panose="02040503050406030204" pitchFamily="18" charset="0"/>
                  </a:rPr>
                  <a:t>as we discussed in previous lectures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BD1D89-38B8-1448-A0F7-0C550D9BB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525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5F9A191-BD42-498C-8CCD-19339441B584}"/>
              </a:ext>
            </a:extLst>
          </p:cNvPr>
          <p:cNvSpPr txBox="1"/>
          <p:nvPr/>
        </p:nvSpPr>
        <p:spPr>
          <a:xfrm>
            <a:off x="939547" y="2425867"/>
            <a:ext cx="37689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foobar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 j){</a:t>
            </a: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a[2] = {0};</a:t>
            </a: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 || j&gt;1)</a:t>
            </a: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return;</a:t>
            </a: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a[</a:t>
            </a:r>
            <a:r>
              <a:rPr kumimoji="1"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5;</a:t>
            </a: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assert(a[j] != 5);</a:t>
            </a:r>
          </a:p>
          <a:p>
            <a:pPr marL="0" indent="0">
              <a:buNone/>
            </a:pP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CN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A8277A5-B4ED-4529-BB53-9310564C0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60058"/>
              </p:ext>
            </p:extLst>
          </p:nvPr>
        </p:nvGraphicFramePr>
        <p:xfrm>
          <a:off x="9793615" y="2339460"/>
          <a:ext cx="1429544" cy="1878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35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74880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55258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a[0]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a[1]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9" name="直线箭头连接符 4">
            <a:extLst>
              <a:ext uri="{FF2B5EF4-FFF2-40B4-BE49-F238E27FC236}">
                <a16:creationId xmlns:a16="http://schemas.microsoft.com/office/drawing/2014/main" id="{D89E3B73-B29C-4E34-AAC7-94D692E5388D}"/>
              </a:ext>
            </a:extLst>
          </p:cNvPr>
          <p:cNvCxnSpPr>
            <a:cxnSpLocks/>
          </p:cNvCxnSpPr>
          <p:nvPr/>
        </p:nvCxnSpPr>
        <p:spPr>
          <a:xfrm flipH="1">
            <a:off x="8050143" y="1976717"/>
            <a:ext cx="1210072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10">
            <a:extLst>
              <a:ext uri="{FF2B5EF4-FFF2-40B4-BE49-F238E27FC236}">
                <a16:creationId xmlns:a16="http://schemas.microsoft.com/office/drawing/2014/main" id="{3D34F350-6B60-4FBE-9467-3A8FD3B4CCB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9260215" y="1976718"/>
            <a:ext cx="1248172" cy="362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87D696E-4C0F-4B33-9574-C09EC755EF6B}"/>
              </a:ext>
            </a:extLst>
          </p:cNvPr>
          <p:cNvSpPr txBox="1"/>
          <p:nvPr/>
        </p:nvSpPr>
        <p:spPr>
          <a:xfrm>
            <a:off x="7525318" y="1906510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&lt;=1 /\ j&lt;=1</a:t>
            </a:r>
            <a:endParaRPr kumimoji="1" lang="zh-CN" altLang="en-US" sz="12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C2673DD-1E1C-46B5-8593-43248DBC0277}"/>
              </a:ext>
            </a:extLst>
          </p:cNvPr>
          <p:cNvSpPr txBox="1"/>
          <p:nvPr/>
        </p:nvSpPr>
        <p:spPr>
          <a:xfrm>
            <a:off x="10022215" y="197671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&gt;1 \/ j&gt;1</a:t>
            </a:r>
            <a:endParaRPr kumimoji="1" lang="zh-CN" altLang="en-US" sz="1200" dirty="0"/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4155C284-D8BE-41AA-822D-52C015B7A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591892"/>
              </p:ext>
            </p:extLst>
          </p:nvPr>
        </p:nvGraphicFramePr>
        <p:xfrm>
          <a:off x="8559783" y="62836"/>
          <a:ext cx="1429544" cy="1878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35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74880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55258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a[0]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a[1]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CAB3E729-3BBE-4C58-8857-1F1B33CE0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45057"/>
              </p:ext>
            </p:extLst>
          </p:nvPr>
        </p:nvGraphicFramePr>
        <p:xfrm>
          <a:off x="7225547" y="2365683"/>
          <a:ext cx="1429544" cy="1878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35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74880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55258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a[0]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a[1]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B15B9EF0-8436-46A2-9236-CC37B15F4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501292"/>
              </p:ext>
            </p:extLst>
          </p:nvPr>
        </p:nvGraphicFramePr>
        <p:xfrm>
          <a:off x="5796003" y="4580978"/>
          <a:ext cx="1429544" cy="1878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35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74880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55258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a[0]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a[1]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0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37337A26-0170-45C2-9974-BCE6FA010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246750"/>
              </p:ext>
            </p:extLst>
          </p:nvPr>
        </p:nvGraphicFramePr>
        <p:xfrm>
          <a:off x="7786989" y="4595697"/>
          <a:ext cx="1429544" cy="184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735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748809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</a:tblGrid>
              <a:tr h="523140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i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j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a[0]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728102"/>
                  </a:ext>
                </a:extLst>
              </a:tr>
              <a:tr h="331549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a[1]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22" name="直线箭头连接符 4">
            <a:extLst>
              <a:ext uri="{FF2B5EF4-FFF2-40B4-BE49-F238E27FC236}">
                <a16:creationId xmlns:a16="http://schemas.microsoft.com/office/drawing/2014/main" id="{385E59E7-DBD8-4CB8-AB4F-CC69A16A348E}"/>
              </a:ext>
            </a:extLst>
          </p:cNvPr>
          <p:cNvCxnSpPr>
            <a:cxnSpLocks/>
          </p:cNvCxnSpPr>
          <p:nvPr/>
        </p:nvCxnSpPr>
        <p:spPr>
          <a:xfrm flipH="1">
            <a:off x="6235431" y="4250361"/>
            <a:ext cx="1210072" cy="36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10">
            <a:extLst>
              <a:ext uri="{FF2B5EF4-FFF2-40B4-BE49-F238E27FC236}">
                <a16:creationId xmlns:a16="http://schemas.microsoft.com/office/drawing/2014/main" id="{B171B23A-EE9F-4046-AF03-A2787BC9DE96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7884931" y="4218237"/>
            <a:ext cx="616830" cy="37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929D59C-A7A4-46E6-BCDF-821814583D69}"/>
              </a:ext>
            </a:extLst>
          </p:cNvPr>
          <p:cNvSpPr txBox="1"/>
          <p:nvPr/>
        </p:nvSpPr>
        <p:spPr>
          <a:xfrm>
            <a:off x="5025358" y="4981328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j==0</a:t>
            </a:r>
            <a:endParaRPr kumimoji="1" lang="zh-CN" altLang="en-US" sz="12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D5579BC-D71C-437E-A694-5769A30B6389}"/>
              </a:ext>
            </a:extLst>
          </p:cNvPr>
          <p:cNvSpPr txBox="1"/>
          <p:nvPr/>
        </p:nvSpPr>
        <p:spPr>
          <a:xfrm>
            <a:off x="8287647" y="418262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==1</a:t>
            </a:r>
            <a:endParaRPr kumimoji="1" lang="zh-CN" altLang="en-US" sz="1200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285E436-53FF-413E-96F0-8707D76ED2C2}"/>
              </a:ext>
            </a:extLst>
          </p:cNvPr>
          <p:cNvCxnSpPr>
            <a:cxnSpLocks/>
          </p:cNvCxnSpPr>
          <p:nvPr/>
        </p:nvCxnSpPr>
        <p:spPr>
          <a:xfrm flipH="1">
            <a:off x="5344517" y="5674047"/>
            <a:ext cx="464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9E2479B-C659-4FEC-BFB7-7AE23C071DF7}"/>
              </a:ext>
            </a:extLst>
          </p:cNvPr>
          <p:cNvCxnSpPr>
            <a:cxnSpLocks/>
          </p:cNvCxnSpPr>
          <p:nvPr/>
        </p:nvCxnSpPr>
        <p:spPr>
          <a:xfrm>
            <a:off x="5344517" y="5297529"/>
            <a:ext cx="0" cy="66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EFC3F2E2-680B-421C-AD42-9702806FD4CF}"/>
              </a:ext>
            </a:extLst>
          </p:cNvPr>
          <p:cNvCxnSpPr/>
          <p:nvPr/>
        </p:nvCxnSpPr>
        <p:spPr>
          <a:xfrm>
            <a:off x="5025358" y="5297529"/>
            <a:ext cx="319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3B44FBAA-B5C2-4861-B012-8EB7B100BF6A}"/>
              </a:ext>
            </a:extLst>
          </p:cNvPr>
          <p:cNvCxnSpPr/>
          <p:nvPr/>
        </p:nvCxnSpPr>
        <p:spPr>
          <a:xfrm>
            <a:off x="5025358" y="5958356"/>
            <a:ext cx="319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CD9DD2C4-89E1-48C7-830F-8E44488C8A22}"/>
              </a:ext>
            </a:extLst>
          </p:cNvPr>
          <p:cNvCxnSpPr>
            <a:cxnSpLocks/>
          </p:cNvCxnSpPr>
          <p:nvPr/>
        </p:nvCxnSpPr>
        <p:spPr>
          <a:xfrm flipH="1">
            <a:off x="9218570" y="5659325"/>
            <a:ext cx="2122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AAD5CC7-CC74-4066-BF3A-3F0936CB217F}"/>
              </a:ext>
            </a:extLst>
          </p:cNvPr>
          <p:cNvCxnSpPr>
            <a:cxnSpLocks/>
          </p:cNvCxnSpPr>
          <p:nvPr/>
        </p:nvCxnSpPr>
        <p:spPr>
          <a:xfrm>
            <a:off x="9430840" y="5328451"/>
            <a:ext cx="0" cy="660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4F7FFBB-827D-4042-98A8-A547B6677C75}"/>
              </a:ext>
            </a:extLst>
          </p:cNvPr>
          <p:cNvCxnSpPr/>
          <p:nvPr/>
        </p:nvCxnSpPr>
        <p:spPr>
          <a:xfrm>
            <a:off x="9430840" y="5308629"/>
            <a:ext cx="319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3A7B9162-B2D6-4705-90B3-94E6AA555182}"/>
              </a:ext>
            </a:extLst>
          </p:cNvPr>
          <p:cNvCxnSpPr/>
          <p:nvPr/>
        </p:nvCxnSpPr>
        <p:spPr>
          <a:xfrm>
            <a:off x="9430840" y="5989278"/>
            <a:ext cx="3191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F2784095-9F27-4F1C-9C33-C8DC91533225}"/>
              </a:ext>
            </a:extLst>
          </p:cNvPr>
          <p:cNvSpPr txBox="1"/>
          <p:nvPr/>
        </p:nvSpPr>
        <p:spPr>
          <a:xfrm>
            <a:off x="6382318" y="4218237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 err="1"/>
              <a:t>i</a:t>
            </a:r>
            <a:r>
              <a:rPr kumimoji="1" lang="en-US" altLang="zh-CN" sz="1200" dirty="0"/>
              <a:t>==0</a:t>
            </a:r>
            <a:endParaRPr kumimoji="1" lang="zh-CN" altLang="en-US" sz="12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C82AC1-BA9C-41DC-83CD-699C9622EB94}"/>
              </a:ext>
            </a:extLst>
          </p:cNvPr>
          <p:cNvSpPr txBox="1"/>
          <p:nvPr/>
        </p:nvSpPr>
        <p:spPr>
          <a:xfrm>
            <a:off x="5025358" y="593571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j==1</a:t>
            </a:r>
            <a:endParaRPr kumimoji="1" lang="zh-CN" altLang="en-US" sz="12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EBEBA3F-F58C-4C40-B3AF-63935BF154B0}"/>
              </a:ext>
            </a:extLst>
          </p:cNvPr>
          <p:cNvSpPr txBox="1"/>
          <p:nvPr/>
        </p:nvSpPr>
        <p:spPr>
          <a:xfrm>
            <a:off x="9274555" y="492097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j==0</a:t>
            </a:r>
            <a:endParaRPr kumimoji="1" lang="zh-CN" altLang="en-US" sz="12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FD5A865-940C-4CAE-B698-61051EFABE93}"/>
              </a:ext>
            </a:extLst>
          </p:cNvPr>
          <p:cNvSpPr txBox="1"/>
          <p:nvPr/>
        </p:nvSpPr>
        <p:spPr>
          <a:xfrm>
            <a:off x="9255561" y="6042231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j==1</a:t>
            </a:r>
            <a:endParaRPr kumimoji="1"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D527AB1-6C3A-45DD-91EE-E5A33AA8F198}"/>
                  </a:ext>
                </a:extLst>
              </p:cNvPr>
              <p:cNvSpPr txBox="1"/>
              <p:nvPr/>
            </p:nvSpPr>
            <p:spPr>
              <a:xfrm>
                <a:off x="9863804" y="5794592"/>
                <a:ext cx="22702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5=5 ∧ </a:t>
                </a:r>
                <a:r>
                  <a:rPr kumimoji="1" lang="en-US" altLang="zh-CN" sz="1800" dirty="0" err="1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&lt;=1</a:t>
                </a:r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j&lt;=1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dirty="0" err="1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==1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j==1</a:t>
                </a:r>
                <a:endParaRPr kumimoji="1" lang="zh-CN" altLang="en-US" sz="1800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7D527AB1-6C3A-45DD-91EE-E5A33AA8F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3804" y="5794592"/>
                <a:ext cx="2270268" cy="646331"/>
              </a:xfrm>
              <a:prstGeom prst="rect">
                <a:avLst/>
              </a:prstGeom>
              <a:blipFill>
                <a:blip r:embed="rId2"/>
                <a:stretch>
                  <a:fillRect l="-2151" t="-6604" r="-3495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D14B087-03DB-40A9-85D7-8F3FEF2A1AC0}"/>
                  </a:ext>
                </a:extLst>
              </p:cNvPr>
              <p:cNvSpPr txBox="1"/>
              <p:nvPr/>
            </p:nvSpPr>
            <p:spPr>
              <a:xfrm>
                <a:off x="1152604" y="5889544"/>
                <a:ext cx="4656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r>
                  <a:rPr kumimoji="1" lang="en-US" altLang="zh-CN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=5 ∧ </a:t>
                </a:r>
                <a:r>
                  <a:rPr kumimoji="1" lang="en-US" altLang="zh-CN" sz="1800" dirty="0" err="1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&lt;=1</a:t>
                </a:r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j&lt;=1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dirty="0" err="1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==0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j==1</a:t>
                </a:r>
                <a:endParaRPr kumimoji="1" lang="zh-CN" altLang="en-US" sz="1800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D14B087-03DB-40A9-85D7-8F3FEF2A1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604" y="5889544"/>
                <a:ext cx="4656525" cy="369332"/>
              </a:xfrm>
              <a:prstGeom prst="rect">
                <a:avLst/>
              </a:prstGeom>
              <a:blipFill>
                <a:blip r:embed="rId3"/>
                <a:stretch>
                  <a:fillRect l="-1047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B388FC34-FCCE-4DE4-A725-C75A29B43129}"/>
              </a:ext>
            </a:extLst>
          </p:cNvPr>
          <p:cNvSpPr txBox="1"/>
          <p:nvPr/>
        </p:nvSpPr>
        <p:spPr>
          <a:xfrm>
            <a:off x="2712341" y="5504797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</a:t>
            </a:r>
            <a:r>
              <a:rPr kumimoji="1" lang="en-US" altLang="zh-CN" sz="1200" dirty="0" err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=0,</a:t>
            </a:r>
            <a:r>
              <a:rPr kumimoji="1" lang="zh-CN" altLang="en-US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j=0]</a:t>
            </a:r>
            <a:endParaRPr kumimoji="1" lang="zh-CN" altLang="en-US" sz="12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3ACB4E9-D58E-4110-B522-664DA42DBAF5}"/>
              </a:ext>
            </a:extLst>
          </p:cNvPr>
          <p:cNvSpPr txBox="1"/>
          <p:nvPr/>
        </p:nvSpPr>
        <p:spPr>
          <a:xfrm>
            <a:off x="2824037" y="6258876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USNAT!</a:t>
            </a:r>
            <a:endParaRPr kumimoji="1" lang="zh-CN" altLang="en-US" sz="12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1E1E0B8-5999-4151-8C50-86BB8C11589B}"/>
                  </a:ext>
                </a:extLst>
              </p:cNvPr>
              <p:cNvSpPr txBox="1"/>
              <p:nvPr/>
            </p:nvSpPr>
            <p:spPr>
              <a:xfrm>
                <a:off x="9815641" y="4696661"/>
                <a:ext cx="278666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  <a:r>
                  <a:rPr kumimoji="1" lang="en-US" altLang="zh-CN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=5 ∧ </a:t>
                </a:r>
                <a:r>
                  <a:rPr kumimoji="1" lang="en-US" altLang="zh-CN" sz="1800" dirty="0" err="1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&lt;=1</a:t>
                </a:r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endParaRPr kumimoji="1" lang="en-US" altLang="zh-CN" sz="1800" dirty="0">
                  <a:solidFill>
                    <a:srgbClr val="0432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j&lt;=1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dirty="0" err="1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==1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j==0</a:t>
                </a:r>
                <a:endParaRPr kumimoji="1" lang="zh-CN" altLang="en-US" sz="1800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1E1E0B8-5999-4151-8C50-86BB8C115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641" y="4696661"/>
                <a:ext cx="2786669" cy="646331"/>
              </a:xfrm>
              <a:prstGeom prst="rect">
                <a:avLst/>
              </a:prstGeom>
              <a:blipFill>
                <a:blip r:embed="rId4"/>
                <a:stretch>
                  <a:fillRect l="-1751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973557B8-C028-4C32-92C6-64880F3ED2EE}"/>
              </a:ext>
            </a:extLst>
          </p:cNvPr>
          <p:cNvSpPr txBox="1"/>
          <p:nvPr/>
        </p:nvSpPr>
        <p:spPr>
          <a:xfrm>
            <a:off x="10358412" y="5327404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USNAT!</a:t>
            </a:r>
            <a:endParaRPr kumimoji="1" lang="zh-CN" altLang="en-US" sz="12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51169DE-98D5-4508-AC86-D839BCBC71C8}"/>
                  </a:ext>
                </a:extLst>
              </p:cNvPr>
              <p:cNvSpPr txBox="1"/>
              <p:nvPr/>
            </p:nvSpPr>
            <p:spPr>
              <a:xfrm>
                <a:off x="1191920" y="5119827"/>
                <a:ext cx="4656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5=5 ∧ </a:t>
                </a:r>
                <a:r>
                  <a:rPr kumimoji="1" lang="en-US" altLang="zh-CN" sz="1800" dirty="0" err="1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&lt;=1</a:t>
                </a:r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j&lt;=1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dirty="0" err="1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==0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1800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sz="1800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j==0</a:t>
                </a:r>
                <a:endParaRPr kumimoji="1" lang="zh-CN" altLang="en-US" sz="1800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D51169DE-98D5-4508-AC86-D839BCBC7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20" y="5119827"/>
                <a:ext cx="4656525" cy="369332"/>
              </a:xfrm>
              <a:prstGeom prst="rect">
                <a:avLst/>
              </a:prstGeom>
              <a:blipFill>
                <a:blip r:embed="rId5"/>
                <a:stretch>
                  <a:fillRect l="-1180" t="-11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文本框 54">
            <a:extLst>
              <a:ext uri="{FF2B5EF4-FFF2-40B4-BE49-F238E27FC236}">
                <a16:creationId xmlns:a16="http://schemas.microsoft.com/office/drawing/2014/main" id="{80D31627-A1F1-4689-B250-1498A521E1CE}"/>
              </a:ext>
            </a:extLst>
          </p:cNvPr>
          <p:cNvSpPr txBox="1"/>
          <p:nvPr/>
        </p:nvSpPr>
        <p:spPr>
          <a:xfrm>
            <a:off x="10358412" y="6455486"/>
            <a:ext cx="1392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</a:t>
            </a:r>
            <a:r>
              <a:rPr kumimoji="1" lang="en-US" altLang="zh-CN" sz="1200" dirty="0" err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=1,</a:t>
            </a:r>
            <a:r>
              <a:rPr kumimoji="1" lang="zh-CN" altLang="en-US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sz="1200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j=1]</a:t>
            </a:r>
            <a:endParaRPr kumimoji="1" lang="zh-CN" altLang="en-US" sz="12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标题 1">
            <a:extLst>
              <a:ext uri="{FF2B5EF4-FFF2-40B4-BE49-F238E27FC236}">
                <a16:creationId xmlns:a16="http://schemas.microsoft.com/office/drawing/2014/main" id="{3FBFBBEF-3C73-4EEA-BE2A-25623A2F0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kumimoji="1" lang="en-US" altLang="zh-CN" dirty="0"/>
              <a:t>state forking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5854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4" grpId="0"/>
      <p:bldP spid="25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3" grpId="0"/>
      <p:bldP spid="54" grpId="0"/>
      <p:bldP spid="5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77C46B-AB93-A648-A78F-AF1A3720C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#4: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D1D89-38B8-1448-A0F7-0C550D9B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software components must interact with the external environments</a:t>
            </a:r>
          </a:p>
          <a:p>
            <a:pPr lvl="1"/>
            <a:r>
              <a:rPr kumimoji="1" lang="en-US" altLang="zh-CN" dirty="0"/>
              <a:t>invoke libraries, system calls, </a:t>
            </a:r>
            <a:r>
              <a:rPr kumimoji="1" lang="en-US" altLang="zh-CN" dirty="0" err="1"/>
              <a:t>env</a:t>
            </a:r>
            <a:r>
              <a:rPr kumimoji="1" lang="en-US" altLang="zh-CN" dirty="0"/>
              <a:t>. </a:t>
            </a:r>
            <a:r>
              <a:rPr kumimoji="1" lang="en-US" altLang="zh-CN" dirty="0" err="1"/>
              <a:t>vars</a:t>
            </a:r>
            <a:r>
              <a:rPr kumimoji="1" lang="en-US" altLang="zh-CN" dirty="0"/>
              <a:t>, …</a:t>
            </a:r>
          </a:p>
          <a:p>
            <a:r>
              <a:rPr kumimoji="1" lang="en-US" altLang="zh-CN" dirty="0"/>
              <a:t>The symbolic executor must model the environment</a:t>
            </a:r>
          </a:p>
          <a:p>
            <a:pPr lvl="1"/>
            <a:r>
              <a:rPr kumimoji="1" lang="en-US" altLang="zh-CN" dirty="0"/>
              <a:t>the whole software stack!</a:t>
            </a:r>
          </a:p>
          <a:p>
            <a:pPr lvl="1"/>
            <a:r>
              <a:rPr kumimoji="1" lang="en-US" altLang="zh-CN" dirty="0"/>
              <a:t>tedious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error-prone</a:t>
            </a:r>
          </a:p>
        </p:txBody>
      </p:sp>
    </p:spTree>
    <p:extLst>
      <p:ext uri="{BB962C8B-B14F-4D97-AF65-F5344CB8AC3E}">
        <p14:creationId xmlns:p14="http://schemas.microsoft.com/office/powerpoint/2010/main" val="2885986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#5: constraint solving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 = j*j*j;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1/(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64D15C6-F2FE-8D4E-86A7-6B8A02FCFA93}"/>
              </a:ext>
            </a:extLst>
          </p:cNvPr>
          <p:cNvSpPr txBox="1"/>
          <p:nvPr/>
        </p:nvSpPr>
        <p:spPr>
          <a:xfrm>
            <a:off x="3657600" y="4419600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 generated obligation is: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i+j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*j*j==0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which may be beyond the capability of some SMT solvers (recall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that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 general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non-linear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theory, in theory, is undecidable).</a:t>
            </a:r>
          </a:p>
        </p:txBody>
      </p:sp>
    </p:spTree>
    <p:extLst>
      <p:ext uri="{BB962C8B-B14F-4D97-AF65-F5344CB8AC3E}">
        <p14:creationId xmlns:p14="http://schemas.microsoft.com/office/powerpoint/2010/main" val="1530394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A3992-C8F2-2844-808F-3ED1AC5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Step #1: generate random </a:t>
            </a:r>
            <a:r>
              <a:rPr lang="en-US" altLang="zh-CN" sz="2800" dirty="0">
                <a:solidFill>
                  <a:srgbClr val="0432FF"/>
                </a:solidFill>
              </a:rPr>
              <a:t>concrete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432FF"/>
                </a:solidFill>
              </a:rPr>
              <a:t>symbolic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Step #2, run program with</a:t>
            </a:r>
            <a:r>
              <a:rPr lang="zh-CN" altLang="en-US" sz="2800" dirty="0"/>
              <a:t> </a:t>
            </a: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rgbClr val="0432FF"/>
                </a:solidFill>
              </a:rPr>
              <a:t>two</a:t>
            </a:r>
            <a:r>
              <a:rPr lang="en-US" altLang="zh-CN" sz="2800" dirty="0"/>
              <a:t> inputs</a:t>
            </a:r>
          </a:p>
          <a:p>
            <a:pPr lvl="1"/>
            <a:r>
              <a:rPr lang="en-US" altLang="zh-CN" sz="2400" dirty="0"/>
              <a:t>maintain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0432FF"/>
                </a:solidFill>
              </a:rPr>
              <a:t>concrete+symbolic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/>
              <a:t>states</a:t>
            </a:r>
          </a:p>
          <a:p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branching, generate path conditions</a:t>
            </a:r>
            <a:endParaRPr kumimoji="1" lang="en-US" altLang="zh-CN" sz="2400" dirty="0"/>
          </a:p>
          <a:p>
            <a:pPr lvl="1"/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like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symbolic</a:t>
            </a:r>
            <a:r>
              <a:rPr lang="en-US" altLang="zh-CN" sz="2400" dirty="0"/>
              <a:t> execution</a:t>
            </a:r>
          </a:p>
          <a:p>
            <a:pPr lvl="1"/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don’t</a:t>
            </a:r>
            <a:r>
              <a:rPr lang="zh-CN" altLang="en-US" sz="2400" dirty="0"/>
              <a:t> </a:t>
            </a:r>
            <a:r>
              <a:rPr lang="en-US" altLang="zh-CN" sz="2400" dirty="0"/>
              <a:t>fork(),</a:t>
            </a:r>
            <a:r>
              <a:rPr lang="zh-CN" altLang="en-US" sz="2400" dirty="0"/>
              <a:t> </a:t>
            </a: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go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feasible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</a:p>
          <a:p>
            <a:r>
              <a:rPr lang="en-US" altLang="zh-CN" sz="2800" dirty="0"/>
              <a:t>After one run, negate the result PCs, send them to solver,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other concreate input</a:t>
            </a:r>
          </a:p>
          <a:p>
            <a:r>
              <a:rPr lang="en-US" altLang="zh-CN" sz="2800" dirty="0"/>
              <a:t>Go to step #2, re-run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229826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2025134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Conceptually,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negate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if(b1)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if(b2)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if(…)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AB474-848C-174C-A1B2-CAE97B6BBDBB}"/>
              </a:ext>
            </a:extLst>
          </p:cNvPr>
          <p:cNvSpPr txBox="1"/>
          <p:nvPr/>
        </p:nvSpPr>
        <p:spPr>
          <a:xfrm>
            <a:off x="30480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/>
              <p:nvPr/>
            </p:nvSpPr>
            <p:spPr>
              <a:xfrm>
                <a:off x="3200400" y="3135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135868"/>
                <a:ext cx="2514600" cy="369332"/>
              </a:xfrm>
              <a:prstGeom prst="rect">
                <a:avLst/>
              </a:prstGeom>
              <a:blipFill>
                <a:blip r:embed="rId2"/>
                <a:stretch>
                  <a:fillRect l="-193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/>
              <p:nvPr/>
            </p:nvSpPr>
            <p:spPr>
              <a:xfrm>
                <a:off x="3352800" y="3516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516868"/>
                <a:ext cx="2514600" cy="369332"/>
              </a:xfrm>
              <a:prstGeom prst="rect">
                <a:avLst/>
              </a:prstGeom>
              <a:blipFill>
                <a:blip r:embed="rId3"/>
                <a:stretch>
                  <a:fillRect l="-1937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/>
              <p:nvPr/>
            </p:nvSpPr>
            <p:spPr>
              <a:xfrm>
                <a:off x="3810000" y="3897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897868"/>
                <a:ext cx="2514600" cy="369332"/>
              </a:xfrm>
              <a:prstGeom prst="rect">
                <a:avLst/>
              </a:prstGeom>
              <a:blipFill>
                <a:blip r:embed="rId4"/>
                <a:stretch>
                  <a:fillRect l="-193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/>
              <p:nvPr/>
            </p:nvSpPr>
            <p:spPr>
              <a:xfrm>
                <a:off x="3679493" y="4431268"/>
                <a:ext cx="3100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 err="1">
                    <a:solidFill>
                      <a:srgbClr val="FF0000"/>
                    </a:solidFill>
                  </a:rPr>
                  <a:t>bn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93" y="4431268"/>
                <a:ext cx="3100242" cy="369332"/>
              </a:xfrm>
              <a:prstGeom prst="rect">
                <a:avLst/>
              </a:prstGeom>
              <a:blipFill>
                <a:blip r:embed="rId5"/>
                <a:stretch>
                  <a:fillRect l="-1772" t="-983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C61B24EF-CA0C-D440-8DE1-F2620F05E316}"/>
              </a:ext>
            </a:extLst>
          </p:cNvPr>
          <p:cNvSpPr/>
          <p:nvPr/>
        </p:nvSpPr>
        <p:spPr>
          <a:xfrm>
            <a:off x="7694135" y="3730826"/>
            <a:ext cx="725965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49CA915-E4EB-F249-9CA9-BC52946B8726}"/>
              </a:ext>
            </a:extLst>
          </p:cNvPr>
          <p:cNvSpPr/>
          <p:nvPr/>
        </p:nvSpPr>
        <p:spPr>
          <a:xfrm>
            <a:off x="6685280" y="47069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A774730-4727-1540-8B97-FA2FEBAD6968}"/>
              </a:ext>
            </a:extLst>
          </p:cNvPr>
          <p:cNvSpPr/>
          <p:nvPr/>
        </p:nvSpPr>
        <p:spPr>
          <a:xfrm>
            <a:off x="8532335" y="4706948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90196587-C504-FB4D-84B2-D0E8E8FFE7DA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7376586" y="4170342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00DFDB7-A771-944E-A5D6-4DC5ADBC86F3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8313784" y="4133428"/>
            <a:ext cx="352462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8D77079-E462-0841-963F-E5101F3C133E}"/>
              </a:ext>
            </a:extLst>
          </p:cNvPr>
          <p:cNvSpPr txBox="1"/>
          <p:nvPr/>
        </p:nvSpPr>
        <p:spPr>
          <a:xfrm>
            <a:off x="7183053" y="4222997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B062261-80B3-C84F-A626-697A528C25CC}"/>
              </a:ext>
            </a:extLst>
          </p:cNvPr>
          <p:cNvSpPr/>
          <p:nvPr/>
        </p:nvSpPr>
        <p:spPr>
          <a:xfrm>
            <a:off x="5789136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C168345-6D0A-4F42-92F3-83BACA6A3C6A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480443" y="5940626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闪电形 52">
            <a:extLst>
              <a:ext uri="{FF2B5EF4-FFF2-40B4-BE49-F238E27FC236}">
                <a16:creationId xmlns:a16="http://schemas.microsoft.com/office/drawing/2014/main" id="{1755760C-C019-B649-9CDF-418807E35E3E}"/>
              </a:ext>
            </a:extLst>
          </p:cNvPr>
          <p:cNvSpPr/>
          <p:nvPr/>
        </p:nvSpPr>
        <p:spPr>
          <a:xfrm>
            <a:off x="6551135" y="540722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267E254-8781-B84D-A6DF-FD0F011B82DC}"/>
              </a:ext>
            </a:extLst>
          </p:cNvPr>
          <p:cNvCxnSpPr>
            <a:cxnSpLocks/>
          </p:cNvCxnSpPr>
          <p:nvPr/>
        </p:nvCxnSpPr>
        <p:spPr>
          <a:xfrm flipH="1">
            <a:off x="6872830" y="5178627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F5A910F-DB70-534B-AD87-ABBB5A39FE9E}"/>
              </a:ext>
            </a:extLst>
          </p:cNvPr>
          <p:cNvSpPr/>
          <p:nvPr/>
        </p:nvSpPr>
        <p:spPr>
          <a:xfrm>
            <a:off x="7090238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05B2E86-17B6-AD40-9DDA-4E5B66EFADD6}"/>
              </a:ext>
            </a:extLst>
          </p:cNvPr>
          <p:cNvCxnSpPr>
            <a:cxnSpLocks/>
          </p:cNvCxnSpPr>
          <p:nvPr/>
        </p:nvCxnSpPr>
        <p:spPr>
          <a:xfrm>
            <a:off x="7002828" y="5940627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C7D955D-99AE-E646-9C9E-9FE6549C4685}"/>
              </a:ext>
            </a:extLst>
          </p:cNvPr>
          <p:cNvSpPr/>
          <p:nvPr/>
        </p:nvSpPr>
        <p:spPr>
          <a:xfrm>
            <a:off x="8273148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FF9F5A2-D4F2-C443-B676-A075E1D73FE7}"/>
              </a:ext>
            </a:extLst>
          </p:cNvPr>
          <p:cNvCxnSpPr>
            <a:cxnSpLocks/>
            <a:endCxn id="57" idx="7"/>
          </p:cNvCxnSpPr>
          <p:nvPr/>
        </p:nvCxnSpPr>
        <p:spPr>
          <a:xfrm flipH="1">
            <a:off x="8964455" y="5940626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闪电形 58">
            <a:extLst>
              <a:ext uri="{FF2B5EF4-FFF2-40B4-BE49-F238E27FC236}">
                <a16:creationId xmlns:a16="http://schemas.microsoft.com/office/drawing/2014/main" id="{6426EA97-F2BA-CE4A-83D5-9DE5EA5601FF}"/>
              </a:ext>
            </a:extLst>
          </p:cNvPr>
          <p:cNvSpPr/>
          <p:nvPr/>
        </p:nvSpPr>
        <p:spPr>
          <a:xfrm>
            <a:off x="9217090" y="5569134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D067FC5-B251-F040-BF65-49B6F010515E}"/>
              </a:ext>
            </a:extLst>
          </p:cNvPr>
          <p:cNvCxnSpPr>
            <a:cxnSpLocks/>
          </p:cNvCxnSpPr>
          <p:nvPr/>
        </p:nvCxnSpPr>
        <p:spPr>
          <a:xfrm>
            <a:off x="8996538" y="5179966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716C9F92-61F9-5243-A366-78969064C6C6}"/>
              </a:ext>
            </a:extLst>
          </p:cNvPr>
          <p:cNvSpPr/>
          <p:nvPr/>
        </p:nvSpPr>
        <p:spPr>
          <a:xfrm>
            <a:off x="9781884" y="63101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7CE324-3EF0-364B-AF06-30FAED1BDD72}"/>
              </a:ext>
            </a:extLst>
          </p:cNvPr>
          <p:cNvCxnSpPr>
            <a:cxnSpLocks/>
          </p:cNvCxnSpPr>
          <p:nvPr/>
        </p:nvCxnSpPr>
        <p:spPr>
          <a:xfrm>
            <a:off x="9598090" y="5968810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5D01102-ACA8-5544-A00F-8221D7782CA2}"/>
                  </a:ext>
                </a:extLst>
              </p:cNvPr>
              <p:cNvSpPr txBox="1"/>
              <p:nvPr/>
            </p:nvSpPr>
            <p:spPr>
              <a:xfrm>
                <a:off x="6143194" y="5108579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5D01102-ACA8-5544-A00F-8221D778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194" y="5108579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45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CA9FD3C3-205B-BA45-A0B0-4D3ED1D7FEA0}"/>
              </a:ext>
            </a:extLst>
          </p:cNvPr>
          <p:cNvCxnSpPr>
            <a:cxnSpLocks/>
          </p:cNvCxnSpPr>
          <p:nvPr/>
        </p:nvCxnSpPr>
        <p:spPr>
          <a:xfrm>
            <a:off x="7210421" y="5190327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闪电形 66">
            <a:extLst>
              <a:ext uri="{FF2B5EF4-FFF2-40B4-BE49-F238E27FC236}">
                <a16:creationId xmlns:a16="http://schemas.microsoft.com/office/drawing/2014/main" id="{082FB8D1-CDB1-CA4E-9126-B9BA6DC13996}"/>
              </a:ext>
            </a:extLst>
          </p:cNvPr>
          <p:cNvSpPr/>
          <p:nvPr/>
        </p:nvSpPr>
        <p:spPr>
          <a:xfrm>
            <a:off x="7557539" y="5401772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09ECD99-F62A-3943-B885-9BEE694B3D8D}"/>
              </a:ext>
            </a:extLst>
          </p:cNvPr>
          <p:cNvCxnSpPr>
            <a:cxnSpLocks/>
          </p:cNvCxnSpPr>
          <p:nvPr/>
        </p:nvCxnSpPr>
        <p:spPr>
          <a:xfrm flipH="1">
            <a:off x="8663733" y="5145385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闪电形 68">
            <a:extLst>
              <a:ext uri="{FF2B5EF4-FFF2-40B4-BE49-F238E27FC236}">
                <a16:creationId xmlns:a16="http://schemas.microsoft.com/office/drawing/2014/main" id="{CE92002A-9063-8242-9C7C-58877429E057}"/>
              </a:ext>
            </a:extLst>
          </p:cNvPr>
          <p:cNvSpPr/>
          <p:nvPr/>
        </p:nvSpPr>
        <p:spPr>
          <a:xfrm>
            <a:off x="8360456" y="5435409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63A7493-F4BC-1743-8792-1852F596B639}"/>
                  </a:ext>
                </a:extLst>
              </p:cNvPr>
              <p:cNvSpPr txBox="1"/>
              <p:nvPr/>
            </p:nvSpPr>
            <p:spPr>
              <a:xfrm>
                <a:off x="5167586" y="5935172"/>
                <a:ext cx="266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63A7493-F4BC-1743-8792-1852F596B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586" y="5935172"/>
                <a:ext cx="2660720" cy="369332"/>
              </a:xfrm>
              <a:prstGeom prst="rect">
                <a:avLst/>
              </a:prstGeom>
              <a:blipFill>
                <a:blip r:embed="rId7"/>
                <a:stretch>
                  <a:fillRect l="-206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5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50" grpId="0"/>
      <p:bldP spid="64" grpId="0"/>
      <p:bldP spid="7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FE81-F250-B74D-8CD8-B01DFE0A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3767781-B157-4049-BCB7-5F17666786F1}"/>
              </a:ext>
            </a:extLst>
          </p:cNvPr>
          <p:cNvSpPr/>
          <p:nvPr/>
        </p:nvSpPr>
        <p:spPr>
          <a:xfrm>
            <a:off x="3429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0F9ACAD-1A1F-424B-90EE-EB751E576BA0}"/>
              </a:ext>
            </a:extLst>
          </p:cNvPr>
          <p:cNvCxnSpPr>
            <a:endCxn id="4" idx="0"/>
          </p:cNvCxnSpPr>
          <p:nvPr/>
        </p:nvCxnSpPr>
        <p:spPr>
          <a:xfrm>
            <a:off x="4343400" y="2438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AB9FE6DE-A05B-1448-BC04-9922F9AFA937}"/>
              </a:ext>
            </a:extLst>
          </p:cNvPr>
          <p:cNvSpPr/>
          <p:nvPr/>
        </p:nvSpPr>
        <p:spPr>
          <a:xfrm>
            <a:off x="5943600" y="42672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A704E6-C80F-D849-92DB-71AA540A7BD5}"/>
              </a:ext>
            </a:extLst>
          </p:cNvPr>
          <p:cNvSpPr txBox="1"/>
          <p:nvPr/>
        </p:nvSpPr>
        <p:spPr>
          <a:xfrm>
            <a:off x="3352800" y="174367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</a:p>
          <a:p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concrete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8F0718D-97D8-1946-8548-08817CFA0832}"/>
              </a:ext>
            </a:extLst>
          </p:cNvPr>
          <p:cNvCxnSpPr/>
          <p:nvPr/>
        </p:nvCxnSpPr>
        <p:spPr>
          <a:xfrm>
            <a:off x="4343400" y="3645932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EFBC3-EB08-D344-BA57-4994B523089D}"/>
              </a:ext>
            </a:extLst>
          </p:cNvPr>
          <p:cNvSpPr txBox="1"/>
          <p:nvPr/>
        </p:nvSpPr>
        <p:spPr>
          <a:xfrm>
            <a:off x="3733800" y="414232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path conditions/obligations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FB774CF-2BBA-CE46-8CEE-C8F54EE31F4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5029200" y="4603990"/>
            <a:ext cx="914400" cy="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15FC9B0-73E0-BA43-929B-5240F3BDD62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858000" y="2955530"/>
            <a:ext cx="0" cy="131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392BF16-4AE8-6B45-AFF7-460651F0278E}"/>
              </a:ext>
            </a:extLst>
          </p:cNvPr>
          <p:cNvSpPr txBox="1"/>
          <p:nvPr/>
        </p:nvSpPr>
        <p:spPr>
          <a:xfrm>
            <a:off x="6376737" y="258619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5951958-1ED2-174A-B780-10A6F541F9B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343401" y="2770863"/>
            <a:ext cx="2033337" cy="2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67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598" y="1997977"/>
            <a:ext cx="103632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669525"/>
              </p:ext>
            </p:extLst>
          </p:nvPr>
        </p:nvGraphicFramePr>
        <p:xfrm>
          <a:off x="7600266" y="2098040"/>
          <a:ext cx="2514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68647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FAE8C09-443C-40FF-9E89-F3F341E82FCA}"/>
              </a:ext>
            </a:extLst>
          </p:cNvPr>
          <p:cNvSpPr txBox="1"/>
          <p:nvPr/>
        </p:nvSpPr>
        <p:spPr>
          <a:xfrm>
            <a:off x="7376306" y="1100948"/>
            <a:ext cx="4293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#1: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 random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concrete</a:t>
            </a:r>
            <a:r>
              <a:rPr kumimoji="1"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symbolic</a:t>
            </a:r>
            <a:r>
              <a:rPr kumimoji="1" lang="zh-CN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 :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DA524C0-E4A7-4D1B-B39D-58FE7410B8CA}"/>
              </a:ext>
            </a:extLst>
          </p:cNvPr>
          <p:cNvSpPr txBox="1"/>
          <p:nvPr/>
        </p:nvSpPr>
        <p:spPr>
          <a:xfrm>
            <a:off x="4703931" y="3593712"/>
            <a:ext cx="4819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#2: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executing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two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input,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maintaining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concrete+symbolic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state: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81D2145-A234-4BF5-8C29-7C94560BC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28633"/>
              </p:ext>
            </p:extLst>
          </p:nvPr>
        </p:nvGraphicFramePr>
        <p:xfrm>
          <a:off x="6660099" y="4630954"/>
          <a:ext cx="251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2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9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executor branches according to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concreate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and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condition”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branch: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838428" y="29573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876045" y="3957793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6723100" y="3957793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</p:cNvCxnSpPr>
          <p:nvPr/>
        </p:nvCxnSpPr>
        <p:spPr>
          <a:xfrm flipH="1">
            <a:off x="5520879" y="3396838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278131" y="33599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6552444" y="3450539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E7B39D2-3398-1949-A511-46352FBE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6506937"/>
              </p:ext>
            </p:extLst>
          </p:nvPr>
        </p:nvGraphicFramePr>
        <p:xfrm>
          <a:off x="8789080" y="2574239"/>
          <a:ext cx="251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2180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54DC441-6C07-4D50-8CAC-C1BE54F0BDC6}"/>
              </a:ext>
            </a:extLst>
          </p:cNvPr>
          <p:cNvSpPr txBox="1"/>
          <p:nvPr/>
        </p:nvSpPr>
        <p:spPr>
          <a:xfrm>
            <a:off x="5292010" y="4706302"/>
            <a:ext cx="73621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run and get the PCs, we negate the PCs:</a:t>
            </a: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 send it to solver, to get new inputs: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        [x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32467289, y =1]</a:t>
            </a:r>
            <a:endParaRPr kumimoji="1" lang="en-US" altLang="zh-CN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4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2EA015-6428-4981-8F9A-6B6A2D7A8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727" y="378691"/>
            <a:ext cx="10515600" cy="1124502"/>
          </a:xfrm>
        </p:spPr>
        <p:txBody>
          <a:bodyPr>
            <a:normAutofit/>
          </a:bodyPr>
          <a:lstStyle/>
          <a:p>
            <a:pPr marL="457200" marR="0" lvl="1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tabLst/>
              <a:defRPr/>
            </a:pP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ahoma"/>
                <a:ea typeface="宋体"/>
              </a:rPr>
              <a:t>Operational</a:t>
            </a: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</a:t>
            </a:r>
            <a:r>
              <a:rPr kumimoji="1" lang="en-US" altLang="zh-CN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semantics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46527D-A2CD-453A-9074-A6595DDB672B}"/>
              </a:ext>
            </a:extLst>
          </p:cNvPr>
          <p:cNvSpPr txBox="1"/>
          <p:nvPr/>
        </p:nvSpPr>
        <p:spPr>
          <a:xfrm>
            <a:off x="699655" y="1743338"/>
            <a:ext cx="10381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itchFamily="2" charset="2"/>
              <a:buChar char="n"/>
              <a:tabLst/>
              <a:defRPr/>
            </a:pP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build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a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virtual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machine,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compile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to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the</a:t>
            </a:r>
            <a:r>
              <a:rPr kumimoji="1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</a:rPr>
              <a:t> </a:t>
            </a:r>
            <a:r>
              <a:rPr kumimoji="1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ahoma"/>
                <a:ea typeface="宋体"/>
              </a:rPr>
              <a:t>VM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B8253472-B2BD-4B95-8E9C-276D5F0F206D}"/>
              </a:ext>
            </a:extLst>
          </p:cNvPr>
          <p:cNvSpPr txBox="1">
            <a:spLocks/>
          </p:cNvSpPr>
          <p:nvPr/>
        </p:nvSpPr>
        <p:spPr>
          <a:xfrm>
            <a:off x="728518" y="2568258"/>
            <a:ext cx="10515600" cy="112450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marL="457200" lvl="1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defRPr/>
            </a:pPr>
            <a:r>
              <a:rPr lang="en-US" altLang="zh-CN" sz="3600" b="0" i="0" dirty="0">
                <a:solidFill>
                  <a:srgbClr val="24292F"/>
                </a:solidFill>
                <a:effectLst/>
                <a:latin typeface="ui-monospace"/>
              </a:rPr>
              <a:t>IMP</a:t>
            </a:r>
            <a:endParaRPr kumimoji="1" lang="en-US" altLang="zh-CN" sz="3600" kern="0" dirty="0">
              <a:solidFill>
                <a:srgbClr val="000000"/>
              </a:solidFill>
              <a:latin typeface="Tahoma"/>
              <a:ea typeface="宋体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A403A32-C34E-4992-9072-33BA4E0E5276}"/>
              </a:ext>
            </a:extLst>
          </p:cNvPr>
          <p:cNvSpPr txBox="1"/>
          <p:nvPr/>
        </p:nvSpPr>
        <p:spPr>
          <a:xfrm>
            <a:off x="2298699" y="3273105"/>
            <a:ext cx="8782628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O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::=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+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-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*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/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==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!=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&gt;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&lt;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&gt;=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…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E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::=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n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x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E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O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S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::=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pass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x=E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S;S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f(E1,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…,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En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if(E,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S,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S)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endParaRPr kumimoji="1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Courier New" panose="02070309020205020404" pitchFamily="49" charset="0"/>
              <a:ea typeface="宋体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  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|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while(E,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F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::=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f(x1,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…,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xn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){S;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r>
              <a: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E;}</a:t>
            </a:r>
          </a:p>
        </p:txBody>
      </p:sp>
    </p:spTree>
    <p:extLst>
      <p:ext uri="{BB962C8B-B14F-4D97-AF65-F5344CB8AC3E}">
        <p14:creationId xmlns:p14="http://schemas.microsoft.com/office/powerpoint/2010/main" val="2106072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obligations,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constraints: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6157015" y="4153247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if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5148160" y="5129369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x/y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6995215" y="5129369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0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5839466" y="4592763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6596718" y="4555849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4690959" y="4684912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32467289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5117871" y="559543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y==0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1758276" y="5440577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276" y="5440577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41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4CE89A-605F-A44D-B61B-78B286DF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091072"/>
              </p:ext>
            </p:extLst>
          </p:nvPr>
        </p:nvGraphicFramePr>
        <p:xfrm>
          <a:off x="7863950" y="2400647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90575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4645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C7419A8-FB74-D04C-A2C6-B24AE6D07323}"/>
              </a:ext>
            </a:extLst>
          </p:cNvPr>
          <p:cNvSpPr txBox="1"/>
          <p:nvPr/>
        </p:nvSpPr>
        <p:spPr>
          <a:xfrm>
            <a:off x="1703536" y="5867241"/>
            <a:ext cx="3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And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model: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[x</a:t>
            </a:r>
            <a:r>
              <a:rPr kumimoji="1"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32467289,</a:t>
            </a:r>
            <a:r>
              <a:rPr kumimoji="1"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y==0]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84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the new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try to trigger the “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DivideByZero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6571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if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5562601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x/y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7409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0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6253907" y="4997038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7011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5105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32467289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5532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y==0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1758276" y="5440577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276" y="5440577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41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4CE89A-605F-A44D-B61B-78B286DFEE10}"/>
              </a:ext>
            </a:extLst>
          </p:cNvPr>
          <p:cNvGraphicFramePr>
            <a:graphicFrameLocks noGrp="1"/>
          </p:cNvGraphicFramePr>
          <p:nvPr/>
        </p:nvGraphicFramePr>
        <p:xfrm>
          <a:off x="7239001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4645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C7419A8-FB74-D04C-A2C6-B24AE6D07323}"/>
              </a:ext>
            </a:extLst>
          </p:cNvPr>
          <p:cNvSpPr txBox="1"/>
          <p:nvPr/>
        </p:nvSpPr>
        <p:spPr>
          <a:xfrm>
            <a:off x="1746899" y="5867240"/>
            <a:ext cx="34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Trigger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“</a:t>
            </a:r>
            <a:r>
              <a:rPr kumimoji="1" lang="en-US" altLang="zh-CN" dirty="0" err="1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DivideByZero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”!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5B4131-1BEA-0843-825D-01B81E8236D6}"/>
              </a:ext>
            </a:extLst>
          </p:cNvPr>
          <p:cNvSpPr txBox="1"/>
          <p:nvPr/>
        </p:nvSpPr>
        <p:spPr>
          <a:xfrm>
            <a:off x="8296401" y="4760159"/>
            <a:ext cx="223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run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program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rounds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in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total!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51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1E0E9-1173-A145-9EAE-68F01434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Practical 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A02E0-DBE4-2549-997D-39A830D7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Constraint solving</a:t>
            </a:r>
          </a:p>
          <a:p>
            <a:r>
              <a:rPr kumimoji="1" lang="en-US" altLang="zh-CN" dirty="0"/>
              <a:t>Path explosion</a:t>
            </a:r>
          </a:p>
          <a:p>
            <a:r>
              <a:rPr kumimoji="1" lang="en-US" altLang="zh-CN" dirty="0"/>
              <a:t>Loops and recursions</a:t>
            </a:r>
          </a:p>
          <a:p>
            <a:r>
              <a:rPr kumimoji="1" lang="en-US" altLang="zh-CN" dirty="0"/>
              <a:t>Environment modeling</a:t>
            </a:r>
          </a:p>
        </p:txBody>
      </p:sp>
    </p:spTree>
    <p:extLst>
      <p:ext uri="{BB962C8B-B14F-4D97-AF65-F5344CB8AC3E}">
        <p14:creationId xmlns:p14="http://schemas.microsoft.com/office/powerpoint/2010/main" val="33479171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Constraint solving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1986A89-30EC-5749-A8BF-BC646F71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114925"/>
              </p:ext>
            </p:extLst>
          </p:nvPr>
        </p:nvGraphicFramePr>
        <p:xfrm>
          <a:off x="7391401" y="292577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64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1851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9C6ED30-F650-F446-8A10-9A86DC51918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305801" y="1572738"/>
            <a:ext cx="1181099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1681004-B994-8141-967F-C6B124B8A722}"/>
              </a:ext>
            </a:extLst>
          </p:cNvPr>
          <p:cNvSpPr txBox="1"/>
          <p:nvPr/>
        </p:nvSpPr>
        <p:spPr>
          <a:xfrm>
            <a:off x="9220202" y="1616225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solidFill>
                  <a:srgbClr val="0432FF"/>
                </a:solidFill>
              </a:rPr>
              <a:t>x</a:t>
            </a:r>
            <a:r>
              <a:rPr kumimoji="1" lang="zh-CN" altLang="en-US" sz="1200" dirty="0">
                <a:solidFill>
                  <a:srgbClr val="0432FF"/>
                </a:solidFill>
              </a:rPr>
              <a:t>*</a:t>
            </a:r>
            <a:r>
              <a:rPr kumimoji="1" lang="en-US" altLang="zh-CN" sz="1200" dirty="0">
                <a:solidFill>
                  <a:srgbClr val="0432FF"/>
                </a:solidFill>
              </a:rPr>
              <a:t>x</a:t>
            </a:r>
            <a:r>
              <a:rPr kumimoji="1" lang="zh-CN" altLang="en-US" sz="1200" dirty="0">
                <a:solidFill>
                  <a:srgbClr val="0432FF"/>
                </a:solidFill>
              </a:rPr>
              <a:t>*</a:t>
            </a:r>
            <a:r>
              <a:rPr kumimoji="1" lang="en-US" altLang="zh-CN" sz="1200" dirty="0">
                <a:solidFill>
                  <a:srgbClr val="0432FF"/>
                </a:solidFill>
              </a:rPr>
              <a:t>x!=y</a:t>
            </a:r>
          </a:p>
          <a:p>
            <a:r>
              <a:rPr kumimoji="1" lang="en-US" altLang="zh-CN" sz="1200" dirty="0"/>
              <a:t>(m!=y)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101435-9AE2-2F46-A5DF-72215A222FF4}"/>
              </a:ext>
            </a:extLst>
          </p:cNvPr>
          <p:cNvSpPr txBox="1"/>
          <p:nvPr/>
        </p:nvSpPr>
        <p:spPr>
          <a:xfrm>
            <a:off x="8524054" y="3666487"/>
            <a:ext cx="1955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path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cond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x!=y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solver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(Z3):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sz="1600" dirty="0"/>
              <a:t>but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unsolvable,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weaken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replace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symbolic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concreate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value!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5513BBD-91F9-9345-B94B-B4107E490815}"/>
              </a:ext>
            </a:extLst>
          </p:cNvPr>
          <p:cNvGraphicFramePr>
            <a:graphicFrameLocks noGrp="1"/>
          </p:cNvGraphicFramePr>
          <p:nvPr/>
        </p:nvGraphicFramePr>
        <p:xfrm>
          <a:off x="8627143" y="221567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3E6AE9-1419-244D-8F80-0662AF84E87F}"/>
              </a:ext>
            </a:extLst>
          </p:cNvPr>
          <p:cNvSpPr txBox="1"/>
          <p:nvPr/>
        </p:nvSpPr>
        <p:spPr>
          <a:xfrm>
            <a:off x="9889801" y="3297155"/>
            <a:ext cx="5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EA76F-80AB-8F44-BF27-0E45E0DE87EB}"/>
              </a:ext>
            </a:extLst>
          </p:cNvPr>
          <p:cNvSpPr txBox="1"/>
          <p:nvPr/>
        </p:nvSpPr>
        <p:spPr>
          <a:xfrm>
            <a:off x="4832932" y="4389109"/>
            <a:ext cx="3519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Thus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(weakened)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PC: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8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==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regenerate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input,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restart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execution!</a:t>
            </a:r>
          </a:p>
        </p:txBody>
      </p:sp>
    </p:spTree>
    <p:extLst>
      <p:ext uri="{BB962C8B-B14F-4D97-AF65-F5344CB8AC3E}">
        <p14:creationId xmlns:p14="http://schemas.microsoft.com/office/powerpoint/2010/main" val="5457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3" grpId="0"/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Constraint solving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1986A89-30EC-5749-A8BF-BC646F718761}"/>
              </a:ext>
            </a:extLst>
          </p:cNvPr>
          <p:cNvGraphicFramePr>
            <a:graphicFrameLocks noGrp="1"/>
          </p:cNvGraphicFramePr>
          <p:nvPr/>
        </p:nvGraphicFramePr>
        <p:xfrm>
          <a:off x="7391401" y="292577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2BC578-E401-0742-91F2-47EB6AAE0D3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315200" y="1572738"/>
            <a:ext cx="990600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36EA58F-4CA6-DF43-8E09-FE8B4D7968B9}"/>
              </a:ext>
            </a:extLst>
          </p:cNvPr>
          <p:cNvSpPr txBox="1"/>
          <p:nvPr/>
        </p:nvSpPr>
        <p:spPr>
          <a:xfrm>
            <a:off x="7086600" y="1868215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m==y</a:t>
            </a:r>
            <a:endParaRPr kumimoji="1" lang="zh-CN" altLang="en-US" sz="1200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1A1EF17F-9C8E-9944-B270-E920FBF67F90}"/>
              </a:ext>
            </a:extLst>
          </p:cNvPr>
          <p:cNvGraphicFramePr>
            <a:graphicFrameLocks noGrp="1"/>
          </p:cNvGraphicFramePr>
          <p:nvPr/>
        </p:nvGraphicFramePr>
        <p:xfrm>
          <a:off x="6369216" y="220980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2013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7315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e1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6306345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e11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8153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e21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6997651" y="2877916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7835527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6804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e1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5410201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e…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6101508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6172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6493895" y="3886201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6711303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e…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6623893" y="4648201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7894213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e…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8585520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8838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8617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9402949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e…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9219155" y="4676384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8099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5764259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259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4569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8735166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166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10000" r="-301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6831486" y="3897901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7178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8284798" y="3852959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7981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FFFFFF"/>
              </a:solidFill>
              <a:latin typeface="Tahoma"/>
              <a:ea typeface="宋体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7559598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598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9836" r="-252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6856930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6930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4569" t="-10000" r="-152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5257801" y="5791201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1" y="5791201"/>
                <a:ext cx="4955065" cy="646331"/>
              </a:xfrm>
              <a:prstGeom prst="rect">
                <a:avLst/>
              </a:prstGeom>
              <a:blipFill>
                <a:blip r:embed="rId7"/>
                <a:stretch>
                  <a:fillRect l="-1108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95F9680C-3DEF-47A5-8B4B-10FF3435B5FC}"/>
              </a:ext>
            </a:extLst>
          </p:cNvPr>
          <p:cNvSpPr txBox="1"/>
          <p:nvPr/>
        </p:nvSpPr>
        <p:spPr>
          <a:xfrm>
            <a:off x="7924800" y="632611"/>
            <a:ext cx="39273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controlled, according to: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coverage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timeout</a:t>
            </a:r>
          </a:p>
          <a:p>
            <a:pPr lvl="1"/>
            <a:r>
              <a:rPr kumimoji="1" lang="en-US" altLang="zh-CN" dirty="0"/>
              <a:t>etc..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43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7116262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solidFill>
                  <a:srgbClr val="FFFFFF"/>
                </a:solidFill>
                <a:latin typeface="Tahoma"/>
                <a:ea typeface="宋体"/>
              </a:rPr>
              <a:t>i</a:t>
            </a: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&lt;=n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6263914" y="3299903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6955221" y="2910079"/>
            <a:ext cx="452949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8113671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6804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8183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8434994" y="2049393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err="1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i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s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endParaRPr kumimoji="1" lang="zh-CN" altLang="en-US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994" y="2049393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6338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8645734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s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7975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4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7116262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solidFill>
                  <a:srgbClr val="FFFFFF"/>
                </a:solidFill>
                <a:latin typeface="Tahoma"/>
                <a:ea typeface="宋体"/>
              </a:rPr>
              <a:t>i</a:t>
            </a: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&lt;=n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5944058" y="3414522"/>
            <a:ext cx="117220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solidFill>
                  <a:srgbClr val="FFFFFF"/>
                </a:solidFill>
                <a:latin typeface="Tahoma"/>
                <a:ea typeface="宋体"/>
              </a:rPr>
              <a:t>i</a:t>
            </a: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&lt;=n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6944597" y="2877916"/>
            <a:ext cx="466648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113671" y="2841003"/>
            <a:ext cx="774179" cy="27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6804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0&lt;=n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8183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8558138" y="2161911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err="1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i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s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endParaRPr kumimoji="1" lang="zh-CN" altLang="en-US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8138" y="2161911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6294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95EEC447-8970-4541-B749-3CD998892BEB}"/>
              </a:ext>
            </a:extLst>
          </p:cNvPr>
          <p:cNvSpPr/>
          <p:nvPr/>
        </p:nvSpPr>
        <p:spPr>
          <a:xfrm>
            <a:off x="5181601" y="4252722"/>
            <a:ext cx="10385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solidFill>
                  <a:srgbClr val="FFFFFF"/>
                </a:solidFill>
                <a:latin typeface="Tahoma"/>
                <a:ea typeface="宋体"/>
              </a:rPr>
              <a:t>i</a:t>
            </a: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&lt;=n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D881620-F5FF-5547-A626-52D7E9EA7822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6068030" y="388620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5B06E46-6675-9A47-A3C5-AFBE3EDF7072}"/>
              </a:ext>
            </a:extLst>
          </p:cNvPr>
          <p:cNvSpPr/>
          <p:nvPr/>
        </p:nvSpPr>
        <p:spPr>
          <a:xfrm>
            <a:off x="7515957" y="428545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s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2F59D97-F92A-4147-B782-FA0498CFD71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623894" y="3886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/>
              <p:nvPr/>
            </p:nvSpPr>
            <p:spPr>
              <a:xfrm>
                <a:off x="7175155" y="3180669"/>
                <a:ext cx="11606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 err="1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i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0+1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s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0+0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r>
                  <a:rPr kumimoji="1" lang="zh-CN" altLang="en-US" dirty="0">
                    <a:solidFill>
                      <a:srgbClr val="00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endParaRPr kumimoji="1" lang="zh-CN" altLang="en-US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155" y="3180669"/>
                <a:ext cx="1160613" cy="923330"/>
              </a:xfrm>
              <a:prstGeom prst="rect">
                <a:avLst/>
              </a:prstGeom>
              <a:blipFill>
                <a:blip r:embed="rId4"/>
                <a:stretch>
                  <a:fillRect l="-4211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3C89395-EFFC-CB4A-95A4-F0FF20503B86}"/>
              </a:ext>
            </a:extLst>
          </p:cNvPr>
          <p:cNvSpPr txBox="1"/>
          <p:nvPr/>
        </p:nvSpPr>
        <p:spPr>
          <a:xfrm>
            <a:off x="5181600" y="3883390"/>
            <a:ext cx="13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0+1&lt;=n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BF9897-E4D3-7448-B6A5-7E3F9FD5F280}"/>
              </a:ext>
            </a:extLst>
          </p:cNvPr>
          <p:cNvCxnSpPr>
            <a:cxnSpLocks/>
          </p:cNvCxnSpPr>
          <p:nvPr/>
        </p:nvCxnSpPr>
        <p:spPr>
          <a:xfrm flipH="1">
            <a:off x="5381402" y="471415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闪电形 35">
            <a:extLst>
              <a:ext uri="{FF2B5EF4-FFF2-40B4-BE49-F238E27FC236}">
                <a16:creationId xmlns:a16="http://schemas.microsoft.com/office/drawing/2014/main" id="{242FE372-ED56-A242-9676-84AD73A6EB54}"/>
              </a:ext>
            </a:extLst>
          </p:cNvPr>
          <p:cNvSpPr/>
          <p:nvPr/>
        </p:nvSpPr>
        <p:spPr>
          <a:xfrm>
            <a:off x="5000402" y="518582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4AEA7A3-A897-BE48-B753-50C2445BAABC}"/>
              </a:ext>
            </a:extLst>
          </p:cNvPr>
          <p:cNvSpPr txBox="1"/>
          <p:nvPr/>
        </p:nvSpPr>
        <p:spPr>
          <a:xfrm>
            <a:off x="4648200" y="4733587"/>
            <a:ext cx="16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0+1+2&lt;=n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/>
              <p:nvPr/>
            </p:nvSpPr>
            <p:spPr>
              <a:xfrm>
                <a:off x="6220117" y="4130066"/>
                <a:ext cx="19635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dirty="0" err="1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i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0+1+2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s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0+0+(0+1)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r>
                  <a:rPr kumimoji="1" lang="zh-CN" altLang="en-US" sz="1400" dirty="0">
                    <a:solidFill>
                      <a:srgbClr val="000000"/>
                    </a:solidFill>
                    <a:latin typeface="Tahoma" panose="020B060403050404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>
                    <a:solidFill>
                      <a:srgbClr val="00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n</a:t>
                </a:r>
                <a:endParaRPr kumimoji="1" lang="zh-CN" altLang="en-US" sz="1400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117" y="4130066"/>
                <a:ext cx="1963564" cy="738664"/>
              </a:xfrm>
              <a:prstGeom prst="rect">
                <a:avLst/>
              </a:prstGeom>
              <a:blipFill>
                <a:blip r:embed="rId5"/>
                <a:stretch>
                  <a:fillRect l="-932" t="-1653" b="-7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329B451-21E5-D647-9518-894867F2BF50}"/>
              </a:ext>
            </a:extLst>
          </p:cNvPr>
          <p:cNvCxnSpPr>
            <a:cxnSpLocks/>
          </p:cNvCxnSpPr>
          <p:nvPr/>
        </p:nvCxnSpPr>
        <p:spPr>
          <a:xfrm>
            <a:off x="6042577" y="4648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5E596844-45C6-114F-B333-D7BB9EB35971}"/>
              </a:ext>
            </a:extLst>
          </p:cNvPr>
          <p:cNvSpPr/>
          <p:nvPr/>
        </p:nvSpPr>
        <p:spPr>
          <a:xfrm>
            <a:off x="7010401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s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56AD190-11D9-2A41-B5CF-64351729FC83}"/>
              </a:ext>
            </a:extLst>
          </p:cNvPr>
          <p:cNvSpPr/>
          <p:nvPr/>
        </p:nvSpPr>
        <p:spPr>
          <a:xfrm>
            <a:off x="8817695" y="2993600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s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BA6A18-BF51-384F-AF00-0EBC0CE4FCDE}"/>
              </a:ext>
            </a:extLst>
          </p:cNvPr>
          <p:cNvSpPr txBox="1"/>
          <p:nvPr/>
        </p:nvSpPr>
        <p:spPr>
          <a:xfrm>
            <a:off x="2863109" y="611839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No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need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to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finitize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loops.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322466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#4: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lib(n);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n-4;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1/x;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7116262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e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6263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lib()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6991438" y="2910079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8113671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6804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8183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8645734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...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5693998" y="4364780"/>
            <a:ext cx="478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If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don’t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establish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symbolic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model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for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“lib()”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function,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cannot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symbolic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check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true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branch.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But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we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can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still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concolic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executes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that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branch!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So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symbolic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model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for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environment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is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just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to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improve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the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precision!</a:t>
            </a:r>
          </a:p>
        </p:txBody>
      </p:sp>
    </p:spTree>
    <p:extLst>
      <p:ext uri="{BB962C8B-B14F-4D97-AF65-F5344CB8AC3E}">
        <p14:creationId xmlns:p14="http://schemas.microsoft.com/office/powerpoint/2010/main" val="3446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7396" y="2057400"/>
                <a:ext cx="4154404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dpllt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(P){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abstract(P);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while(true){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dpll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if(res==UNSAT)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UNSAT;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refine(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res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nelson_oppen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if(res==SAT)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SAT;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          </m:t>
                    </m:r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1" lang="zh-CN" altLang="en-US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  <m:r>
                      <a:rPr kumimoji="1" lang="zh-CN" altLang="en-US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¬</m:t>
                    </m:r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  <m:r>
                      <a:rPr kumimoji="1" lang="en-US" altLang="zh-CN" sz="2000" b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;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7396" y="2057400"/>
                <a:ext cx="4154404" cy="4114800"/>
              </a:xfrm>
              <a:blipFill>
                <a:blip r:embed="rId2"/>
                <a:stretch>
                  <a:fillRect l="-1466" t="-741" b="-18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2971799" y="2895600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DPLL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886199" y="23622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3007894" y="3817654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Nelson-</a:t>
            </a:r>
            <a:r>
              <a:rPr kumimoji="1" lang="en-US" altLang="zh-CN" dirty="0" err="1">
                <a:solidFill>
                  <a:srgbClr val="FFFFFF"/>
                </a:solidFill>
                <a:latin typeface="Tahoma"/>
                <a:ea typeface="宋体"/>
              </a:rPr>
              <a:t>Oppen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3124199" y="210133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FOL formulae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3657599" y="32766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4114799" y="3308866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3EB0FF8-EF14-B246-B56D-9063B8338F08}"/>
              </a:ext>
            </a:extLst>
          </p:cNvPr>
          <p:cNvCxnSpPr>
            <a:cxnSpLocks/>
          </p:cNvCxnSpPr>
          <p:nvPr/>
        </p:nvCxnSpPr>
        <p:spPr>
          <a:xfrm flipH="1">
            <a:off x="4703345" y="2211350"/>
            <a:ext cx="2724650" cy="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1752600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Theory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1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3047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Theory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2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4952999" y="4916082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Theory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n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2057399" y="4299466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52800" y="4299466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4419599" y="4291812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3792955" y="4297102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2606841" y="4285434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4648198" y="4307120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4305299" y="5210904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37D0E4B7-B54D-D840-8AE1-6821DCE1F7BF}"/>
              </a:ext>
            </a:extLst>
          </p:cNvPr>
          <p:cNvCxnSpPr>
            <a:cxnSpLocks/>
          </p:cNvCxnSpPr>
          <p:nvPr/>
        </p:nvCxnSpPr>
        <p:spPr>
          <a:xfrm flipH="1">
            <a:off x="4084472" y="2558126"/>
            <a:ext cx="2724650" cy="7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F5A3B9F-D822-B549-9838-71FA71D4AFEF}"/>
              </a:ext>
            </a:extLst>
          </p:cNvPr>
          <p:cNvCxnSpPr>
            <a:cxnSpLocks/>
          </p:cNvCxnSpPr>
          <p:nvPr/>
        </p:nvCxnSpPr>
        <p:spPr>
          <a:xfrm flipH="1" flipV="1">
            <a:off x="4786061" y="3120006"/>
            <a:ext cx="2367462" cy="219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75DF2667-D6FB-0146-A614-A2B2E420E3C7}"/>
              </a:ext>
            </a:extLst>
          </p:cNvPr>
          <p:cNvCxnSpPr>
            <a:cxnSpLocks/>
          </p:cNvCxnSpPr>
          <p:nvPr/>
        </p:nvCxnSpPr>
        <p:spPr>
          <a:xfrm flipH="1" flipV="1">
            <a:off x="4175461" y="3567318"/>
            <a:ext cx="2978063" cy="857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E6D024E-22DC-3241-B339-E8088A0CEA8C}"/>
              </a:ext>
            </a:extLst>
          </p:cNvPr>
          <p:cNvCxnSpPr>
            <a:cxnSpLocks/>
          </p:cNvCxnSpPr>
          <p:nvPr/>
        </p:nvCxnSpPr>
        <p:spPr>
          <a:xfrm flipH="1" flipV="1">
            <a:off x="4857249" y="4129334"/>
            <a:ext cx="2296274" cy="676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9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11" grpId="0" animBg="1"/>
      <p:bldP spid="12" grpId="0" animBg="1"/>
      <p:bldP spid="13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6917" y="2017713"/>
                <a:ext cx="10363200" cy="2905269"/>
              </a:xfrm>
            </p:spPr>
            <p:txBody>
              <a:bodyPr/>
              <a:lstStyle/>
              <a:p>
                <a:r>
                  <a:rPr kumimoji="1" lang="en-US" altLang="zh-CN" dirty="0"/>
                  <a:t>A store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maps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 variable 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operations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zh-CN" altLang="en-US" sz="2800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↦</m:t>
                        </m:r>
                        <m:r>
                          <a:rPr kumimoji="1" lang="en-US" altLang="zh-CN" sz="28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: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update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store,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with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x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to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n</a:t>
                </a:r>
              </a:p>
              <a:p>
                <a:pPr marL="0" indent="0">
                  <a:buNone/>
                </a:pPr>
                <a:endParaRPr kumimoji="1" lang="en-US" altLang="zh-CN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8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: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read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value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of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variable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x, from store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6917" y="2017713"/>
                <a:ext cx="10363200" cy="2905269"/>
              </a:xfrm>
              <a:blipFill>
                <a:blip r:embed="rId2"/>
                <a:stretch>
                  <a:fillRect l="-1529" t="-2935" b="-36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3290454" y="2586984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32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454" y="2586984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D212C91C-B3CE-4C69-994D-995D89FD5473}"/>
              </a:ext>
            </a:extLst>
          </p:cNvPr>
          <p:cNvSpPr txBox="1"/>
          <p:nvPr/>
        </p:nvSpPr>
        <p:spPr>
          <a:xfrm>
            <a:off x="6553199" y="2648540"/>
            <a:ext cx="450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concrete_memory</a:t>
            </a:r>
            <a:r>
              <a:rPr lang="en-US" altLang="zh-CN" dirty="0"/>
              <a:t>: </a:t>
            </a:r>
            <a:r>
              <a:rPr lang="en-US" altLang="zh-CN" sz="2400" dirty="0" err="1"/>
              <a:t>Dict</a:t>
            </a:r>
            <a:r>
              <a:rPr lang="en-US" altLang="zh-CN" sz="2400" dirty="0"/>
              <a:t>[str, int]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22BD5-8B20-46F4-9FE4-55D336668914}"/>
              </a:ext>
            </a:extLst>
          </p:cNvPr>
          <p:cNvSpPr txBox="1"/>
          <p:nvPr/>
        </p:nvSpPr>
        <p:spPr>
          <a:xfrm>
            <a:off x="6567054" y="4461317"/>
            <a:ext cx="3846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concrete_memory</a:t>
            </a:r>
            <a:r>
              <a:rPr lang="en-US" altLang="zh-CN" sz="2400" dirty="0"/>
              <a:t>["x"] = n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CDC628E-E3BC-4560-9CF9-5FC7C425C997}"/>
              </a:ext>
            </a:extLst>
          </p:cNvPr>
          <p:cNvSpPr txBox="1"/>
          <p:nvPr/>
        </p:nvSpPr>
        <p:spPr>
          <a:xfrm>
            <a:off x="6474691" y="6062093"/>
            <a:ext cx="325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concrete_memory</a:t>
            </a:r>
            <a:r>
              <a:rPr lang="en-US" altLang="zh-CN" sz="2400" dirty="0"/>
              <a:t>["x"]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501113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0152" y="2107895"/>
                <a:ext cx="8850712" cy="8130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(~P(1)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~P(2))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(suppose x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0152" y="2107895"/>
                <a:ext cx="8850712" cy="813068"/>
              </a:xfrm>
              <a:blipFill>
                <a:blip r:embed="rId2"/>
                <a:stretch>
                  <a:fillRect l="-758" t="-3008" r="-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1583753" y="2939489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DPLL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498153" y="2406089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1619848" y="3861543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Nelson-</a:t>
            </a:r>
            <a:r>
              <a:rPr kumimoji="1" lang="en-US" altLang="zh-CN" dirty="0" err="1">
                <a:solidFill>
                  <a:srgbClr val="FFFFFF"/>
                </a:solidFill>
                <a:latin typeface="Tahoma"/>
                <a:ea typeface="宋体"/>
              </a:rPr>
              <a:t>Oppen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1736153" y="214522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FOL formulae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2269553" y="3320489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2726753" y="3352755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364554" y="4959971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Theory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1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1659953" y="4959971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Theory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2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3564953" y="4959971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Theory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n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669353" y="4343355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64754" y="4343355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3031553" y="4335701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2404909" y="4340991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1218795" y="4329323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3260152" y="4351009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2917253" y="52547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26753" y="2492682"/>
                <a:ext cx="4038600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Clr>
                    <a:srgbClr val="3333CC"/>
                  </a:buClr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B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(D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E)</a:t>
                </a:r>
              </a:p>
            </p:txBody>
          </p:sp>
        </mc:Choice>
        <mc:Fallback xmlns="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6753" y="2492682"/>
                <a:ext cx="4038600" cy="413266"/>
              </a:xfrm>
              <a:prstGeom prst="rect">
                <a:avLst/>
              </a:prstGeom>
              <a:blipFill>
                <a:blip r:embed="rId3"/>
                <a:stretch>
                  <a:fillRect t="-588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88753" y="2943000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Clr>
                    <a:srgbClr val="3333CC"/>
                  </a:buClr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8753" y="2943000"/>
                <a:ext cx="4648201" cy="413266"/>
              </a:xfrm>
              <a:prstGeom prst="rect">
                <a:avLst/>
              </a:prstGeom>
              <a:blipFill>
                <a:blip r:embed="rId4"/>
                <a:stretch>
                  <a:fillRect t="-588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89180" y="3432602"/>
                <a:ext cx="645875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Clr>
                    <a:srgbClr val="3333CC"/>
                  </a:buClr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(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(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P(x)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~P(1)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</a:t>
                </a:r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ea typeface="宋体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180" y="3432602"/>
                <a:ext cx="6458751" cy="413266"/>
              </a:xfrm>
              <a:prstGeom prst="rect">
                <a:avLst/>
              </a:prstGeom>
              <a:blipFill>
                <a:blip r:embed="rId5"/>
                <a:stretch>
                  <a:fillRect t="-441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build="p"/>
      <p:bldP spid="27" grpId="0" build="p"/>
      <p:bldP spid="2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1977" y="558165"/>
            <a:ext cx="10489784" cy="13255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44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44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lang="zh-CN" altLang="en-US" sz="44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66787" y="1883728"/>
                <a:ext cx="10258425" cy="491987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Step #1: purification 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Introduce auxiliary variables, so that different theories don’t mix</a:t>
                </a:r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x1≤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f(x1)  </a:t>
                </a:r>
                <a:r>
                  <a:rPr kumimoji="1" lang="en-US" altLang="zh-CN" sz="2400" dirty="0">
                    <a:sym typeface="+mn-ea"/>
                  </a:rPr>
                  <a:t>=&gt; x1≤ t1 ∧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t1=f(x1)</a:t>
                </a: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Step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#2: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Equality</a:t>
                </a:r>
                <a:r>
                  <a:rPr kumimoji="1" lang="zh-CN" altLang="en-US" sz="2400" dirty="0">
                    <a:solidFill>
                      <a:srgbClr val="FF0000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propagation</a:t>
                </a: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olidFill>
                      <a:schemeClr val="tx1"/>
                    </a:solidFill>
                    <a:sym typeface="+mn-ea"/>
                  </a:rPr>
                  <a:t>After purification, the proposition is turned into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2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...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n</a:t>
                </a:r>
                <a:endParaRPr kumimoji="1" lang="en-US" altLang="zh-CN" sz="2400" baseline="-25000" dirty="0">
                  <a:solidFill>
                    <a:srgbClr val="0432FF"/>
                  </a:solidFill>
                </a:endParaRPr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Each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belongs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 specific theory</a:t>
                </a:r>
                <a:endParaRPr kumimoji="1" lang="en-US" altLang="zh-CN" sz="2400" dirty="0"/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ym typeface="+mn-ea"/>
                  </a:rPr>
                  <a:t>And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are connected by variables</a:t>
                </a:r>
                <a:endParaRPr kumimoji="1" lang="en-US" altLang="zh-CN" sz="2400" dirty="0"/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If some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en-US" altLang="zh-CN" sz="2400" dirty="0">
                    <a:sym typeface="+mn-ea"/>
                  </a:rPr>
                  <a:t>,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return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If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 implies an equality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=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j</a:t>
                </a:r>
                <a:r>
                  <a:rPr kumimoji="1" lang="en-US" altLang="zh-CN" sz="2400" dirty="0">
                    <a:sym typeface="+mn-ea"/>
                  </a:rPr>
                  <a:t>, add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=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e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j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every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P</a:t>
                </a:r>
                <a:r>
                  <a:rPr kumimoji="1" lang="en-US" altLang="zh-CN" sz="2400" baseline="-25000" dirty="0" err="1">
                    <a:solidFill>
                      <a:srgbClr val="0432FF"/>
                    </a:solidFill>
                    <a:sym typeface="+mn-ea"/>
                  </a:rPr>
                  <a:t>j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(j!=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)</a:t>
                </a:r>
                <a:r>
                  <a:rPr kumimoji="1" lang="en-US" altLang="zh-CN" sz="2400" dirty="0">
                    <a:sym typeface="+mn-ea"/>
                  </a:rPr>
                  <a:t>, </a:t>
                </a:r>
                <a:r>
                  <a:rPr kumimoji="1" lang="en-US" altLang="zh-CN" sz="2400" dirty="0" err="1">
                    <a:sym typeface="+mn-ea"/>
                  </a:rPr>
                  <a:t>goto</a:t>
                </a:r>
                <a:r>
                  <a:rPr kumimoji="1" lang="en-US" altLang="zh-CN" sz="2400" dirty="0">
                    <a:sym typeface="+mn-ea"/>
                  </a:rPr>
                  <a:t> previous step</a:t>
                </a:r>
                <a:endParaRPr kumimoji="1" lang="en-US" altLang="zh-CN" sz="2400" dirty="0"/>
              </a:p>
              <a:p>
                <a:pPr lvl="1" fontAlgn="auto">
                  <a:lnSpc>
                    <a:spcPct val="120000"/>
                  </a:lnSpc>
                </a:pP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broadcast</a:t>
                </a:r>
                <a:r>
                  <a:rPr kumimoji="1" lang="en-US" altLang="zh-CN" sz="2400" dirty="0">
                    <a:sym typeface="+mn-ea"/>
                  </a:rPr>
                  <a:t> operation (the key idea)!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787" y="1883728"/>
                <a:ext cx="10258425" cy="4919873"/>
              </a:xfrm>
              <a:prstGeom prst="rect">
                <a:avLst/>
              </a:prstGeom>
              <a:blipFill>
                <a:blip r:embed="rId2"/>
                <a:stretch>
                  <a:fillRect l="-951" t="-496" b="-1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 always so simple…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(suppose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Neither theory can imply an equality.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But the proposition is UNSAT!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7" t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A3924B1-2A7F-E54A-BAB4-C0475A685B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4401746"/>
                  </p:ext>
                </p:extLst>
              </p:nvPr>
            </p:nvGraphicFramePr>
            <p:xfrm>
              <a:off x="3707486" y="3246980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23349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129050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A3924B1-2A7F-E54A-BAB4-C0475A685B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4401746"/>
                  </p:ext>
                </p:extLst>
              </p:nvPr>
            </p:nvGraphicFramePr>
            <p:xfrm>
              <a:off x="3707486" y="3246980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12905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9" t="-30516" r="-113099" b="-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1591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EE261-CF53-6D4E-9E9E-B6625867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Theory Convexity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E0382F-7E46-7442-B02D-0D8D81B6C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0094" y="1965085"/>
                <a:ext cx="103632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is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convex</a:t>
                </a:r>
                <a:r>
                  <a:rPr kumimoji="1" lang="en-US" altLang="zh-CN" dirty="0"/>
                  <a:t>, if for all conjunctions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, it holds that: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sym typeface="Wingdings" pitchFamily="2" charset="2"/>
                  </a:rPr>
                  <a:t> P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-US" altLang="zh-CN" dirty="0">
                    <a:sym typeface="Wingdings" pitchFamily="2" charset="2"/>
                  </a:rPr>
                  <a:t> 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ym typeface="Wingdings" pitchFamily="2" charset="2"/>
                  </a:rPr>
                  <a:t>for some </a:t>
                </a:r>
                <a:r>
                  <a:rPr kumimoji="1" lang="en-US" altLang="zh-CN" dirty="0" err="1">
                    <a:solidFill>
                      <a:srgbClr val="0432FF"/>
                    </a:solidFill>
                    <a:sym typeface="Wingdings" pitchFamily="2" charset="2"/>
                  </a:rPr>
                  <a:t>i</a:t>
                </a:r>
                <a:r>
                  <a:rPr kumimoji="1" lang="en-US" altLang="zh-CN" dirty="0">
                    <a:sym typeface="Wingdings" pitchFamily="2" charset="2"/>
                  </a:rPr>
                  <a:t> (where </a:t>
                </a:r>
                <a:r>
                  <a:rPr kumimoji="1" lang="en-US" altLang="zh-CN" dirty="0">
                    <a:solidFill>
                      <a:srgbClr val="0432FF"/>
                    </a:solidFill>
                    <a:sym typeface="Wingdings" pitchFamily="2" charset="2"/>
                  </a:rPr>
                  <a:t>n&gt;1</a:t>
                </a:r>
                <a:r>
                  <a:rPr kumimoji="1" lang="en-US" altLang="zh-CN" dirty="0">
                    <a:sym typeface="Wingdings" pitchFamily="2" charset="2"/>
                  </a:rPr>
                  <a:t>).</a:t>
                </a:r>
                <a:endParaRPr kumimoji="1" lang="en-US" altLang="zh-CN" dirty="0"/>
              </a:p>
              <a:p>
                <a:r>
                  <a:rPr kumimoji="1" lang="en-US" altLang="zh-CN" dirty="0"/>
                  <a:t>informally: if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implies a disjunction of equality,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must imply one of them</a:t>
                </a:r>
              </a:p>
              <a:p>
                <a:r>
                  <a:rPr kumimoji="1" lang="en-US" altLang="zh-CN" dirty="0"/>
                  <a:t>A theory 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kumimoji="1" lang="en-US" altLang="zh-CN" dirty="0"/>
                  <a:t> is called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non-convex</a:t>
                </a:r>
                <a:r>
                  <a:rPr kumimoji="1" lang="en-US" altLang="zh-CN" dirty="0"/>
                  <a:t>, if the above condition does not hold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0E0382F-7E46-7442-B02D-0D8D81B6C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0094" y="1965085"/>
                <a:ext cx="10363200" cy="4114800"/>
              </a:xfrm>
              <a:blipFill>
                <a:blip r:embed="rId2"/>
                <a:stretch>
                  <a:fillRect l="-471" t="-2074" r="-2647" b="-1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32049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Non-convex theory 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x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does not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imply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either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x=1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x=2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(just one).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 we cannot broadcast either equality.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 b="-8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A3924B1-2A7F-E54A-BAB4-C0475A685B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33800" y="3581400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23349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129050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A3924B1-2A7F-E54A-BAB4-C0475A685B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33800" y="3581400"/>
              <a:ext cx="4038600" cy="16562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129050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9" t="-30516" r="-113419" b="-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8236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Non-convexity introduces splitting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x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A3924B1-2A7F-E54A-BAB4-C0475A685B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33800" y="3581400"/>
              <a:ext cx="4038600" cy="3014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4543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1603056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A3924B1-2A7F-E54A-BAB4-C0475A685BD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733800" y="3581400"/>
              <a:ext cx="4038600" cy="30146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454344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25603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319" t="-19002" r="-113419" b="-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0518BE-3704-344F-9ADE-AF0ACB390D49}"/>
                  </a:ext>
                </a:extLst>
              </p:cNvPr>
              <p:cNvSpPr txBox="1"/>
              <p:nvPr/>
            </p:nvSpPr>
            <p:spPr>
              <a:xfrm>
                <a:off x="3733800" y="5264645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宋体" panose="02010600030101010101" pitchFamily="2" charset="-122"/>
                  </a:rPr>
                  <a:t> x=2</a:t>
                </a:r>
                <a:endParaRPr kumimoji="1" lang="zh-CN" altLang="en-US" dirty="0">
                  <a:solidFill>
                    <a:srgbClr val="FF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A0518BE-3704-344F-9ADE-AF0ACB390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264645"/>
                <a:ext cx="1371600" cy="369332"/>
              </a:xfrm>
              <a:prstGeom prst="rect">
                <a:avLst/>
              </a:prstGeom>
              <a:blipFill>
                <a:blip r:embed="rId4"/>
                <a:stretch>
                  <a:fillRect l="-4000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94F7FEC1-7D07-D14D-9C16-4B5E3262B5B4}"/>
              </a:ext>
            </a:extLst>
          </p:cNvPr>
          <p:cNvCxnSpPr/>
          <p:nvPr/>
        </p:nvCxnSpPr>
        <p:spPr>
          <a:xfrm>
            <a:off x="6705600" y="5410200"/>
            <a:ext cx="0" cy="114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5CCF1717-7FCA-3948-A866-54878E2699A9}"/>
              </a:ext>
            </a:extLst>
          </p:cNvPr>
          <p:cNvSpPr txBox="1"/>
          <p:nvPr/>
        </p:nvSpPr>
        <p:spPr>
          <a:xfrm>
            <a:off x="6858000" y="48953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State</a:t>
            </a:r>
            <a:r>
              <a:rPr kumimoji="1" lang="zh-CN" altLang="en-US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split!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14E0A5-640A-5246-A2AF-49FAE15340F3}"/>
              </a:ext>
            </a:extLst>
          </p:cNvPr>
          <p:cNvSpPr txBox="1"/>
          <p:nvPr/>
        </p:nvSpPr>
        <p:spPr>
          <a:xfrm>
            <a:off x="5638800" y="5257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x=1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FBEC04-39B0-7E42-A7CE-B4908FCA7B8A}"/>
              </a:ext>
            </a:extLst>
          </p:cNvPr>
          <p:cNvSpPr txBox="1"/>
          <p:nvPr/>
        </p:nvSpPr>
        <p:spPr>
          <a:xfrm>
            <a:off x="6780834" y="530086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x=2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828D056-F5D2-C444-90EB-F10728A337F6}"/>
              </a:ext>
            </a:extLst>
          </p:cNvPr>
          <p:cNvSpPr txBox="1"/>
          <p:nvPr/>
        </p:nvSpPr>
        <p:spPr>
          <a:xfrm>
            <a:off x="5638800" y="56388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UNSAT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A35F5F2-5DCD-244D-8319-795CF67E6120}"/>
              </a:ext>
            </a:extLst>
          </p:cNvPr>
          <p:cNvSpPr txBox="1"/>
          <p:nvPr/>
        </p:nvSpPr>
        <p:spPr>
          <a:xfrm>
            <a:off x="6704635" y="563108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UNSAT</a:t>
            </a:r>
            <a:endParaRPr kumimoji="1" lang="zh-CN" altLang="en-US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5398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1" grpId="0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0152" y="2107895"/>
                <a:ext cx="8850712" cy="8130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(~P(1)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~P(2))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(suppose x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0152" y="2107895"/>
                <a:ext cx="8850712" cy="813068"/>
              </a:xfrm>
              <a:blipFill>
                <a:blip r:embed="rId2"/>
                <a:stretch>
                  <a:fillRect l="-758" t="-3008" r="-2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1583753" y="2939489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DPLL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498153" y="2406089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1619848" y="3861543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Nelson-</a:t>
            </a:r>
            <a:r>
              <a:rPr kumimoji="1" lang="en-US" altLang="zh-CN" dirty="0" err="1">
                <a:solidFill>
                  <a:srgbClr val="FFFFFF"/>
                </a:solidFill>
                <a:latin typeface="Tahoma"/>
                <a:ea typeface="宋体"/>
              </a:rPr>
              <a:t>Oppen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1736153" y="214522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FOL formulae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2269553" y="3320489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2726753" y="3352755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364554" y="4959971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Theory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1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1659953" y="4959971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Theory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2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3564953" y="4959971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Theory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n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669353" y="4343355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64754" y="4343355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3031553" y="4335701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2404909" y="4340991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1218795" y="4329323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3260152" y="4351009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2917253" y="52547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26753" y="2492682"/>
                <a:ext cx="4038600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Clr>
                    <a:srgbClr val="3333CC"/>
                  </a:buClr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B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(D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E)</a:t>
                </a:r>
              </a:p>
            </p:txBody>
          </p:sp>
        </mc:Choice>
        <mc:Fallback xmlns="">
          <p:sp>
            <p:nvSpPr>
              <p:cNvPr id="25" name="内容占位符 2">
                <a:extLst>
                  <a:ext uri="{FF2B5EF4-FFF2-40B4-BE49-F238E27FC236}">
                    <a16:creationId xmlns:a16="http://schemas.microsoft.com/office/drawing/2014/main" id="{2401B412-4BCF-224B-8F5C-6DB8C372D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26753" y="2492682"/>
                <a:ext cx="4038600" cy="413266"/>
              </a:xfrm>
              <a:prstGeom prst="rect">
                <a:avLst/>
              </a:prstGeom>
              <a:blipFill>
                <a:blip r:embed="rId3"/>
                <a:stretch>
                  <a:fillRect t="-588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488753" y="2943000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Clr>
                    <a:srgbClr val="3333CC"/>
                  </a:buClr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 xmlns="">
          <p:sp>
            <p:nvSpPr>
              <p:cNvPr id="27" name="内容占位符 2">
                <a:extLst>
                  <a:ext uri="{FF2B5EF4-FFF2-40B4-BE49-F238E27FC236}">
                    <a16:creationId xmlns:a16="http://schemas.microsoft.com/office/drawing/2014/main" id="{99940CE0-3CDF-BD4E-8D5B-CF16A3FB4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88753" y="2943000"/>
                <a:ext cx="4648201" cy="413266"/>
              </a:xfrm>
              <a:prstGeom prst="rect">
                <a:avLst/>
              </a:prstGeom>
              <a:blipFill>
                <a:blip r:embed="rId4"/>
                <a:stretch>
                  <a:fillRect t="-588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889180" y="3432602"/>
                <a:ext cx="645875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Clr>
                    <a:srgbClr val="3333CC"/>
                  </a:buClr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(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(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P(x)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~P(1)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</a:t>
                </a:r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ea typeface="宋体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9" name="内容占位符 2">
                <a:extLst>
                  <a:ext uri="{FF2B5EF4-FFF2-40B4-BE49-F238E27FC236}">
                    <a16:creationId xmlns:a16="http://schemas.microsoft.com/office/drawing/2014/main" id="{AEF30AFA-F6B4-DD48-9178-5460B9B80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9180" y="3432602"/>
                <a:ext cx="6458751" cy="413266"/>
              </a:xfrm>
              <a:prstGeom prst="rect">
                <a:avLst/>
              </a:prstGeom>
              <a:blipFill>
                <a:blip r:embed="rId5"/>
                <a:stretch>
                  <a:fillRect t="-441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51611849-0E31-5C4E-AD6E-28C480539EEF}"/>
              </a:ext>
            </a:extLst>
          </p:cNvPr>
          <p:cNvSpPr txBox="1">
            <a:spLocks/>
          </p:cNvSpPr>
          <p:nvPr/>
        </p:nvSpPr>
        <p:spPr bwMode="auto">
          <a:xfrm>
            <a:off x="4060253" y="3954741"/>
            <a:ext cx="4648201" cy="413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indent="0">
              <a:buNone/>
            </a:pPr>
            <a:endParaRPr kumimoji="1" lang="en-US" altLang="zh-CN" sz="20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B428A77F-DE5E-4A35-95AA-10C4BFF0F25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710643" y="4753338"/>
                <a:ext cx="4038600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Clr>
                    <a:srgbClr val="3333CC"/>
                  </a:buClr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B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(D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E)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ea typeface="宋体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4" name="内容占位符 2">
                <a:extLst>
                  <a:ext uri="{FF2B5EF4-FFF2-40B4-BE49-F238E27FC236}">
                    <a16:creationId xmlns:a16="http://schemas.microsoft.com/office/drawing/2014/main" id="{B428A77F-DE5E-4A35-95AA-10C4BFF0F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0643" y="4753338"/>
                <a:ext cx="4038600" cy="413266"/>
              </a:xfrm>
              <a:prstGeom prst="rect">
                <a:avLst/>
              </a:prstGeom>
              <a:blipFill>
                <a:blip r:embed="rId6"/>
                <a:stretch>
                  <a:fillRect t="-588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曲线连接符 21">
            <a:extLst>
              <a:ext uri="{FF2B5EF4-FFF2-40B4-BE49-F238E27FC236}">
                <a16:creationId xmlns:a16="http://schemas.microsoft.com/office/drawing/2014/main" id="{7A059BE8-3C8A-4520-98E2-DA3DD25F3C45}"/>
              </a:ext>
            </a:extLst>
          </p:cNvPr>
          <p:cNvCxnSpPr>
            <a:cxnSpLocks/>
          </p:cNvCxnSpPr>
          <p:nvPr/>
        </p:nvCxnSpPr>
        <p:spPr>
          <a:xfrm rot="10800000">
            <a:off x="5753698" y="2699316"/>
            <a:ext cx="2989657" cy="2221375"/>
          </a:xfrm>
          <a:prstGeom prst="curvedConnector3">
            <a:avLst>
              <a:gd name="adj1" fmla="val -1623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7D74CDB-E458-49F7-B0FA-27D3411F836C}"/>
              </a:ext>
            </a:extLst>
          </p:cNvPr>
          <p:cNvSpPr txBox="1"/>
          <p:nvPr/>
        </p:nvSpPr>
        <p:spPr>
          <a:xfrm>
            <a:off x="3997087" y="4023027"/>
            <a:ext cx="609490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 </a:t>
            </a:r>
            <a:r>
              <a:rPr kumimoji="1" lang="en-US" altLang="zh-CN" sz="1800" b="1" kern="0" dirty="0">
                <a:solidFill>
                  <a:srgbClr val="0432FF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= </a:t>
            </a:r>
            <a:r>
              <a:rPr kumimoji="1" lang="en-US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  <a:r>
              <a:rPr kumimoji="1" lang="en-US" altLang="zh-CN" sz="1800" b="1" kern="0" dirty="0">
                <a:solidFill>
                  <a:srgbClr val="0432FF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57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5" grpId="0" build="p"/>
      <p:bldP spid="27" grpId="0" build="p"/>
      <p:bldP spid="29" grpId="0" build="p"/>
      <p:bldP spid="23" grpId="0"/>
      <p:bldP spid="2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DPLL(T)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38B5E9CE-F691-1D48-9DD5-046034CE549E}"/>
              </a:ext>
            </a:extLst>
          </p:cNvPr>
          <p:cNvSpPr/>
          <p:nvPr/>
        </p:nvSpPr>
        <p:spPr>
          <a:xfrm>
            <a:off x="1536032" y="3062479"/>
            <a:ext cx="1828800" cy="4132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DPLL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8CE72449-6E8D-D548-9A0E-525523B4492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2450432" y="2529079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圆角矩形 5">
            <a:extLst>
              <a:ext uri="{FF2B5EF4-FFF2-40B4-BE49-F238E27FC236}">
                <a16:creationId xmlns:a16="http://schemas.microsoft.com/office/drawing/2014/main" id="{68F29B98-FF98-AE42-8BFD-E98EF1245DEF}"/>
              </a:ext>
            </a:extLst>
          </p:cNvPr>
          <p:cNvSpPr/>
          <p:nvPr/>
        </p:nvSpPr>
        <p:spPr>
          <a:xfrm>
            <a:off x="1572127" y="3984533"/>
            <a:ext cx="1828800" cy="4818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Nelson-</a:t>
            </a:r>
            <a:r>
              <a:rPr kumimoji="1" lang="en-US" altLang="zh-CN" dirty="0" err="1">
                <a:solidFill>
                  <a:srgbClr val="FFFFFF"/>
                </a:solidFill>
                <a:latin typeface="Tahoma"/>
                <a:ea typeface="宋体"/>
              </a:rPr>
              <a:t>Oppen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E3F7F5-C770-904F-8631-D26067664042}"/>
              </a:ext>
            </a:extLst>
          </p:cNvPr>
          <p:cNvSpPr txBox="1"/>
          <p:nvPr/>
        </p:nvSpPr>
        <p:spPr>
          <a:xfrm>
            <a:off x="1688432" y="2268213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FOL formulae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35828780-3506-5D4A-8930-DBA4F700DC23}"/>
              </a:ext>
            </a:extLst>
          </p:cNvPr>
          <p:cNvCxnSpPr/>
          <p:nvPr/>
        </p:nvCxnSpPr>
        <p:spPr>
          <a:xfrm>
            <a:off x="2221832" y="3443479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69229947-C1BE-5647-BD79-C0B13F6905BC}"/>
              </a:ext>
            </a:extLst>
          </p:cNvPr>
          <p:cNvCxnSpPr>
            <a:cxnSpLocks/>
          </p:cNvCxnSpPr>
          <p:nvPr/>
        </p:nvCxnSpPr>
        <p:spPr>
          <a:xfrm flipV="1">
            <a:off x="2679032" y="3475745"/>
            <a:ext cx="0" cy="50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D2B4A70-FC2A-A64C-8033-2CC0B9D22376}"/>
              </a:ext>
            </a:extLst>
          </p:cNvPr>
          <p:cNvSpPr/>
          <p:nvPr/>
        </p:nvSpPr>
        <p:spPr>
          <a:xfrm>
            <a:off x="316833" y="5082961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Theory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1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4489F3D-7329-E343-8178-8EB68FC80C2A}"/>
              </a:ext>
            </a:extLst>
          </p:cNvPr>
          <p:cNvSpPr/>
          <p:nvPr/>
        </p:nvSpPr>
        <p:spPr>
          <a:xfrm>
            <a:off x="1612232" y="5082961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Theory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2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sp>
        <p:nvSpPr>
          <p:cNvPr id="13" name="圆角矩形 12">
            <a:extLst>
              <a:ext uri="{FF2B5EF4-FFF2-40B4-BE49-F238E27FC236}">
                <a16:creationId xmlns:a16="http://schemas.microsoft.com/office/drawing/2014/main" id="{A4184859-9817-DC47-96DB-B80A7B24FC40}"/>
              </a:ext>
            </a:extLst>
          </p:cNvPr>
          <p:cNvSpPr/>
          <p:nvPr/>
        </p:nvSpPr>
        <p:spPr>
          <a:xfrm>
            <a:off x="3517232" y="5082961"/>
            <a:ext cx="990600" cy="12561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Theory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FFFF"/>
                </a:solidFill>
                <a:latin typeface="Tahoma"/>
                <a:ea typeface="宋体"/>
              </a:rPr>
              <a:t>n</a:t>
            </a:r>
            <a:endParaRPr kumimoji="1" lang="zh-CN" altLang="en-US" dirty="0">
              <a:solidFill>
                <a:srgbClr val="FFFFFF"/>
              </a:solidFill>
              <a:latin typeface="Tahoma"/>
              <a:ea typeface="宋体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9C2E906-61CE-4543-92C4-DB96CAE57636}"/>
              </a:ext>
            </a:extLst>
          </p:cNvPr>
          <p:cNvCxnSpPr>
            <a:cxnSpLocks/>
          </p:cNvCxnSpPr>
          <p:nvPr/>
        </p:nvCxnSpPr>
        <p:spPr>
          <a:xfrm flipH="1">
            <a:off x="621632" y="4466345"/>
            <a:ext cx="1295400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625E160-A8D0-4644-96B0-00792826324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17033" y="4466345"/>
            <a:ext cx="569495" cy="616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FBCD6E-A737-724F-923B-08918C09FDCC}"/>
              </a:ext>
            </a:extLst>
          </p:cNvPr>
          <p:cNvCxnSpPr>
            <a:cxnSpLocks/>
          </p:cNvCxnSpPr>
          <p:nvPr/>
        </p:nvCxnSpPr>
        <p:spPr>
          <a:xfrm>
            <a:off x="2983832" y="4458691"/>
            <a:ext cx="700840" cy="62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C7B3BA5-FB17-2F45-A46D-BDEA0526C255}"/>
              </a:ext>
            </a:extLst>
          </p:cNvPr>
          <p:cNvCxnSpPr>
            <a:cxnSpLocks/>
          </p:cNvCxnSpPr>
          <p:nvPr/>
        </p:nvCxnSpPr>
        <p:spPr>
          <a:xfrm flipV="1">
            <a:off x="2357188" y="4463981"/>
            <a:ext cx="361950" cy="57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51AC4325-7F65-9D42-BC52-F504A51BAC4D}"/>
              </a:ext>
            </a:extLst>
          </p:cNvPr>
          <p:cNvCxnSpPr>
            <a:cxnSpLocks/>
          </p:cNvCxnSpPr>
          <p:nvPr/>
        </p:nvCxnSpPr>
        <p:spPr>
          <a:xfrm flipV="1">
            <a:off x="1171074" y="4452313"/>
            <a:ext cx="907884" cy="630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A3F9FEC8-6D3F-AC41-BF44-72859B00F519}"/>
              </a:ext>
            </a:extLst>
          </p:cNvPr>
          <p:cNvCxnSpPr>
            <a:cxnSpLocks/>
          </p:cNvCxnSpPr>
          <p:nvPr/>
        </p:nvCxnSpPr>
        <p:spPr>
          <a:xfrm flipH="1" flipV="1">
            <a:off x="3212431" y="4473999"/>
            <a:ext cx="969546" cy="608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2EC0578F-83D3-C64B-88FB-772DD6812F6C}"/>
              </a:ext>
            </a:extLst>
          </p:cNvPr>
          <p:cNvSpPr txBox="1"/>
          <p:nvPr/>
        </p:nvSpPr>
        <p:spPr>
          <a:xfrm>
            <a:off x="2869532" y="537778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…</a:t>
            </a:r>
            <a:endParaRPr kumimoji="1" lang="zh-CN" altLang="en-US" dirty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B5B0C579-9A7E-4B36-BF4C-8ECFC1BA1A3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17232" y="2589146"/>
                <a:ext cx="743674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Clr>
                    <a:srgbClr val="3333CC"/>
                  </a:buClr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𝓑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B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(D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E)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(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~A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~B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~C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~D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~E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6" name="内容占位符 2">
                <a:extLst>
                  <a:ext uri="{FF2B5EF4-FFF2-40B4-BE49-F238E27FC236}">
                    <a16:creationId xmlns:a16="http://schemas.microsoft.com/office/drawing/2014/main" id="{B5B0C579-9A7E-4B36-BF4C-8ECFC1BA1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7232" y="2589146"/>
                <a:ext cx="7436741" cy="413266"/>
              </a:xfrm>
              <a:prstGeom prst="rect">
                <a:avLst/>
              </a:prstGeom>
              <a:blipFill>
                <a:blip r:embed="rId2"/>
                <a:stretch>
                  <a:fillRect t="-588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id="{241E8C6E-8CA4-472A-AB77-2CFF32BC1D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64832" y="1970652"/>
                <a:ext cx="8752973" cy="4854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(~P(1)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~P(2))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(suppose x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id="{241E8C6E-8CA4-472A-AB77-2CFF32BC1D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64832" y="1970652"/>
                <a:ext cx="8752973" cy="485456"/>
              </a:xfrm>
              <a:blipFill>
                <a:blip r:embed="rId3"/>
                <a:stretch>
                  <a:fillRect l="-766" t="-3750" r="-1393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内容占位符 2">
                <a:extLst>
                  <a:ext uri="{FF2B5EF4-FFF2-40B4-BE49-F238E27FC236}">
                    <a16:creationId xmlns:a16="http://schemas.microsoft.com/office/drawing/2014/main" id="{A0458BFA-7D9F-49E4-94CE-E8FEB57188E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17232" y="3034669"/>
                <a:ext cx="464820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Clr>
                    <a:srgbClr val="3333CC"/>
                  </a:buClr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𝓤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A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B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C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~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res=SAT</a:t>
                </a:r>
              </a:p>
            </p:txBody>
          </p:sp>
        </mc:Choice>
        <mc:Fallback xmlns="">
          <p:sp>
            <p:nvSpPr>
              <p:cNvPr id="33" name="内容占位符 2">
                <a:extLst>
                  <a:ext uri="{FF2B5EF4-FFF2-40B4-BE49-F238E27FC236}">
                    <a16:creationId xmlns:a16="http://schemas.microsoft.com/office/drawing/2014/main" id="{A0458BFA-7D9F-49E4-94CE-E8FEB5718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7232" y="3034669"/>
                <a:ext cx="4648201" cy="413266"/>
              </a:xfrm>
              <a:prstGeom prst="rect">
                <a:avLst/>
              </a:prstGeom>
              <a:blipFill>
                <a:blip r:embed="rId4"/>
                <a:stretch>
                  <a:fillRect t="-588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2">
                <a:extLst>
                  <a:ext uri="{FF2B5EF4-FFF2-40B4-BE49-F238E27FC236}">
                    <a16:creationId xmlns:a16="http://schemas.microsoft.com/office/drawing/2014/main" id="{1DDFCEC9-905A-41C9-AA73-E12AC77B228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17232" y="3558414"/>
                <a:ext cx="6458751" cy="413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Clr>
                    <a:srgbClr val="3333CC"/>
                  </a:buClr>
                  <a:buNone/>
                </a:pPr>
                <a14:m>
                  <m:oMath xmlns:m="http://schemas.openxmlformats.org/officeDocument/2006/math">
                    <m:r>
                      <a:rPr kumimoji="1" lang="zh-CN" altLang="en-US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𝓣</m:t>
                    </m:r>
                  </m:oMath>
                </a14:m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(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(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latin typeface="Tahoma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P(x)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ea typeface="宋体"/>
                    <a:cs typeface="Courier New" panose="02070309020205020404" pitchFamily="49" charset="0"/>
                  </a:rPr>
                  <a:t> ~P(1)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P(2)</a:t>
                </a:r>
                <a:endParaRPr kumimoji="1" lang="en-US" altLang="zh-CN" sz="2000" b="1" kern="0" dirty="0">
                  <a:solidFill>
                    <a:srgbClr val="0432FF"/>
                  </a:solidFill>
                  <a:latin typeface="Courier New" panose="02070309020205020404" pitchFamily="49" charset="0"/>
                  <a:ea typeface="宋体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4" name="内容占位符 2">
                <a:extLst>
                  <a:ext uri="{FF2B5EF4-FFF2-40B4-BE49-F238E27FC236}">
                    <a16:creationId xmlns:a16="http://schemas.microsoft.com/office/drawing/2014/main" id="{1DDFCEC9-905A-41C9-AA73-E12AC77B2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7232" y="3558414"/>
                <a:ext cx="6458751" cy="413266"/>
              </a:xfrm>
              <a:prstGeom prst="rect">
                <a:avLst/>
              </a:prstGeom>
              <a:blipFill>
                <a:blip r:embed="rId5"/>
                <a:stretch>
                  <a:fillRect t="-5882" b="-25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1" name="表格 40">
                <a:extLst>
                  <a:ext uri="{FF2B5EF4-FFF2-40B4-BE49-F238E27FC236}">
                    <a16:creationId xmlns:a16="http://schemas.microsoft.com/office/drawing/2014/main" id="{76F3B534-601C-4850-BF3E-78EAC422C9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722794"/>
                  </p:ext>
                </p:extLst>
              </p:nvPr>
            </p:nvGraphicFramePr>
            <p:xfrm>
              <a:off x="7533717" y="4189063"/>
              <a:ext cx="403860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269771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1888399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1</a:t>
                          </a:r>
                        </a:p>
                        <a:p>
                          <a:r>
                            <a:rPr lang="en-US" altLang="zh-CN" dirty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en-US" altLang="zh-CN" dirty="0"/>
                            <a:t>2</a:t>
                          </a:r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1" name="表格 40">
                <a:extLst>
                  <a:ext uri="{FF2B5EF4-FFF2-40B4-BE49-F238E27FC236}">
                    <a16:creationId xmlns:a16="http://schemas.microsoft.com/office/drawing/2014/main" id="{76F3B534-601C-4850-BF3E-78EAC422C9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0722794"/>
                  </p:ext>
                </p:extLst>
              </p:nvPr>
            </p:nvGraphicFramePr>
            <p:xfrm>
              <a:off x="7533717" y="4189063"/>
              <a:ext cx="4038600" cy="2377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196260960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357124543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062112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19" t="-19637" r="-113419" b="-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P(x)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~P(1)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P(2)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1767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627E47C-768E-493E-A22E-F4BDDDAB5AE4}"/>
                  </a:ext>
                </a:extLst>
              </p:cNvPr>
              <p:cNvSpPr txBox="1"/>
              <p:nvPr/>
            </p:nvSpPr>
            <p:spPr>
              <a:xfrm>
                <a:off x="7493668" y="5526581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rPr>
                  <a:t>x=1 </a:t>
                </a:r>
                <a14:m>
                  <m:oMath xmlns:m="http://schemas.openxmlformats.org/officeDocument/2006/math">
                    <m:r>
                      <a:rPr kumimoji="1" lang="en-US" altLang="zh-CN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∨</m:t>
                    </m:r>
                  </m:oMath>
                </a14:m>
                <a:r>
                  <a:rPr kumimoji="1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宋体" panose="02010600030101010101" pitchFamily="2" charset="-122"/>
                    <a:cs typeface="+mn-cs"/>
                  </a:rPr>
                  <a:t> x=2</a:t>
                </a:r>
                <a:endPara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1627E47C-768E-493E-A22E-F4BDDDAB5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668" y="5526581"/>
                <a:ext cx="1371600" cy="369332"/>
              </a:xfrm>
              <a:prstGeom prst="rect">
                <a:avLst/>
              </a:prstGeom>
              <a:blipFill>
                <a:blip r:embed="rId7"/>
                <a:stretch>
                  <a:fillRect l="-355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线连接符 6">
            <a:extLst>
              <a:ext uri="{FF2B5EF4-FFF2-40B4-BE49-F238E27FC236}">
                <a16:creationId xmlns:a16="http://schemas.microsoft.com/office/drawing/2014/main" id="{BF176685-D20C-45A8-96F6-3377494C509D}"/>
              </a:ext>
            </a:extLst>
          </p:cNvPr>
          <p:cNvCxnSpPr>
            <a:cxnSpLocks/>
          </p:cNvCxnSpPr>
          <p:nvPr/>
        </p:nvCxnSpPr>
        <p:spPr>
          <a:xfrm>
            <a:off x="10235223" y="5485090"/>
            <a:ext cx="0" cy="10617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2E4E5790-3C60-48FF-8D8A-D332BED3B527}"/>
              </a:ext>
            </a:extLst>
          </p:cNvPr>
          <p:cNvSpPr txBox="1"/>
          <p:nvPr/>
        </p:nvSpPr>
        <p:spPr>
          <a:xfrm>
            <a:off x="9398668" y="55197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x=1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15A11B0-4C53-4D0D-B92C-E048EBE0E2BE}"/>
              </a:ext>
            </a:extLst>
          </p:cNvPr>
          <p:cNvSpPr txBox="1"/>
          <p:nvPr/>
        </p:nvSpPr>
        <p:spPr>
          <a:xfrm>
            <a:off x="10333703" y="55209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x=2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5396839-D929-4F88-96B3-AFA926EBCE60}"/>
              </a:ext>
            </a:extLst>
          </p:cNvPr>
          <p:cNvSpPr txBox="1"/>
          <p:nvPr/>
        </p:nvSpPr>
        <p:spPr>
          <a:xfrm>
            <a:off x="9398668" y="59007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UNSAT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0C77BE-7A5F-41BA-8049-25E21043DA26}"/>
              </a:ext>
            </a:extLst>
          </p:cNvPr>
          <p:cNvSpPr txBox="1"/>
          <p:nvPr/>
        </p:nvSpPr>
        <p:spPr>
          <a:xfrm>
            <a:off x="10333703" y="5808403"/>
            <a:ext cx="2042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SAT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[x=2, ~P(1), P(2)]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1CDF546-64E7-4298-817B-ED1A8CB4FBB6}"/>
              </a:ext>
            </a:extLst>
          </p:cNvPr>
          <p:cNvSpPr txBox="1"/>
          <p:nvPr/>
        </p:nvSpPr>
        <p:spPr>
          <a:xfrm>
            <a:off x="3551387" y="4020015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kumimoji="1"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 </a:t>
            </a:r>
            <a:r>
              <a:rPr kumimoji="1" lang="en-US" altLang="zh-CN" sz="1800" b="1" kern="0" dirty="0">
                <a:solidFill>
                  <a:srgbClr val="0432FF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= </a:t>
            </a:r>
            <a:r>
              <a:rPr kumimoji="1" lang="en-US" altLang="zh-CN" sz="18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</a:t>
            </a:r>
            <a:r>
              <a:rPr kumimoji="1" lang="en-US" altLang="zh-CN" sz="1800" b="1" kern="0" dirty="0">
                <a:solidFill>
                  <a:srgbClr val="0432FF"/>
                </a:solidFill>
                <a:latin typeface="Courier New" panose="02070309020205020404" pitchFamily="49" charset="0"/>
                <a:ea typeface="宋体"/>
                <a:cs typeface="Courier New" panose="02070309020205020404" pitchFamily="49" charset="0"/>
              </a:rPr>
              <a:t> </a:t>
            </a:r>
            <a:endParaRPr lang="zh-CN" altLang="en-US" dirty="0"/>
          </a:p>
        </p:txBody>
      </p:sp>
      <p:sp>
        <p:nvSpPr>
          <p:cNvPr id="50" name="内容占位符 2">
            <a:extLst>
              <a:ext uri="{FF2B5EF4-FFF2-40B4-BE49-F238E27FC236}">
                <a16:creationId xmlns:a16="http://schemas.microsoft.com/office/drawing/2014/main" id="{0E8D1A26-CCF3-40DF-ABC8-D778382C3067}"/>
              </a:ext>
            </a:extLst>
          </p:cNvPr>
          <p:cNvSpPr txBox="1">
            <a:spLocks/>
          </p:cNvSpPr>
          <p:nvPr/>
        </p:nvSpPr>
        <p:spPr bwMode="auto">
          <a:xfrm>
            <a:off x="4454090" y="4732783"/>
            <a:ext cx="4038600" cy="147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algorithm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terminates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pPr marL="0" indent="0">
              <a:buNone/>
            </a:pP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</a:t>
            </a:r>
            <a:r>
              <a:rPr kumimoji="1" lang="zh-CN" alt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</a:p>
        </p:txBody>
      </p:sp>
    </p:spTree>
    <p:extLst>
      <p:ext uri="{BB962C8B-B14F-4D97-AF65-F5344CB8AC3E}">
        <p14:creationId xmlns:p14="http://schemas.microsoft.com/office/powerpoint/2010/main" val="141054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build="p"/>
      <p:bldP spid="33" grpId="0" build="p"/>
      <p:bldP spid="34" grpId="0" build="p"/>
      <p:bldP spid="42" grpId="0"/>
      <p:bldP spid="45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judgment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6917" y="2017713"/>
                <a:ext cx="10363200" cy="2332614"/>
              </a:xfrm>
            </p:spPr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 under the store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, 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en-US" altLang="zh-CN" dirty="0"/>
                  <a:t> reduces to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en-US" altLang="zh-CN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zh-CN" altLang="en-US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may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be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an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expression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or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a</a:t>
                </a:r>
                <a:r>
                  <a:rPr kumimoji="1"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800" dirty="0">
                    <a:ea typeface="Cambria Math" panose="02040503050406030204" pitchFamily="18" charset="0"/>
                  </a:rPr>
                  <a:t>statement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sz="2800" dirty="0">
                    <a:ea typeface="Cambria Math" panose="02040503050406030204" pitchFamily="18" charset="0"/>
                  </a:rPr>
                  <a:t>, etc..</a:t>
                </a:r>
              </a:p>
              <a:p>
                <a:pPr marL="0" indent="0">
                  <a:buNone/>
                </a:pPr>
                <a:endParaRPr kumimoji="1" lang="en-US" altLang="zh-CN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57B990-4D71-4244-B178-AB87DC9C2E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6917" y="2017713"/>
                <a:ext cx="10363200" cy="2332614"/>
              </a:xfrm>
              <a:blipFill>
                <a:blip r:embed="rId2"/>
                <a:stretch>
                  <a:fillRect l="-1529" t="-3394" b="-3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4574310" y="2451106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310" y="2451106"/>
                <a:ext cx="32766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E6E0F4-C3A6-4AC9-8814-4B017BF1E67A}"/>
                  </a:ext>
                </a:extLst>
              </p:cNvPr>
              <p:cNvSpPr txBox="1"/>
              <p:nvPr/>
            </p:nvSpPr>
            <p:spPr>
              <a:xfrm>
                <a:off x="4648200" y="4683415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1E6E0F4-C3A6-4AC9-8814-4B017BF1E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83415"/>
                <a:ext cx="32766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55F16AC-F04B-4D28-BB0D-84D6A242CBA4}"/>
                  </a:ext>
                </a:extLst>
              </p:cNvPr>
              <p:cNvSpPr txBox="1"/>
              <p:nvPr/>
            </p:nvSpPr>
            <p:spPr>
              <a:xfrm>
                <a:off x="5120217" y="5709807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32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32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32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3200" dirty="0">
                    <a:solidFill>
                      <a:srgbClr val="0432FF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55F16AC-F04B-4D28-BB0D-84D6A242C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17" y="5709807"/>
                <a:ext cx="3276600" cy="584775"/>
              </a:xfrm>
              <a:prstGeom prst="rect">
                <a:avLst/>
              </a:prstGeom>
              <a:blipFill>
                <a:blip r:embed="rId5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42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20038-D2FF-BF4C-85F5-64AA37F5D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Operational 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styles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7B990-4D71-4244-B178-AB87DC9C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800" dirty="0">
                <a:solidFill>
                  <a:srgbClr val="FF0000"/>
                </a:solidFill>
              </a:rPr>
              <a:t>Big-step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operational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semantics</a:t>
            </a:r>
          </a:p>
          <a:p>
            <a:pPr marL="0" indent="0" algn="ctr">
              <a:buNone/>
            </a:pPr>
            <a:endParaRPr kumimoji="1"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/>
              <p:nvPr/>
            </p:nvSpPr>
            <p:spPr>
              <a:xfrm>
                <a:off x="2447636" y="2779938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sz="32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B76EAD0-0174-EB4E-AEAC-0F47C4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636" y="2779938"/>
                <a:ext cx="327660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FDF026-6576-4741-A492-A1AF6EC1B780}"/>
                  </a:ext>
                </a:extLst>
              </p:cNvPr>
              <p:cNvSpPr txBox="1"/>
              <p:nvPr/>
            </p:nvSpPr>
            <p:spPr>
              <a:xfrm>
                <a:off x="5994305" y="3042132"/>
                <a:ext cx="485832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3∗(4+5)</m:t>
                    </m:r>
                    <m:r>
                      <a:rPr kumimoji="1" lang="en-US" altLang="zh-CN" sz="2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⟹</m:t>
                    </m:r>
                  </m:oMath>
                </a14:m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 </a:t>
                </a: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27</a:t>
                </a:r>
                <a:endPara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FDF026-6576-4741-A492-A1AF6EC1B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05" y="3042132"/>
                <a:ext cx="4858327" cy="800219"/>
              </a:xfrm>
              <a:prstGeom prst="rect">
                <a:avLst/>
              </a:prstGeom>
              <a:blipFill>
                <a:blip r:embed="rId3"/>
                <a:stretch>
                  <a:fillRect t="-7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3AD7D64-8B81-4C45-AB17-64B1C74736C4}"/>
              </a:ext>
            </a:extLst>
          </p:cNvPr>
          <p:cNvSpPr txBox="1"/>
          <p:nvPr/>
        </p:nvSpPr>
        <p:spPr>
          <a:xfrm>
            <a:off x="1576917" y="42985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itchFamily="2" charset="2"/>
              <a:buChar char="n"/>
              <a:tabLst/>
              <a:defRPr/>
            </a:pP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Small-step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operational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 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A18D69-0343-4442-966F-F6F54DE48874}"/>
                  </a:ext>
                </a:extLst>
              </p:cNvPr>
              <p:cNvSpPr txBox="1"/>
              <p:nvPr/>
            </p:nvSpPr>
            <p:spPr>
              <a:xfrm>
                <a:off x="2447636" y="5132923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sz="32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sz="3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sz="3200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A18D69-0343-4442-966F-F6F54DE48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636" y="5132923"/>
                <a:ext cx="32766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75D77A-F244-4E5B-BA05-C29CF0DC9144}"/>
                  </a:ext>
                </a:extLst>
              </p:cNvPr>
              <p:cNvSpPr txBox="1"/>
              <p:nvPr/>
            </p:nvSpPr>
            <p:spPr>
              <a:xfrm>
                <a:off x="5888086" y="5549104"/>
                <a:ext cx="4858327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60000"/>
                  <a:buFont typeface="Wingdings" pitchFamily="2" charset="2"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3∗(4+5)</m:t>
                    </m:r>
                    <m:r>
                      <a:rPr kumimoji="1" lang="en-US" altLang="zh-CN" sz="28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⟹</m:t>
                    </m:r>
                  </m:oMath>
                </a14:m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 </a:t>
                </a:r>
                <a:r>
                  <a:rPr kumimoji="1" lang="en-US" altLang="zh-CN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3*9</a:t>
                </a:r>
                <a:endParaRPr kumimoji="1" lang="en-US" altLang="zh-CN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E75D77A-F244-4E5B-BA05-C29CF0DC9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086" y="5549104"/>
                <a:ext cx="4858327" cy="800219"/>
              </a:xfrm>
              <a:prstGeom prst="rect">
                <a:avLst/>
              </a:prstGeom>
              <a:blipFill>
                <a:blip r:embed="rId5"/>
                <a:stretch>
                  <a:fillRect t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127247-CE77-4D44-AB9E-69F8DD195B48}"/>
                  </a:ext>
                </a:extLst>
              </p:cNvPr>
              <p:cNvSpPr txBox="1"/>
              <p:nvPr/>
            </p:nvSpPr>
            <p:spPr>
              <a:xfrm>
                <a:off x="2986617" y="3597357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32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32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r>
                      <a:rPr kumimoji="1" lang="en-US" altLang="zh-CN" sz="32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3200" dirty="0">
                    <a:solidFill>
                      <a:srgbClr val="0432FF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5127247-CE77-4D44-AB9E-69F8DD195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17" y="3597357"/>
                <a:ext cx="3276600" cy="584775"/>
              </a:xfrm>
              <a:prstGeom prst="rect">
                <a:avLst/>
              </a:prstGeom>
              <a:blipFill>
                <a:blip r:embed="rId6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D5661E-F368-4C35-816C-097A8B982EC6}"/>
                  </a:ext>
                </a:extLst>
              </p:cNvPr>
              <p:cNvSpPr txBox="1"/>
              <p:nvPr/>
            </p:nvSpPr>
            <p:spPr>
              <a:xfrm>
                <a:off x="2986617" y="5914696"/>
                <a:ext cx="3276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32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32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32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kumimoji="1" lang="en-US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sz="3200" dirty="0">
                    <a:solidFill>
                      <a:srgbClr val="0432FF"/>
                    </a:solidFill>
                  </a:rPr>
                  <a:t>’</a:t>
                </a: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BD5661E-F368-4C35-816C-097A8B982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17" y="5914696"/>
                <a:ext cx="3276600" cy="584775"/>
              </a:xfrm>
              <a:prstGeom prst="rect">
                <a:avLst/>
              </a:prstGeom>
              <a:blipFill>
                <a:blip r:embed="rId7"/>
                <a:stretch>
                  <a:fillRect t="-14583" b="-3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113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expressions(</a:t>
            </a:r>
            <a:r>
              <a:rPr kumimoji="1"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Big-step)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610785" y="2690429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287185" y="2861086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85" y="2861086"/>
                <a:ext cx="2286000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379802" y="400003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802" y="4000037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686985" y="5890764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2234143" y="6181781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143" y="6181781"/>
                <a:ext cx="4495800" cy="369397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563785" y="569208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−+)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785" y="5692089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1534585" y="553714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85" y="5537149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33ED4B-D56B-8147-BCA9-C2DEF33D6B2D}"/>
                  </a:ext>
                </a:extLst>
              </p:cNvPr>
              <p:cNvSpPr txBox="1"/>
              <p:nvPr/>
            </p:nvSpPr>
            <p:spPr>
              <a:xfrm>
                <a:off x="3363385" y="553714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E533ED4B-D56B-8147-BCA9-C2DEF33D6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85" y="5537149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01E80E-C748-9C4F-9159-8A2A49A2454F}"/>
                  </a:ext>
                </a:extLst>
              </p:cNvPr>
              <p:cNvSpPr txBox="1"/>
              <p:nvPr/>
            </p:nvSpPr>
            <p:spPr>
              <a:xfrm>
                <a:off x="5237025" y="549329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A01E80E-C748-9C4F-9159-8A2A49A24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025" y="5493291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29E63570-DAA6-5E45-B5A0-784E138A961C}"/>
              </a:ext>
            </a:extLst>
          </p:cNvPr>
          <p:cNvCxnSpPr>
            <a:cxnSpLocks/>
          </p:cNvCxnSpPr>
          <p:nvPr/>
        </p:nvCxnSpPr>
        <p:spPr>
          <a:xfrm>
            <a:off x="1610785" y="4214429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4921ABF-438B-C347-9E0D-0675C08DF9B1}"/>
                  </a:ext>
                </a:extLst>
              </p:cNvPr>
              <p:cNvSpPr txBox="1"/>
              <p:nvPr/>
            </p:nvSpPr>
            <p:spPr>
              <a:xfrm>
                <a:off x="3287185" y="4385086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04921ABF-438B-C347-9E0D-0675C08DF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185" y="4385086"/>
                <a:ext cx="2286000" cy="369332"/>
              </a:xfrm>
              <a:prstGeom prst="rect">
                <a:avLst/>
              </a:prstGeom>
              <a:blipFill>
                <a:blip r:embed="rId9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3A8C6F-C55A-4A41-885C-879FB3B51F60}"/>
                  </a:ext>
                </a:extLst>
              </p:cNvPr>
              <p:cNvSpPr txBox="1"/>
              <p:nvPr/>
            </p:nvSpPr>
            <p:spPr>
              <a:xfrm>
                <a:off x="3515785" y="375976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A3A8C6F-C55A-4A41-885C-879FB3B51F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5785" y="3759769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429EF93-5D49-9246-B0AF-5F1BD2A65364}"/>
                  </a:ext>
                </a:extLst>
              </p:cNvPr>
              <p:cNvSpPr txBox="1"/>
              <p:nvPr/>
            </p:nvSpPr>
            <p:spPr>
              <a:xfrm>
                <a:off x="6335185" y="246841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00000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429EF93-5D49-9246-B0AF-5F1BD2A65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185" y="2468418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22C48A4F-3052-402B-8001-0CB62A77144C}"/>
              </a:ext>
            </a:extLst>
          </p:cNvPr>
          <p:cNvSpPr txBox="1"/>
          <p:nvPr/>
        </p:nvSpPr>
        <p:spPr>
          <a:xfrm>
            <a:off x="10021454" y="3344270"/>
            <a:ext cx="93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…</a:t>
            </a:r>
            <a:endParaRPr lang="zh-CN" altLang="en-US" sz="7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BDF4AEF-A48B-4F07-9D67-C2DB33D2D207}"/>
                  </a:ext>
                </a:extLst>
              </p:cNvPr>
              <p:cNvSpPr txBox="1"/>
              <p:nvPr/>
            </p:nvSpPr>
            <p:spPr>
              <a:xfrm>
                <a:off x="9243819" y="3667436"/>
                <a:ext cx="289677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−−)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−∗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−/)</m:t>
                    </m:r>
                  </m:oMath>
                </a14:m>
                <a:endParaRPr kumimoji="1" lang="en-US" altLang="zh-CN" sz="2000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BDF4AEF-A48B-4F07-9D67-C2DB33D2D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3819" y="3667436"/>
                <a:ext cx="2896777" cy="954107"/>
              </a:xfrm>
              <a:prstGeom prst="rect">
                <a:avLst/>
              </a:prstGeom>
              <a:blipFill>
                <a:blip r:embed="rId12"/>
                <a:stretch>
                  <a:fillRect l="-1050" t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67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Big-step)</a:t>
            </a:r>
            <a:endParaRPr kumimoji="1" lang="zh-CN" altLang="en-US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476F54F7-D146-E044-AB96-5E87898C9B82}"/>
              </a:ext>
            </a:extLst>
          </p:cNvPr>
          <p:cNvCxnSpPr>
            <a:cxnSpLocks/>
          </p:cNvCxnSpPr>
          <p:nvPr/>
        </p:nvCxnSpPr>
        <p:spPr>
          <a:xfrm>
            <a:off x="1686985" y="227856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/>
              <p:nvPr/>
            </p:nvSpPr>
            <p:spPr>
              <a:xfrm>
                <a:off x="2296585" y="244921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10D00C-740D-C949-895A-F4AC327E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85" y="2449218"/>
                <a:ext cx="4495800" cy="369397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/>
              <p:nvPr/>
            </p:nvSpPr>
            <p:spPr>
              <a:xfrm>
                <a:off x="6563785" y="20798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D6D486D0-24AD-0448-A546-54F9AB6D6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785" y="207988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/>
              <p:nvPr/>
            </p:nvSpPr>
            <p:spPr>
              <a:xfrm>
                <a:off x="1534585" y="192494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AB5452E-4143-BF45-9877-B1BD83E76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85" y="1924945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/>
              <p:nvPr/>
            </p:nvSpPr>
            <p:spPr>
              <a:xfrm>
                <a:off x="3363385" y="192494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5D9BAE4-03AB-3B43-A4C7-AC5AF55A4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85" y="1924945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/>
              <p:nvPr/>
            </p:nvSpPr>
            <p:spPr>
              <a:xfrm>
                <a:off x="5268385" y="193165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88E6CCA-A4AC-3846-9EC6-064BE81D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385" y="1931653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E0C25A2A-1152-9E48-AAAB-7810C27DB290}"/>
              </a:ext>
            </a:extLst>
          </p:cNvPr>
          <p:cNvCxnSpPr>
            <a:cxnSpLocks/>
          </p:cNvCxnSpPr>
          <p:nvPr/>
        </p:nvCxnSpPr>
        <p:spPr>
          <a:xfrm>
            <a:off x="1686985" y="3400829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/>
              <p:nvPr/>
            </p:nvSpPr>
            <p:spPr>
              <a:xfrm>
                <a:off x="2296585" y="3571487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242681D-C261-9D45-A8BA-9A959357E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85" y="3571487"/>
                <a:ext cx="4495800" cy="369397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/>
              <p:nvPr/>
            </p:nvSpPr>
            <p:spPr>
              <a:xfrm>
                <a:off x="6563785" y="320215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−==2)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9F1A414-38EC-194A-AE66-79E76F26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785" y="3202154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/>
              <p:nvPr/>
            </p:nvSpPr>
            <p:spPr>
              <a:xfrm>
                <a:off x="1534585" y="304721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74421695-8598-8242-9106-A8620D70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85" y="3047214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/>
              <p:nvPr/>
            </p:nvSpPr>
            <p:spPr>
              <a:xfrm>
                <a:off x="3363385" y="304721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46F17F7-BE0A-6349-9713-D7C9490F5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85" y="3047214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/>
              <p:nvPr/>
            </p:nvSpPr>
            <p:spPr>
              <a:xfrm>
                <a:off x="5268385" y="305392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0A54E58-8706-864A-9333-67D47BBE6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385" y="3053922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8734A3F5-37AF-244B-9C86-15B7290F3436}"/>
              </a:ext>
            </a:extLst>
          </p:cNvPr>
          <p:cNvCxnSpPr>
            <a:cxnSpLocks/>
          </p:cNvCxnSpPr>
          <p:nvPr/>
        </p:nvCxnSpPr>
        <p:spPr>
          <a:xfrm>
            <a:off x="1686985" y="4620029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/>
              <p:nvPr/>
            </p:nvSpPr>
            <p:spPr>
              <a:xfrm>
                <a:off x="2296585" y="4790687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1!=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2⟹0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B9CD216-255F-EE42-9D7D-5046379CD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85" y="4790687"/>
                <a:ext cx="4495800" cy="369397"/>
              </a:xfrm>
              <a:prstGeom prst="rect">
                <a:avLst/>
              </a:prstGeom>
              <a:blipFill>
                <a:blip r:embed="rId1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/>
              <p:nvPr/>
            </p:nvSpPr>
            <p:spPr>
              <a:xfrm>
                <a:off x="6563785" y="442135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5E38957-7B91-6A4D-9AAD-8DBB607F9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785" y="4421354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/>
              <p:nvPr/>
            </p:nvSpPr>
            <p:spPr>
              <a:xfrm>
                <a:off x="1534585" y="426641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865B599-C0B3-5F4D-A5B0-B77D22508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85" y="4266414"/>
                <a:ext cx="18288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/>
              <p:nvPr/>
            </p:nvSpPr>
            <p:spPr>
              <a:xfrm>
                <a:off x="3363385" y="4266414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316A33FD-D0D2-F94F-A4B5-D807D72CBC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85" y="4266414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/>
              <p:nvPr/>
            </p:nvSpPr>
            <p:spPr>
              <a:xfrm>
                <a:off x="5268385" y="427312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162C234-2F5B-1943-9259-CC1232A2A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385" y="4273122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B552525-72B2-2643-A16B-26F960BBAB09}"/>
              </a:ext>
            </a:extLst>
          </p:cNvPr>
          <p:cNvCxnSpPr>
            <a:cxnSpLocks/>
          </p:cNvCxnSpPr>
          <p:nvPr/>
        </p:nvCxnSpPr>
        <p:spPr>
          <a:xfrm>
            <a:off x="1686985" y="624096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/>
              <p:nvPr/>
            </p:nvSpPr>
            <p:spPr>
              <a:xfrm>
                <a:off x="2296585" y="6411618"/>
                <a:ext cx="4495800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1!=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0693F88B-0B51-2D40-A1F4-804C715D3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85" y="6411618"/>
                <a:ext cx="4495800" cy="369397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/>
              <p:nvPr/>
            </p:nvSpPr>
            <p:spPr>
              <a:xfrm>
                <a:off x="6563785" y="60422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−≠2)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76E9543E-30DD-0145-8053-6DD51A89B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785" y="6042285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/>
              <p:nvPr/>
            </p:nvSpPr>
            <p:spPr>
              <a:xfrm>
                <a:off x="1534585" y="588734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B7C76FF4-7735-9B4A-9940-A8DECFDA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585" y="5887345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/>
              <p:nvPr/>
            </p:nvSpPr>
            <p:spPr>
              <a:xfrm>
                <a:off x="3363385" y="588734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2⟹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DFB8689-BAEE-4D4A-A846-277E143E8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385" y="5887345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/>
              <p:nvPr/>
            </p:nvSpPr>
            <p:spPr>
              <a:xfrm>
                <a:off x="5268385" y="589405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E30D8A6-4477-1E4E-9A0E-2E553FB0A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385" y="5894053"/>
                <a:ext cx="182880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02686E5-6C9D-4CF3-A258-A4BEA99FC522}"/>
                  </a:ext>
                </a:extLst>
              </p:cNvPr>
              <p:cNvSpPr txBox="1"/>
              <p:nvPr/>
            </p:nvSpPr>
            <p:spPr>
              <a:xfrm>
                <a:off x="8348180" y="3836579"/>
                <a:ext cx="4311605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−&gt;)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−≥</m:t>
                        </m:r>
                      </m:e>
                    </m:d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−&lt;)</m:t>
                    </m:r>
                  </m:oMath>
                </a14:m>
                <a:r>
                  <a:rPr kumimoji="1" lang="en-US" altLang="zh-CN" sz="2000" dirty="0"/>
                  <a:t>,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−≤</m:t>
                        </m:r>
                      </m:e>
                    </m:d>
                  </m:oMath>
                </a14:m>
                <a:endParaRPr kumimoji="1" lang="en-US" altLang="zh-CN" sz="2000" b="0" dirty="0">
                  <a:ea typeface="Cambria Math" panose="02040503050406030204" pitchFamily="18" charset="0"/>
                </a:endParaRPr>
              </a:p>
              <a:p>
                <a:endParaRPr kumimoji="1" lang="en-US" altLang="zh-CN" sz="2000" dirty="0"/>
              </a:p>
              <a:p>
                <a:endParaRPr kumimoji="1" lang="en-US" altLang="zh-CN" dirty="0"/>
              </a:p>
              <a:p>
                <a:endParaRPr kumimoji="1" lang="en-US" altLang="zh-CN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902686E5-6C9D-4CF3-A258-A4BEA99FC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80" y="3836579"/>
                <a:ext cx="4311605" cy="1261884"/>
              </a:xfrm>
              <a:prstGeom prst="rect">
                <a:avLst/>
              </a:prstGeom>
              <a:blipFill>
                <a:blip r:embed="rId18"/>
                <a:stretch>
                  <a:fillRect l="-706" t="-2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74059B2B-81FB-422B-A753-43C0ACAE3108}"/>
              </a:ext>
            </a:extLst>
          </p:cNvPr>
          <p:cNvSpPr txBox="1"/>
          <p:nvPr/>
        </p:nvSpPr>
        <p:spPr>
          <a:xfrm>
            <a:off x="9717734" y="3672957"/>
            <a:ext cx="939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 dirty="0"/>
              <a:t>…</a:t>
            </a:r>
            <a:endParaRPr lang="zh-CN" altLang="en-US" sz="7200" dirty="0"/>
          </a:p>
        </p:txBody>
      </p:sp>
    </p:spTree>
    <p:extLst>
      <p:ext uri="{BB962C8B-B14F-4D97-AF65-F5344CB8AC3E}">
        <p14:creationId xmlns:p14="http://schemas.microsoft.com/office/powerpoint/2010/main" val="83252070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kumimoji="1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4021</TotalTime>
  <Words>5150</Words>
  <Application>Microsoft Office PowerPoint</Application>
  <PresentationFormat>宽屏</PresentationFormat>
  <Paragraphs>1199</Paragraphs>
  <Slides>57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ui-monospace</vt:lpstr>
      <vt:lpstr>等线</vt:lpstr>
      <vt:lpstr>Arial</vt:lpstr>
      <vt:lpstr>Arial Black</vt:lpstr>
      <vt:lpstr>Cambria Math</vt:lpstr>
      <vt:lpstr>Consolas</vt:lpstr>
      <vt:lpstr>Courier New</vt:lpstr>
      <vt:lpstr>Tahoma</vt:lpstr>
      <vt:lpstr>Times New Roman</vt:lpstr>
      <vt:lpstr>Wingdings</vt:lpstr>
      <vt:lpstr>1_Office 主题​​</vt:lpstr>
      <vt:lpstr>Blends</vt:lpstr>
      <vt:lpstr>1_Blends</vt:lpstr>
      <vt:lpstr>Formal Method 2021-Fall</vt:lpstr>
      <vt:lpstr>Assignment 8: Concrete execution</vt:lpstr>
      <vt:lpstr>PowerPoint 演示文稿</vt:lpstr>
      <vt:lpstr>Operational semantics</vt:lpstr>
      <vt:lpstr>Operational semantics: store</vt:lpstr>
      <vt:lpstr>Operational semantics: judgment</vt:lpstr>
      <vt:lpstr>Operational semantics styles</vt:lpstr>
      <vt:lpstr>Rules for expressions(Big-step)</vt:lpstr>
      <vt:lpstr>Rules for expressions (Big-step)</vt:lpstr>
      <vt:lpstr>Rules for statement (Big-step)</vt:lpstr>
      <vt:lpstr>Rules for statement (Big-step)</vt:lpstr>
      <vt:lpstr>Rules for statement (Big-step)</vt:lpstr>
      <vt:lpstr>Rules for expressions (Small-step)</vt:lpstr>
      <vt:lpstr>Rules for statements (Small-step)</vt:lpstr>
      <vt:lpstr>Rules for statements (Small-step)</vt:lpstr>
      <vt:lpstr>Rules for statements (Small-step)</vt:lpstr>
      <vt:lpstr>Rules for statements (Small-step)</vt:lpstr>
      <vt:lpstr>Function call/return</vt:lpstr>
      <vt:lpstr>Symbolic execution</vt:lpstr>
      <vt:lpstr>Architecture</vt:lpstr>
      <vt:lpstr>Assignment 8: Symbolic execution</vt:lpstr>
      <vt:lpstr>Example</vt:lpstr>
      <vt:lpstr>Example</vt:lpstr>
      <vt:lpstr>Example</vt:lpstr>
      <vt:lpstr>Example</vt:lpstr>
      <vt:lpstr>Practical issues</vt:lpstr>
      <vt:lpstr>#1: Path explosion</vt:lpstr>
      <vt:lpstr>#2: Loops and recursions</vt:lpstr>
      <vt:lpstr>#2: Loops and recursion</vt:lpstr>
      <vt:lpstr>#3: Heap modeling</vt:lpstr>
      <vt:lpstr>#3: Heap modeling</vt:lpstr>
      <vt:lpstr>state forking</vt:lpstr>
      <vt:lpstr>#4: Environment modeling</vt:lpstr>
      <vt:lpstr>#5: constraint solving</vt:lpstr>
      <vt:lpstr>Concolic Execution</vt:lpstr>
      <vt:lpstr>The general form</vt:lpstr>
      <vt:lpstr>Architecture</vt:lpstr>
      <vt:lpstr>Concolic execution</vt:lpstr>
      <vt:lpstr>Concolic execution</vt:lpstr>
      <vt:lpstr>Concolic execution</vt:lpstr>
      <vt:lpstr>Concolic execution</vt:lpstr>
      <vt:lpstr>Practical issues</vt:lpstr>
      <vt:lpstr>#1: Constraint solving</vt:lpstr>
      <vt:lpstr>#1: Constraint solving</vt:lpstr>
      <vt:lpstr>#2: Path explosion</vt:lpstr>
      <vt:lpstr>#3: Loops and recursions</vt:lpstr>
      <vt:lpstr>#3: Loops and recursions</vt:lpstr>
      <vt:lpstr>#4: Environment modeling</vt:lpstr>
      <vt:lpstr>DPLL(T) algorithm</vt:lpstr>
      <vt:lpstr>DPLL(T) example</vt:lpstr>
      <vt:lpstr>Nelson-Oppen</vt:lpstr>
      <vt:lpstr>Not always so simple…</vt:lpstr>
      <vt:lpstr>Theory Convexity</vt:lpstr>
      <vt:lpstr>Non-convex theory example</vt:lpstr>
      <vt:lpstr>Non-convexity introduces splitting</vt:lpstr>
      <vt:lpstr>DPLL(T) example</vt:lpstr>
      <vt:lpstr>DPLL(T)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2021-Autumn</dc:title>
  <dc:creator>无敌 最俊朗</dc:creator>
  <cp:lastModifiedBy>无敌 最俊朗</cp:lastModifiedBy>
  <cp:revision>9</cp:revision>
  <dcterms:created xsi:type="dcterms:W3CDTF">2022-01-02T07:08:44Z</dcterms:created>
  <dcterms:modified xsi:type="dcterms:W3CDTF">2022-01-05T03:47:54Z</dcterms:modified>
</cp:coreProperties>
</file>