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17"/>
  </p:handoutMasterIdLst>
  <p:sldIdLst>
    <p:sldId id="256" r:id="rId2"/>
    <p:sldId id="349" r:id="rId3"/>
    <p:sldId id="350" r:id="rId4"/>
    <p:sldId id="351" r:id="rId5"/>
    <p:sldId id="352" r:id="rId6"/>
    <p:sldId id="359" r:id="rId7"/>
    <p:sldId id="327" r:id="rId8"/>
    <p:sldId id="354" r:id="rId9"/>
    <p:sldId id="360" r:id="rId10"/>
    <p:sldId id="356" r:id="rId11"/>
    <p:sldId id="361" r:id="rId12"/>
    <p:sldId id="362" r:id="rId13"/>
    <p:sldId id="357" r:id="rId14"/>
    <p:sldId id="363" r:id="rId15"/>
    <p:sldId id="335" r:id="rId16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3A3E3E-C903-2343-9461-D17B8D7A7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A075025-0D63-E64A-9A81-C2C737BEB4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B24856D-BF01-F645-A456-EFBA10AF0F2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65AEC21-B882-124D-A8BE-B355C508A8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F68B817-E233-424D-BAD2-8A9E5BFA5B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D7A70B5D-780A-3942-A354-14A0AA03280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AE04AC0A-5074-D34B-ABEC-667006D79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21AC3179-26FF-B745-8D39-9AFD73AA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58E99DBA-A43F-FF40-B0E3-28A727890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CCDE27EE-3393-8346-8BF4-74C4E08B7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741DB36D-ECCD-1D41-8A90-6CF2598AA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5061B37C-02D4-AF4C-A0CE-D405B44D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B3DFE3B-5D6D-A44A-B9E3-69259F59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9CA05350-0FF9-D747-BAAE-BB50FAA3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B143F3D0-92FF-0043-AC05-9512E042F3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DDE1152-56F0-8F4C-A54D-AE9681C2CD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77846F5-0355-604E-BF2D-53D9338AB5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D949DCF-BEB4-AA44-933E-4FB988602C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48357A1-77F5-7845-8A16-F1F359F61F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7FC1685A-667E-6349-8E15-B4AFF57A8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05AF8F-CC8B-CE4D-8E4E-0946430EB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2D8FD-2E35-8C45-8FAE-9D56B583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77BE3-983C-C14C-B5B5-D18FB718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1B293-A32D-C642-B1AE-AA53A39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65018-A984-E946-ADE8-67AFBC79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81C39-165E-5348-8B50-00915A14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B04E-1747-6E4A-9BF6-94029E512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2CDD7-CC2C-9744-A5EE-B3543CB52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D4D69-F43C-A441-B3CE-BBF93A83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04BCC-6041-0141-9018-3057D8BE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A3F46-7ADF-A445-97A0-EA3267C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626F4-A82C-4A47-BD26-13483CE1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A6308-3F37-DE4F-ACEB-C2CFB6437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B7C8-BBF8-F242-9071-54EFF1D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26BC-4235-504C-B04E-EB632D9A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B89B6-1309-DA45-A8B1-15977E30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0CB5B-ED1B-FF4A-9559-8E0BEFD7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B81DB-A4DC-974E-928F-14673796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540E9-F464-B742-865C-DD7702B9F3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F8CC2-D402-1B45-A2AB-E88EEF11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3A153-D86D-624E-B3AA-1E074BA0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C5AD2-3D50-CB48-B76F-AE872390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1331C-BB0B-F946-9654-07363E80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BEDF7-C82E-E346-9057-B4972ADA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E9F18-42C2-EB42-B7EE-309F088CD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5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0E62D-E804-AE45-B733-B7DBB3BD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F36D-ED5D-2841-AE41-355861E5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3D1C8-D01D-1C42-8834-4D3407EE3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35BE8-5D1C-4E45-AB28-761A39DB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E7540-65E8-7F4C-8631-ABC6ED4B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07BFA-02B1-A54C-B28E-0082865A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B74E7-ACA5-654A-9ECF-C52E8998D7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5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1D599-1B8C-3F4F-98E5-681C1BC6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A4448-905E-FE42-80F8-32F61296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1AE3F-7EF1-BB46-B31B-1EABA9AC5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AA89E-E853-8E4E-A44E-A1C8BF3E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1898FA-7F0A-854F-B853-23F6604BF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6E9D0-F9FF-AB4F-B14A-E6FE6294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29CEF-F84E-424C-80C2-DA56A6E3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71C219-C091-DA44-9BF3-9360330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84CD3-FD1F-084D-A180-5EC116F0F3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42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E0EC-E941-F945-9593-967549D6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AAF1F-F224-BF46-9DEE-58E9218B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AACB6C-941A-2D40-B060-E69B2E5F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3843BE-6D5E-E647-8097-6652B7FB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1442-71AA-764F-B8C4-0319898C7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3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85FCA-B84B-0E46-A161-8D847820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3D4AF-D447-6A4E-A281-A5B3B2D6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6B650-564B-4149-A48E-4D797D2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C2CF8-264E-C64D-85CB-0AAFA0C6A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34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6F4AF-D209-2540-AD79-815CE6E5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16F02-B30C-7C42-B97C-FE62D8CE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D51D3-32A7-6249-8F5F-923FE6D9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4FF6C-08F2-9342-906E-71B3AD86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C97FC-4AF8-DA4C-88A6-204C70D3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52109-10B2-314F-A0A5-DCD1E35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43EC1-E0FF-124D-8FBE-BA113ADBFD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3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7619-1248-1241-813F-DF58E766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66F2E0-A193-EE4E-B5B1-8E9D1B4F1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5CAE9-B1EB-AC4F-AA70-8117B244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0E8E1-1380-E946-820D-CAA7AC7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864C6-C42F-574D-B738-F4FE9B9F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30050-AB78-A446-825B-691D771D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968C4-449C-B342-92B9-D6688E0FA9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FE088A-9B35-E94E-9004-A497788DD9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19A9EF7-5D8E-1940-82E4-0AF32DF717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65435FC-D425-924D-AAEC-0C59893CA9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3ECA28D-21DA-4147-8CAD-2B99FA074A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28BCA76-CBD4-5C4C-918B-E69732DE70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896F0AD-C6B4-0C4B-B706-90448343D1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FA94453-B156-C34A-A7D8-7A8FA96C4C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A890F74-5B87-D243-8A40-CFD0C683F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854E1838-A9C3-7E40-AC2B-35CA6013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21097CC-0036-B042-A363-F39FB75C85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EB7EA01-3009-A048-AAFB-55FF753DD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C8B4E4F-22EC-854D-B584-5277BA0BBD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F8D3C3-71BC-3E40-8C75-F9FC782F4C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509E4D0-42AE-E245-AFBB-4F660EE6EA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Typed</a:t>
            </a:r>
            <a:r>
              <a:rPr lang="zh-CN" altLang="en-US" dirty="0"/>
              <a:t> </a:t>
            </a:r>
            <a:r>
              <a:rPr lang="en-US" altLang="zh-CN" dirty="0"/>
              <a:t>Arithmetic</a:t>
            </a:r>
            <a:r>
              <a:rPr lang="zh-CN" altLang="en-US" dirty="0"/>
              <a:t> </a:t>
            </a:r>
            <a:r>
              <a:rPr lang="en-US" altLang="zh-CN"/>
              <a:t>Expression</a:t>
            </a:r>
            <a:endParaRPr lang="en-US" altLang="zh-CN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BEE831-F42A-B041-9434-84E906EAD7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772400" cy="1752600"/>
          </a:xfrm>
        </p:spPr>
        <p:txBody>
          <a:bodyPr/>
          <a:lstStyle/>
          <a:p>
            <a:r>
              <a:rPr lang="en-US" altLang="zh-CN" sz="3600" dirty="0"/>
              <a:t>Principle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Programming</a:t>
            </a:r>
            <a:r>
              <a:rPr lang="zh-CN" altLang="en-US" sz="3600" dirty="0"/>
              <a:t> </a:t>
            </a:r>
            <a:r>
              <a:rPr lang="en-US" altLang="zh-CN" sz="3600" dirty="0"/>
              <a:t>Languages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Inversion lemma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3C60D8-81BC-464A-A2F7-0E90DC8CB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09800"/>
            <a:ext cx="78740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Uniqueness of types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1AAFF1-F0F9-B543-AE2C-2D9CA5ABE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59100"/>
            <a:ext cx="77724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7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Safety = </a:t>
            </a:r>
            <a:br>
              <a:rPr lang="en-US" altLang="zh-CN" dirty="0"/>
            </a:br>
            <a:r>
              <a:rPr lang="en-US" altLang="zh-CN" dirty="0"/>
              <a:t>Progress + Preservation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C7B5B9-37CA-0144-85D6-AE711D6FA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7518400" cy="1308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3B869DC-FCC2-2348-A4FD-23EE6F1427C9}"/>
              </a:ext>
            </a:extLst>
          </p:cNvPr>
          <p:cNvSpPr txBox="1"/>
          <p:nvPr/>
        </p:nvSpPr>
        <p:spPr>
          <a:xfrm>
            <a:off x="2590800" y="388620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</a:rPr>
              <a:t>t1  -&gt; t2 -&gt; t3 -&gt; t4  -&gt; … 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:        :       :       :        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T1     T2     T3    T4       …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826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Progress</a:t>
            </a:r>
            <a:endParaRPr lang="en-US" altLang="zh-CN" dirty="0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048000"/>
            <a:ext cx="8204200" cy="32766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Proof. By induction on the typing relation t: T.</a:t>
            </a:r>
          </a:p>
          <a:p>
            <a:pPr marL="457200" indent="-457200">
              <a:buAutoNum type="arabicPeriod"/>
            </a:pPr>
            <a:r>
              <a:rPr kumimoji="1" lang="en-US" altLang="zh-CN" sz="2000" dirty="0">
                <a:solidFill>
                  <a:srgbClr val="0432FF"/>
                </a:solidFill>
              </a:rPr>
              <a:t>true: Bool</a:t>
            </a:r>
          </a:p>
          <a:p>
            <a:pPr marL="457200" indent="-457200">
              <a:buAutoNum type="arabicPeriod"/>
            </a:pPr>
            <a:r>
              <a:rPr kumimoji="1" lang="en-US" altLang="zh-CN" sz="2000" dirty="0">
                <a:solidFill>
                  <a:srgbClr val="0432FF"/>
                </a:solidFill>
              </a:rPr>
              <a:t>false: Bool</a:t>
            </a:r>
          </a:p>
          <a:p>
            <a:pPr marL="457200" indent="-457200">
              <a:buAutoNum type="arabicPeriod"/>
            </a:pPr>
            <a:r>
              <a:rPr kumimoji="1" lang="en-US" altLang="zh-CN" sz="2000" dirty="0">
                <a:solidFill>
                  <a:srgbClr val="0432FF"/>
                </a:solidFill>
              </a:rPr>
              <a:t>if t1 then t2 else t3: T, then t1: bool, t2: T, t3: T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	apply induction hypothesis on t1: bool, 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          t1 is a value or t1 -&gt; t1’,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              if true then t2 else t3 -&gt; t2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              if false then t2 else t3 -&gt; t3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              if t1 then t2 else t3 -&gt; if t1’ then t2 else t3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Other cases are similar.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4B06D5-D992-5541-B5FF-F8DE01E2B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2057400"/>
            <a:ext cx="7874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7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Preservation</a:t>
            </a:r>
            <a:endParaRPr lang="en-US" altLang="zh-CN" dirty="0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048000"/>
            <a:ext cx="8204200" cy="32766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Proof. By induction on the typing relation t: T.</a:t>
            </a:r>
          </a:p>
          <a:p>
            <a:pPr marL="457200" indent="-457200">
              <a:buAutoNum type="arabicPeriod"/>
            </a:pPr>
            <a:r>
              <a:rPr kumimoji="1" lang="en-US" altLang="zh-CN" sz="2000" dirty="0">
                <a:solidFill>
                  <a:srgbClr val="0432FF"/>
                </a:solidFill>
              </a:rPr>
              <a:t>true: Bool</a:t>
            </a:r>
          </a:p>
          <a:p>
            <a:pPr marL="457200" indent="-457200">
              <a:buAutoNum type="arabicPeriod"/>
            </a:pPr>
            <a:r>
              <a:rPr kumimoji="1" lang="en-US" altLang="zh-CN" sz="2000" dirty="0">
                <a:solidFill>
                  <a:srgbClr val="0432FF"/>
                </a:solidFill>
              </a:rPr>
              <a:t>false: Bool</a:t>
            </a:r>
          </a:p>
          <a:p>
            <a:pPr marL="457200" indent="-457200">
              <a:buAutoNum type="arabicPeriod"/>
            </a:pPr>
            <a:r>
              <a:rPr kumimoji="1" lang="en-US" altLang="zh-CN" sz="2000" dirty="0">
                <a:solidFill>
                  <a:srgbClr val="0432FF"/>
                </a:solidFill>
              </a:rPr>
              <a:t>if t1 then t2 else t3: T, then t1: bool, t2: T, t3: T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	analyze the cases of t -&gt; t’: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              if true then t2 else t3 -&gt; t2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              if false then t2 else t3 -&gt; t3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              if t1 then t2 else t3 -&gt; if t1’ then t2 else t3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Other cases are similar.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1EA374-E397-F94B-A3BC-F58EB19B1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75" y="2136818"/>
            <a:ext cx="77851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79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BAFE-BD59-DA43-AA9F-E62E3841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Typing relation on </a:t>
            </a:r>
            <a:r>
              <a:rPr kumimoji="1" lang="en-US" altLang="zh-CN" dirty="0" err="1"/>
              <a:t>arithmetics</a:t>
            </a:r>
            <a:endParaRPr kumimoji="1" lang="en-US" altLang="zh-CN" dirty="0"/>
          </a:p>
          <a:p>
            <a:r>
              <a:rPr kumimoji="1" lang="en-US" altLang="zh-CN" dirty="0"/>
              <a:t>Can be performed by compilers via so-called type checking</a:t>
            </a:r>
          </a:p>
          <a:p>
            <a:r>
              <a:rPr kumimoji="1" lang="en-US" altLang="zh-CN" dirty="0"/>
              <a:t>Safety = progress </a:t>
            </a:r>
            <a:r>
              <a:rPr kumimoji="1" lang="en-US" altLang="zh-CN"/>
              <a:t>+ preservation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0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Recap:</a:t>
            </a:r>
            <a:r>
              <a:rPr kumimoji="1" lang="zh-CN" altLang="en-US" dirty="0"/>
              <a:t> </a:t>
            </a:r>
            <a:r>
              <a:rPr kumimoji="1" lang="en-US" altLang="zh-CN" dirty="0"/>
              <a:t>untyped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arithmetic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E3FCB5-B2CA-B046-97A0-00FAD7FE0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277736"/>
            <a:ext cx="1866900" cy="21717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E82E06-B012-A44E-87EE-FCB7E0043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77736"/>
            <a:ext cx="2895600" cy="22733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BF6071D-9E3F-5B42-B6B4-870C6478C9FE}"/>
              </a:ext>
            </a:extLst>
          </p:cNvPr>
          <p:cNvSpPr txBox="1"/>
          <p:nvPr/>
        </p:nvSpPr>
        <p:spPr>
          <a:xfrm>
            <a:off x="609600" y="48006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Stuck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evaluate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value</a:t>
            </a:r>
            <a:r>
              <a:rPr kumimoji="1" lang="en-US" altLang="zh-CN" dirty="0"/>
              <a:t>:</a:t>
            </a:r>
          </a:p>
          <a:p>
            <a:endParaRPr kumimoji="1" lang="en-US" altLang="zh-CN" dirty="0"/>
          </a:p>
          <a:p>
            <a:r>
              <a:rPr kumimoji="1" lang="en-US" altLang="zh-CN" dirty="0" err="1">
                <a:solidFill>
                  <a:srgbClr val="0432FF"/>
                </a:solidFill>
              </a:rPr>
              <a:t>pred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(false)</a:t>
            </a:r>
          </a:p>
          <a:p>
            <a:r>
              <a:rPr kumimoji="1" lang="en-US" altLang="zh-CN" dirty="0" err="1">
                <a:solidFill>
                  <a:srgbClr val="0432FF"/>
                </a:solidFill>
              </a:rPr>
              <a:t>iszero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(true)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if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</a:t>
            </a:r>
            <a:r>
              <a:rPr kumimoji="1" lang="en-US" altLang="zh-CN" dirty="0" err="1">
                <a:solidFill>
                  <a:srgbClr val="0432FF"/>
                </a:solidFill>
              </a:rPr>
              <a:t>succ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0)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then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0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else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false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FC485B-6C20-DD4F-B4BE-B5EF62D2608E}"/>
              </a:ext>
            </a:extLst>
          </p:cNvPr>
          <p:cNvSpPr txBox="1"/>
          <p:nvPr/>
        </p:nvSpPr>
        <p:spPr>
          <a:xfrm>
            <a:off x="4904986" y="4800600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Intuitively,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wrong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operands.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operators,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according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types</a:t>
            </a:r>
            <a:r>
              <a:rPr kumimoji="1" lang="en-US" altLang="zh-C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7867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Types</a:t>
            </a:r>
            <a:endParaRPr lang="en-US" altLang="zh-CN" dirty="0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distinguish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terms: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Bool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boolean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Nat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</a:p>
          <a:p>
            <a:r>
              <a:rPr lang="en-US" altLang="zh-CN" dirty="0"/>
              <a:t>Typing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</a:p>
          <a:p>
            <a:pPr lvl="1"/>
            <a:r>
              <a:rPr lang="en-US" altLang="zh-CN" dirty="0">
                <a:solidFill>
                  <a:srgbClr val="0432FF"/>
                </a:solidFill>
              </a:rPr>
              <a:t>t: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T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term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T</a:t>
            </a:r>
            <a:r>
              <a:rPr lang="zh-CN" altLang="en-US" dirty="0"/>
              <a:t> </a:t>
            </a:r>
            <a:r>
              <a:rPr lang="en-US" altLang="zh-CN" dirty="0"/>
              <a:t>(statically)</a:t>
            </a:r>
          </a:p>
        </p:txBody>
      </p:sp>
    </p:spTree>
    <p:extLst>
      <p:ext uri="{BB962C8B-B14F-4D97-AF65-F5344CB8AC3E}">
        <p14:creationId xmlns:p14="http://schemas.microsoft.com/office/powerpoint/2010/main" val="139030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Statically…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means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don’t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program:</a:t>
            </a:r>
          </a:p>
          <a:p>
            <a:pPr lvl="1"/>
            <a:r>
              <a:rPr kumimoji="1" lang="en-US" altLang="zh-CN" dirty="0" err="1">
                <a:solidFill>
                  <a:srgbClr val="0432FF"/>
                </a:solidFill>
              </a:rPr>
              <a:t>pred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(1):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Nat</a:t>
            </a:r>
          </a:p>
          <a:p>
            <a:pPr lvl="1"/>
            <a:r>
              <a:rPr kumimoji="1" lang="en-US" altLang="zh-CN" dirty="0" err="1">
                <a:solidFill>
                  <a:srgbClr val="0432FF"/>
                </a:solidFill>
              </a:rPr>
              <a:t>iszero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(0):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Bool</a:t>
            </a:r>
          </a:p>
          <a:p>
            <a:pPr lvl="1"/>
            <a:endParaRPr kumimoji="1" lang="en-US" altLang="zh-CN" dirty="0">
              <a:solidFill>
                <a:srgbClr val="0432FF"/>
              </a:solidFill>
            </a:endParaRP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if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&lt;…&gt;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then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0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else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false: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???</a:t>
            </a:r>
          </a:p>
          <a:p>
            <a:pPr lvl="2"/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value of </a:t>
            </a:r>
            <a:r>
              <a:rPr kumimoji="1" lang="en-US" altLang="zh-CN" dirty="0">
                <a:solidFill>
                  <a:srgbClr val="0432FF"/>
                </a:solidFill>
              </a:rPr>
              <a:t>&lt;…&gt;</a:t>
            </a:r>
          </a:p>
        </p:txBody>
      </p:sp>
    </p:spTree>
    <p:extLst>
      <p:ext uri="{BB962C8B-B14F-4D97-AF65-F5344CB8AC3E}">
        <p14:creationId xmlns:p14="http://schemas.microsoft.com/office/powerpoint/2010/main" val="163441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Typing relation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A05D39-A9C2-2A49-BEBE-CF99DCB6D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22124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039E29F-E04C-1840-8B3F-503F35888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56486"/>
            <a:ext cx="9144000" cy="240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4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14313"/>
            <a:ext cx="8181975" cy="1462087"/>
          </a:xfrm>
        </p:spPr>
        <p:txBody>
          <a:bodyPr/>
          <a:lstStyle/>
          <a:p>
            <a:r>
              <a:rPr kumimoji="1" lang="en-US" altLang="zh-CN" dirty="0"/>
              <a:t>Typing </a:t>
            </a:r>
            <a:br>
              <a:rPr kumimoji="1" lang="en-US" altLang="zh-CN" dirty="0"/>
            </a:br>
            <a:r>
              <a:rPr kumimoji="1" lang="en-US" altLang="zh-CN" dirty="0"/>
              <a:t>derivation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A05D39-A9C2-2A49-BEBE-CF99DCB6D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22124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039E29F-E04C-1840-8B3F-503F35888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56486"/>
            <a:ext cx="9144000" cy="24075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EDCEBD-B7CE-314F-B997-7B81FB014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085" y="404810"/>
            <a:ext cx="5633564" cy="11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1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2514600"/>
            <a:ext cx="4419600" cy="1462087"/>
          </a:xfrm>
        </p:spPr>
        <p:txBody>
          <a:bodyPr/>
          <a:lstStyle/>
          <a:p>
            <a:r>
              <a:rPr lang="en-US" altLang="zh-CN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4369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 checking</a:t>
            </a:r>
            <a:endParaRPr lang="en-US" altLang="zh-CN" dirty="0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2627312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type t =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| True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| False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| If of t * t * t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| Zero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|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Succ</a:t>
            </a:r>
            <a:r>
              <a:rPr kumimoji="1" lang="en-US" altLang="zh-CN" sz="2000" dirty="0">
                <a:solidFill>
                  <a:srgbClr val="0432FF"/>
                </a:solidFill>
              </a:rPr>
              <a:t> of t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|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Pred</a:t>
            </a:r>
            <a:r>
              <a:rPr kumimoji="1" lang="en-US" altLang="zh-CN" sz="2000" dirty="0">
                <a:solidFill>
                  <a:srgbClr val="0432FF"/>
                </a:solidFill>
              </a:rPr>
              <a:t> of t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|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IsZero</a:t>
            </a:r>
            <a:r>
              <a:rPr kumimoji="1" lang="en-US" altLang="zh-CN" sz="2000" dirty="0">
                <a:solidFill>
                  <a:srgbClr val="0432FF"/>
                </a:solidFill>
              </a:rPr>
              <a:t> of t</a:t>
            </a:r>
          </a:p>
          <a:p>
            <a:pPr marL="0" indent="0">
              <a:buNone/>
            </a:pPr>
            <a:endParaRPr kumimoji="1" lang="en-US" altLang="zh-CN" sz="2000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type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tipe</a:t>
            </a:r>
            <a:r>
              <a:rPr kumimoji="1" lang="en-US" altLang="zh-CN" sz="2000" dirty="0">
                <a:solidFill>
                  <a:srgbClr val="0432FF"/>
                </a:solidFill>
              </a:rPr>
              <a:t> =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| Bool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| Nat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643DEA-6803-C844-AB9F-53937934F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199" y="2020823"/>
            <a:ext cx="46767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let rec check (t: t):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tipe</a:t>
            </a:r>
            <a:r>
              <a:rPr kumimoji="1" lang="en-US" altLang="zh-CN" sz="2000" dirty="0">
                <a:solidFill>
                  <a:srgbClr val="0432FF"/>
                </a:solidFill>
              </a:rPr>
              <a:t> =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match t with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| True  -&gt; Bool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| False  -&gt; Bool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| If (t1, t2, t3) -&gt;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  let tipe1 = check t1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       tipe2 = check t2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       tipe3 = check t3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  in match tipe1 with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      | Bool -&gt; …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      | Nat -&gt; error “wrong type”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C3145E-2B25-C747-A298-AAF3F0BF7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474" y="76200"/>
            <a:ext cx="4635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6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2514600"/>
            <a:ext cx="4419600" cy="1462087"/>
          </a:xfrm>
        </p:spPr>
        <p:txBody>
          <a:bodyPr/>
          <a:lstStyle/>
          <a:p>
            <a:r>
              <a:rPr lang="en-US" altLang="zh-CN" dirty="0"/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1239027050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2567</TotalTime>
  <Words>502</Words>
  <Application>Microsoft Macintosh PowerPoint</Application>
  <PresentationFormat>全屏显示(4:3)</PresentationFormat>
  <Paragraphs>86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Tahoma</vt:lpstr>
      <vt:lpstr>Wingdings</vt:lpstr>
      <vt:lpstr>Blends</vt:lpstr>
      <vt:lpstr>Typed Arithmetic Expression</vt:lpstr>
      <vt:lpstr>Recap: untyped arithmetic</vt:lpstr>
      <vt:lpstr>Types</vt:lpstr>
      <vt:lpstr>Statically…</vt:lpstr>
      <vt:lpstr>Typing relation</vt:lpstr>
      <vt:lpstr>Typing  derivation</vt:lpstr>
      <vt:lpstr>Implementation</vt:lpstr>
      <vt:lpstr>Type checking</vt:lpstr>
      <vt:lpstr>Properties</vt:lpstr>
      <vt:lpstr>Inversion lemma</vt:lpstr>
      <vt:lpstr>Uniqueness of types</vt:lpstr>
      <vt:lpstr>Safety =  Progress + Preservation</vt:lpstr>
      <vt:lpstr>Progress</vt:lpstr>
      <vt:lpstr>Preservation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2492</cp:revision>
  <cp:lastPrinted>1601-01-01T00:00:00Z</cp:lastPrinted>
  <dcterms:created xsi:type="dcterms:W3CDTF">1601-01-01T00:00:00Z</dcterms:created>
  <dcterms:modified xsi:type="dcterms:W3CDTF">2022-03-21T02:49:32Z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