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28"/>
  </p:handoutMasterIdLst>
  <p:sldIdLst>
    <p:sldId id="256" r:id="rId2"/>
    <p:sldId id="358" r:id="rId3"/>
    <p:sldId id="365" r:id="rId4"/>
    <p:sldId id="364" r:id="rId5"/>
    <p:sldId id="366" r:id="rId6"/>
    <p:sldId id="367" r:id="rId7"/>
    <p:sldId id="353" r:id="rId8"/>
    <p:sldId id="349" r:id="rId9"/>
    <p:sldId id="368" r:id="rId10"/>
    <p:sldId id="350" r:id="rId11"/>
    <p:sldId id="369" r:id="rId12"/>
    <p:sldId id="351" r:id="rId13"/>
    <p:sldId id="370" r:id="rId14"/>
    <p:sldId id="356" r:id="rId15"/>
    <p:sldId id="361" r:id="rId16"/>
    <p:sldId id="362" r:id="rId17"/>
    <p:sldId id="357" r:id="rId18"/>
    <p:sldId id="363" r:id="rId19"/>
    <p:sldId id="371" r:id="rId20"/>
    <p:sldId id="335" r:id="rId21"/>
    <p:sldId id="373" r:id="rId22"/>
    <p:sldId id="374" r:id="rId23"/>
    <p:sldId id="376" r:id="rId24"/>
    <p:sldId id="375" r:id="rId25"/>
    <p:sldId id="377" r:id="rId26"/>
    <p:sldId id="372" r:id="rId2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>
      <p:cViewPr varScale="1">
        <p:scale>
          <a:sx n="102" d="100"/>
          <a:sy n="102" d="100"/>
        </p:scale>
        <p:origin x="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Simply Typed lambda calculus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Derivations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1C7E0F-A89E-004E-97AE-AD19F5CF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60650"/>
            <a:ext cx="7345271" cy="191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0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Type checking</a:t>
            </a:r>
          </a:p>
        </p:txBody>
      </p:sp>
    </p:spTree>
    <p:extLst>
      <p:ext uri="{BB962C8B-B14F-4D97-AF65-F5344CB8AC3E}">
        <p14:creationId xmlns:p14="http://schemas.microsoft.com/office/powerpoint/2010/main" val="420914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 checking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3581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type t = 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Var of string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Lambda of string *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tipe</a:t>
            </a:r>
            <a:r>
              <a:rPr kumimoji="1" lang="en-US" altLang="zh-CN" sz="2000" dirty="0">
                <a:solidFill>
                  <a:srgbClr val="0432FF"/>
                </a:solidFill>
              </a:rPr>
              <a:t> * t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App of t * t</a:t>
            </a:r>
          </a:p>
          <a:p>
            <a:pPr marL="0" indent="0">
              <a:buNone/>
            </a:pPr>
            <a:endParaRPr kumimoji="1" lang="en-US" altLang="zh-CN" sz="2000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type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tipe</a:t>
            </a:r>
            <a:r>
              <a:rPr kumimoji="1" lang="en-US" altLang="zh-CN" sz="2000" dirty="0">
                <a:solidFill>
                  <a:srgbClr val="0432FF"/>
                </a:solidFill>
              </a:rPr>
              <a:t> =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Bool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| Arrow of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tipe</a:t>
            </a:r>
            <a:r>
              <a:rPr kumimoji="1" lang="en-US" altLang="zh-CN" sz="2000" dirty="0">
                <a:solidFill>
                  <a:srgbClr val="0432FF"/>
                </a:solidFill>
              </a:rPr>
              <a:t> *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tipe</a:t>
            </a:r>
            <a:endParaRPr kumimoji="1" lang="en-US" altLang="zh-CN" sz="2000" dirty="0">
              <a:solidFill>
                <a:srgbClr val="0432FF"/>
              </a:solidFill>
            </a:endParaRPr>
          </a:p>
          <a:p>
            <a:pPr marL="0" indent="0">
              <a:buNone/>
            </a:pPr>
            <a:endParaRPr kumimoji="1" lang="en-US" altLang="zh-CN" sz="2000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type env = (string *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tipe</a:t>
            </a:r>
            <a:r>
              <a:rPr kumimoji="1" lang="en-US" altLang="zh-CN" sz="2000" dirty="0">
                <a:solidFill>
                  <a:srgbClr val="0432FF"/>
                </a:solidFill>
              </a:rPr>
              <a:t>) list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103CD4E-FDFB-C942-B65F-8F542A12ABB9}"/>
              </a:ext>
            </a:extLst>
          </p:cNvPr>
          <p:cNvSpPr txBox="1">
            <a:spLocks/>
          </p:cNvSpPr>
          <p:nvPr/>
        </p:nvSpPr>
        <p:spPr bwMode="auto">
          <a:xfrm>
            <a:off x="4419600" y="2133600"/>
            <a:ext cx="441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let rec check (g: env, t: t):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Tipe</a:t>
            </a:r>
            <a:r>
              <a:rPr kumimoji="1" lang="en-US" altLang="zh-CN" sz="2000" dirty="0">
                <a:solidFill>
                  <a:srgbClr val="0432FF"/>
                </a:solidFill>
              </a:rPr>
              <a:t> = 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match t with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| Var x -&gt; lookup (env, x)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| Lambda (x,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tipe</a:t>
            </a:r>
            <a:r>
              <a:rPr kumimoji="1" lang="en-US" altLang="zh-CN" sz="2000" dirty="0">
                <a:solidFill>
                  <a:srgbClr val="0432FF"/>
                </a:solidFill>
              </a:rPr>
              <a:t>, t) -&gt;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check(insert(g, x,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tipe</a:t>
            </a:r>
            <a:r>
              <a:rPr kumimoji="1" lang="en-US" altLang="zh-CN" sz="2000" dirty="0">
                <a:solidFill>
                  <a:srgbClr val="0432FF"/>
                </a:solidFill>
              </a:rPr>
              <a:t>), t)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| App (t1, t2) -&gt;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let left = check(g, t1) in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let right = check(g, t2) in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match left with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  | Bool -&gt; error …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            | Arrow (ty1, ty2) -&gt; 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E10E22-60DC-C64C-81C7-E19FF0D1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73812"/>
            <a:ext cx="44069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13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3795100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Inversion lemma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856F04-9385-1041-99B9-6573EC6D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2209800"/>
            <a:ext cx="7289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Uniqueness of types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60674D-2F68-7E40-A9FB-F9B7B10A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362200"/>
            <a:ext cx="72771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7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Safety = </a:t>
            </a:r>
            <a:br>
              <a:rPr lang="en-US" altLang="zh-CN" dirty="0"/>
            </a:br>
            <a:r>
              <a:rPr lang="en-US" altLang="zh-CN" dirty="0"/>
              <a:t>Progress + Preservation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C7B5B9-37CA-0144-85D6-AE711D6F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7518400" cy="1308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3B869DC-FCC2-2348-A4FD-23EE6F1427C9}"/>
              </a:ext>
            </a:extLst>
          </p:cNvPr>
          <p:cNvSpPr txBox="1"/>
          <p:nvPr/>
        </p:nvSpPr>
        <p:spPr>
          <a:xfrm>
            <a:off x="2590800" y="3886200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t1  -&gt; t2 -&gt; t3 -&gt; t4  -&gt; … 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:        :       :       :        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T1     T2     T3    T4       …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826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Progress</a:t>
            </a:r>
            <a:endParaRPr lang="en-US" altLang="zh-CN" dirty="0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048000"/>
            <a:ext cx="8204200" cy="32766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Proof. By induction on the typing relation t: T.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>
                <a:solidFill>
                  <a:srgbClr val="0432FF"/>
                </a:solidFill>
                <a:latin typeface="Symbol" pitchFamily="2" charset="2"/>
              </a:rPr>
              <a:t>G</a:t>
            </a:r>
            <a:r>
              <a:rPr kumimoji="1" lang="en-US" altLang="zh-CN" sz="2000" dirty="0">
                <a:solidFill>
                  <a:srgbClr val="0432FF"/>
                </a:solidFill>
              </a:rPr>
              <a:t> |- x: T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>
                <a:solidFill>
                  <a:srgbClr val="0432FF"/>
                </a:solidFill>
                <a:latin typeface="Symbol" pitchFamily="2" charset="2"/>
              </a:rPr>
              <a:t>G</a:t>
            </a:r>
            <a:r>
              <a:rPr kumimoji="1" lang="en-US" altLang="zh-CN" sz="2000" dirty="0">
                <a:solidFill>
                  <a:srgbClr val="0432FF"/>
                </a:solidFill>
              </a:rPr>
              <a:t> |- (</a:t>
            </a:r>
            <a:r>
              <a:rPr kumimoji="1" lang="en-US" altLang="zh-CN" sz="2000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sz="2000" dirty="0">
                <a:solidFill>
                  <a:srgbClr val="0432FF"/>
                </a:solidFill>
              </a:rPr>
              <a:t>x:T1.t): T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kumimoji="1" lang="en-US" altLang="zh-CN" sz="2000" dirty="0">
                <a:solidFill>
                  <a:srgbClr val="0432FF"/>
                </a:solidFill>
                <a:latin typeface="Symbol" pitchFamily="2" charset="2"/>
              </a:rPr>
              <a:t>G</a:t>
            </a:r>
            <a:r>
              <a:rPr kumimoji="1" lang="en-US" altLang="zh-CN" sz="2000" dirty="0">
                <a:solidFill>
                  <a:srgbClr val="0432FF"/>
                </a:solidFill>
              </a:rPr>
              <a:t> |- t1 t2: T, then t1: T1-&gt; T and t2: T1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	apply induction hypothesis on t1: T1 and t2: T1.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5FC4E2-2098-8A4B-A1C7-47F84EBD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56" y="1905000"/>
            <a:ext cx="7264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79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Preservation</a:t>
            </a:r>
            <a:endParaRPr lang="en-US" altLang="zh-CN" dirty="0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048000"/>
            <a:ext cx="8204200" cy="32766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Proof. By induction on the typing relation t: T.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Leave as exercise.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1EA374-E397-F94B-A3BC-F58EB19B1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5" y="2136818"/>
            <a:ext cx="7785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79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514600"/>
            <a:ext cx="7010400" cy="1462087"/>
          </a:xfrm>
        </p:spPr>
        <p:txBody>
          <a:bodyPr/>
          <a:lstStyle/>
          <a:p>
            <a:r>
              <a:rPr lang="en-US" altLang="zh-CN" dirty="0"/>
              <a:t>Curry-Howard Isomorphism</a:t>
            </a:r>
          </a:p>
        </p:txBody>
      </p:sp>
    </p:spTree>
    <p:extLst>
      <p:ext uri="{BB962C8B-B14F-4D97-AF65-F5344CB8AC3E}">
        <p14:creationId xmlns:p14="http://schemas.microsoft.com/office/powerpoint/2010/main" val="169947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Lambda calculus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4F7066-BE39-2A46-B1AE-E33B5DD6A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209800"/>
            <a:ext cx="7581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67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Curry-Howard Isomorphism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deep connection between Math (logic) and CS</a:t>
            </a:r>
          </a:p>
          <a:p>
            <a:pPr lvl="1"/>
            <a:r>
              <a:rPr kumimoji="1" lang="en-US" altLang="zh-CN" dirty="0"/>
              <a:t>by Curry 1958, and Howard 1980</a:t>
            </a:r>
          </a:p>
          <a:p>
            <a:r>
              <a:rPr kumimoji="1" lang="en-US" altLang="zh-CN" dirty="0"/>
              <a:t>Key observation: a proof of logic formulae is a program (vice versa)</a:t>
            </a:r>
          </a:p>
          <a:p>
            <a:pPr lvl="1"/>
            <a:r>
              <a:rPr kumimoji="1" lang="en-US" altLang="zh-CN" dirty="0"/>
              <a:t>Ex. </a:t>
            </a:r>
            <a:r>
              <a:rPr kumimoji="1" lang="en-US" altLang="zh-CN" dirty="0">
                <a:solidFill>
                  <a:srgbClr val="0432FF"/>
                </a:solidFill>
              </a:rPr>
              <a:t>P -&gt; Q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P /\ Q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9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Curry-Howard Isomorphism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492FA2-0025-FD45-B4ED-E9094C13A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546350"/>
            <a:ext cx="63627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65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514600"/>
            <a:ext cx="7010400" cy="1462087"/>
          </a:xfrm>
        </p:spPr>
        <p:txBody>
          <a:bodyPr/>
          <a:lstStyle/>
          <a:p>
            <a:r>
              <a:rPr lang="en-US" altLang="zh-CN" dirty="0"/>
              <a:t>Erasure and </a:t>
            </a:r>
            <a:r>
              <a:rPr lang="en-US" altLang="zh-CN" dirty="0" err="1"/>
              <a:t>Typability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78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erasure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Key insight: types are not needed during evaluation. </a:t>
            </a:r>
          </a:p>
          <a:p>
            <a:pPr lvl="1"/>
            <a:r>
              <a:rPr kumimoji="1" lang="en-US" altLang="zh-CN" dirty="0"/>
              <a:t>Or, in compiler’s terminology, types are erased after type checking. </a:t>
            </a:r>
          </a:p>
          <a:p>
            <a:pPr lvl="2"/>
            <a:r>
              <a:rPr kumimoji="1" lang="en-US" altLang="zh-CN" dirty="0"/>
              <a:t>At least for some statically typed languages, such as C.</a:t>
            </a:r>
          </a:p>
          <a:p>
            <a:pPr lvl="2"/>
            <a:r>
              <a:rPr kumimoji="1" lang="en-US" altLang="zh-CN" dirty="0"/>
              <a:t>But not for dynamical languages like Python or Java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64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1CA48F-A028-0D4F-89F9-837A1D01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33" y="1990595"/>
            <a:ext cx="7226300" cy="144780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C4AA0E77-0F26-DE46-AFD2-B0A525AEC3E3}"/>
              </a:ext>
            </a:extLst>
          </p:cNvPr>
          <p:cNvSpPr txBox="1">
            <a:spLocks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Type erasure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612A0D-8320-EC49-8ACF-015AE8491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" y="4343400"/>
            <a:ext cx="73025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73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 FREE lunch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 should be noted that type system is a kind of </a:t>
            </a:r>
            <a:r>
              <a:rPr kumimoji="1" lang="en-US" altLang="zh-CN" dirty="0">
                <a:solidFill>
                  <a:srgbClr val="0432FF"/>
                </a:solidFill>
              </a:rPr>
              <a:t>constraints</a:t>
            </a:r>
            <a:r>
              <a:rPr kumimoji="1" lang="en-US" altLang="zh-CN" dirty="0"/>
              <a:t>. </a:t>
            </a:r>
          </a:p>
          <a:p>
            <a:pPr lvl="1"/>
            <a:r>
              <a:rPr kumimoji="1" lang="en-US" altLang="zh-CN" dirty="0" err="1"/>
              <a:t>E.x</a:t>
            </a:r>
            <a:r>
              <a:rPr kumimoji="1" lang="en-US" altLang="zh-CN" dirty="0"/>
              <a:t>:  omega = </a:t>
            </a:r>
            <a:r>
              <a:rPr kumimoji="1" lang="en-US" altLang="zh-CN" dirty="0">
                <a:latin typeface="Symbol" pitchFamily="2" charset="2"/>
              </a:rPr>
              <a:t>l</a:t>
            </a:r>
            <a:r>
              <a:rPr kumimoji="1" lang="en-US" altLang="zh-CN" dirty="0"/>
              <a:t>x. x x</a:t>
            </a:r>
          </a:p>
          <a:p>
            <a:pPr lvl="1"/>
            <a:r>
              <a:rPr kumimoji="1" lang="en-US" altLang="zh-CN" dirty="0"/>
              <a:t>can we assign a type to it?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20E559CD-5E83-6144-B3D2-90CDED2A7787}"/>
              </a:ext>
            </a:extLst>
          </p:cNvPr>
          <p:cNvSpPr/>
          <p:nvPr/>
        </p:nvSpPr>
        <p:spPr>
          <a:xfrm>
            <a:off x="1447800" y="4800600"/>
            <a:ext cx="2971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safe</a:t>
            </a:r>
            <a:endParaRPr kumimoji="1" lang="zh-CN" alt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B6AD06C-31F4-944E-9A4A-DD3CC7C36086}"/>
              </a:ext>
            </a:extLst>
          </p:cNvPr>
          <p:cNvSpPr/>
          <p:nvPr/>
        </p:nvSpPr>
        <p:spPr>
          <a:xfrm>
            <a:off x="4419600" y="4800600"/>
            <a:ext cx="29718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unsafe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943318F4-270E-1F41-A885-77985BCEA384}"/>
              </a:ext>
            </a:extLst>
          </p:cNvPr>
          <p:cNvCxnSpPr/>
          <p:nvPr/>
        </p:nvCxnSpPr>
        <p:spPr>
          <a:xfrm>
            <a:off x="3276600" y="4572000"/>
            <a:ext cx="0" cy="1066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3971D36-C37A-874A-B21B-09C344303019}"/>
              </a:ext>
            </a:extLst>
          </p:cNvPr>
          <p:cNvCxnSpPr/>
          <p:nvPr/>
        </p:nvCxnSpPr>
        <p:spPr>
          <a:xfrm>
            <a:off x="3962400" y="4572000"/>
            <a:ext cx="0" cy="10668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EF34D49-A0A8-6344-8347-8C456B10E8C2}"/>
              </a:ext>
            </a:extLst>
          </p:cNvPr>
          <p:cNvSpPr txBox="1"/>
          <p:nvPr/>
        </p:nvSpPr>
        <p:spPr>
          <a:xfrm>
            <a:off x="2743199" y="5638800"/>
            <a:ext cx="76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types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059B1E-D53C-4E46-A18F-5535242BBB7C}"/>
              </a:ext>
            </a:extLst>
          </p:cNvPr>
          <p:cNvSpPr txBox="1"/>
          <p:nvPr/>
        </p:nvSpPr>
        <p:spPr>
          <a:xfrm>
            <a:off x="3733800" y="5659815"/>
            <a:ext cx="1255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more</a:t>
            </a:r>
          </a:p>
          <a:p>
            <a:r>
              <a:rPr kumimoji="1" lang="en-US" altLang="zh-CN" dirty="0"/>
              <a:t>advanced</a:t>
            </a:r>
          </a:p>
          <a:p>
            <a:r>
              <a:rPr kumimoji="1" lang="en-US" altLang="zh-CN" dirty="0"/>
              <a:t>types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CAFB5635-85F1-0143-B620-942EC1DB650A}"/>
              </a:ext>
            </a:extLst>
          </p:cNvPr>
          <p:cNvCxnSpPr/>
          <p:nvPr/>
        </p:nvCxnSpPr>
        <p:spPr>
          <a:xfrm>
            <a:off x="3124200" y="4419600"/>
            <a:ext cx="1066800" cy="0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176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Typing relation on lambda calculus</a:t>
            </a:r>
          </a:p>
          <a:p>
            <a:r>
              <a:rPr kumimoji="1" lang="en-US" altLang="zh-CN" dirty="0"/>
              <a:t>Can be performed by compilers via so-called type checking</a:t>
            </a:r>
          </a:p>
          <a:p>
            <a:r>
              <a:rPr kumimoji="1" lang="en-US" altLang="zh-CN" dirty="0"/>
              <a:t>Safety = progress + preservation</a:t>
            </a:r>
          </a:p>
          <a:p>
            <a:r>
              <a:rPr kumimoji="1" lang="en-US" altLang="zh-CN" dirty="0"/>
              <a:t>Deep connection with math via the Curry-Howard isomorphism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8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matters?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lambda code in Python: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lambda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x: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(lambda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x: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lambda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y: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x+y</a:t>
            </a:r>
            <a:r>
              <a:rPr kumimoji="1" lang="en-US" altLang="zh-CN" dirty="0">
                <a:solidFill>
                  <a:srgbClr val="0432FF"/>
                </a:solidFill>
              </a:rPr>
              <a:t>)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(3)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(4)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omega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lambda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x: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(x)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omega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(omega)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l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[1,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2,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3,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4]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print(list(map(lambda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x: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*</a:t>
            </a:r>
            <a:r>
              <a:rPr kumimoji="1" lang="en-US" altLang="zh-CN" dirty="0">
                <a:solidFill>
                  <a:srgbClr val="0432FF"/>
                </a:solidFill>
              </a:rPr>
              <a:t>x,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l))</a:t>
            </a:r>
          </a:p>
        </p:txBody>
      </p:sp>
    </p:spTree>
    <p:extLst>
      <p:ext uri="{BB962C8B-B14F-4D97-AF65-F5344CB8AC3E}">
        <p14:creationId xmlns:p14="http://schemas.microsoft.com/office/powerpoint/2010/main" val="392461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matters?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lambda code in JavaScript: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(x) =&gt;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((x) =&gt; (y) =&gt; </a:t>
            </a:r>
            <a:r>
              <a:rPr kumimoji="1" lang="en-US" altLang="zh-CN" dirty="0" err="1">
                <a:solidFill>
                  <a:srgbClr val="0432FF"/>
                </a:solidFill>
              </a:rPr>
              <a:t>x+y</a:t>
            </a:r>
            <a:r>
              <a:rPr kumimoji="1" lang="en-US" altLang="zh-CN" dirty="0">
                <a:solidFill>
                  <a:srgbClr val="0432FF"/>
                </a:solidFill>
              </a:rPr>
              <a:t>)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(3)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(4)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omega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(x) =&gt;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(x)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omega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(omega)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let l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[1,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2,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3,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4]</a:t>
            </a:r>
          </a:p>
          <a:p>
            <a:pPr lvl="1"/>
            <a:r>
              <a:rPr kumimoji="1" lang="en-US" altLang="zh-CN" dirty="0" err="1">
                <a:solidFill>
                  <a:srgbClr val="0432FF"/>
                </a:solidFill>
              </a:rPr>
              <a:t>l.map</a:t>
            </a:r>
            <a:r>
              <a:rPr kumimoji="1" lang="en-US" altLang="zh-CN" dirty="0">
                <a:solidFill>
                  <a:srgbClr val="0432FF"/>
                </a:solidFill>
              </a:rPr>
              <a:t>((x) =&gt;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*</a:t>
            </a:r>
            <a:r>
              <a:rPr kumimoji="1" lang="en-US" altLang="zh-CN" dirty="0">
                <a:solidFill>
                  <a:srgbClr val="0432FF"/>
                </a:solidFill>
              </a:rPr>
              <a:t>x)</a:t>
            </a:r>
          </a:p>
        </p:txBody>
      </p:sp>
    </p:spTree>
    <p:extLst>
      <p:ext uri="{BB962C8B-B14F-4D97-AF65-F5344CB8AC3E}">
        <p14:creationId xmlns:p14="http://schemas.microsoft.com/office/powerpoint/2010/main" val="218664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matters?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lambda code in Java (8.0 or later):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Id id = (x) -&gt;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x;</a:t>
            </a:r>
          </a:p>
          <a:p>
            <a:pPr lvl="1"/>
            <a:r>
              <a:rPr kumimoji="1" lang="en-US" altLang="zh-CN" dirty="0" err="1">
                <a:solidFill>
                  <a:srgbClr val="0432FF"/>
                </a:solidFill>
              </a:rPr>
              <a:t>id.id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(3);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(x) -&gt; (y) -&gt; x + y; ???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omega ???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omega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(omega) ???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Integer[] l = {1, 2, 3, 4};</a:t>
            </a:r>
          </a:p>
          <a:p>
            <a:pPr lvl="1"/>
            <a:r>
              <a:rPr kumimoji="1" lang="en-US" altLang="zh-CN" dirty="0" err="1">
                <a:solidFill>
                  <a:srgbClr val="0432FF"/>
                </a:solidFill>
              </a:rPr>
              <a:t>Arrays.toList</a:t>
            </a:r>
            <a:r>
              <a:rPr kumimoji="1" lang="en-US" altLang="zh-CN" dirty="0">
                <a:solidFill>
                  <a:srgbClr val="0432FF"/>
                </a:solidFill>
              </a:rPr>
              <a:t>(l).</a:t>
            </a:r>
            <a:r>
              <a:rPr kumimoji="1" lang="en-US" altLang="zh-CN" dirty="0" err="1">
                <a:solidFill>
                  <a:srgbClr val="0432FF"/>
                </a:solidFill>
              </a:rPr>
              <a:t>forEach</a:t>
            </a:r>
            <a:r>
              <a:rPr kumimoji="1" lang="en-US" altLang="zh-CN" dirty="0">
                <a:solidFill>
                  <a:srgbClr val="0432FF"/>
                </a:solidFill>
              </a:rPr>
              <a:t> ((x) -&gt;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…);</a:t>
            </a:r>
          </a:p>
        </p:txBody>
      </p:sp>
    </p:spTree>
    <p:extLst>
      <p:ext uri="{BB962C8B-B14F-4D97-AF65-F5344CB8AC3E}">
        <p14:creationId xmlns:p14="http://schemas.microsoft.com/office/powerpoint/2010/main" val="165993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matters?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lambda code in C++ (C++ 11):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auto id = [](int x) -&gt;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int {return x;}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(x) -&gt; (y) -&gt; x + y; ???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omega ???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omega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(omega) ???</a:t>
            </a:r>
          </a:p>
          <a:p>
            <a:pPr lvl="1"/>
            <a:endParaRPr kumimoji="1" lang="en-US" altLang="zh-CN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9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Typing</a:t>
            </a:r>
          </a:p>
        </p:txBody>
      </p:sp>
    </p:spTree>
    <p:extLst>
      <p:ext uri="{BB962C8B-B14F-4D97-AF65-F5344CB8AC3E}">
        <p14:creationId xmlns:p14="http://schemas.microsoft.com/office/powerpoint/2010/main" val="162967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type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F6071D-9E3F-5B42-B6B4-870C6478C9FE}"/>
              </a:ext>
            </a:extLst>
          </p:cNvPr>
          <p:cNvSpPr txBox="1"/>
          <p:nvPr/>
        </p:nvSpPr>
        <p:spPr>
          <a:xfrm>
            <a:off x="2743200" y="4448132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Examples</a:t>
            </a:r>
            <a:r>
              <a:rPr kumimoji="1" lang="en-US" altLang="zh-CN" dirty="0"/>
              <a:t>: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432FF"/>
                </a:solidFill>
              </a:rPr>
              <a:t>Bool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Bool -&gt; Bool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Bool -&gt; (Bool -&gt; Bool)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(Bool -&gt; Bool) -&gt; (Bool -&gt; Bool)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68ABCF-5E93-F44B-9C49-6E5BD57B9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06" y="1981200"/>
            <a:ext cx="72771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7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Typing relation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8DAA51-743D-BA44-8C65-668E51DC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5000"/>
            <a:ext cx="89789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8905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2667</TotalTime>
  <Words>738</Words>
  <Application>Microsoft Macintosh PowerPoint</Application>
  <PresentationFormat>全屏显示(4:3)</PresentationFormat>
  <Paragraphs>115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Arial</vt:lpstr>
      <vt:lpstr>Symbol</vt:lpstr>
      <vt:lpstr>Tahoma</vt:lpstr>
      <vt:lpstr>Wingdings</vt:lpstr>
      <vt:lpstr>Blends</vt:lpstr>
      <vt:lpstr>Simply Typed lambda calculus</vt:lpstr>
      <vt:lpstr>Recap: Lambda calculus</vt:lpstr>
      <vt:lpstr>Why theory matters?</vt:lpstr>
      <vt:lpstr>Why theory matters?</vt:lpstr>
      <vt:lpstr>Why theory matters?</vt:lpstr>
      <vt:lpstr>Why theory matters?</vt:lpstr>
      <vt:lpstr>Typing</vt:lpstr>
      <vt:lpstr>Function type</vt:lpstr>
      <vt:lpstr>Typing relation</vt:lpstr>
      <vt:lpstr>Derivations</vt:lpstr>
      <vt:lpstr>Type checking</vt:lpstr>
      <vt:lpstr>Type checking</vt:lpstr>
      <vt:lpstr>Properties</vt:lpstr>
      <vt:lpstr>Inversion lemma</vt:lpstr>
      <vt:lpstr>Uniqueness of types</vt:lpstr>
      <vt:lpstr>Safety =  Progress + Preservation</vt:lpstr>
      <vt:lpstr>Progress</vt:lpstr>
      <vt:lpstr>Preservation</vt:lpstr>
      <vt:lpstr>Curry-Howard Isomorphism</vt:lpstr>
      <vt:lpstr>Curry-Howard Isomorphism</vt:lpstr>
      <vt:lpstr>Curry-Howard Isomorphism</vt:lpstr>
      <vt:lpstr>Erasure and Typability</vt:lpstr>
      <vt:lpstr>Type erasure</vt:lpstr>
      <vt:lpstr>PowerPoint 演示文稿</vt:lpstr>
      <vt:lpstr>No FREE lunch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2694</cp:revision>
  <cp:lastPrinted>1601-01-01T00:00:00Z</cp:lastPrinted>
  <dcterms:created xsi:type="dcterms:W3CDTF">1601-01-01T00:00:00Z</dcterms:created>
  <dcterms:modified xsi:type="dcterms:W3CDTF">2022-03-20T11:11:25Z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