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6" r:id="rId2"/>
    <p:sldId id="500" r:id="rId3"/>
    <p:sldId id="501" r:id="rId4"/>
    <p:sldId id="515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16" r:id="rId13"/>
    <p:sldId id="524" r:id="rId14"/>
    <p:sldId id="517" r:id="rId15"/>
    <p:sldId id="509" r:id="rId16"/>
    <p:sldId id="528" r:id="rId17"/>
    <p:sldId id="529" r:id="rId18"/>
    <p:sldId id="518" r:id="rId19"/>
    <p:sldId id="510" r:id="rId20"/>
    <p:sldId id="527" r:id="rId21"/>
    <p:sldId id="519" r:id="rId22"/>
    <p:sldId id="511" r:id="rId23"/>
    <p:sldId id="530" r:id="rId24"/>
    <p:sldId id="523" r:id="rId25"/>
    <p:sldId id="531" r:id="rId26"/>
    <p:sldId id="51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13" r:id="rId37"/>
    <p:sldId id="514" r:id="rId3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3" autoAdjust="0"/>
    <p:restoredTop sz="94720"/>
  </p:normalViewPr>
  <p:slideViewPr>
    <p:cSldViewPr>
      <p:cViewPr varScale="1">
        <p:scale>
          <a:sx n="102" d="100"/>
          <a:sy n="102" d="100"/>
        </p:scale>
        <p:origin x="8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C7B1F8C-4498-BBB2-FCB9-FA7BAFEE52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599EECB-4E28-7CF9-002F-8FE02C34ED8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51CA012-C9D2-9A74-425D-CB453E1115A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8D7F3F0-F2BE-EA88-54F5-077C235ED39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DCC82D0C-59C7-C94A-AC00-89A9DF16D6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3F2236A1-41B9-DDB0-666D-B28008C786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EC790088-0606-24EB-29CD-6474CDB899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A7076522-0D52-10DA-5F15-457C41D5BAB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B81E9040-7E54-4411-84C4-AADE8CEE4EF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B0227132-96D9-808B-6D88-23959CFF13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3E2FD969-4928-152A-1C30-1DE8A0E130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E9656B2-BDC3-E94D-90BB-224FAAA69E0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0528ED1-0B7E-550B-AADE-B6F75CAA37C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6F9AB160-C069-1CC1-DE09-CEBDC60DEE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BC89A46D-9E7D-B153-AFE4-59B3A2173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310ACB16-921A-F96C-7F75-BAACF12A0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D61E3197-1091-E3FD-17C0-060E1DBFD8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B93636-4CD9-A916-63F3-EE1246549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D09048-F612-A7A1-08B6-8C8A29456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CB5C70C5-01EB-165F-9909-AFBC8602E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4A076364-BFD9-E267-F861-EAEA34C8A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EC6F3CBC-FC00-217A-11D7-A25743CB2B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2575A74-35F5-917A-3FA0-F1A6BC89BD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D33A0569-E73A-CC0E-3D46-A5018943AA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03E7E831-F2F9-7CC8-5250-951ADF89BE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B8A6645-E02F-D849-8B2F-1B655E8E4D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7C9424C-00C1-BB98-921F-9893BFC702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5797BB-824D-721D-B629-0F574A7D9C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37A9490-AEEA-1BDE-DF9F-2256670A7E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82B1C-CA34-7C41-8E25-3E3F382F45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77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7E5164C-5087-853C-CC75-83FD93443F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B377E52-B9EB-930F-1429-7B9CF87F7A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9BA0553-01FF-48C5-2807-67B776AB90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4A6DB-66BE-F844-B85A-2ED2106E78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2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A4FC4B7-19F9-9E17-E493-FB19DE6CF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6436A51-62E6-E06B-4174-9E536AC276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6A4CCF4-6F10-5319-4DDA-086D395C9D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B77AF-A8CF-9F4E-8837-C65DB2DF0A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5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1077948-8FB1-E486-C41D-62ACFF207F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68A0220-4BAE-B191-522C-7C172E83F4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33A6702-F4D2-28B2-FAAC-D1D1A50649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DBE6D-C2F8-2940-A208-E92FD2C624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C2D1D82-1060-4F62-32A6-79A93EF885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2309A4D-9ECA-37EB-41A1-C3CC95C056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DA541C8-D2F4-E261-AA32-E764887208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E18C2-0081-A243-B9BC-60FDEE9B3A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17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212D028-8201-9F00-D13A-E2C5DB622F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8A76007-6DBC-DF6D-5470-B484043696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977ACD4-3421-DF08-CD2D-22B1C91634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DE0411-6A43-CD47-8275-016337CFB0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92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DF3FECD-C04C-D3DB-69A7-B65013CC80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5AABE6C-3A25-6ED1-EB67-D51BA5BFEF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4A65E79-7A76-34EA-1897-8DAA39243F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0B36C-41A8-AF43-9F03-B45FF58A87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88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47C1E04-2250-D63B-CFCA-7EB9AAFA84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3365C7-78EA-8ADF-E788-C29FA2F9CA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E4E9965-C631-B81B-F6AE-C8857C791A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FC18B7-FD31-F646-A404-64CEBDD5C8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13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3FE650A-D769-6761-E033-5EA72BAA28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9035964-4D33-33F2-81F6-37DAB32F3A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C3E86BF-7FB9-A7FD-1626-15FC76D090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F25810-73A6-BC48-8949-3EF311E04E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934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01983D6-7415-6946-BCC9-EACE5AEA1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BAAEF1-24F4-1C3A-CB13-B7B2B98B45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B3E8854-97CE-043A-71B3-C5F5AC7AB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6C1FA-F83E-C447-BE06-CA4D7E32DE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7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1E44A77-85D9-6B30-5E7D-7E0C3F1AF5D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39E8A7C-5245-316F-7FCF-75109C9F7F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B4D8366F-BB93-0D03-0274-111259103A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976BCA19-18F7-88A9-3078-BBEA2BF1283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4E7C278-0FAE-7234-31CA-16855B1541F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4AB714B1-7D0A-46FB-792E-97681EFE61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AB14405C-9609-2C41-43CD-0AF0006279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47C40848-BD6B-C0B2-708F-151BDA300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5927898F-331F-7166-AACB-C5CA395D30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0F1B4C00-7370-8C21-1DA2-708E61AE35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1E7CED4-FA4C-CE04-A29F-5B063502CB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4057F51E-CBE9-11CE-5C72-1446B3AD78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F6FDB6B-B98D-924D-826C-57957D281F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248864B-2AD8-B828-C18F-8FDF276050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Local Register Allocation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EFD5610-4AAC-4A6A-7055-9E8E9417A6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1742B500-FCC6-1398-73DC-21F32375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6267E20A-7C90-02FC-1A3A-BFA53F5C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 i="1" dirty="0"/>
          </a:p>
          <a:p>
            <a:pPr>
              <a:buFont typeface="Wingdings" pitchFamily="2" charset="0"/>
              <a:buNone/>
            </a:pPr>
            <a:endParaRPr lang="en-US" altLang="zh-CN" i="1" dirty="0"/>
          </a:p>
          <a:p>
            <a:pPr algn="ctr">
              <a:buFont typeface="Wingdings" pitchFamily="2" charset="0"/>
              <a:buNone/>
            </a:pPr>
            <a:r>
              <a:rPr lang="en-US" altLang="zh-CN" i="1" dirty="0"/>
              <a:t>Stack Allocation</a:t>
            </a:r>
            <a:endParaRPr lang="zh-CN" alt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EDC0699D-7724-3C55-A0F4-BA065CA0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Allocation</a:t>
            </a:r>
            <a:endParaRPr lang="zh-CN" altLang="en-US" dirty="0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8014CE57-E818-7F4D-8BAA-A619E6D9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 not allocate any variables to register</a:t>
            </a:r>
          </a:p>
          <a:p>
            <a:pPr lvl="1"/>
            <a:r>
              <a:rPr lang="en-US" altLang="zh-CN" dirty="0"/>
              <a:t>but allocate all variables into memory (the stack</a:t>
            </a:r>
            <a:r>
              <a:rPr lang="zh-CN" altLang="en-US" dirty="0"/>
              <a:t> </a:t>
            </a:r>
            <a:r>
              <a:rPr lang="en-US" altLang="zh-CN" dirty="0"/>
              <a:t>frames),</a:t>
            </a:r>
            <a:r>
              <a:rPr lang="zh-CN" altLang="en-US" dirty="0"/>
              <a:t> </a:t>
            </a:r>
            <a:r>
              <a:rPr lang="en-US" altLang="zh-CN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spilled</a:t>
            </a:r>
          </a:p>
          <a:p>
            <a:pPr lvl="1"/>
            <a:r>
              <a:rPr lang="en-US" altLang="zh-CN" dirty="0"/>
              <a:t>registers are of dedicated usages</a:t>
            </a:r>
          </a:p>
          <a:p>
            <a:pPr lvl="1"/>
            <a:r>
              <a:rPr lang="en-US" altLang="zh-CN" dirty="0"/>
              <a:t>add load/store instructions</a:t>
            </a:r>
          </a:p>
          <a:p>
            <a:r>
              <a:rPr lang="en-US" altLang="zh-CN" dirty="0"/>
              <a:t>Not practical for optimizing compilers</a:t>
            </a:r>
          </a:p>
          <a:p>
            <a:pPr lvl="1"/>
            <a:r>
              <a:rPr lang="en-US" altLang="zh-CN" dirty="0"/>
              <a:t>but a good starting point for explanation</a:t>
            </a:r>
          </a:p>
          <a:p>
            <a:pPr lvl="1"/>
            <a:r>
              <a:rPr lang="en-US" altLang="zh-CN" dirty="0"/>
              <a:t>also a baseline for implementation (-O0, </a:t>
            </a:r>
            <a:r>
              <a:rPr lang="en-US" altLang="zh-CN" dirty="0">
                <a:sym typeface="Wingdings" pitchFamily="2" charset="0"/>
              </a:rPr>
              <a:t>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07EEB7A-0032-751A-6FD4-902F94DC0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Register allocation: </a:t>
            </a:r>
            <a:br>
              <a:rPr lang="en-US" altLang="zh-CN"/>
            </a:br>
            <a:r>
              <a:rPr lang="en-US" altLang="zh-CN"/>
              <a:t>example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53B1984B-B490-8866-DD73-1D1D1CA49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2057400"/>
            <a:ext cx="27035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Allocate each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var to a stack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slot. (Relative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to ‘bp’.)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1137083-70FD-8978-3FC1-FABFAA91C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1638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Suppose we have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5 physical regs: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%r0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to %r4.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24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%r0,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7516822-462A-935B-5417-B469EA17B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818966"/>
              </p:ext>
            </p:extLst>
          </p:nvPr>
        </p:nvGraphicFramePr>
        <p:xfrm>
          <a:off x="3544888" y="38100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‘Reg’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-8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-16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-24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-32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B18BB969-A91B-F937-7A7B-6151CC7E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0"/>
            <a:ext cx="30480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// Code rewriting: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mov</a:t>
            </a:r>
            <a:r>
              <a:rPr lang="zh-CN" altLang="en-US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%r3,</a:t>
            </a:r>
            <a:r>
              <a:rPr lang="zh-CN" altLang="en-US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[%bp, -8], %r3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mov</a:t>
            </a:r>
            <a:r>
              <a:rPr lang="zh-CN" altLang="en-US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%r3,</a:t>
            </a:r>
            <a:r>
              <a:rPr lang="zh-CN" altLang="en-US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[%bp, -16], %r3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%r3, [%bp, 8]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[%bp, -24], %r3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%r3, [%bp, 24]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[%bp, -32], %r3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%r3, [%bp, -8]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%r4, [%bp, -16]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add %r3, %r3, %r4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st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[%bp, -40], %r3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%r3, [%bp, -24]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%r4, [%bp, -32]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div %r3, %r3, %r4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st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[%bp, -48], %r3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%r3, [%bp, -48]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mov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%r0,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%r3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E40911EE-46BA-4D16-8772-EBB1033C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Layout</a:t>
            </a:r>
            <a:endParaRPr lang="zh-CN" altLang="en-US"/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2296584D-5CA5-2D5F-41F6-D976F0AD9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1336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3FABA3F1-9F05-0111-F6CF-D094CAAEB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9144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r1</a:t>
            </a:r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BEC3BF6-E66A-340A-F940-E432EDB86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dirty="0">
                <a:latin typeface="+mj-lt"/>
              </a:rPr>
              <a:t>x1</a:t>
            </a:r>
            <a:endParaRPr lang="zh-CN" altLang="zh-CN" sz="2400" dirty="0">
              <a:latin typeface="+mj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6361F32-3A9E-9649-3C24-02800D828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004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dirty="0">
                <a:latin typeface="+mn-lt"/>
              </a:rPr>
              <a:t>x2</a:t>
            </a:r>
            <a:endParaRPr lang="zh-CN" altLang="zh-CN" sz="2400" dirty="0">
              <a:latin typeface="+mn-lt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16600BE-87E1-97AD-6315-3E29C40A4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7338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>
              <a:latin typeface="+mn-lt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586DBBB-D20E-A0C8-ED21-025012C52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dirty="0">
                <a:latin typeface="+mn-lt"/>
              </a:rPr>
              <a:t>xm</a:t>
            </a:r>
            <a:endParaRPr lang="zh-CN" altLang="zh-CN" sz="2400" dirty="0">
              <a:latin typeface="+mn-lt"/>
            </a:endParaRPr>
          </a:p>
        </p:txBody>
      </p:sp>
      <p:sp>
        <p:nvSpPr>
          <p:cNvPr id="15369" name="Rectangle 5">
            <a:extLst>
              <a:ext uri="{FF2B5EF4-FFF2-40B4-BE49-F238E27FC236}">
                <a16:creationId xmlns:a16="http://schemas.microsoft.com/office/drawing/2014/main" id="{9758F042-DF5C-35DF-D941-A6293FB36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90800"/>
            <a:ext cx="9144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r2</a:t>
            </a:r>
            <a:endParaRPr lang="zh-CN" altLang="en-US"/>
          </a:p>
        </p:txBody>
      </p:sp>
      <p:sp>
        <p:nvSpPr>
          <p:cNvPr id="15370" name="Rectangle 5">
            <a:extLst>
              <a:ext uri="{FF2B5EF4-FFF2-40B4-BE49-F238E27FC236}">
                <a16:creationId xmlns:a16="http://schemas.microsoft.com/office/drawing/2014/main" id="{87009098-436F-FBBD-6536-BAF37CCFE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581400"/>
            <a:ext cx="9144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rn</a:t>
            </a:r>
            <a:endParaRPr lang="zh-CN" altLang="en-US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64D0F763-505D-CC90-91BD-8C75C4E51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8006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 dirty="0">
              <a:latin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4C377AD-EC0A-E086-A2D5-469A6AF99755}"/>
              </a:ext>
            </a:extLst>
          </p:cNvPr>
          <p:cNvSpPr/>
          <p:nvPr/>
        </p:nvSpPr>
        <p:spPr>
          <a:xfrm>
            <a:off x="3733800" y="2667000"/>
            <a:ext cx="1676400" cy="2209800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829469F-24D2-2A2C-2C55-89C5595E2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Allocation Algorithm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3440A125-A064-AAF8-337E-9E5AD6654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(p){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Step #1: allocate stack space for each variable “x”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foreach(variable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“x” in the program “p”)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tempMap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allocStackSpace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(x);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Step #2: rewrite the program, to insert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latin typeface="Courier New" panose="02070309020205020404" pitchFamily="49" charset="0"/>
              </a:rPr>
              <a:t>/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st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foreach(statement “s” in the program “p”){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rewrite(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tempMap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s);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latin typeface="Courier New" panose="02070309020205020404" pitchFamily="49" charset="0"/>
              </a:rPr>
              <a:t>// must obey register usage convention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9804F974-C0C6-EA2C-EAE0-5D2BB322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39F40EC0-DDF1-62A3-72E4-368B463DF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Pros:</a:t>
            </a:r>
            <a:r>
              <a:rPr lang="zh-CN" altLang="en-US" dirty="0"/>
              <a:t> </a:t>
            </a:r>
            <a:r>
              <a:rPr lang="en-US" altLang="zh-CN" dirty="0"/>
              <a:t>easy to understand and implement</a:t>
            </a:r>
          </a:p>
          <a:p>
            <a:pPr lvl="1"/>
            <a:r>
              <a:rPr lang="en-US" altLang="zh-CN" dirty="0"/>
              <a:t>no analysis required</a:t>
            </a:r>
          </a:p>
          <a:p>
            <a:pPr lvl="1"/>
            <a:r>
              <a:rPr lang="en-US" altLang="zh-CN" dirty="0"/>
              <a:t>code rewriting fully syntax-directed</a:t>
            </a:r>
          </a:p>
          <a:p>
            <a:pPr lvl="1"/>
            <a:r>
              <a:rPr lang="en-US" altLang="zh-CN" dirty="0"/>
              <a:t>Baseline: say, debugging, ...</a:t>
            </a:r>
          </a:p>
          <a:p>
            <a:r>
              <a:rPr lang="en-US" altLang="zh-CN" dirty="0"/>
              <a:t>Cons:</a:t>
            </a:r>
            <a:r>
              <a:rPr lang="zh-CN" altLang="en-US" dirty="0"/>
              <a:t> </a:t>
            </a:r>
            <a:r>
              <a:rPr lang="en-US" altLang="zh-CN" dirty="0"/>
              <a:t>poor code quality, poor performance</a:t>
            </a:r>
          </a:p>
          <a:p>
            <a:pPr lvl="2"/>
            <a:r>
              <a:rPr lang="en-US" altLang="zh-CN" dirty="0"/>
              <a:t>Too many load/store, memory traffic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9804F974-C0C6-EA2C-EAE0-5D2BB322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Improvement</a:t>
            </a:r>
            <a:endParaRPr lang="zh-CN" altLang="en-US" dirty="0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39F40EC0-DDF1-62A3-72E4-368B463DF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despite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limitations,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motivates</a:t>
            </a:r>
            <a:r>
              <a:rPr lang="zh-CN" altLang="en-US" dirty="0"/>
              <a:t> </a:t>
            </a:r>
            <a:r>
              <a:rPr lang="en-US" altLang="zh-CN" dirty="0"/>
              <a:t>ideas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allocations</a:t>
            </a:r>
          </a:p>
          <a:p>
            <a:pPr lvl="1"/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baseline</a:t>
            </a:r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BB,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</a:p>
          <a:p>
            <a:pPr lvl="1"/>
            <a:r>
              <a:rPr lang="en-US" altLang="zh-CN" dirty="0"/>
              <a:t>upon</a:t>
            </a:r>
            <a:r>
              <a:rPr lang="zh-CN" altLang="en-US" dirty="0"/>
              <a:t> </a:t>
            </a:r>
            <a:r>
              <a:rPr lang="en-US" altLang="zh-CN" dirty="0"/>
              <a:t>entering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BB:</a:t>
            </a:r>
          </a:p>
          <a:p>
            <a:pPr lvl="2"/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exiting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BB:</a:t>
            </a:r>
          </a:p>
          <a:p>
            <a:pPr lvl="2"/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slot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681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9804F974-C0C6-EA2C-EAE0-5D2BB322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  <a:endParaRPr lang="zh-CN" altLang="en-US" dirty="0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39F40EC0-DDF1-62A3-72E4-368B463DF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Top-down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</a:p>
          <a:p>
            <a:pPr lvl="1"/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BB</a:t>
            </a:r>
          </a:p>
          <a:p>
            <a:pPr lvl="1"/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r>
              <a:rPr lang="en-US" altLang="zh-CN" dirty="0"/>
              <a:t>Bottom-up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</a:p>
          <a:p>
            <a:pPr lvl="1"/>
            <a:r>
              <a:rPr lang="en-US" altLang="zh-CN" dirty="0"/>
              <a:t>synthesize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low-level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</a:p>
          <a:p>
            <a:pPr lvl="1"/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1432368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F2755442-CAB5-C0C9-131E-6EC03B3B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44DE0120-0E87-837D-462F-0B606240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 i="1"/>
          </a:p>
          <a:p>
            <a:pPr>
              <a:buFont typeface="Wingdings" pitchFamily="2" charset="0"/>
              <a:buNone/>
            </a:pPr>
            <a:endParaRPr lang="en-US" altLang="zh-CN" i="1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Top-down Allocation</a:t>
            </a:r>
            <a:endParaRPr lang="zh-CN" altLang="en-US"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F9A9AE4C-8F71-319A-C383-8ECC51A1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 down allocation</a:t>
            </a:r>
            <a:endParaRPr lang="zh-CN" altLang="en-US"/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A40CAFA2-D738-56A0-964E-D6C9DC496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idea: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reside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BB</a:t>
            </a:r>
          </a:p>
          <a:p>
            <a:r>
              <a:rPr lang="en-US" altLang="zh-CN" dirty="0"/>
              <a:t>Suppose there are totally </a:t>
            </a:r>
            <a:r>
              <a:rPr lang="en-US" altLang="zh-CN" i="1" dirty="0">
                <a:solidFill>
                  <a:srgbClr val="0432FF"/>
                </a:solidFill>
              </a:rPr>
              <a:t>N</a:t>
            </a:r>
            <a:r>
              <a:rPr lang="en-US" altLang="zh-CN" dirty="0"/>
              <a:t> registers</a:t>
            </a:r>
          </a:p>
          <a:p>
            <a:pPr lvl="1"/>
            <a:r>
              <a:rPr lang="en-US" altLang="zh-CN" dirty="0"/>
              <a:t>reserve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0432FF"/>
                </a:solidFill>
              </a:rPr>
              <a:t>F</a:t>
            </a:r>
            <a:r>
              <a:rPr lang="en-US" altLang="zh-CN" dirty="0">
                <a:solidFill>
                  <a:srgbClr val="0432FF"/>
                </a:solidFill>
              </a:rPr>
              <a:t> </a:t>
            </a:r>
            <a:r>
              <a:rPr lang="en-US" altLang="zh-CN" dirty="0"/>
              <a:t>temporary registers</a:t>
            </a:r>
            <a:r>
              <a:rPr lang="zh-CN" altLang="en-US" dirty="0"/>
              <a:t> </a:t>
            </a:r>
            <a:r>
              <a:rPr lang="en-US" altLang="zh-CN" dirty="0"/>
              <a:t>(for</a:t>
            </a:r>
            <a:r>
              <a:rPr lang="zh-CN" altLang="en-US" dirty="0"/>
              <a:t> </a:t>
            </a:r>
            <a:r>
              <a:rPr lang="en-US" altLang="zh-CN" dirty="0" err="1"/>
              <a:t>ld</a:t>
            </a:r>
            <a:r>
              <a:rPr lang="en-US" altLang="zh-CN" dirty="0"/>
              <a:t>/</a:t>
            </a:r>
            <a:r>
              <a:rPr lang="en-US" altLang="zh-CN" dirty="0" err="1"/>
              <a:t>st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typical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F=2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RISC</a:t>
            </a:r>
            <a:r>
              <a:rPr lang="zh-CN" altLang="en-US" dirty="0"/>
              <a:t> </a:t>
            </a:r>
            <a:r>
              <a:rPr lang="en-US" altLang="zh-CN" dirty="0"/>
              <a:t>machines</a:t>
            </a:r>
          </a:p>
          <a:p>
            <a:pPr lvl="1"/>
            <a:r>
              <a:rPr lang="en-US" altLang="zh-CN" dirty="0"/>
              <a:t>pre-used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0432FF"/>
                </a:solidFill>
              </a:rPr>
              <a:t>E</a:t>
            </a:r>
            <a:r>
              <a:rPr lang="en-US" altLang="zh-CN" dirty="0">
                <a:solidFill>
                  <a:srgbClr val="0432FF"/>
                </a:solidFill>
              </a:rPr>
              <a:t> </a:t>
            </a:r>
            <a:r>
              <a:rPr lang="en-US" altLang="zh-CN" dirty="0"/>
              <a:t>registers</a:t>
            </a:r>
            <a:r>
              <a:rPr lang="zh-CN" altLang="en-US" dirty="0"/>
              <a:t> </a:t>
            </a:r>
            <a:r>
              <a:rPr lang="en-US" altLang="zh-CN" dirty="0"/>
              <a:t>(in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code)</a:t>
            </a:r>
          </a:p>
          <a:p>
            <a:pPr lvl="1"/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0432FF"/>
                </a:solidFill>
              </a:rPr>
              <a:t>N-F-E</a:t>
            </a:r>
            <a:r>
              <a:rPr lang="en-US" altLang="zh-CN" dirty="0"/>
              <a:t> registers</a:t>
            </a:r>
          </a:p>
          <a:p>
            <a:pPr lvl="1"/>
            <a:r>
              <a:rPr lang="en-US" altLang="zh-CN" dirty="0"/>
              <a:t>remaining variables are</a:t>
            </a:r>
            <a:r>
              <a:rPr lang="zh-CN" altLang="en-US" dirty="0"/>
              <a:t> </a:t>
            </a:r>
            <a:r>
              <a:rPr lang="en-US" altLang="zh-CN" dirty="0"/>
              <a:t>in memory</a:t>
            </a:r>
          </a:p>
          <a:p>
            <a:pPr lvl="2"/>
            <a:r>
              <a:rPr lang="en-US" altLang="zh-CN" dirty="0"/>
              <a:t>i.e., add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rgbClr val="0432FF"/>
                </a:solidFill>
              </a:rPr>
              <a:t>ld</a:t>
            </a:r>
            <a:r>
              <a:rPr lang="en-US" altLang="zh-CN" dirty="0">
                <a:solidFill>
                  <a:srgbClr val="0432FF"/>
                </a:solidFill>
              </a:rPr>
              <a:t>/</a:t>
            </a:r>
            <a:r>
              <a:rPr lang="en-US" altLang="zh-CN" dirty="0" err="1">
                <a:solidFill>
                  <a:srgbClr val="0432FF"/>
                </a:solidFill>
              </a:rPr>
              <a:t>st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leveraging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reserved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ED58265-061D-F3D3-77EF-284301C38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Middle and Back End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E7F7CBB-89F1-5CD1-C5CB-A0E652CA7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4F25922F-8DBA-D9C8-70C2-E4FB08569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4101" name="AutoShape 5">
            <a:extLst>
              <a:ext uri="{FF2B5EF4-FFF2-40B4-BE49-F238E27FC236}">
                <a16:creationId xmlns:a16="http://schemas.microsoft.com/office/drawing/2014/main" id="{074E385B-CE46-30EB-D7DC-DE8D244CD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4102" name="AutoShape 6">
            <a:extLst>
              <a:ext uri="{FF2B5EF4-FFF2-40B4-BE49-F238E27FC236}">
                <a16:creationId xmlns:a16="http://schemas.microsoft.com/office/drawing/2014/main" id="{7FAAFC0E-B30D-1D4F-C518-A74222F7433E}"/>
              </a:ext>
            </a:extLst>
          </p:cNvPr>
          <p:cNvCxnSpPr>
            <a:cxnSpLocks noChangeShapeType="1"/>
            <a:stCxn id="4100" idx="3"/>
            <a:endCxn id="4101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AutoShape 7">
            <a:extLst>
              <a:ext uri="{FF2B5EF4-FFF2-40B4-BE49-F238E27FC236}">
                <a16:creationId xmlns:a16="http://schemas.microsoft.com/office/drawing/2014/main" id="{04990BD9-19CE-B5E6-89C0-CC0E108E0100}"/>
              </a:ext>
            </a:extLst>
          </p:cNvPr>
          <p:cNvCxnSpPr>
            <a:cxnSpLocks noChangeShapeType="1"/>
            <a:endCxn id="4112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4" name="AutoShape 8">
            <a:extLst>
              <a:ext uri="{FF2B5EF4-FFF2-40B4-BE49-F238E27FC236}">
                <a16:creationId xmlns:a16="http://schemas.microsoft.com/office/drawing/2014/main" id="{ED02AF73-4307-DA1F-393E-2A3D7A82E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4105" name="AutoShape 9">
            <a:extLst>
              <a:ext uri="{FF2B5EF4-FFF2-40B4-BE49-F238E27FC236}">
                <a16:creationId xmlns:a16="http://schemas.microsoft.com/office/drawing/2014/main" id="{2BA2A9E5-B3E2-2C6F-65F5-2389B455AF6B}"/>
              </a:ext>
            </a:extLst>
          </p:cNvPr>
          <p:cNvCxnSpPr>
            <a:cxnSpLocks noChangeShapeType="1"/>
            <a:stCxn id="4101" idx="3"/>
            <a:endCxn id="4104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6" name="AutoShape 10">
            <a:extLst>
              <a:ext uri="{FF2B5EF4-FFF2-40B4-BE49-F238E27FC236}">
                <a16:creationId xmlns:a16="http://schemas.microsoft.com/office/drawing/2014/main" id="{F9E863E5-FABF-EF16-8337-901A4DF39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asm</a:t>
            </a:r>
          </a:p>
        </p:txBody>
      </p:sp>
      <p:cxnSp>
        <p:nvCxnSpPr>
          <p:cNvPr id="4107" name="AutoShape 11">
            <a:extLst>
              <a:ext uri="{FF2B5EF4-FFF2-40B4-BE49-F238E27FC236}">
                <a16:creationId xmlns:a16="http://schemas.microsoft.com/office/drawing/2014/main" id="{B09C8EA6-F9DB-3E4D-E3C4-73056E132606}"/>
              </a:ext>
            </a:extLst>
          </p:cNvPr>
          <p:cNvCxnSpPr>
            <a:cxnSpLocks noChangeShapeType="1"/>
            <a:stCxn id="4108" idx="3"/>
            <a:endCxn id="4106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2">
            <a:extLst>
              <a:ext uri="{FF2B5EF4-FFF2-40B4-BE49-F238E27FC236}">
                <a16:creationId xmlns:a16="http://schemas.microsoft.com/office/drawing/2014/main" id="{2ADAF2DC-9849-FE99-48CD-85D6DF18B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other IR and translation</a:t>
            </a:r>
          </a:p>
        </p:txBody>
      </p:sp>
      <p:cxnSp>
        <p:nvCxnSpPr>
          <p:cNvPr id="4109" name="AutoShape 13">
            <a:extLst>
              <a:ext uri="{FF2B5EF4-FFF2-40B4-BE49-F238E27FC236}">
                <a16:creationId xmlns:a16="http://schemas.microsoft.com/office/drawing/2014/main" id="{C258A332-FCC6-6B40-472A-BDF193B50660}"/>
              </a:ext>
            </a:extLst>
          </p:cNvPr>
          <p:cNvCxnSpPr>
            <a:cxnSpLocks noChangeShapeType="1"/>
            <a:stCxn id="4104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4">
            <a:extLst>
              <a:ext uri="{FF2B5EF4-FFF2-40B4-BE49-F238E27FC236}">
                <a16:creationId xmlns:a16="http://schemas.microsoft.com/office/drawing/2014/main" id="{5E0F8657-CFC4-F4C5-E04E-0F8770F6CE8C}"/>
              </a:ext>
            </a:extLst>
          </p:cNvPr>
          <p:cNvCxnSpPr>
            <a:cxnSpLocks noChangeShapeType="1"/>
            <a:stCxn id="4112" idx="3"/>
            <a:endCxn id="4108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1" name="AutoShape 15">
            <a:extLst>
              <a:ext uri="{FF2B5EF4-FFF2-40B4-BE49-F238E27FC236}">
                <a16:creationId xmlns:a16="http://schemas.microsoft.com/office/drawing/2014/main" id="{4D9FF9DC-1DC5-77B7-FA5D-04AB69E6A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4112" name="AutoShape 16">
            <a:extLst>
              <a:ext uri="{FF2B5EF4-FFF2-40B4-BE49-F238E27FC236}">
                <a16:creationId xmlns:a16="http://schemas.microsoft.com/office/drawing/2014/main" id="{1CE97FB9-AC07-457C-2B12-12F809487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F9A9AE4C-8F71-319A-C383-8ECC51A1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A40CAFA2-D738-56A0-964E-D6C9DC496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reserved,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E: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pre-colored,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N-F-E: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allocable</a:t>
            </a: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basicBlock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</a:p>
          <a:p>
            <a:pPr marL="0" indent="0">
              <a:buNone/>
            </a:pP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N-F-E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allocation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candidates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select_vars_as_alloc_candidate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(N-F-E)</a:t>
            </a:r>
          </a:p>
          <a:p>
            <a:pPr marL="0" indent="0">
              <a:buNone/>
            </a:pP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these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registers</a:t>
            </a:r>
          </a:p>
          <a:p>
            <a:pPr marL="0" indent="0">
              <a:buNone/>
            </a:pP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upon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entering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basic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i.e.,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their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(vars)</a:t>
            </a:r>
          </a:p>
          <a:p>
            <a:pPr marL="0" indent="0">
              <a:buNone/>
            </a:pP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rewrite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basic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rewrite(BB)</a:t>
            </a:r>
          </a:p>
          <a:p>
            <a:pPr marL="0" indent="0">
              <a:buNone/>
            </a:pP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these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stack,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</a:p>
          <a:p>
            <a:pPr marL="0" indent="0">
              <a:buNone/>
            </a:pP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exiting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basic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store_vars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(vars)</a:t>
            </a:r>
          </a:p>
        </p:txBody>
      </p:sp>
    </p:spTree>
    <p:extLst>
      <p:ext uri="{BB962C8B-B14F-4D97-AF65-F5344CB8AC3E}">
        <p14:creationId xmlns:p14="http://schemas.microsoft.com/office/powerpoint/2010/main" val="278001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365AF42-55CA-2BEE-4CFE-D2CC2B34B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Register allocation: </a:t>
            </a:r>
            <a:br>
              <a:rPr lang="en-US" altLang="zh-CN" dirty="0"/>
            </a:br>
            <a:r>
              <a:rPr lang="en-US" altLang="zh-CN" dirty="0"/>
              <a:t>example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95FB4E17-44FB-186D-BB70-8F8E2CAE8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2057400"/>
            <a:ext cx="27035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Reserve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%r6-%r7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for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latin typeface="Courier New" panose="02070309020205020404" pitchFamily="49" charset="0"/>
              </a:rPr>
              <a:t>/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st</a:t>
            </a:r>
            <a:r>
              <a:rPr lang="en-US" altLang="zh-CN" sz="2000" b="1" dirty="0">
                <a:latin typeface="Courier New" panose="02070309020205020404" pitchFamily="49" charset="0"/>
              </a:rPr>
              <a:t>, etc.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Allocate vars to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%r3-%r5</a:t>
            </a:r>
            <a:r>
              <a:rPr lang="en-US" altLang="zh-CN" sz="2000" b="1" dirty="0">
                <a:latin typeface="Courier New" panose="02070309020205020404" pitchFamily="49" charset="0"/>
              </a:rPr>
              <a:t>.(Why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not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r0,r1,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or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r2?)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77AAC0E3-0D1B-293C-8271-17544091D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048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Suppose we have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8 physical regs: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%r0-%r7.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BB: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24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%r0,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B063991-9082-AB7E-BE5B-BF2E624B2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389540"/>
              </p:ext>
            </p:extLst>
          </p:nvPr>
        </p:nvGraphicFramePr>
        <p:xfrm>
          <a:off x="3544888" y="38100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‘Reg’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%r3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%r4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%r5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-8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DA46C4F3-AFE3-9EDB-43A9-B9F56D70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990600"/>
            <a:ext cx="3048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Code rewriting: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BB: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latin typeface="Courier New" panose="02070309020205020404" pitchFamily="49" charset="0"/>
              </a:rPr>
              <a:t>//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load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x1,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x2,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x4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mov %r3, 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mov %r4, 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%r5, [%bp, 8]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ld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%r6,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[%bp, 24]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[%bp, -8],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add %r6, %r3, %r4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[%bp, -16], %r6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ld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%r6,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[%bp,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-8]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div %r6, %r5, %r6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[%bp,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-24],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%r6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ld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%r6, [%bp, -24]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mov %r0, %r6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latin typeface="Courier New" panose="02070309020205020404" pitchFamily="49" charset="0"/>
              </a:rPr>
              <a:t>//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store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x1,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x2,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x4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D4028D88-BB3D-860A-CB83-71BF28EB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 </a:t>
            </a:r>
            <a:endParaRPr lang="zh-CN" altLang="en-US"/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04C5E2DE-86A9-0855-3489-A91188BF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0432FF"/>
                </a:solidFill>
              </a:rPr>
              <a:t>N-E-F</a:t>
            </a:r>
            <a:r>
              <a:rPr lang="en-US" altLang="zh-CN" dirty="0"/>
              <a:t> candidates?</a:t>
            </a:r>
          </a:p>
          <a:p>
            <a:pPr lvl="1"/>
            <a:r>
              <a:rPr lang="en-US" altLang="zh-CN" dirty="0"/>
              <a:t>Some heuristics 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decision:</a:t>
            </a:r>
          </a:p>
          <a:p>
            <a:pPr lvl="2"/>
            <a:r>
              <a:rPr lang="en-US" altLang="zh-CN" dirty="0">
                <a:solidFill>
                  <a:srgbClr val="0432FF"/>
                </a:solidFill>
              </a:rPr>
              <a:t>priority-based</a:t>
            </a:r>
            <a:r>
              <a:rPr lang="en-US" altLang="zh-CN" dirty="0"/>
              <a:t>: the number of def-uses of a var</a:t>
            </a:r>
          </a:p>
          <a:p>
            <a:pPr lvl="2"/>
            <a:r>
              <a:rPr lang="en-US" altLang="zh-CN" dirty="0">
                <a:solidFill>
                  <a:srgbClr val="0432FF"/>
                </a:solidFill>
              </a:rPr>
              <a:t>position-based</a:t>
            </a:r>
            <a:r>
              <a:rPr lang="en-US" altLang="zh-CN" dirty="0"/>
              <a:t>: vars used in loops, etc..</a:t>
            </a:r>
          </a:p>
          <a:p>
            <a:pPr>
              <a:buFont typeface="Wingdings" pitchFamily="2" charset="0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365AF42-55CA-2BEE-4CFE-D2CC2B34B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Register allocation: </a:t>
            </a:r>
            <a:br>
              <a:rPr lang="en-US" altLang="zh-CN" dirty="0"/>
            </a:br>
            <a:r>
              <a:rPr lang="en-US" altLang="zh-CN" dirty="0"/>
              <a:t>example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95FB4E17-44FB-186D-BB70-8F8E2CAE8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2057400"/>
            <a:ext cx="27035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Reserve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%r6-%r7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for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latin typeface="Courier New" panose="02070309020205020404" pitchFamily="49" charset="0"/>
              </a:rPr>
              <a:t>/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st</a:t>
            </a:r>
            <a:r>
              <a:rPr lang="en-US" altLang="zh-CN" sz="2000" b="1" dirty="0">
                <a:latin typeface="Courier New" panose="02070309020205020404" pitchFamily="49" charset="0"/>
              </a:rPr>
              <a:t>, etc.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Allocate vars to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%r3-%r5</a:t>
            </a:r>
            <a:r>
              <a:rPr lang="en-US" altLang="zh-CN" sz="2000" b="1" dirty="0">
                <a:latin typeface="Courier New" panose="02070309020205020404" pitchFamily="49" charset="0"/>
              </a:rPr>
              <a:t>.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77AAC0E3-0D1B-293C-8271-17544091D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048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Suppose we have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8 physical regs: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%r0-%r7.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BB: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24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%r0,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B063991-9082-AB7E-BE5B-BF2E624B2F7A}"/>
              </a:ext>
            </a:extLst>
          </p:cNvPr>
          <p:cNvGraphicFramePr>
            <a:graphicFrameLocks noGrp="1"/>
          </p:cNvGraphicFramePr>
          <p:nvPr/>
        </p:nvGraphicFramePr>
        <p:xfrm>
          <a:off x="3544888" y="38100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‘Reg’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%r3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%r4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%r5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-8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DA46C4F3-AFE3-9EDB-43A9-B9F56D70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0"/>
            <a:ext cx="3048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Code rewriting: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BB: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latin typeface="Courier New" panose="02070309020205020404" pitchFamily="49" charset="0"/>
              </a:rPr>
              <a:t>//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load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x1,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x2,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x4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mov %r3, 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mov %r4, 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%r5, [%bp, 8]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ld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%r6,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[%bp, 24]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[%bp, -8],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add %r6, %r3, %r4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[%bp, -16], %r6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ld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%r6,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[%bp,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-8]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div %r6, %r5, %r6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[%bp,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-24],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%r6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ld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%r6, [%bp, -24]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mov %r0, %r6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latin typeface="Courier New" panose="02070309020205020404" pitchFamily="49" charset="0"/>
              </a:rPr>
              <a:t>//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store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x1,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x2,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x4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B89167C-F06B-C899-9016-3C23CCC9B309}"/>
              </a:ext>
            </a:extLst>
          </p:cNvPr>
          <p:cNvSpPr/>
          <p:nvPr/>
        </p:nvSpPr>
        <p:spPr>
          <a:xfrm>
            <a:off x="3316288" y="4038600"/>
            <a:ext cx="874712" cy="1295400"/>
          </a:xfrm>
          <a:prstGeom prst="ellipse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F4A300-E0EC-E03E-CC87-5F41FD0909C5}"/>
              </a:ext>
            </a:extLst>
          </p:cNvPr>
          <p:cNvSpPr txBox="1"/>
          <p:nvPr/>
        </p:nvSpPr>
        <p:spPr>
          <a:xfrm>
            <a:off x="5867400" y="5791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x1,</a:t>
            </a:r>
            <a:r>
              <a:rPr kumimoji="1" lang="zh-CN" altLang="en-US" dirty="0"/>
              <a:t> </a:t>
            </a:r>
            <a:r>
              <a:rPr kumimoji="1" lang="en-US" altLang="zh-CN" dirty="0"/>
              <a:t>x2,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x4?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66644A5-B659-9302-2A17-2D43EDE1AB2F}"/>
              </a:ext>
            </a:extLst>
          </p:cNvPr>
          <p:cNvCxnSpPr/>
          <p:nvPr/>
        </p:nvCxnSpPr>
        <p:spPr>
          <a:xfrm flipH="1" flipV="1">
            <a:off x="4114800" y="5105400"/>
            <a:ext cx="1828800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6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8" grpId="0"/>
      <p:bldP spid="2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0BC458BC-D0DA-8A1D-05DC-7F4EA68C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D2535160-3265-FDF9-3118-F1A2DBA1C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 i="1"/>
          </a:p>
          <a:p>
            <a:pPr>
              <a:buFont typeface="Wingdings" pitchFamily="2" charset="0"/>
              <a:buNone/>
            </a:pPr>
            <a:endParaRPr lang="en-US" altLang="zh-CN" i="1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Bottom-up Allocation</a:t>
            </a:r>
            <a:endParaRPr lang="zh-CN" altLang="en-US" i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F9A9AE4C-8F71-319A-C383-8ECC51A1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 down allocation</a:t>
            </a:r>
            <a:endParaRPr lang="zh-CN" altLang="en-US"/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A40CAFA2-D738-56A0-964E-D6C9DC496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idea:</a:t>
            </a:r>
            <a:r>
              <a:rPr lang="zh-CN" altLang="en-US" dirty="0"/>
              <a:t> </a:t>
            </a:r>
            <a:r>
              <a:rPr lang="en-US" altLang="zh-CN" dirty="0"/>
              <a:t>operates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per-instruction</a:t>
            </a:r>
            <a:r>
              <a:rPr lang="zh-CN" altLang="en-US" dirty="0"/>
              <a:t> </a:t>
            </a:r>
            <a:r>
              <a:rPr lang="en-US" altLang="zh-CN" dirty="0"/>
              <a:t>granularity</a:t>
            </a:r>
          </a:p>
          <a:p>
            <a:pPr lvl="1"/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necessary</a:t>
            </a:r>
          </a:p>
          <a:p>
            <a:pPr lvl="1"/>
            <a:r>
              <a:rPr lang="en-US" altLang="zh-CN" dirty="0"/>
              <a:t>evict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</a:p>
          <a:p>
            <a:pPr lvl="1"/>
            <a:r>
              <a:rPr lang="en-US" altLang="zh-CN" dirty="0"/>
              <a:t>essentially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linear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scan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/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2153754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D89C2D8-7C99-DBDC-E46C-FA7ADC8B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Motivating example</a:t>
            </a:r>
            <a:endParaRPr lang="zh-CN" altLang="en-US"/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5C276084-98D0-58AC-6CE6-5DD94F26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12419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8 physical regs: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%r0-%r7.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%r3-%r5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allocatable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BB: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24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%r0,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C8F4DDD-177E-424A-1809-BE6FCF0E0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52627"/>
              </p:ext>
            </p:extLst>
          </p:nvPr>
        </p:nvGraphicFramePr>
        <p:xfrm>
          <a:off x="3581400" y="19812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Line 17">
            <a:extLst>
              <a:ext uri="{FF2B5EF4-FFF2-40B4-BE49-F238E27FC236}">
                <a16:creationId xmlns:a16="http://schemas.microsoft.com/office/drawing/2014/main" id="{D2CD2936-3D30-AE36-5EDD-BC4F2122A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ECBF5BE3-0C5F-7921-45AB-EB4A36465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095526E9-DE86-A633-D263-40F363219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32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r3</a:t>
            </a:r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02D8B5D8-599D-5F2E-3F3E-7650CE75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r4</a:t>
            </a:r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C1C8CB4F-BCCA-6B2F-D568-6CAF3097E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78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EB5647E2-038E-DDA5-CAFF-E87A7E3E9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F22EF-A891-5CBC-B61A-05B125009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324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Available </a:t>
            </a:r>
            <a:r>
              <a:rPr lang="en-US" altLang="zh-CN" dirty="0" err="1"/>
              <a:t>phy</a:t>
            </a:r>
            <a:r>
              <a:rPr lang="en-US" altLang="zh-CN" dirty="0"/>
              <a:t>. regs.</a:t>
            </a:r>
            <a:r>
              <a:rPr lang="zh-CN" altLang="en-US" dirty="0"/>
              <a:t> </a:t>
            </a:r>
            <a:r>
              <a:rPr lang="en-US" altLang="zh-CN" dirty="0"/>
              <a:t>(r3-r5) in a stack.</a:t>
            </a:r>
            <a:endParaRPr lang="zh-CN" altLang="en-US" dirty="0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767301B7-5512-AA31-6E1D-A3302E657DF8}"/>
              </a:ext>
            </a:extLst>
          </p:cNvPr>
          <p:cNvSpPr/>
          <p:nvPr/>
        </p:nvSpPr>
        <p:spPr>
          <a:xfrm>
            <a:off x="76200" y="3657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BD79F-BFC5-C16F-D0F6-D4196F45B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29200"/>
            <a:ext cx="419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“x1”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”r5”.</a:t>
            </a:r>
            <a:endParaRPr lang="zh-CN" altLang="en-US" dirty="0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9CD586AB-AAE2-B737-50AB-A58B89224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32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/>
      <p:bldP spid="16" grpId="0" animBg="1"/>
      <p:bldP spid="16" grpId="1" animBg="1"/>
      <p:bldP spid="20" grpId="0"/>
      <p:bldP spid="20" grpId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D89C2D8-7C99-DBDC-E46C-FA7ADC8B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Motivating example</a:t>
            </a:r>
            <a:endParaRPr lang="zh-CN" altLang="en-US"/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5C276084-98D0-58AC-6CE6-5DD94F26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12419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8 physical regs: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%r0-%r7.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%r3-%r5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allocatable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BB: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24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%r0,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C8F4DDD-177E-424A-1809-BE6FCF0E028B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19812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Line 17">
            <a:extLst>
              <a:ext uri="{FF2B5EF4-FFF2-40B4-BE49-F238E27FC236}">
                <a16:creationId xmlns:a16="http://schemas.microsoft.com/office/drawing/2014/main" id="{D2CD2936-3D30-AE36-5EDD-BC4F2122A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ECBF5BE3-0C5F-7921-45AB-EB4A36465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095526E9-DE86-A633-D263-40F363219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32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r3</a:t>
            </a:r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02D8B5D8-599D-5F2E-3F3E-7650CE75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r4</a:t>
            </a:r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C1C8CB4F-BCCA-6B2F-D568-6CAF3097E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78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F22EF-A891-5CBC-B61A-05B125009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324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Available </a:t>
            </a:r>
            <a:r>
              <a:rPr lang="en-US" altLang="zh-CN" dirty="0" err="1"/>
              <a:t>phy</a:t>
            </a:r>
            <a:r>
              <a:rPr lang="en-US" altLang="zh-CN" dirty="0"/>
              <a:t>. regs.</a:t>
            </a:r>
            <a:r>
              <a:rPr lang="zh-CN" altLang="en-US" dirty="0"/>
              <a:t> </a:t>
            </a:r>
            <a:r>
              <a:rPr lang="en-US" altLang="zh-CN" dirty="0"/>
              <a:t>(r3-r5) in a stack.</a:t>
            </a:r>
            <a:endParaRPr lang="zh-CN" altLang="en-US" dirty="0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767301B7-5512-AA31-6E1D-A3302E657DF8}"/>
              </a:ext>
            </a:extLst>
          </p:cNvPr>
          <p:cNvSpPr/>
          <p:nvPr/>
        </p:nvSpPr>
        <p:spPr>
          <a:xfrm>
            <a:off x="76200" y="3657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BD79F-BFC5-C16F-D0F6-D4196F45B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29200"/>
            <a:ext cx="419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“x2”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“r4”.</a:t>
            </a:r>
            <a:endParaRPr lang="zh-CN" altLang="en-US" dirty="0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9CD586AB-AAE2-B737-50AB-A58B89224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32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 dirty="0"/>
          </a:p>
        </p:txBody>
      </p:sp>
      <p:sp>
        <p:nvSpPr>
          <p:cNvPr id="2" name="Oval 21">
            <a:extLst>
              <a:ext uri="{FF2B5EF4-FFF2-40B4-BE49-F238E27FC236}">
                <a16:creationId xmlns:a16="http://schemas.microsoft.com/office/drawing/2014/main" id="{5A09A157-953A-A7A1-DD88-7033D6892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r5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D20CA63A-8D62-6628-CB8F-3D489B2FFF6C}"/>
              </a:ext>
            </a:extLst>
          </p:cNvPr>
          <p:cNvSpPr/>
          <p:nvPr/>
        </p:nvSpPr>
        <p:spPr>
          <a:xfrm>
            <a:off x="76200" y="3962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1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2" grpId="0"/>
      <p:bldP spid="16" grpId="0" animBg="1"/>
      <p:bldP spid="20" grpId="0"/>
      <p:bldP spid="20" grpId="1"/>
      <p:bldP spid="25" grpId="0" animBg="1"/>
      <p:bldP spid="2" grpId="0" animBg="1"/>
      <p:bldP spid="2" grpId="1" animBg="1"/>
      <p:bldP spid="3" grpId="0" animBg="1"/>
      <p:bldP spid="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D89C2D8-7C99-DBDC-E46C-FA7ADC8B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Motivating example</a:t>
            </a:r>
            <a:endParaRPr lang="zh-CN" altLang="en-US"/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5C276084-98D0-58AC-6CE6-5DD94F26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12419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8 physical regs: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%r0-%r7.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%r3-%r5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allocatable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BB: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24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%r0,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C8F4DDD-177E-424A-1809-BE6FCF0E028B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19812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Line 17">
            <a:extLst>
              <a:ext uri="{FF2B5EF4-FFF2-40B4-BE49-F238E27FC236}">
                <a16:creationId xmlns:a16="http://schemas.microsoft.com/office/drawing/2014/main" id="{D2CD2936-3D30-AE36-5EDD-BC4F2122A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ECBF5BE3-0C5F-7921-45AB-EB4A36465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095526E9-DE86-A633-D263-40F363219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32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r3</a:t>
            </a:r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02D8B5D8-599D-5F2E-3F3E-7650CE75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r4</a:t>
            </a:r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C1C8CB4F-BCCA-6B2F-D568-6CAF3097E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78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F22EF-A891-5CBC-B61A-05B125009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324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Available </a:t>
            </a:r>
            <a:r>
              <a:rPr lang="en-US" altLang="zh-CN" dirty="0" err="1"/>
              <a:t>phy</a:t>
            </a:r>
            <a:r>
              <a:rPr lang="en-US" altLang="zh-CN" dirty="0"/>
              <a:t>. regs.</a:t>
            </a:r>
            <a:r>
              <a:rPr lang="zh-CN" altLang="en-US" dirty="0"/>
              <a:t> </a:t>
            </a:r>
            <a:r>
              <a:rPr lang="en-US" altLang="zh-CN" dirty="0"/>
              <a:t>(r3-r5) in a stack.</a:t>
            </a:r>
            <a:endParaRPr lang="zh-CN" altLang="en-US" dirty="0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767301B7-5512-AA31-6E1D-A3302E657DF8}"/>
              </a:ext>
            </a:extLst>
          </p:cNvPr>
          <p:cNvSpPr/>
          <p:nvPr/>
        </p:nvSpPr>
        <p:spPr>
          <a:xfrm>
            <a:off x="76200" y="3657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BD79F-BFC5-C16F-D0F6-D4196F45B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29200"/>
            <a:ext cx="419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“x4”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“r3”.</a:t>
            </a:r>
            <a:endParaRPr lang="zh-CN" altLang="en-US" dirty="0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9CD586AB-AAE2-B737-50AB-A58B89224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32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 dirty="0"/>
          </a:p>
        </p:txBody>
      </p:sp>
      <p:sp>
        <p:nvSpPr>
          <p:cNvPr id="2" name="Oval 21">
            <a:extLst>
              <a:ext uri="{FF2B5EF4-FFF2-40B4-BE49-F238E27FC236}">
                <a16:creationId xmlns:a16="http://schemas.microsoft.com/office/drawing/2014/main" id="{5A09A157-953A-A7A1-DD88-7033D6892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r5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D20CA63A-8D62-6628-CB8F-3D489B2FFF6C}"/>
              </a:ext>
            </a:extLst>
          </p:cNvPr>
          <p:cNvSpPr/>
          <p:nvPr/>
        </p:nvSpPr>
        <p:spPr>
          <a:xfrm>
            <a:off x="76200" y="3962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2B671F8D-F05A-4D9C-34ED-8886AF18241F}"/>
              </a:ext>
            </a:extLst>
          </p:cNvPr>
          <p:cNvSpPr/>
          <p:nvPr/>
        </p:nvSpPr>
        <p:spPr>
          <a:xfrm>
            <a:off x="76200" y="4343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8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2" grpId="0"/>
      <p:bldP spid="16" grpId="0" animBg="1"/>
      <p:bldP spid="20" grpId="0"/>
      <p:bldP spid="20" grpId="1"/>
      <p:bldP spid="25" grpId="0" animBg="1"/>
      <p:bldP spid="2" grpId="0" animBg="1"/>
      <p:bldP spid="2" grpId="1" animBg="1"/>
      <p:bldP spid="3" grpId="0" animBg="1"/>
      <p:bldP spid="4" grpId="0" animBg="1"/>
      <p:bldP spid="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D89C2D8-7C99-DBDC-E46C-FA7ADC8B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Motivating example</a:t>
            </a:r>
            <a:endParaRPr lang="zh-CN" altLang="en-US"/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5C276084-98D0-58AC-6CE6-5DD94F26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12419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8 physical regs: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%r0-%r7.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%r3-%r5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allocatable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BB: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24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%r0,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C8F4DDD-177E-424A-1809-BE6FCF0E0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08948"/>
              </p:ext>
            </p:extLst>
          </p:nvPr>
        </p:nvGraphicFramePr>
        <p:xfrm>
          <a:off x="3581400" y="19812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Line 17">
            <a:extLst>
              <a:ext uri="{FF2B5EF4-FFF2-40B4-BE49-F238E27FC236}">
                <a16:creationId xmlns:a16="http://schemas.microsoft.com/office/drawing/2014/main" id="{D2CD2936-3D30-AE36-5EDD-BC4F2122A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ECBF5BE3-0C5F-7921-45AB-EB4A36465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095526E9-DE86-A633-D263-40F363219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24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r3</a:t>
            </a:r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02D8B5D8-599D-5F2E-3F3E-7650CE75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r4</a:t>
            </a:r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C1C8CB4F-BCCA-6B2F-D568-6CAF3097E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78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F22EF-A891-5CBC-B61A-05B125009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324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Available </a:t>
            </a:r>
            <a:r>
              <a:rPr lang="en-US" altLang="zh-CN" dirty="0" err="1"/>
              <a:t>phy</a:t>
            </a:r>
            <a:r>
              <a:rPr lang="en-US" altLang="zh-CN" dirty="0"/>
              <a:t>. regs.</a:t>
            </a:r>
            <a:r>
              <a:rPr lang="zh-CN" altLang="en-US" dirty="0"/>
              <a:t> </a:t>
            </a:r>
            <a:r>
              <a:rPr lang="en-US" altLang="zh-CN" dirty="0"/>
              <a:t>(r3-r5) in a stack.</a:t>
            </a:r>
            <a:endParaRPr lang="zh-CN" altLang="en-US" dirty="0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767301B7-5512-AA31-6E1D-A3302E657DF8}"/>
              </a:ext>
            </a:extLst>
          </p:cNvPr>
          <p:cNvSpPr/>
          <p:nvPr/>
        </p:nvSpPr>
        <p:spPr>
          <a:xfrm>
            <a:off x="76200" y="3657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BD79F-BFC5-C16F-D0F6-D4196F45B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29200"/>
            <a:ext cx="419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Spill</a:t>
            </a:r>
            <a:r>
              <a:rPr lang="zh-CN" altLang="en-US" dirty="0"/>
              <a:t> </a:t>
            </a:r>
            <a:r>
              <a:rPr lang="en-US" altLang="zh-CN" dirty="0"/>
              <a:t>“x6”.</a:t>
            </a:r>
            <a:endParaRPr lang="zh-CN" altLang="en-US" dirty="0"/>
          </a:p>
        </p:txBody>
      </p:sp>
      <p:sp>
        <p:nvSpPr>
          <p:cNvPr id="2" name="Oval 21">
            <a:extLst>
              <a:ext uri="{FF2B5EF4-FFF2-40B4-BE49-F238E27FC236}">
                <a16:creationId xmlns:a16="http://schemas.microsoft.com/office/drawing/2014/main" id="{5A09A157-953A-A7A1-DD88-7033D6892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r5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D20CA63A-8D62-6628-CB8F-3D489B2FFF6C}"/>
              </a:ext>
            </a:extLst>
          </p:cNvPr>
          <p:cNvSpPr/>
          <p:nvPr/>
        </p:nvSpPr>
        <p:spPr>
          <a:xfrm>
            <a:off x="76200" y="3962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2B671F8D-F05A-4D9C-34ED-8886AF18241F}"/>
              </a:ext>
            </a:extLst>
          </p:cNvPr>
          <p:cNvSpPr/>
          <p:nvPr/>
        </p:nvSpPr>
        <p:spPr>
          <a:xfrm>
            <a:off x="76200" y="4343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FB50A48D-ECDF-1F28-85C8-94338F38279B}"/>
              </a:ext>
            </a:extLst>
          </p:cNvPr>
          <p:cNvSpPr/>
          <p:nvPr/>
        </p:nvSpPr>
        <p:spPr>
          <a:xfrm>
            <a:off x="76200" y="4724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1A3F1F38-CF36-6F6C-3C29-BFE3CD364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505200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spilled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10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2" grpId="0"/>
      <p:bldP spid="16" grpId="0" animBg="1"/>
      <p:bldP spid="20" grpId="0"/>
      <p:bldP spid="20" grpId="1"/>
      <p:bldP spid="2" grpId="0" animBg="1"/>
      <p:bldP spid="2" grpId="1" animBg="1"/>
      <p:bldP spid="3" grpId="0" animBg="1"/>
      <p:bldP spid="4" grpId="0" animBg="1"/>
      <p:bldP spid="11" grpId="0" animBg="1"/>
      <p:bldP spid="11" grpId="1" animBg="1"/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8B6430B-EE94-691B-ED97-4DE48C3F8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Back-end Structure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5C31149C-2862-D438-08D2-033EE6A81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5410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4" name="AutoShape 5">
            <a:extLst>
              <a:ext uri="{FF2B5EF4-FFF2-40B4-BE49-F238E27FC236}">
                <a16:creationId xmlns:a16="http://schemas.microsoft.com/office/drawing/2014/main" id="{44AC7D33-5D86-70AE-B271-490E016A8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33600"/>
            <a:ext cx="8382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sp>
        <p:nvSpPr>
          <p:cNvPr id="5125" name="AutoShape 6">
            <a:extLst>
              <a:ext uri="{FF2B5EF4-FFF2-40B4-BE49-F238E27FC236}">
                <a16:creationId xmlns:a16="http://schemas.microsoft.com/office/drawing/2014/main" id="{7A8B8683-F8B2-8B17-CC02-15C135054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TempMap</a:t>
            </a:r>
          </a:p>
        </p:txBody>
      </p:sp>
      <p:sp>
        <p:nvSpPr>
          <p:cNvPr id="5126" name="AutoShape 7">
            <a:extLst>
              <a:ext uri="{FF2B5EF4-FFF2-40B4-BE49-F238E27FC236}">
                <a16:creationId xmlns:a16="http://schemas.microsoft.com/office/drawing/2014/main" id="{2B96FC9B-2B81-6892-8A8C-B4AEFE09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057400"/>
            <a:ext cx="1752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selector</a:t>
            </a:r>
          </a:p>
        </p:txBody>
      </p:sp>
      <p:cxnSp>
        <p:nvCxnSpPr>
          <p:cNvPr id="5127" name="AutoShape 8">
            <a:extLst>
              <a:ext uri="{FF2B5EF4-FFF2-40B4-BE49-F238E27FC236}">
                <a16:creationId xmlns:a16="http://schemas.microsoft.com/office/drawing/2014/main" id="{0070EF27-7021-47C1-9C25-9994B93A2EAF}"/>
              </a:ext>
            </a:extLst>
          </p:cNvPr>
          <p:cNvCxnSpPr>
            <a:cxnSpLocks noChangeShapeType="1"/>
            <a:stCxn id="5124" idx="3"/>
            <a:endCxn id="5126" idx="1"/>
          </p:cNvCxnSpPr>
          <p:nvPr/>
        </p:nvCxnSpPr>
        <p:spPr bwMode="auto">
          <a:xfrm>
            <a:off x="1447800" y="25876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AutoShape 9">
            <a:extLst>
              <a:ext uri="{FF2B5EF4-FFF2-40B4-BE49-F238E27FC236}">
                <a16:creationId xmlns:a16="http://schemas.microsoft.com/office/drawing/2014/main" id="{A326EA61-72C5-CD77-5E15-73E1A94D7754}"/>
              </a:ext>
            </a:extLst>
          </p:cNvPr>
          <p:cNvCxnSpPr>
            <a:cxnSpLocks noChangeShapeType="1"/>
            <a:stCxn id="5129" idx="3"/>
            <a:endCxn id="5125" idx="1"/>
          </p:cNvCxnSpPr>
          <p:nvPr/>
        </p:nvCxnSpPr>
        <p:spPr bwMode="auto">
          <a:xfrm flipV="1">
            <a:off x="4343400" y="4187825"/>
            <a:ext cx="457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AutoShape 10">
            <a:extLst>
              <a:ext uri="{FF2B5EF4-FFF2-40B4-BE49-F238E27FC236}">
                <a16:creationId xmlns:a16="http://schemas.microsoft.com/office/drawing/2014/main" id="{EA50F3FA-66BF-A67A-ADF9-68562EA84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1371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register allocator</a:t>
            </a:r>
          </a:p>
        </p:txBody>
      </p:sp>
      <p:sp>
        <p:nvSpPr>
          <p:cNvPr id="5130" name="AutoShape 11">
            <a:extLst>
              <a:ext uri="{FF2B5EF4-FFF2-40B4-BE49-F238E27FC236}">
                <a16:creationId xmlns:a16="http://schemas.microsoft.com/office/drawing/2014/main" id="{89160B54-707E-931B-C6BA-A333B4346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860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5131" name="AutoShape 12">
            <a:extLst>
              <a:ext uri="{FF2B5EF4-FFF2-40B4-BE49-F238E27FC236}">
                <a16:creationId xmlns:a16="http://schemas.microsoft.com/office/drawing/2014/main" id="{AE6C56AC-238C-EA3C-B403-4DE747840B25}"/>
              </a:ext>
            </a:extLst>
          </p:cNvPr>
          <p:cNvCxnSpPr>
            <a:cxnSpLocks noChangeShapeType="1"/>
            <a:stCxn id="5126" idx="3"/>
            <a:endCxn id="5130" idx="1"/>
          </p:cNvCxnSpPr>
          <p:nvPr/>
        </p:nvCxnSpPr>
        <p:spPr bwMode="auto">
          <a:xfrm>
            <a:off x="4495800" y="25908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2" name="AutoShape 13">
            <a:extLst>
              <a:ext uri="{FF2B5EF4-FFF2-40B4-BE49-F238E27FC236}">
                <a16:creationId xmlns:a16="http://schemas.microsoft.com/office/drawing/2014/main" id="{7152645D-405B-EC71-AF62-C53256EA0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26415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5133" name="AutoShape 14">
            <a:extLst>
              <a:ext uri="{FF2B5EF4-FFF2-40B4-BE49-F238E27FC236}">
                <a16:creationId xmlns:a16="http://schemas.microsoft.com/office/drawing/2014/main" id="{06B274CA-6543-74F3-3C51-126A10088991}"/>
              </a:ext>
            </a:extLst>
          </p:cNvPr>
          <p:cNvCxnSpPr>
            <a:cxnSpLocks noChangeShapeType="1"/>
            <a:stCxn id="5134" idx="3"/>
            <a:endCxn id="5132" idx="1"/>
          </p:cNvCxnSpPr>
          <p:nvPr/>
        </p:nvCxnSpPr>
        <p:spPr bwMode="auto">
          <a:xfrm>
            <a:off x="4648200" y="5715000"/>
            <a:ext cx="228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4" name="AutoShape 15">
            <a:extLst>
              <a:ext uri="{FF2B5EF4-FFF2-40B4-BE49-F238E27FC236}">
                <a16:creationId xmlns:a16="http://schemas.microsoft.com/office/drawing/2014/main" id="{505F4EF7-AF1C-57DD-5780-2D1FB0979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scheduler</a:t>
            </a:r>
          </a:p>
        </p:txBody>
      </p:sp>
      <p:cxnSp>
        <p:nvCxnSpPr>
          <p:cNvPr id="5135" name="AutoShape 16">
            <a:extLst>
              <a:ext uri="{FF2B5EF4-FFF2-40B4-BE49-F238E27FC236}">
                <a16:creationId xmlns:a16="http://schemas.microsoft.com/office/drawing/2014/main" id="{AD0FB3A3-F612-6C00-EE9A-CCF3EB32974D}"/>
              </a:ext>
            </a:extLst>
          </p:cNvPr>
          <p:cNvCxnSpPr>
            <a:cxnSpLocks noChangeShapeType="1"/>
            <a:stCxn id="5130" idx="3"/>
            <a:endCxn id="5129" idx="0"/>
          </p:cNvCxnSpPr>
          <p:nvPr/>
        </p:nvCxnSpPr>
        <p:spPr bwMode="auto">
          <a:xfrm flipH="1">
            <a:off x="3657600" y="2590800"/>
            <a:ext cx="2438400" cy="1066800"/>
          </a:xfrm>
          <a:prstGeom prst="bentConnector4">
            <a:avLst>
              <a:gd name="adj1" fmla="val -9375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7">
            <a:extLst>
              <a:ext uri="{FF2B5EF4-FFF2-40B4-BE49-F238E27FC236}">
                <a16:creationId xmlns:a16="http://schemas.microsoft.com/office/drawing/2014/main" id="{4530A079-2E4C-878C-6F8A-F0E17791A917}"/>
              </a:ext>
            </a:extLst>
          </p:cNvPr>
          <p:cNvCxnSpPr>
            <a:cxnSpLocks noChangeShapeType="1"/>
            <a:stCxn id="5125" idx="3"/>
            <a:endCxn id="5134" idx="0"/>
          </p:cNvCxnSpPr>
          <p:nvPr/>
        </p:nvCxnSpPr>
        <p:spPr bwMode="auto">
          <a:xfrm flipH="1">
            <a:off x="3810000" y="4187825"/>
            <a:ext cx="2514600" cy="993775"/>
          </a:xfrm>
          <a:prstGeom prst="bentConnector4">
            <a:avLst>
              <a:gd name="adj1" fmla="val -9093"/>
              <a:gd name="adj2" fmla="val 72843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8">
            <a:extLst>
              <a:ext uri="{FF2B5EF4-FFF2-40B4-BE49-F238E27FC236}">
                <a16:creationId xmlns:a16="http://schemas.microsoft.com/office/drawing/2014/main" id="{A0F7A2AA-1D37-A5F7-50EF-98AA4C3222E2}"/>
              </a:ext>
            </a:extLst>
          </p:cNvPr>
          <p:cNvCxnSpPr>
            <a:cxnSpLocks noChangeShapeType="1"/>
            <a:stCxn id="5130" idx="3"/>
            <a:endCxn id="5134" idx="1"/>
          </p:cNvCxnSpPr>
          <p:nvPr/>
        </p:nvCxnSpPr>
        <p:spPr bwMode="auto">
          <a:xfrm flipH="1">
            <a:off x="2971800" y="2590800"/>
            <a:ext cx="3124200" cy="3124200"/>
          </a:xfrm>
          <a:prstGeom prst="bentConnector5">
            <a:avLst>
              <a:gd name="adj1" fmla="val -7315"/>
              <a:gd name="adj2" fmla="val 22204"/>
              <a:gd name="adj3" fmla="val 107315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19">
            <a:extLst>
              <a:ext uri="{FF2B5EF4-FFF2-40B4-BE49-F238E27FC236}">
                <a16:creationId xmlns:a16="http://schemas.microsoft.com/office/drawing/2014/main" id="{D651F1E8-F7C2-AC3B-A92A-C8B66ECCBD19}"/>
              </a:ext>
            </a:extLst>
          </p:cNvPr>
          <p:cNvCxnSpPr>
            <a:cxnSpLocks noChangeShapeType="1"/>
            <a:stCxn id="5125" idx="3"/>
          </p:cNvCxnSpPr>
          <p:nvPr/>
        </p:nvCxnSpPr>
        <p:spPr bwMode="auto">
          <a:xfrm>
            <a:off x="6324600" y="41878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20">
            <a:extLst>
              <a:ext uri="{FF2B5EF4-FFF2-40B4-BE49-F238E27FC236}">
                <a16:creationId xmlns:a16="http://schemas.microsoft.com/office/drawing/2014/main" id="{918FDE19-D57D-17FB-B74E-88B3C795C870}"/>
              </a:ext>
            </a:extLst>
          </p:cNvPr>
          <p:cNvCxnSpPr>
            <a:cxnSpLocks noChangeShapeType="1"/>
            <a:stCxn id="5132" idx="3"/>
          </p:cNvCxnSpPr>
          <p:nvPr/>
        </p:nvCxnSpPr>
        <p:spPr bwMode="auto">
          <a:xfrm flipV="1">
            <a:off x="6400800" y="5715000"/>
            <a:ext cx="1219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0" name="Line 21">
            <a:extLst>
              <a:ext uri="{FF2B5EF4-FFF2-40B4-BE49-F238E27FC236}">
                <a16:creationId xmlns:a16="http://schemas.microsoft.com/office/drawing/2014/main" id="{CB92CC28-7FD7-F447-8FC1-8E31EB314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590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9E6E307-1F85-FBC8-6FBC-772A67131F69}"/>
              </a:ext>
            </a:extLst>
          </p:cNvPr>
          <p:cNvSpPr/>
          <p:nvPr/>
        </p:nvSpPr>
        <p:spPr>
          <a:xfrm>
            <a:off x="1828800" y="3429000"/>
            <a:ext cx="6781800" cy="14478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D89C2D8-7C99-DBDC-E46C-FA7ADC8B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Motivating example</a:t>
            </a:r>
            <a:endParaRPr lang="zh-CN" altLang="en-US"/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5C276084-98D0-58AC-6CE6-5DD94F26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12419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8 physical regs: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%r0-%r7.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%r3-%r5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allocatable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BB: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24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%r0,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C8F4DDD-177E-424A-1809-BE6FCF0E028B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19812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Line 17">
            <a:extLst>
              <a:ext uri="{FF2B5EF4-FFF2-40B4-BE49-F238E27FC236}">
                <a16:creationId xmlns:a16="http://schemas.microsoft.com/office/drawing/2014/main" id="{D2CD2936-3D30-AE36-5EDD-BC4F2122A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ECBF5BE3-0C5F-7921-45AB-EB4A36465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095526E9-DE86-A633-D263-40F363219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24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r3</a:t>
            </a:r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02D8B5D8-599D-5F2E-3F3E-7650CE75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r4</a:t>
            </a:r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C1C8CB4F-BCCA-6B2F-D568-6CAF3097E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78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F22EF-A891-5CBC-B61A-05B125009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324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Available </a:t>
            </a:r>
            <a:r>
              <a:rPr lang="en-US" altLang="zh-CN" dirty="0" err="1"/>
              <a:t>phy</a:t>
            </a:r>
            <a:r>
              <a:rPr lang="en-US" altLang="zh-CN" dirty="0"/>
              <a:t>. regs.</a:t>
            </a:r>
            <a:r>
              <a:rPr lang="zh-CN" altLang="en-US" dirty="0"/>
              <a:t> </a:t>
            </a:r>
            <a:r>
              <a:rPr lang="en-US" altLang="zh-CN" dirty="0"/>
              <a:t>(r3-r5) in a stack.</a:t>
            </a:r>
            <a:endParaRPr lang="zh-CN" altLang="en-US" dirty="0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767301B7-5512-AA31-6E1D-A3302E657DF8}"/>
              </a:ext>
            </a:extLst>
          </p:cNvPr>
          <p:cNvSpPr/>
          <p:nvPr/>
        </p:nvSpPr>
        <p:spPr>
          <a:xfrm>
            <a:off x="76200" y="3657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BD79F-BFC5-C16F-D0F6-D4196F45B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29200"/>
            <a:ext cx="419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“x1”,</a:t>
            </a:r>
            <a:r>
              <a:rPr lang="zh-CN" altLang="en-US" dirty="0"/>
              <a:t> </a:t>
            </a:r>
            <a:r>
              <a:rPr lang="en-US" altLang="zh-CN" dirty="0"/>
              <a:t>“x2”,</a:t>
            </a:r>
            <a:r>
              <a:rPr lang="zh-CN" altLang="en-US" dirty="0"/>
              <a:t> </a:t>
            </a:r>
            <a:r>
              <a:rPr lang="en-US" altLang="zh-CN" dirty="0"/>
              <a:t>“x8”.</a:t>
            </a:r>
          </a:p>
          <a:p>
            <a:pPr eaLnBrk="1" hangingPunct="1"/>
            <a:r>
              <a:rPr lang="en-US" altLang="zh-CN" dirty="0"/>
              <a:t>Evict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“r5”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“r4”,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“x1”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“x2”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used.</a:t>
            </a:r>
          </a:p>
          <a:p>
            <a:pPr eaLnBrk="1" hangingPunct="1"/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evict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”x8”.</a:t>
            </a:r>
          </a:p>
        </p:txBody>
      </p:sp>
      <p:sp>
        <p:nvSpPr>
          <p:cNvPr id="2" name="Oval 21">
            <a:extLst>
              <a:ext uri="{FF2B5EF4-FFF2-40B4-BE49-F238E27FC236}">
                <a16:creationId xmlns:a16="http://schemas.microsoft.com/office/drawing/2014/main" id="{5A09A157-953A-A7A1-DD88-7033D6892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r5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D20CA63A-8D62-6628-CB8F-3D489B2FFF6C}"/>
              </a:ext>
            </a:extLst>
          </p:cNvPr>
          <p:cNvSpPr/>
          <p:nvPr/>
        </p:nvSpPr>
        <p:spPr>
          <a:xfrm>
            <a:off x="76200" y="3962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2B671F8D-F05A-4D9C-34ED-8886AF18241F}"/>
              </a:ext>
            </a:extLst>
          </p:cNvPr>
          <p:cNvSpPr/>
          <p:nvPr/>
        </p:nvSpPr>
        <p:spPr>
          <a:xfrm>
            <a:off x="76200" y="4343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FB50A48D-ECDF-1F28-85C8-94338F38279B}"/>
              </a:ext>
            </a:extLst>
          </p:cNvPr>
          <p:cNvSpPr/>
          <p:nvPr/>
        </p:nvSpPr>
        <p:spPr>
          <a:xfrm>
            <a:off x="76200" y="4724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1A3F1F38-CF36-6F6C-3C29-BFE3CD364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505200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spilled</a:t>
            </a:r>
            <a:endParaRPr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9B96953C-3330-74EB-B1E2-32798FE09669}"/>
              </a:ext>
            </a:extLst>
          </p:cNvPr>
          <p:cNvSpPr/>
          <p:nvPr/>
        </p:nvSpPr>
        <p:spPr>
          <a:xfrm>
            <a:off x="76200" y="5105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21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2" grpId="0"/>
      <p:bldP spid="16" grpId="0" animBg="1"/>
      <p:bldP spid="20" grpId="0"/>
      <p:bldP spid="20" grpId="1"/>
      <p:bldP spid="2" grpId="0" animBg="1"/>
      <p:bldP spid="2" grpId="1" animBg="1"/>
      <p:bldP spid="3" grpId="0" animBg="1"/>
      <p:bldP spid="4" grpId="0" animBg="1"/>
      <p:bldP spid="11" grpId="0" animBg="1"/>
      <p:bldP spid="13" grpId="0"/>
      <p:bldP spid="14" grpId="0" animBg="1"/>
      <p:bldP spid="1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D89C2D8-7C99-DBDC-E46C-FA7ADC8B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Motivating example</a:t>
            </a:r>
            <a:endParaRPr lang="zh-CN" altLang="en-US"/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5C276084-98D0-58AC-6CE6-5DD94F26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12419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8 physical regs: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%r0-%r7.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%r3-%r5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allocatable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BB: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24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%r0,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C8F4DDD-177E-424A-1809-BE6FCF0E028B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19812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Line 17">
            <a:extLst>
              <a:ext uri="{FF2B5EF4-FFF2-40B4-BE49-F238E27FC236}">
                <a16:creationId xmlns:a16="http://schemas.microsoft.com/office/drawing/2014/main" id="{D2CD2936-3D30-AE36-5EDD-BC4F2122A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ECBF5BE3-0C5F-7921-45AB-EB4A36465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095526E9-DE86-A633-D263-40F363219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24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r3</a:t>
            </a:r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02D8B5D8-599D-5F2E-3F3E-7650CE75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r4</a:t>
            </a:r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C1C8CB4F-BCCA-6B2F-D568-6CAF3097E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78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F22EF-A891-5CBC-B61A-05B125009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324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Available </a:t>
            </a:r>
            <a:r>
              <a:rPr lang="en-US" altLang="zh-CN" dirty="0" err="1"/>
              <a:t>phy</a:t>
            </a:r>
            <a:r>
              <a:rPr lang="en-US" altLang="zh-CN" dirty="0"/>
              <a:t>. regs.</a:t>
            </a:r>
            <a:r>
              <a:rPr lang="zh-CN" altLang="en-US" dirty="0"/>
              <a:t> </a:t>
            </a:r>
            <a:r>
              <a:rPr lang="en-US" altLang="zh-CN" dirty="0"/>
              <a:t>(r3-r5) in a stack.</a:t>
            </a:r>
            <a:endParaRPr lang="zh-CN" altLang="en-US" dirty="0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767301B7-5512-AA31-6E1D-A3302E657DF8}"/>
              </a:ext>
            </a:extLst>
          </p:cNvPr>
          <p:cNvSpPr/>
          <p:nvPr/>
        </p:nvSpPr>
        <p:spPr>
          <a:xfrm>
            <a:off x="76200" y="3657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BD79F-BFC5-C16F-D0F6-D4196F45B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29200"/>
            <a:ext cx="419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“x1”,</a:t>
            </a:r>
            <a:r>
              <a:rPr lang="zh-CN" altLang="en-US" dirty="0"/>
              <a:t> </a:t>
            </a:r>
            <a:r>
              <a:rPr lang="en-US" altLang="zh-CN" dirty="0"/>
              <a:t>“x2”,</a:t>
            </a:r>
            <a:r>
              <a:rPr lang="zh-CN" altLang="en-US" dirty="0"/>
              <a:t> </a:t>
            </a:r>
            <a:r>
              <a:rPr lang="en-US" altLang="zh-CN" dirty="0"/>
              <a:t>“x8”.</a:t>
            </a:r>
          </a:p>
          <a:p>
            <a:pPr eaLnBrk="1" hangingPunct="1"/>
            <a:r>
              <a:rPr lang="en-US" altLang="zh-CN" dirty="0"/>
              <a:t>Evict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“r5”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“r4”,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“x1”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“x2”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used.</a:t>
            </a:r>
          </a:p>
          <a:p>
            <a:pPr eaLnBrk="1" hangingPunct="1"/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evict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”x8”.</a:t>
            </a:r>
          </a:p>
        </p:txBody>
      </p:sp>
      <p:sp>
        <p:nvSpPr>
          <p:cNvPr id="2" name="Oval 21">
            <a:extLst>
              <a:ext uri="{FF2B5EF4-FFF2-40B4-BE49-F238E27FC236}">
                <a16:creationId xmlns:a16="http://schemas.microsoft.com/office/drawing/2014/main" id="{5A09A157-953A-A7A1-DD88-7033D6892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r5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D20CA63A-8D62-6628-CB8F-3D489B2FFF6C}"/>
              </a:ext>
            </a:extLst>
          </p:cNvPr>
          <p:cNvSpPr/>
          <p:nvPr/>
        </p:nvSpPr>
        <p:spPr>
          <a:xfrm>
            <a:off x="76200" y="3962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2B671F8D-F05A-4D9C-34ED-8886AF18241F}"/>
              </a:ext>
            </a:extLst>
          </p:cNvPr>
          <p:cNvSpPr/>
          <p:nvPr/>
        </p:nvSpPr>
        <p:spPr>
          <a:xfrm>
            <a:off x="76200" y="4343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FB50A48D-ECDF-1F28-85C8-94338F38279B}"/>
              </a:ext>
            </a:extLst>
          </p:cNvPr>
          <p:cNvSpPr/>
          <p:nvPr/>
        </p:nvSpPr>
        <p:spPr>
          <a:xfrm>
            <a:off x="76200" y="4724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1A3F1F38-CF36-6F6C-3C29-BFE3CD364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505200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spilled</a:t>
            </a:r>
            <a:endParaRPr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9B96953C-3330-74EB-B1E2-32798FE09669}"/>
              </a:ext>
            </a:extLst>
          </p:cNvPr>
          <p:cNvSpPr/>
          <p:nvPr/>
        </p:nvSpPr>
        <p:spPr>
          <a:xfrm>
            <a:off x="76200" y="5105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DCDA33C8-A636-18F8-8517-78077E92A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24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r5</a:t>
            </a: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166F2F0E-3776-FCC6-7E90-8E893BB0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r4</a:t>
            </a:r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0917E91D-92EE-4585-433C-CCE6E0674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795853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D89C2D8-7C99-DBDC-E46C-FA7ADC8B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Motivating example</a:t>
            </a:r>
            <a:endParaRPr lang="zh-CN" altLang="en-US"/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5C276084-98D0-58AC-6CE6-5DD94F26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12419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8 physical regs: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%r0-%r7.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%r3-%r5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allocatable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BB: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24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%r0,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C8F4DDD-177E-424A-1809-BE6FCF0E028B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19812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Line 17">
            <a:extLst>
              <a:ext uri="{FF2B5EF4-FFF2-40B4-BE49-F238E27FC236}">
                <a16:creationId xmlns:a16="http://schemas.microsoft.com/office/drawing/2014/main" id="{D2CD2936-3D30-AE36-5EDD-BC4F2122A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ECBF5BE3-0C5F-7921-45AB-EB4A36465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095526E9-DE86-A633-D263-40F363219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24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r3</a:t>
            </a:r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02D8B5D8-599D-5F2E-3F3E-7650CE75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r4</a:t>
            </a:r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C1C8CB4F-BCCA-6B2F-D568-6CAF3097E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78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F22EF-A891-5CBC-B61A-05B125009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324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Available </a:t>
            </a:r>
            <a:r>
              <a:rPr lang="en-US" altLang="zh-CN" dirty="0" err="1"/>
              <a:t>phy</a:t>
            </a:r>
            <a:r>
              <a:rPr lang="en-US" altLang="zh-CN" dirty="0"/>
              <a:t>. regs.</a:t>
            </a:r>
            <a:r>
              <a:rPr lang="zh-CN" altLang="en-US" dirty="0"/>
              <a:t> </a:t>
            </a:r>
            <a:r>
              <a:rPr lang="en-US" altLang="zh-CN" dirty="0"/>
              <a:t>(r3-r5) in a stack.</a:t>
            </a:r>
            <a:endParaRPr lang="zh-CN" altLang="en-US" dirty="0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767301B7-5512-AA31-6E1D-A3302E657DF8}"/>
              </a:ext>
            </a:extLst>
          </p:cNvPr>
          <p:cNvSpPr/>
          <p:nvPr/>
        </p:nvSpPr>
        <p:spPr>
          <a:xfrm>
            <a:off x="76200" y="3657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BD79F-BFC5-C16F-D0F6-D4196F45B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29200"/>
            <a:ext cx="419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“x4”,</a:t>
            </a:r>
            <a:r>
              <a:rPr lang="zh-CN" altLang="en-US" dirty="0"/>
              <a:t> </a:t>
            </a:r>
            <a:r>
              <a:rPr lang="en-US" altLang="zh-CN" dirty="0"/>
              <a:t>“x6”,</a:t>
            </a:r>
            <a:r>
              <a:rPr lang="zh-CN" altLang="en-US" dirty="0"/>
              <a:t> </a:t>
            </a:r>
            <a:r>
              <a:rPr lang="en-US" altLang="zh-CN" dirty="0"/>
              <a:t>“x9”.</a:t>
            </a:r>
          </a:p>
          <a:p>
            <a:pPr eaLnBrk="1" hangingPunct="1"/>
            <a:r>
              <a:rPr lang="en-US" altLang="zh-CN" dirty="0"/>
              <a:t>Evict</a:t>
            </a:r>
            <a:r>
              <a:rPr lang="zh-CN" altLang="en-US" dirty="0"/>
              <a:t> </a:t>
            </a:r>
            <a:r>
              <a:rPr lang="en-US" altLang="zh-CN" dirty="0"/>
              <a:t>“r3”,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“x4”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used.</a:t>
            </a:r>
          </a:p>
        </p:txBody>
      </p:sp>
      <p:sp>
        <p:nvSpPr>
          <p:cNvPr id="2" name="Oval 21">
            <a:extLst>
              <a:ext uri="{FF2B5EF4-FFF2-40B4-BE49-F238E27FC236}">
                <a16:creationId xmlns:a16="http://schemas.microsoft.com/office/drawing/2014/main" id="{5A09A157-953A-A7A1-DD88-7033D6892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r5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D20CA63A-8D62-6628-CB8F-3D489B2FFF6C}"/>
              </a:ext>
            </a:extLst>
          </p:cNvPr>
          <p:cNvSpPr/>
          <p:nvPr/>
        </p:nvSpPr>
        <p:spPr>
          <a:xfrm>
            <a:off x="76200" y="3962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2B671F8D-F05A-4D9C-34ED-8886AF18241F}"/>
              </a:ext>
            </a:extLst>
          </p:cNvPr>
          <p:cNvSpPr/>
          <p:nvPr/>
        </p:nvSpPr>
        <p:spPr>
          <a:xfrm>
            <a:off x="76200" y="4343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FB50A48D-ECDF-1F28-85C8-94338F38279B}"/>
              </a:ext>
            </a:extLst>
          </p:cNvPr>
          <p:cNvSpPr/>
          <p:nvPr/>
        </p:nvSpPr>
        <p:spPr>
          <a:xfrm>
            <a:off x="76200" y="4724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1A3F1F38-CF36-6F6C-3C29-BFE3CD364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505200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spilled</a:t>
            </a:r>
            <a:endParaRPr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9B96953C-3330-74EB-B1E2-32798FE09669}"/>
              </a:ext>
            </a:extLst>
          </p:cNvPr>
          <p:cNvSpPr/>
          <p:nvPr/>
        </p:nvSpPr>
        <p:spPr>
          <a:xfrm>
            <a:off x="76200" y="5105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DCDA33C8-A636-18F8-8517-78077E92A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24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r5</a:t>
            </a: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166F2F0E-3776-FCC6-7E90-8E893BB0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r4</a:t>
            </a:r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0917E91D-92EE-4585-433C-CCE6E0674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r4</a:t>
            </a:r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3C403B70-BEC0-8907-F4A9-166812DC573B}"/>
              </a:ext>
            </a:extLst>
          </p:cNvPr>
          <p:cNvSpPr/>
          <p:nvPr/>
        </p:nvSpPr>
        <p:spPr>
          <a:xfrm>
            <a:off x="76200" y="5486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9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2" grpId="0"/>
      <p:bldP spid="16" grpId="0" animBg="1"/>
      <p:bldP spid="20" grpId="0"/>
      <p:bldP spid="20" grpId="1"/>
      <p:bldP spid="2" grpId="0" animBg="1"/>
      <p:bldP spid="2" grpId="1" animBg="1"/>
      <p:bldP spid="3" grpId="0" animBg="1"/>
      <p:bldP spid="4" grpId="0" animBg="1"/>
      <p:bldP spid="11" grpId="0" animBg="1"/>
      <p:bldP spid="13" grpId="0"/>
      <p:bldP spid="14" grpId="0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D89C2D8-7C99-DBDC-E46C-FA7ADC8B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Motivating example</a:t>
            </a:r>
            <a:endParaRPr lang="zh-CN" altLang="en-US"/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5C276084-98D0-58AC-6CE6-5DD94F26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12419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8 physical regs: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%r0-%r7.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%r3-%r5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allocatable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BB: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24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%r0,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C8F4DDD-177E-424A-1809-BE6FCF0E028B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19812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Line 17">
            <a:extLst>
              <a:ext uri="{FF2B5EF4-FFF2-40B4-BE49-F238E27FC236}">
                <a16:creationId xmlns:a16="http://schemas.microsoft.com/office/drawing/2014/main" id="{D2CD2936-3D30-AE36-5EDD-BC4F2122A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ECBF5BE3-0C5F-7921-45AB-EB4A36465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095526E9-DE86-A633-D263-40F363219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24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r3</a:t>
            </a:r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02D8B5D8-599D-5F2E-3F3E-7650CE75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r4</a:t>
            </a:r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C1C8CB4F-BCCA-6B2F-D568-6CAF3097E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78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F22EF-A891-5CBC-B61A-05B125009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324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Available </a:t>
            </a:r>
            <a:r>
              <a:rPr lang="en-US" altLang="zh-CN" dirty="0" err="1"/>
              <a:t>phy</a:t>
            </a:r>
            <a:r>
              <a:rPr lang="en-US" altLang="zh-CN" dirty="0"/>
              <a:t>. regs.</a:t>
            </a:r>
            <a:r>
              <a:rPr lang="zh-CN" altLang="en-US" dirty="0"/>
              <a:t> </a:t>
            </a:r>
            <a:r>
              <a:rPr lang="en-US" altLang="zh-CN" dirty="0"/>
              <a:t>(r3-r5) in a stack.</a:t>
            </a:r>
            <a:endParaRPr lang="zh-CN" altLang="en-US" dirty="0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767301B7-5512-AA31-6E1D-A3302E657DF8}"/>
              </a:ext>
            </a:extLst>
          </p:cNvPr>
          <p:cNvSpPr/>
          <p:nvPr/>
        </p:nvSpPr>
        <p:spPr>
          <a:xfrm>
            <a:off x="76200" y="3657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BD79F-BFC5-C16F-D0F6-D4196F45B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29200"/>
            <a:ext cx="419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“x4”,</a:t>
            </a:r>
            <a:r>
              <a:rPr lang="zh-CN" altLang="en-US" dirty="0"/>
              <a:t> </a:t>
            </a:r>
            <a:r>
              <a:rPr lang="en-US" altLang="zh-CN" dirty="0"/>
              <a:t>“x6”,</a:t>
            </a:r>
            <a:r>
              <a:rPr lang="zh-CN" altLang="en-US" dirty="0"/>
              <a:t> </a:t>
            </a:r>
            <a:r>
              <a:rPr lang="en-US" altLang="zh-CN" dirty="0"/>
              <a:t>“x9”.</a:t>
            </a:r>
          </a:p>
          <a:p>
            <a:pPr eaLnBrk="1" hangingPunct="1"/>
            <a:r>
              <a:rPr lang="en-US" altLang="zh-CN" dirty="0"/>
              <a:t>Evict</a:t>
            </a:r>
            <a:r>
              <a:rPr lang="zh-CN" altLang="en-US" dirty="0"/>
              <a:t> </a:t>
            </a:r>
            <a:r>
              <a:rPr lang="en-US" altLang="zh-CN" dirty="0"/>
              <a:t>“r3”,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“x4”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used.</a:t>
            </a:r>
          </a:p>
        </p:txBody>
      </p:sp>
      <p:sp>
        <p:nvSpPr>
          <p:cNvPr id="2" name="Oval 21">
            <a:extLst>
              <a:ext uri="{FF2B5EF4-FFF2-40B4-BE49-F238E27FC236}">
                <a16:creationId xmlns:a16="http://schemas.microsoft.com/office/drawing/2014/main" id="{5A09A157-953A-A7A1-DD88-7033D6892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r5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D20CA63A-8D62-6628-CB8F-3D489B2FFF6C}"/>
              </a:ext>
            </a:extLst>
          </p:cNvPr>
          <p:cNvSpPr/>
          <p:nvPr/>
        </p:nvSpPr>
        <p:spPr>
          <a:xfrm>
            <a:off x="76200" y="3962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2B671F8D-F05A-4D9C-34ED-8886AF18241F}"/>
              </a:ext>
            </a:extLst>
          </p:cNvPr>
          <p:cNvSpPr/>
          <p:nvPr/>
        </p:nvSpPr>
        <p:spPr>
          <a:xfrm>
            <a:off x="76200" y="4343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FB50A48D-ECDF-1F28-85C8-94338F38279B}"/>
              </a:ext>
            </a:extLst>
          </p:cNvPr>
          <p:cNvSpPr/>
          <p:nvPr/>
        </p:nvSpPr>
        <p:spPr>
          <a:xfrm>
            <a:off x="76200" y="4724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1A3F1F38-CF36-6F6C-3C29-BFE3CD364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505200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spilled</a:t>
            </a:r>
            <a:endParaRPr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9B96953C-3330-74EB-B1E2-32798FE09669}"/>
              </a:ext>
            </a:extLst>
          </p:cNvPr>
          <p:cNvSpPr/>
          <p:nvPr/>
        </p:nvSpPr>
        <p:spPr>
          <a:xfrm>
            <a:off x="76200" y="5105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DCDA33C8-A636-18F8-8517-78077E92A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24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r5</a:t>
            </a: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166F2F0E-3776-FCC6-7E90-8E893BB0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r4</a:t>
            </a:r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0917E91D-92EE-4585-433C-CCE6E0674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r4</a:t>
            </a:r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3C403B70-BEC0-8907-F4A9-166812DC573B}"/>
              </a:ext>
            </a:extLst>
          </p:cNvPr>
          <p:cNvSpPr/>
          <p:nvPr/>
        </p:nvSpPr>
        <p:spPr>
          <a:xfrm>
            <a:off x="76200" y="5486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C649A10C-F046-3E3C-B599-8DDD8920D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962958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D89C2D8-7C99-DBDC-E46C-FA7ADC8B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Motivating example</a:t>
            </a:r>
            <a:endParaRPr lang="zh-CN" altLang="en-US"/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5C276084-98D0-58AC-6CE6-5DD94F26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12419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8 physical regs: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%r0-%r7.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%r3-%r5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allocatable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BB: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24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%r0,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C8F4DDD-177E-424A-1809-BE6FCF0E028B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19812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Line 17">
            <a:extLst>
              <a:ext uri="{FF2B5EF4-FFF2-40B4-BE49-F238E27FC236}">
                <a16:creationId xmlns:a16="http://schemas.microsoft.com/office/drawing/2014/main" id="{D2CD2936-3D30-AE36-5EDD-BC4F2122A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ECBF5BE3-0C5F-7921-45AB-EB4A36465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095526E9-DE86-A633-D263-40F363219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24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r3</a:t>
            </a:r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02D8B5D8-599D-5F2E-3F3E-7650CE75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r4</a:t>
            </a:r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C1C8CB4F-BCCA-6B2F-D568-6CAF3097E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78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F22EF-A891-5CBC-B61A-05B125009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324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Available </a:t>
            </a:r>
            <a:r>
              <a:rPr lang="en-US" altLang="zh-CN" dirty="0" err="1"/>
              <a:t>phy</a:t>
            </a:r>
            <a:r>
              <a:rPr lang="en-US" altLang="zh-CN" dirty="0"/>
              <a:t>. regs.</a:t>
            </a:r>
            <a:r>
              <a:rPr lang="zh-CN" altLang="en-US" dirty="0"/>
              <a:t> </a:t>
            </a:r>
            <a:r>
              <a:rPr lang="en-US" altLang="zh-CN" dirty="0"/>
              <a:t>(r3-r5) in a stack.</a:t>
            </a:r>
            <a:endParaRPr lang="zh-CN" altLang="en-US" dirty="0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767301B7-5512-AA31-6E1D-A3302E657DF8}"/>
              </a:ext>
            </a:extLst>
          </p:cNvPr>
          <p:cNvSpPr/>
          <p:nvPr/>
        </p:nvSpPr>
        <p:spPr>
          <a:xfrm>
            <a:off x="76200" y="3657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BD79F-BFC5-C16F-D0F6-D4196F45B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29200"/>
            <a:ext cx="419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“x4”,</a:t>
            </a:r>
            <a:r>
              <a:rPr lang="zh-CN" altLang="en-US" dirty="0"/>
              <a:t> </a:t>
            </a:r>
            <a:r>
              <a:rPr lang="en-US" altLang="zh-CN" dirty="0"/>
              <a:t>“x6”,</a:t>
            </a:r>
            <a:r>
              <a:rPr lang="zh-CN" altLang="en-US" dirty="0"/>
              <a:t> </a:t>
            </a:r>
            <a:r>
              <a:rPr lang="en-US" altLang="zh-CN" dirty="0"/>
              <a:t>“x9”.</a:t>
            </a:r>
          </a:p>
          <a:p>
            <a:pPr eaLnBrk="1" hangingPunct="1"/>
            <a:r>
              <a:rPr lang="en-US" altLang="zh-CN" dirty="0"/>
              <a:t>Evict</a:t>
            </a:r>
            <a:r>
              <a:rPr lang="zh-CN" altLang="en-US" dirty="0"/>
              <a:t> </a:t>
            </a:r>
            <a:r>
              <a:rPr lang="en-US" altLang="zh-CN" dirty="0"/>
              <a:t>“r3”,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“x4”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used.</a:t>
            </a:r>
          </a:p>
        </p:txBody>
      </p:sp>
      <p:sp>
        <p:nvSpPr>
          <p:cNvPr id="2" name="Oval 21">
            <a:extLst>
              <a:ext uri="{FF2B5EF4-FFF2-40B4-BE49-F238E27FC236}">
                <a16:creationId xmlns:a16="http://schemas.microsoft.com/office/drawing/2014/main" id="{5A09A157-953A-A7A1-DD88-7033D6892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r5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D20CA63A-8D62-6628-CB8F-3D489B2FFF6C}"/>
              </a:ext>
            </a:extLst>
          </p:cNvPr>
          <p:cNvSpPr/>
          <p:nvPr/>
        </p:nvSpPr>
        <p:spPr>
          <a:xfrm>
            <a:off x="76200" y="3962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2B671F8D-F05A-4D9C-34ED-8886AF18241F}"/>
              </a:ext>
            </a:extLst>
          </p:cNvPr>
          <p:cNvSpPr/>
          <p:nvPr/>
        </p:nvSpPr>
        <p:spPr>
          <a:xfrm>
            <a:off x="76200" y="4343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FB50A48D-ECDF-1F28-85C8-94338F38279B}"/>
              </a:ext>
            </a:extLst>
          </p:cNvPr>
          <p:cNvSpPr/>
          <p:nvPr/>
        </p:nvSpPr>
        <p:spPr>
          <a:xfrm>
            <a:off x="76200" y="4724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1A3F1F38-CF36-6F6C-3C29-BFE3CD364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505200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spilled</a:t>
            </a:r>
            <a:endParaRPr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9B96953C-3330-74EB-B1E2-32798FE09669}"/>
              </a:ext>
            </a:extLst>
          </p:cNvPr>
          <p:cNvSpPr/>
          <p:nvPr/>
        </p:nvSpPr>
        <p:spPr>
          <a:xfrm>
            <a:off x="76200" y="5105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DCDA33C8-A636-18F8-8517-78077E92A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24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r5</a:t>
            </a: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166F2F0E-3776-FCC6-7E90-8E893BB0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r4</a:t>
            </a:r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0917E91D-92EE-4585-433C-CCE6E0674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r4</a:t>
            </a:r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3C403B70-BEC0-8907-F4A9-166812DC573B}"/>
              </a:ext>
            </a:extLst>
          </p:cNvPr>
          <p:cNvSpPr/>
          <p:nvPr/>
        </p:nvSpPr>
        <p:spPr>
          <a:xfrm>
            <a:off x="76200" y="5486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C649A10C-F046-3E3C-B599-8DDD8920D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91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r3</a:t>
            </a:r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0EAE7BA6-463D-6F74-5767-646EFFB9450C}"/>
              </a:ext>
            </a:extLst>
          </p:cNvPr>
          <p:cNvSpPr/>
          <p:nvPr/>
        </p:nvSpPr>
        <p:spPr>
          <a:xfrm>
            <a:off x="76200" y="5867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D32DC07E-46FA-983B-53C7-134FE7A1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152400"/>
            <a:ext cx="312419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// code</a:t>
            </a:r>
            <a:r>
              <a:rPr lang="zh-CN" altLang="en-US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rewriting: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BB: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%r5</a:t>
            </a: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%r4</a:t>
            </a: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%r3</a:t>
            </a: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b="1" dirty="0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%r6</a:t>
            </a: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b="1" dirty="0">
                <a:solidFill>
                  <a:srgbClr val="3333CC"/>
                </a:solidFill>
                <a:latin typeface="Courier New" panose="02070309020205020404" pitchFamily="49" charset="0"/>
              </a:rPr>
              <a:t>24</a:t>
            </a: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</a:t>
            </a:r>
            <a:r>
              <a:rPr lang="zh-CN" altLang="en-US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[%bp,</a:t>
            </a:r>
            <a:r>
              <a:rPr lang="zh-CN" altLang="en-US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l_x6],</a:t>
            </a:r>
            <a:r>
              <a:rPr lang="zh-CN" altLang="en-US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%r6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add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%r4</a:t>
            </a: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%r5</a:t>
            </a: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%r4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zh-CN" altLang="en-US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%r6,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[%bp,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l_x6]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%r3</a:t>
            </a: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%r3</a:t>
            </a: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%r6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%r0,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%r3</a:t>
            </a:r>
          </a:p>
        </p:txBody>
      </p:sp>
    </p:spTree>
    <p:extLst>
      <p:ext uri="{BB962C8B-B14F-4D97-AF65-F5344CB8AC3E}">
        <p14:creationId xmlns:p14="http://schemas.microsoft.com/office/powerpoint/2010/main" val="213975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2" grpId="0"/>
      <p:bldP spid="16" grpId="0" animBg="1"/>
      <p:bldP spid="20" grpId="0"/>
      <p:bldP spid="2" grpId="0" animBg="1"/>
      <p:bldP spid="2" grpId="1" animBg="1"/>
      <p:bldP spid="3" grpId="0" animBg="1"/>
      <p:bldP spid="4" grpId="0" animBg="1"/>
      <p:bldP spid="11" grpId="0" animBg="1"/>
      <p:bldP spid="13" grpId="0"/>
      <p:bldP spid="14" grpId="0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F9A9AE4C-8F71-319A-C383-8ECC51A1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A40CAFA2-D738-56A0-964E-D6C9DC496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regStack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[…];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physical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registers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basicBlock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foreach(statement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“s”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“B”)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foreach(use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“u”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“s”)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allocPos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spill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if(u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next)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evict(the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”r”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u);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foreach(def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“d”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“s”)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allosPos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(d);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spill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if(d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next)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evict(the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”r”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d);</a:t>
            </a:r>
          </a:p>
        </p:txBody>
      </p:sp>
    </p:spTree>
    <p:extLst>
      <p:ext uri="{BB962C8B-B14F-4D97-AF65-F5344CB8AC3E}">
        <p14:creationId xmlns:p14="http://schemas.microsoft.com/office/powerpoint/2010/main" val="2673278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EB3FA502-1CB9-2E15-28F0-5B59DACD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0E76394D-FB04-C6BC-EB5F-03555CCE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Bottom-up allocator is easy to engineer</a:t>
            </a:r>
          </a:p>
          <a:p>
            <a:pPr lvl="1"/>
            <a:r>
              <a:rPr lang="en-US" altLang="zh-CN" dirty="0"/>
              <a:t>basically a syntax-directed one</a:t>
            </a:r>
          </a:p>
          <a:p>
            <a:r>
              <a:rPr lang="en-US" altLang="zh-CN" dirty="0"/>
              <a:t>Tends to produce high-quality code</a:t>
            </a:r>
          </a:p>
          <a:p>
            <a:pPr lvl="1"/>
            <a:r>
              <a:rPr lang="en-US" altLang="zh-CN" dirty="0"/>
              <a:t>in some cases, produce </a:t>
            </a:r>
            <a:r>
              <a:rPr lang="en-US" altLang="zh-CN" dirty="0">
                <a:solidFill>
                  <a:srgbClr val="0432FF"/>
                </a:solidFill>
              </a:rPr>
              <a:t>optimal</a:t>
            </a:r>
            <a:r>
              <a:rPr lang="en-US" altLang="zh-CN" dirty="0"/>
              <a:t> code</a:t>
            </a:r>
          </a:p>
          <a:p>
            <a:pPr lvl="2"/>
            <a:r>
              <a:rPr lang="en-US" altLang="zh-CN" dirty="0"/>
              <a:t>optimal: the least # of spills</a:t>
            </a:r>
          </a:p>
          <a:p>
            <a:r>
              <a:rPr lang="en-US" altLang="zh-CN" dirty="0"/>
              <a:t>The complexity is NPC in theory</a:t>
            </a:r>
          </a:p>
          <a:p>
            <a:pPr lvl="1"/>
            <a:r>
              <a:rPr lang="en-US" altLang="zh-CN" dirty="0"/>
              <a:t>even for local allocation...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0D85B8EE-0859-97C0-F796-B13762C0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573ED44D-6569-4AF5-1715-5C9A17B8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Local RA processes</a:t>
            </a:r>
            <a:r>
              <a:rPr lang="zh-CN" altLang="en-US" dirty="0"/>
              <a:t> </a:t>
            </a:r>
            <a:r>
              <a:rPr lang="en-US" altLang="zh-CN" dirty="0"/>
              <a:t>a single BB</a:t>
            </a:r>
          </a:p>
          <a:p>
            <a:pPr lvl="1"/>
            <a:r>
              <a:rPr lang="en-US" altLang="zh-CN" dirty="0"/>
              <a:t>Top-down: based on priority</a:t>
            </a:r>
          </a:p>
          <a:p>
            <a:pPr lvl="1"/>
            <a:r>
              <a:rPr lang="en-US" altLang="zh-CN" dirty="0"/>
              <a:t>Bottom-up: can reuse registers, produce better code</a:t>
            </a:r>
          </a:p>
          <a:p>
            <a:r>
              <a:rPr lang="en-US" altLang="zh-CN"/>
              <a:t>Global RAs:</a:t>
            </a:r>
            <a:endParaRPr lang="en-US" altLang="zh-CN" dirty="0"/>
          </a:p>
          <a:p>
            <a:pPr lvl="1"/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an entire function</a:t>
            </a:r>
          </a:p>
          <a:p>
            <a:pPr lvl="1"/>
            <a:r>
              <a:rPr lang="en-US" altLang="zh-CN" dirty="0"/>
              <a:t>need more complex program analysis</a:t>
            </a:r>
          </a:p>
          <a:p>
            <a:pPr lvl="1"/>
            <a:r>
              <a:rPr lang="en-US" altLang="zh-CN" dirty="0"/>
              <a:t>to be discussed in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lectures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9B69BC1-912E-7D4C-9679-7382C1C72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Register allocation: example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0EE6FDAD-EDCF-2450-0050-D45B6A07F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36941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Control-flow graph: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f(int x0, ..., x6){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x8 = x1+x2;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x9 = x4/x6;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x9;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4D199BF-69CC-1CB5-035C-55D39CD91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0574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After instruction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selection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(suppose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”int”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is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8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bytes):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mov x1, 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mov x2, 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x4, [%bp, 8]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x6, [%bp, 24]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add x8, x1, 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div x9, x4, 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mov %r0, 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817F9CF-7784-9D89-794C-19A002DD8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343400"/>
            <a:ext cx="4038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// Suppose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a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calling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convention: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//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1: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first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4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arguments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//</a:t>
            </a:r>
            <a:r>
              <a:rPr lang="zh-CN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</a:rPr>
              <a:t>in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regs:%r0-%r3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//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2: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remaining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(e.g.,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x4-x6)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endParaRPr lang="en-US" altLang="zh-CN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//</a:t>
            </a:r>
            <a:r>
              <a:rPr lang="zh-CN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</a:rPr>
              <a:t>are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on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the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call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stack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//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3: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ret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value:</a:t>
            </a:r>
            <a:r>
              <a:rPr lang="zh-CN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</a:rPr>
              <a:t>%r0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0BF1D22-26AD-B46C-BFC8-1DB943CC1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Register allocation: example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9BCB6ED8-BA81-87A4-3957-597C6851E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2057400"/>
            <a:ext cx="27035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A simplest 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temp-map:(can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you guess the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algorithm?)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8479C36-316E-E037-469B-1A8875CC6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" y="2057400"/>
            <a:ext cx="320039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Generated code: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has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virtual</a:t>
            </a:r>
            <a:r>
              <a:rPr lang="en-US" altLang="zh-CN" sz="2000" b="1" dirty="0">
                <a:latin typeface="Courier New" panose="02070309020205020404" pitchFamily="49" charset="0"/>
              </a:rPr>
              <a:t> regs.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24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%r0,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838C21E-4BB6-9982-407B-C42FC4A7E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9394"/>
              </p:ext>
            </p:extLst>
          </p:nvPr>
        </p:nvGraphicFramePr>
        <p:xfrm>
          <a:off x="3544888" y="38100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r1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r2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r4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r6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r9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B3E3DD33-E122-1E41-0547-6F2FF815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057400"/>
            <a:ext cx="335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Code rewriting: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24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%r0,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F14BE85-15B5-C92D-BBA2-B8A3A82CC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Conceptually</a:t>
            </a:r>
          </a:p>
        </p:txBody>
      </p:sp>
      <p:sp>
        <p:nvSpPr>
          <p:cNvPr id="8195" name="AutoShape 3">
            <a:extLst>
              <a:ext uri="{FF2B5EF4-FFF2-40B4-BE49-F238E27FC236}">
                <a16:creationId xmlns:a16="http://schemas.microsoft.com/office/drawing/2014/main" id="{ECCD514D-7B2D-C19A-7A46-70CFBD3B8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3219450"/>
            <a:ext cx="19621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err="1"/>
              <a:t>Assem</a:t>
            </a:r>
            <a:r>
              <a:rPr lang="en-US" altLang="zh-CN" sz="2000" dirty="0"/>
              <a:t> with</a:t>
            </a:r>
          </a:p>
          <a:p>
            <a:pPr eaLnBrk="1" hangingPunct="1"/>
            <a:r>
              <a:rPr lang="en-US" altLang="zh-CN" sz="2000" dirty="0">
                <a:solidFill>
                  <a:srgbClr val="0432FF"/>
                </a:solidFill>
              </a:rPr>
              <a:t>n</a:t>
            </a:r>
            <a:r>
              <a:rPr lang="en-US" altLang="zh-CN" sz="2000" dirty="0"/>
              <a:t> virtual</a:t>
            </a:r>
            <a:r>
              <a:rPr lang="zh-CN" altLang="en-US" sz="2000" dirty="0"/>
              <a:t> </a:t>
            </a:r>
            <a:r>
              <a:rPr lang="en-US" altLang="zh-CN" sz="2000" dirty="0"/>
              <a:t>regs</a:t>
            </a:r>
          </a:p>
        </p:txBody>
      </p:sp>
      <p:sp>
        <p:nvSpPr>
          <p:cNvPr id="7172" name="AutoShape 4">
            <a:extLst>
              <a:ext uri="{FF2B5EF4-FFF2-40B4-BE49-F238E27FC236}">
                <a16:creationId xmlns:a16="http://schemas.microsoft.com/office/drawing/2014/main" id="{62697802-1EBE-1E25-9A42-B38F0A5CB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219450"/>
            <a:ext cx="22542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ts val="0"/>
              </a:spcBef>
              <a:defRPr/>
            </a:pPr>
            <a:r>
              <a:rPr lang="en-US" altLang="zh-CN" sz="2000" dirty="0">
                <a:latin typeface="+mn-lt"/>
              </a:rPr>
              <a:t>Assem with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+mn-lt"/>
              </a:rPr>
              <a:t>m</a:t>
            </a:r>
            <a:r>
              <a:rPr lang="en-US" altLang="zh-CN" sz="2000" dirty="0">
                <a:latin typeface="+mn-lt"/>
              </a:rPr>
              <a:t> physical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regs</a:t>
            </a:r>
          </a:p>
        </p:txBody>
      </p:sp>
      <p:sp>
        <p:nvSpPr>
          <p:cNvPr id="8197" name="AutoShape 5">
            <a:extLst>
              <a:ext uri="{FF2B5EF4-FFF2-40B4-BE49-F238E27FC236}">
                <a16:creationId xmlns:a16="http://schemas.microsoft.com/office/drawing/2014/main" id="{DF4E79CB-F4C1-7C6E-C74A-601B30E5C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3003550"/>
            <a:ext cx="1962150" cy="133985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Register</a:t>
            </a:r>
          </a:p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Allocation</a:t>
            </a:r>
          </a:p>
        </p:txBody>
      </p:sp>
      <p:cxnSp>
        <p:nvCxnSpPr>
          <p:cNvPr id="8198" name="AutoShape 6">
            <a:extLst>
              <a:ext uri="{FF2B5EF4-FFF2-40B4-BE49-F238E27FC236}">
                <a16:creationId xmlns:a16="http://schemas.microsoft.com/office/drawing/2014/main" id="{10CB9846-AB90-1FDF-F6D5-B9079421345E}"/>
              </a:ext>
            </a:extLst>
          </p:cNvPr>
          <p:cNvCxnSpPr>
            <a:cxnSpLocks noChangeShapeType="1"/>
            <a:stCxn id="8195" idx="3"/>
            <a:endCxn id="8197" idx="1"/>
          </p:cNvCxnSpPr>
          <p:nvPr/>
        </p:nvCxnSpPr>
        <p:spPr bwMode="auto">
          <a:xfrm>
            <a:off x="2482850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" name="AutoShape 7">
            <a:extLst>
              <a:ext uri="{FF2B5EF4-FFF2-40B4-BE49-F238E27FC236}">
                <a16:creationId xmlns:a16="http://schemas.microsoft.com/office/drawing/2014/main" id="{6E6D3ED9-24B4-1D44-2637-82518B80874A}"/>
              </a:ext>
            </a:extLst>
          </p:cNvPr>
          <p:cNvCxnSpPr>
            <a:cxnSpLocks noChangeShapeType="1"/>
            <a:stCxn id="8197" idx="3"/>
            <a:endCxn id="7172" idx="1"/>
          </p:cNvCxnSpPr>
          <p:nvPr/>
        </p:nvCxnSpPr>
        <p:spPr bwMode="auto">
          <a:xfrm>
            <a:off x="5553075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0" name="Text Box 8">
            <a:extLst>
              <a:ext uri="{FF2B5EF4-FFF2-40B4-BE49-F238E27FC236}">
                <a16:creationId xmlns:a16="http://schemas.microsoft.com/office/drawing/2014/main" id="{96ACB642-89F1-C031-7FFA-AA468A2C9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81600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Typically: </a:t>
            </a:r>
            <a:r>
              <a:rPr lang="en-US" altLang="zh-CN" sz="2000" dirty="0">
                <a:solidFill>
                  <a:srgbClr val="0432FF"/>
                </a:solidFill>
              </a:rPr>
              <a:t>n&gt;m</a:t>
            </a:r>
            <a:r>
              <a:rPr lang="en-US" altLang="zh-CN" sz="20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F195785A-48B6-41C6-EA5A-66ED7272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Register allocation is critical</a:t>
            </a:r>
            <a:endParaRPr lang="zh-CN" altLang="en-US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99A0D9DF-C945-DA90-3E65-FFFC69C8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Speed!</a:t>
            </a:r>
          </a:p>
          <a:p>
            <a:pPr lvl="1"/>
            <a:r>
              <a:rPr lang="en-US" altLang="zh-CN" dirty="0"/>
              <a:t>Registers are fastest regions in memory hierarchy</a:t>
            </a:r>
          </a:p>
          <a:p>
            <a:pPr lvl="1"/>
            <a:r>
              <a:rPr lang="en-US" altLang="zh-CN" dirty="0"/>
              <a:t>But only a limited number</a:t>
            </a:r>
          </a:p>
          <a:p>
            <a:pPr lvl="2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 compiler’s duty to keep as most as possible variables into physical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</a:p>
          <a:p>
            <a:r>
              <a:rPr lang="en-US" altLang="zh-CN" dirty="0">
                <a:solidFill>
                  <a:srgbClr val="0432FF"/>
                </a:solidFill>
              </a:rPr>
              <a:t>Spilling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Extra variables should be kept in memory,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variables 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into regs</a:t>
            </a:r>
          </a:p>
          <a:p>
            <a:pPr lvl="2"/>
            <a:r>
              <a:rPr lang="en-US" altLang="zh-CN" dirty="0"/>
              <a:t>rewrite the code with extra loads &amp; stores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CB8811DE-37F7-5605-1CEF-ACC7F14C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Register allocation is hard</a:t>
            </a:r>
            <a:endParaRPr lang="zh-CN" altLang="en-US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EA5E5664-37B7-C8F1-F094-115F0F13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theory, a hard problem: NP-complete</a:t>
            </a:r>
          </a:p>
          <a:p>
            <a:r>
              <a:rPr lang="en-US" altLang="zh-CN" dirty="0"/>
              <a:t>In reality, various approximation algorithms</a:t>
            </a:r>
          </a:p>
          <a:p>
            <a:pPr lvl="1"/>
            <a:r>
              <a:rPr lang="en-US" altLang="zh-CN" dirty="0"/>
              <a:t>the compiler must find </a:t>
            </a:r>
            <a:r>
              <a:rPr lang="en-US" altLang="zh-CN" dirty="0">
                <a:solidFill>
                  <a:srgbClr val="0432FF"/>
                </a:solidFill>
              </a:rPr>
              <a:t>good enough </a:t>
            </a:r>
            <a:r>
              <a:rPr lang="en-US" altLang="zh-CN" dirty="0"/>
              <a:t>solutions</a:t>
            </a:r>
          </a:p>
          <a:p>
            <a:pPr lvl="2"/>
            <a:r>
              <a:rPr lang="en-US" altLang="zh-CN" dirty="0"/>
              <a:t>how to measure this?</a:t>
            </a:r>
          </a:p>
          <a:p>
            <a:pPr lvl="1"/>
            <a:r>
              <a:rPr lang="en-US" altLang="zh-CN" dirty="0"/>
              <a:t>and as </a:t>
            </a:r>
            <a:r>
              <a:rPr lang="en-US" altLang="zh-CN" dirty="0">
                <a:solidFill>
                  <a:srgbClr val="0432FF"/>
                </a:solidFill>
              </a:rPr>
              <a:t>quick</a:t>
            </a:r>
            <a:r>
              <a:rPr lang="en-US" altLang="zh-CN" dirty="0"/>
              <a:t> as possible</a:t>
            </a:r>
          </a:p>
          <a:p>
            <a:pPr lvl="2"/>
            <a:r>
              <a:rPr lang="en-US" altLang="zh-CN" dirty="0"/>
              <a:t>dependent on the scenario, say, JIT is different from AOT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2B4DAEEE-DAF7-F872-255A-5598C845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Register allocation is active</a:t>
            </a:r>
            <a:endParaRPr lang="zh-CN" altLang="en-US"/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CD8D7853-E04C-FF2F-92F5-09425516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Local RA</a:t>
            </a:r>
          </a:p>
          <a:p>
            <a:pPr lvl="1"/>
            <a:r>
              <a:rPr lang="en-US" altLang="zh-CN" sz="2400" dirty="0"/>
              <a:t>no (global) analysis required</a:t>
            </a:r>
          </a:p>
          <a:p>
            <a:pPr lvl="2"/>
            <a:r>
              <a:rPr lang="en-US" altLang="zh-CN" sz="2000" dirty="0"/>
              <a:t>Often</a:t>
            </a:r>
            <a:r>
              <a:rPr lang="zh-CN" altLang="en-US" sz="2000" dirty="0"/>
              <a:t> </a:t>
            </a:r>
            <a:r>
              <a:rPr lang="en-US" altLang="zh-CN" sz="2000" dirty="0"/>
              <a:t>on BB</a:t>
            </a:r>
            <a:r>
              <a:rPr lang="zh-CN" altLang="en-US" sz="2000" dirty="0"/>
              <a:t> </a:t>
            </a:r>
            <a:r>
              <a:rPr lang="en-US" altLang="zh-CN" sz="2000" dirty="0"/>
              <a:t>granularity</a:t>
            </a:r>
          </a:p>
          <a:p>
            <a:pPr lvl="1"/>
            <a:r>
              <a:rPr lang="en-US" altLang="zh-CN" sz="2400" dirty="0"/>
              <a:t>Topics of in this lecture</a:t>
            </a:r>
          </a:p>
          <a:p>
            <a:r>
              <a:rPr lang="en-US" altLang="zh-CN" sz="2800" dirty="0"/>
              <a:t>Global</a:t>
            </a:r>
            <a:r>
              <a:rPr lang="zh-CN" altLang="en-US" sz="2800" dirty="0"/>
              <a:t> </a:t>
            </a:r>
            <a:r>
              <a:rPr lang="en-US" altLang="zh-CN" sz="2800" dirty="0"/>
              <a:t>RA</a:t>
            </a:r>
            <a:r>
              <a:rPr lang="zh-CN" altLang="en-US" sz="2800" dirty="0"/>
              <a:t> </a:t>
            </a:r>
            <a:r>
              <a:rPr lang="en-US" altLang="zh-CN" sz="2800" dirty="0"/>
              <a:t>(to</a:t>
            </a:r>
            <a:r>
              <a:rPr lang="zh-CN" altLang="en-US" sz="2800" dirty="0"/>
              <a:t> </a:t>
            </a:r>
            <a:r>
              <a:rPr lang="en-US" altLang="zh-CN" sz="2800" dirty="0"/>
              <a:t>be</a:t>
            </a:r>
            <a:r>
              <a:rPr lang="zh-CN" altLang="en-US" sz="2800" dirty="0"/>
              <a:t> </a:t>
            </a:r>
            <a:r>
              <a:rPr lang="en-US" altLang="zh-CN" sz="2800" dirty="0"/>
              <a:t>discussed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future</a:t>
            </a:r>
            <a:r>
              <a:rPr lang="zh-CN" altLang="en-US" sz="2800" dirty="0"/>
              <a:t> </a:t>
            </a:r>
            <a:r>
              <a:rPr lang="en-US" altLang="zh-CN" sz="2800" dirty="0"/>
              <a:t>lectures):</a:t>
            </a:r>
          </a:p>
          <a:p>
            <a:pPr lvl="1"/>
            <a:r>
              <a:rPr lang="en-US" altLang="zh-CN" sz="2400" dirty="0"/>
              <a:t>Graph coloring allocation</a:t>
            </a:r>
          </a:p>
          <a:p>
            <a:pPr lvl="1"/>
            <a:r>
              <a:rPr lang="en-US" altLang="zh-CN" sz="2400" dirty="0"/>
              <a:t>Linear scan allocation</a:t>
            </a:r>
          </a:p>
          <a:p>
            <a:pPr lvl="1"/>
            <a:r>
              <a:rPr lang="en-US" altLang="zh-CN" sz="2400" dirty="0"/>
              <a:t>SSA allocation</a:t>
            </a:r>
          </a:p>
          <a:p>
            <a:pPr lvl="1"/>
            <a:r>
              <a:rPr lang="en-US" altLang="zh-CN" sz="2400" dirty="0"/>
              <a:t>PBQP allocation</a:t>
            </a:r>
          </a:p>
          <a:p>
            <a:pPr lvl="1"/>
            <a:r>
              <a:rPr lang="en-US" altLang="zh-CN" sz="2400" dirty="0"/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8533</TotalTime>
  <Words>3183</Words>
  <Application>Microsoft Macintosh PowerPoint</Application>
  <PresentationFormat>全屏显示(4:3)</PresentationFormat>
  <Paragraphs>651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Arial</vt:lpstr>
      <vt:lpstr>Courier New</vt:lpstr>
      <vt:lpstr>Tahoma</vt:lpstr>
      <vt:lpstr>Times New Roman</vt:lpstr>
      <vt:lpstr>Verdana</vt:lpstr>
      <vt:lpstr>Wingdings</vt:lpstr>
      <vt:lpstr>Blends</vt:lpstr>
      <vt:lpstr>Local Register Allocation</vt:lpstr>
      <vt:lpstr>Middle and Back End</vt:lpstr>
      <vt:lpstr>Back-end Structure</vt:lpstr>
      <vt:lpstr>Register allocation: example</vt:lpstr>
      <vt:lpstr>Register allocation: example</vt:lpstr>
      <vt:lpstr>Conceptually</vt:lpstr>
      <vt:lpstr>Register allocation is critical</vt:lpstr>
      <vt:lpstr>Register allocation is hard</vt:lpstr>
      <vt:lpstr>Register allocation is active</vt:lpstr>
      <vt:lpstr> </vt:lpstr>
      <vt:lpstr>Stack Allocation</vt:lpstr>
      <vt:lpstr>Register allocation:  example</vt:lpstr>
      <vt:lpstr>Layout</vt:lpstr>
      <vt:lpstr>Allocation Algorithm</vt:lpstr>
      <vt:lpstr>Moral</vt:lpstr>
      <vt:lpstr>Improvement</vt:lpstr>
      <vt:lpstr>Local Allocation</vt:lpstr>
      <vt:lpstr> </vt:lpstr>
      <vt:lpstr>Top down allocation</vt:lpstr>
      <vt:lpstr>Algorithm</vt:lpstr>
      <vt:lpstr>Register allocation:  example</vt:lpstr>
      <vt:lpstr>Moral </vt:lpstr>
      <vt:lpstr>Register allocation:  example</vt:lpstr>
      <vt:lpstr> </vt:lpstr>
      <vt:lpstr>Top down allocation</vt:lpstr>
      <vt:lpstr>Motivating example</vt:lpstr>
      <vt:lpstr>Motivating example</vt:lpstr>
      <vt:lpstr>Motivating example</vt:lpstr>
      <vt:lpstr>Motivating example</vt:lpstr>
      <vt:lpstr>Motivating example</vt:lpstr>
      <vt:lpstr>Motivating example</vt:lpstr>
      <vt:lpstr>Motivating example</vt:lpstr>
      <vt:lpstr>Motivating example</vt:lpstr>
      <vt:lpstr>Motivating example</vt:lpstr>
      <vt:lpstr>Algorithm</vt:lpstr>
      <vt:lpstr>Moral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Layout</dc:title>
  <dc:creator>Baojian Hua</dc:creator>
  <cp:lastModifiedBy>Microsoft Office User</cp:lastModifiedBy>
  <cp:revision>3706</cp:revision>
  <cp:lastPrinted>1601-01-01T00:00:00Z</cp:lastPrinted>
  <dcterms:created xsi:type="dcterms:W3CDTF">1601-01-01T00:00:00Z</dcterms:created>
  <dcterms:modified xsi:type="dcterms:W3CDTF">2024-06-13T01:47:15Z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