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7"/>
  </p:handoutMasterIdLst>
  <p:sldIdLst>
    <p:sldId id="256" r:id="rId2"/>
    <p:sldId id="349" r:id="rId3"/>
    <p:sldId id="350" r:id="rId4"/>
    <p:sldId id="351" r:id="rId5"/>
    <p:sldId id="352" r:id="rId6"/>
    <p:sldId id="359" r:id="rId7"/>
    <p:sldId id="327" r:id="rId8"/>
    <p:sldId id="354" r:id="rId9"/>
    <p:sldId id="360" r:id="rId10"/>
    <p:sldId id="356" r:id="rId11"/>
    <p:sldId id="361" r:id="rId12"/>
    <p:sldId id="362" r:id="rId13"/>
    <p:sldId id="357" r:id="rId14"/>
    <p:sldId id="363" r:id="rId15"/>
    <p:sldId id="335" r:id="rId1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Simple Types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Inversion lemma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3C60D8-81BC-464A-A2F7-0E90DC8C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7874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Uniqueness of types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1AAFF1-F0F9-B543-AE2C-2D9CA5AB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59100"/>
            <a:ext cx="7772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= </a:t>
            </a:r>
            <a:br>
              <a:rPr lang="en-US" altLang="zh-CN" dirty="0"/>
            </a:br>
            <a:r>
              <a:rPr lang="en-US" altLang="zh-CN" dirty="0"/>
              <a:t>Progress + Preservation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7B5B9-37CA-0144-85D6-AE711D6F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518400" cy="1308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B869DC-FCC2-2348-A4FD-23EE6F1427C9}"/>
              </a:ext>
            </a:extLst>
          </p:cNvPr>
          <p:cNvSpPr txBox="1"/>
          <p:nvPr/>
        </p:nvSpPr>
        <p:spPr>
          <a:xfrm>
            <a:off x="2590800" y="3886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t1  -&gt; t2 -&gt; t3 -&gt; t4  -&gt; … 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:        :       :       :        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T1     T2     T3    T4       …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2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0"/>
            <a:ext cx="8204200" cy="32766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Proof. By induction on the typing relation t: T.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true: Bool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false: Bool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if t1 then t2 else t3: T, then t1: bool, t2: T, t3: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	apply induction hypothesis on t1: bool, 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t1 is a value or t1 -&gt; t1’,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true then t2 else t3 -&gt; t2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false then t2 else t3 -&gt; t3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t1 then t2 else t3 -&gt; if t1’ then t2 else t3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Other cases are similar.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B06D5-D992-5541-B5FF-F8DE01E2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057400"/>
            <a:ext cx="787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7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Preservation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0"/>
            <a:ext cx="8204200" cy="32766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Proof. By induction on the typing relation t: T.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true: Bool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false: Bool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</a:rPr>
              <a:t>if t1 then t2 else t3: T, then t1: bool, t2: T, t3: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	analyze the cases of t -&gt; t’: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true then t2 else t3 -&gt; t2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false then t2 else t3 -&gt; t3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      if t1 then t2 else t3 -&gt; if t1’ then t2 else t3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Other cases are similar.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EA374-E397-F94B-A3BC-F58EB19B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2136818"/>
            <a:ext cx="7785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Typing relation on </a:t>
            </a:r>
            <a:r>
              <a:rPr kumimoji="1" lang="en-US" altLang="zh-CN" dirty="0" err="1"/>
              <a:t>arithmetics</a:t>
            </a:r>
            <a:endParaRPr kumimoji="1" lang="en-US" altLang="zh-CN" dirty="0"/>
          </a:p>
          <a:p>
            <a:r>
              <a:rPr kumimoji="1" lang="en-US" altLang="zh-CN" dirty="0"/>
              <a:t>Can be performed by compilers via so-called type checking</a:t>
            </a:r>
          </a:p>
          <a:p>
            <a:r>
              <a:rPr kumimoji="1" lang="en-US" altLang="zh-CN" dirty="0"/>
              <a:t>Safety = progress </a:t>
            </a:r>
            <a:r>
              <a:rPr kumimoji="1" lang="en-US" altLang="zh-CN"/>
              <a:t>+ preservation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3FCB5-B2CA-B046-97A0-00FAD7FE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77736"/>
            <a:ext cx="1866900" cy="2171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E82E06-B012-A44E-87EE-FCB7E0043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77736"/>
            <a:ext cx="2895600" cy="2273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BF6071D-9E3F-5B42-B6B4-870C6478C9FE}"/>
              </a:ext>
            </a:extLst>
          </p:cNvPr>
          <p:cNvSpPr txBox="1"/>
          <p:nvPr/>
        </p:nvSpPr>
        <p:spPr>
          <a:xfrm>
            <a:off x="609600" y="48006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Stuck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value</a:t>
            </a:r>
            <a:r>
              <a:rPr kumimoji="1" lang="en-US" altLang="zh-CN" dirty="0"/>
              <a:t>:</a:t>
            </a:r>
          </a:p>
          <a:p>
            <a:endParaRPr kumimoji="1" lang="en-US" altLang="zh-CN" dirty="0"/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pred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(false)</a:t>
            </a:r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iszero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(true)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</a:rPr>
              <a:t>succ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else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false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FC485B-6C20-DD4F-B4BE-B5EF62D2608E}"/>
              </a:ext>
            </a:extLst>
          </p:cNvPr>
          <p:cNvSpPr txBox="1"/>
          <p:nvPr/>
        </p:nvSpPr>
        <p:spPr>
          <a:xfrm>
            <a:off x="4904986" y="4800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types</a:t>
            </a:r>
            <a:r>
              <a:rPr kumimoji="1"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distinguish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Bool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Nat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</a:p>
          <a:p>
            <a:r>
              <a:rPr lang="en-US" altLang="zh-CN" dirty="0"/>
              <a:t>Typing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t: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zh-CN" altLang="en-US" dirty="0"/>
              <a:t> </a:t>
            </a:r>
            <a:r>
              <a:rPr lang="en-US" altLang="zh-CN" dirty="0"/>
              <a:t>(statically)</a:t>
            </a:r>
          </a:p>
        </p:txBody>
      </p:sp>
    </p:spTree>
    <p:extLst>
      <p:ext uri="{BB962C8B-B14F-4D97-AF65-F5344CB8AC3E}">
        <p14:creationId xmlns:p14="http://schemas.microsoft.com/office/powerpoint/2010/main" val="139030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Statically…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program: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pred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(1):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Nat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iszero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(0):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Bool</a:t>
            </a:r>
          </a:p>
          <a:p>
            <a:pPr lvl="1"/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if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&lt;…&gt;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else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false: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???</a:t>
            </a:r>
          </a:p>
          <a:p>
            <a:pPr lvl="2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value of </a:t>
            </a:r>
            <a:r>
              <a:rPr kumimoji="1" lang="en-US" altLang="zh-CN" dirty="0">
                <a:solidFill>
                  <a:srgbClr val="0432FF"/>
                </a:solidFill>
              </a:rPr>
              <a:t>&lt;…&gt;</a:t>
            </a:r>
          </a:p>
        </p:txBody>
      </p:sp>
    </p:spTree>
    <p:extLst>
      <p:ext uri="{BB962C8B-B14F-4D97-AF65-F5344CB8AC3E}">
        <p14:creationId xmlns:p14="http://schemas.microsoft.com/office/powerpoint/2010/main" val="163441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 relation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A05D39-A9C2-2A49-BEBE-CF99DCB6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2124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39E29F-E04C-1840-8B3F-503F3588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6486"/>
            <a:ext cx="9144000" cy="24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1462087"/>
          </a:xfrm>
        </p:spPr>
        <p:txBody>
          <a:bodyPr/>
          <a:lstStyle/>
          <a:p>
            <a:r>
              <a:rPr kumimoji="1" lang="en-US" altLang="zh-CN" dirty="0"/>
              <a:t>Typing </a:t>
            </a:r>
            <a:br>
              <a:rPr kumimoji="1" lang="en-US" altLang="zh-CN" dirty="0"/>
            </a:br>
            <a:r>
              <a:rPr kumimoji="1" lang="en-US" altLang="zh-CN" dirty="0"/>
              <a:t>derivation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A05D39-A9C2-2A49-BEBE-CF99DCB6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2124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39E29F-E04C-1840-8B3F-503F3588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6486"/>
            <a:ext cx="9144000" cy="24075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EDCEBD-B7CE-314F-B997-7B81FB01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085" y="404810"/>
            <a:ext cx="5633564" cy="11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1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4369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checking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627312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type t =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True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False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If of t * t *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Zero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Succ</a:t>
            </a:r>
            <a:r>
              <a:rPr kumimoji="1" lang="en-US" altLang="zh-CN" sz="2000" dirty="0">
                <a:solidFill>
                  <a:srgbClr val="0432FF"/>
                </a:solidFill>
              </a:rPr>
              <a:t> of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Pred</a:t>
            </a:r>
            <a:r>
              <a:rPr kumimoji="1" lang="en-US" altLang="zh-CN" sz="2000" dirty="0">
                <a:solidFill>
                  <a:srgbClr val="0432FF"/>
                </a:solidFill>
              </a:rPr>
              <a:t> of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IsZero</a:t>
            </a:r>
            <a:r>
              <a:rPr kumimoji="1" lang="en-US" altLang="zh-CN" sz="2000" dirty="0">
                <a:solidFill>
                  <a:srgbClr val="0432FF"/>
                </a:solidFill>
              </a:rPr>
              <a:t> of t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type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 =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Bool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Nat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43DEA-6803-C844-AB9F-53937934F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199" y="2020823"/>
            <a:ext cx="46767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let rec check (t: t):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 =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match t with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True  -&gt; Bool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False  -&gt; Bool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If (t1, t2, t3) -&gt;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let tipe1 = check t1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tipe2 = check t2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tipe3 = check t3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in match tipe1 with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| Bool -&gt; …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| Nat -&gt; error “wrong type”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3145E-2B25-C747-A298-AAF3F0BF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74" y="76200"/>
            <a:ext cx="463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23902705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2567</TotalTime>
  <Words>501</Words>
  <Application>Microsoft Macintosh PowerPoint</Application>
  <PresentationFormat>全屏显示(4:3)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Blends</vt:lpstr>
      <vt:lpstr>Simple Types</vt:lpstr>
      <vt:lpstr>Recap: untyped arithmetic</vt:lpstr>
      <vt:lpstr>Types</vt:lpstr>
      <vt:lpstr>Statically…</vt:lpstr>
      <vt:lpstr>Typing relation</vt:lpstr>
      <vt:lpstr>Typing  derivation</vt:lpstr>
      <vt:lpstr>Implementation</vt:lpstr>
      <vt:lpstr>Type checking</vt:lpstr>
      <vt:lpstr>Properties</vt:lpstr>
      <vt:lpstr>Inversion lemma</vt:lpstr>
      <vt:lpstr>Uniqueness of types</vt:lpstr>
      <vt:lpstr>Safety =  Progress + Preservation</vt:lpstr>
      <vt:lpstr>Progress</vt:lpstr>
      <vt:lpstr>Preservation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2491</cp:revision>
  <cp:lastPrinted>1601-01-01T00:00:00Z</cp:lastPrinted>
  <dcterms:created xsi:type="dcterms:W3CDTF">1601-01-01T00:00:00Z</dcterms:created>
  <dcterms:modified xsi:type="dcterms:W3CDTF">2022-03-20T09:30:26Z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