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81" r:id="rId3"/>
    <p:sldId id="284" r:id="rId4"/>
    <p:sldId id="285" r:id="rId5"/>
    <p:sldId id="286" r:id="rId6"/>
    <p:sldId id="321" r:id="rId7"/>
    <p:sldId id="345" r:id="rId8"/>
    <p:sldId id="287" r:id="rId9"/>
    <p:sldId id="322" r:id="rId10"/>
    <p:sldId id="347" r:id="rId11"/>
    <p:sldId id="328" r:id="rId12"/>
    <p:sldId id="324" r:id="rId13"/>
    <p:sldId id="406" r:id="rId14"/>
    <p:sldId id="326" r:id="rId15"/>
    <p:sldId id="327" r:id="rId16"/>
    <p:sldId id="329" r:id="rId17"/>
    <p:sldId id="415" r:id="rId18"/>
    <p:sldId id="330" r:id="rId19"/>
    <p:sldId id="289" r:id="rId20"/>
    <p:sldId id="349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34" r:id="rId30"/>
    <p:sldId id="336" r:id="rId31"/>
    <p:sldId id="332" r:id="rId32"/>
    <p:sldId id="335" r:id="rId33"/>
    <p:sldId id="333" r:id="rId34"/>
    <p:sldId id="337" r:id="rId35"/>
    <p:sldId id="410" r:id="rId36"/>
    <p:sldId id="408" r:id="rId37"/>
    <p:sldId id="305" r:id="rId38"/>
    <p:sldId id="411" r:id="rId39"/>
    <p:sldId id="412" r:id="rId40"/>
    <p:sldId id="413" r:id="rId41"/>
    <p:sldId id="414" r:id="rId42"/>
    <p:sldId id="303" r:id="rId43"/>
    <p:sldId id="308" r:id="rId44"/>
    <p:sldId id="310" r:id="rId45"/>
    <p:sldId id="312" r:id="rId4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0">
          <p15:clr>
            <a:srgbClr val="A4A3A4"/>
          </p15:clr>
        </p15:guide>
        <p15:guide id="2" pos="38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DEEBF7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16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72" y="77"/>
      </p:cViewPr>
      <p:guideLst>
        <p:guide orient="horz" pos="2020"/>
        <p:guide pos="389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2022/3/16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piazza.com/ustc.edu.cn/spring2021/eien7002p/home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en-US" altLang="en-US" sz="4800" dirty="0"/>
              <a:t>Formal Method 2022-</a:t>
            </a:r>
            <a:r>
              <a:rPr lang="en-US" altLang="zh-CN" sz="4800" dirty="0"/>
              <a:t>Spring</a:t>
            </a:r>
            <a:endParaRPr lang="en-US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205" y="3602038"/>
            <a:ext cx="9144000" cy="1655762"/>
          </a:xfrm>
        </p:spPr>
        <p:txBody>
          <a:bodyPr/>
          <a:lstStyle/>
          <a:p>
            <a:r>
              <a:rPr lang="en-GB" altLang="zh-CN" sz="2400" dirty="0"/>
              <a:t>Review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Assignment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01</a:t>
            </a:r>
            <a:endParaRPr lang="en-GB" altLang="zh-CN" sz="2400" dirty="0"/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  <a:r>
              <a:rPr lang="en-US" altLang="zh-CN" sz="4400" dirty="0"/>
              <a:t>--</a:t>
            </a:r>
            <a:r>
              <a:rPr lang="zh-CN" altLang="en-US" sz="4400" dirty="0"/>
              <a:t>举例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722" y="3134372"/>
            <a:ext cx="36855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 = {N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P}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105" y="1294765"/>
            <a:ext cx="5219700" cy="5092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  <a:r>
              <a:rPr lang="en-US" altLang="zh-CN" sz="4400" dirty="0"/>
              <a:t>--</a:t>
            </a:r>
            <a:r>
              <a:rPr lang="zh-CN" altLang="en-US" sz="4400" dirty="0"/>
              <a:t>举例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722" y="3134372"/>
            <a:ext cx="36855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 = {N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P}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345" y="1574165"/>
            <a:ext cx="6553835" cy="4356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919345" y="2828260"/>
            <a:ext cx="6553835" cy="31020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  <a:r>
              <a:rPr lang="en-US" altLang="zh-CN" sz="4400" dirty="0"/>
              <a:t>--</a:t>
            </a:r>
            <a:r>
              <a:rPr lang="zh-CN" altLang="en-US" sz="4400" dirty="0"/>
              <a:t>举例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0722" y="3134372"/>
            <a:ext cx="36855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 = {N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P}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180" y="1701165"/>
            <a:ext cx="6553835" cy="4127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  <a:r>
              <a:rPr lang="en-US" altLang="zh-CN" sz="4400" dirty="0"/>
              <a:t>--</a:t>
            </a:r>
            <a:r>
              <a:rPr lang="zh-CN" altLang="en-US" sz="4400" dirty="0"/>
              <a:t>举例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" y="3007360"/>
            <a:ext cx="4737100" cy="1092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28030" y="1480820"/>
            <a:ext cx="48545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Arial Bold" panose="020B0604020202090204" charset="0"/>
                <a:cs typeface="Arial Bold" panose="020B0604020202090204" charset="0"/>
              </a:rPr>
              <a:t>判断表达式 </a:t>
            </a:r>
            <a:r>
              <a:rPr lang="en-US" altLang="zh-CN" sz="2000" b="1" dirty="0">
                <a:latin typeface="Arial Bold" panose="020B0604020202090204" charset="0"/>
                <a:cs typeface="Arial Bold" panose="020B0604020202090204" charset="0"/>
              </a:rPr>
              <a:t>1 + 2 *  3 </a:t>
            </a:r>
            <a:r>
              <a:rPr lang="zh-CN" altLang="en-US" sz="2000" b="1" dirty="0">
                <a:latin typeface="Arial Bold" panose="020B0604020202090204" charset="0"/>
                <a:cs typeface="Arial Bold" panose="020B0604020202090204" charset="0"/>
              </a:rPr>
              <a:t>是否是文法</a:t>
            </a:r>
            <a:r>
              <a:rPr lang="en-US" altLang="zh-CN" sz="2000" b="1" dirty="0">
                <a:latin typeface="Arial Bold" panose="020B0604020202090204" charset="0"/>
                <a:cs typeface="Arial Bold" panose="020B0604020202090204" charset="0"/>
              </a:rPr>
              <a:t>G</a:t>
            </a:r>
            <a:r>
              <a:rPr lang="zh-CN" altLang="en-US" sz="2000" b="1" dirty="0">
                <a:latin typeface="Arial Bold" panose="020B0604020202090204" charset="0"/>
                <a:cs typeface="Arial Bold" panose="020B0604020202090204" charset="0"/>
              </a:rPr>
              <a:t>的元素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030" y="2181860"/>
            <a:ext cx="1841500" cy="1651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29105D-5770-E049-A12D-95119B4BD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522" y="4381501"/>
            <a:ext cx="5951251" cy="1077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  <a:r>
              <a:rPr lang="en-US" altLang="zh-CN" sz="4400" dirty="0"/>
              <a:t>--</a:t>
            </a:r>
            <a:r>
              <a:rPr lang="zh-CN" altLang="en-US" sz="4400" dirty="0"/>
              <a:t>二义性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274542" y="565594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推导树</a:t>
            </a:r>
            <a:endParaRPr kumimoji="1"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440" y="2544445"/>
            <a:ext cx="4140200" cy="3111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905" y="2607945"/>
            <a:ext cx="4495800" cy="304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241" y="1377543"/>
            <a:ext cx="5283200" cy="635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082A4B7-AB11-584D-8C25-ED8758CF4026}"/>
              </a:ext>
            </a:extLst>
          </p:cNvPr>
          <p:cNvSpPr txBox="1"/>
          <p:nvPr/>
        </p:nvSpPr>
        <p:spPr>
          <a:xfrm>
            <a:off x="409602" y="3560457"/>
            <a:ext cx="2260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表达式：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1+2*3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/>
              <a:t>回顾：</a:t>
            </a:r>
            <a:r>
              <a:rPr lang="zh-CN" altLang="en-US" sz="4400"/>
              <a:t>上下文无关文法</a:t>
            </a:r>
            <a:r>
              <a:rPr lang="en-US" altLang="zh-CN" sz="4400"/>
              <a:t>--</a:t>
            </a:r>
            <a:r>
              <a:rPr lang="zh-CN" altLang="en-US" sz="4400"/>
              <a:t>二义性</a:t>
            </a:r>
            <a:endParaRPr lang="zh-CN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863015"/>
            <a:ext cx="3785618" cy="2053899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634113" y="1831529"/>
            <a:ext cx="2260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latin typeface="SimHei" panose="02010609060101010101" pitchFamily="49" charset="-122"/>
                <a:ea typeface="SimHei" panose="02010609060101010101" pitchFamily="49" charset="-122"/>
              </a:rPr>
              <a:t>表达式：</a:t>
            </a:r>
            <a:r>
              <a: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rPr>
              <a:t>1+2*3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22" y="2680147"/>
            <a:ext cx="4800600" cy="3771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12EDDF-3D93-2046-AE43-CF2D7E9E1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040" y="1630863"/>
            <a:ext cx="5283200" cy="635000"/>
          </a:xfrm>
          <a:prstGeom prst="rect">
            <a:avLst/>
          </a:prstGeom>
        </p:spPr>
      </p:pic>
      <p:sp>
        <p:nvSpPr>
          <p:cNvPr id="3" name="下箭头 2">
            <a:extLst>
              <a:ext uri="{FF2B5EF4-FFF2-40B4-BE49-F238E27FC236}">
                <a16:creationId xmlns:a16="http://schemas.microsoft.com/office/drawing/2014/main" id="{4F8AE0F5-F1EC-FF4B-8397-195F11C42507}"/>
              </a:ext>
            </a:extLst>
          </p:cNvPr>
          <p:cNvSpPr/>
          <p:nvPr/>
        </p:nvSpPr>
        <p:spPr>
          <a:xfrm>
            <a:off x="7988809" y="2568638"/>
            <a:ext cx="334309" cy="1037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</a:t>
            </a:r>
            <a:r>
              <a:rPr lang="en-US" altLang="en-US" sz="4400" dirty="0"/>
              <a:t>：</a:t>
            </a:r>
            <a:r>
              <a:rPr lang="zh-CN" altLang="en-US" sz="4400" dirty="0"/>
              <a:t>结构化归纳法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018" y="1619102"/>
            <a:ext cx="7724937" cy="417564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A83663D-8AAC-4355-BA9B-08DF24081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29" y="2264754"/>
            <a:ext cx="10050780" cy="423998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F2C302D-BB40-4D27-81AE-518866E1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</a:t>
            </a:r>
            <a:r>
              <a:rPr lang="en-US" altLang="en-US" sz="4400" dirty="0"/>
              <a:t>：</a:t>
            </a:r>
            <a:r>
              <a:rPr lang="zh-CN" altLang="en-US" sz="4400" dirty="0"/>
              <a:t>结构化归纳法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FC66F2-5C03-4CF8-B3C0-1DBA2D6B84D3}"/>
              </a:ext>
            </a:extLst>
          </p:cNvPr>
          <p:cNvSpPr txBox="1"/>
          <p:nvPr/>
        </p:nvSpPr>
        <p:spPr>
          <a:xfrm>
            <a:off x="1366982" y="1480641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对于产生式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25284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</a:t>
            </a:r>
            <a:r>
              <a:rPr lang="en-US" altLang="en-US" sz="4400" dirty="0"/>
              <a:t>：</a:t>
            </a:r>
            <a:r>
              <a:rPr lang="zh-CN" altLang="en-US" sz="4400" dirty="0"/>
              <a:t>结构化归纳法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778" y="1236220"/>
            <a:ext cx="6107371" cy="54667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2765" y="1480641"/>
            <a:ext cx="4306186" cy="869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问题：证明以下给定文法所表示的集合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，左括号和右括号的数量相等。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51" y="3658421"/>
            <a:ext cx="4914900" cy="62230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回顾：命题逻辑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1254199"/>
            <a:ext cx="7785100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上下文无关文法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960" y="2031736"/>
            <a:ext cx="8792080" cy="344403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421" y="1173876"/>
            <a:ext cx="6587903" cy="521761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114550"/>
            <a:ext cx="77343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534022"/>
            <a:ext cx="7531100" cy="51689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134" y="1430999"/>
            <a:ext cx="6229498" cy="527192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930" y="1440138"/>
            <a:ext cx="6222409" cy="526278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40" y="1480641"/>
            <a:ext cx="7518400" cy="50419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62" y="1480641"/>
            <a:ext cx="7912100" cy="4965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--</a:t>
            </a:r>
            <a:r>
              <a:rPr lang="zh-CN" altLang="en-US" sz="4400" dirty="0"/>
              <a:t>自然演绎系统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057400"/>
            <a:ext cx="76581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历史考题</a:t>
            </a:r>
            <a:r>
              <a:rPr lang="en-US" altLang="zh-CN" sz="4400" dirty="0"/>
              <a:t>1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628" y="1384704"/>
            <a:ext cx="6814814" cy="7681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62C1996-57B2-402E-B4C0-0C077238E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553" y="2348784"/>
            <a:ext cx="7490889" cy="42533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上下文无关文法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3222" y="4619428"/>
            <a:ext cx="5760070" cy="563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89750" y="4619427"/>
            <a:ext cx="1895056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9101264" y="4619427"/>
            <a:ext cx="189505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历史考题</a:t>
            </a:r>
            <a:r>
              <a:rPr lang="en-US" altLang="zh-CN" sz="4400" dirty="0"/>
              <a:t>1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343"/>
            <a:ext cx="12192000" cy="267931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历史考题</a:t>
            </a:r>
            <a:r>
              <a:rPr lang="en-US" altLang="zh-CN" sz="4400" dirty="0"/>
              <a:t>2</a:t>
            </a:r>
            <a:endParaRPr lang="en-US" altLang="en-US" sz="4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67" y="2152848"/>
            <a:ext cx="7264269" cy="455007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802" y="1480641"/>
            <a:ext cx="6487834" cy="65650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B974C1-8DE2-490C-985D-5ABFB94E8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747" y="2339548"/>
            <a:ext cx="7490889" cy="425330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历史考题</a:t>
            </a:r>
            <a:r>
              <a:rPr lang="en-US" altLang="zh-CN" sz="4400" dirty="0"/>
              <a:t>2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068"/>
            <a:ext cx="12192000" cy="305786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历史考题</a:t>
            </a:r>
            <a:r>
              <a:rPr lang="en-US" altLang="zh-CN" sz="4400" dirty="0"/>
              <a:t>3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472" y="1395581"/>
            <a:ext cx="7793808" cy="6702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67" y="2152848"/>
            <a:ext cx="7264269" cy="45500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8BEA7E-4C2A-4B46-A346-15FBD9CF3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553" y="2348784"/>
            <a:ext cx="7490889" cy="425330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历史考题</a:t>
            </a:r>
            <a:r>
              <a:rPr lang="en-US" altLang="zh-CN" sz="4400" dirty="0"/>
              <a:t>3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0553"/>
            <a:ext cx="12192000" cy="283689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回顾：命题逻辑</a:t>
            </a:r>
            <a:r>
              <a:rPr lang="en-US" altLang="zh-CN" sz="4400" dirty="0"/>
              <a:t>—</a:t>
            </a:r>
            <a:r>
              <a:rPr lang="zh-CN" altLang="en-US" sz="4400" dirty="0"/>
              <a:t>历史考题</a:t>
            </a:r>
            <a:r>
              <a:rPr lang="en-US" altLang="zh-CN" sz="4400" dirty="0"/>
              <a:t>4</a:t>
            </a:r>
            <a:endParaRPr lang="en-US" altLang="en-US" sz="4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680" y="1999687"/>
            <a:ext cx="7264269" cy="45500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8">
                <a:extLst>
                  <a:ext uri="{FF2B5EF4-FFF2-40B4-BE49-F238E27FC236}">
                    <a16:creationId xmlns:a16="http://schemas.microsoft.com/office/drawing/2014/main" id="{4C3B4F03-8FFE-4E6B-992F-043536FD7BBC}"/>
                  </a:ext>
                </a:extLst>
              </p:cNvPr>
              <p:cNvSpPr txBox="1"/>
              <p:nvPr/>
            </p:nvSpPr>
            <p:spPr>
              <a:xfrm>
                <a:off x="2086104" y="1168690"/>
                <a:ext cx="683742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kumimoji="1" lang="en-US" altLang="zh-CN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CN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→~</m:t>
                      </m:r>
                      <m:r>
                        <a:rPr kumimoji="1" lang="en-US" altLang="zh-CN" sz="4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4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sz="4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4800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sz="4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本框 8">
                <a:extLst>
                  <a:ext uri="{FF2B5EF4-FFF2-40B4-BE49-F238E27FC236}">
                    <a16:creationId xmlns:a16="http://schemas.microsoft.com/office/drawing/2014/main" id="{4C3B4F03-8FFE-4E6B-992F-043536FD7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104" y="1168690"/>
                <a:ext cx="683742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3AF3CA8-43B0-46A4-874C-E182D3FDD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553" y="2348784"/>
            <a:ext cx="7490889" cy="425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48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D5D8F5B-5D4C-4E92-BC3F-88F0DD773CAB}"/>
                  </a:ext>
                </a:extLst>
              </p:cNvPr>
              <p:cNvSpPr txBox="1"/>
              <p:nvPr/>
            </p:nvSpPr>
            <p:spPr>
              <a:xfrm>
                <a:off x="2574435" y="229209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D5D8F5B-5D4C-4E92-BC3F-88F0DD773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435" y="2292093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194C5C7-649D-4C20-A17B-AF7AFBF255F1}"/>
              </a:ext>
            </a:extLst>
          </p:cNvPr>
          <p:cNvCxnSpPr>
            <a:cxnSpLocks/>
          </p:cNvCxnSpPr>
          <p:nvPr/>
        </p:nvCxnSpPr>
        <p:spPr>
          <a:xfrm>
            <a:off x="3873010" y="2476878"/>
            <a:ext cx="62223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65F7EFB-5C61-467F-87BB-5247BD0EB0F1}"/>
                  </a:ext>
                </a:extLst>
              </p:cNvPr>
              <p:cNvSpPr txBox="1"/>
              <p:nvPr/>
            </p:nvSpPr>
            <p:spPr>
              <a:xfrm>
                <a:off x="3410499" y="1954711"/>
                <a:ext cx="31090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→~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,~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→~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65F7EFB-5C61-467F-87BB-5247BD0EB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499" y="1954711"/>
                <a:ext cx="3109016" cy="369332"/>
              </a:xfrm>
              <a:prstGeom prst="rect">
                <a:avLst/>
              </a:prstGeom>
              <a:blipFill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连接符 7">
            <a:extLst>
              <a:ext uri="{FF2B5EF4-FFF2-40B4-BE49-F238E27FC236}">
                <a16:creationId xmlns:a16="http://schemas.microsoft.com/office/drawing/2014/main" id="{0873C994-C6A3-4D6A-9C09-4C5871312C8E}"/>
              </a:ext>
            </a:extLst>
          </p:cNvPr>
          <p:cNvCxnSpPr/>
          <p:nvPr/>
        </p:nvCxnSpPr>
        <p:spPr>
          <a:xfrm>
            <a:off x="3836987" y="1759741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5960E3-09AB-4463-A585-FF199BD2E045}"/>
                  </a:ext>
                </a:extLst>
              </p:cNvPr>
              <p:cNvSpPr txBox="1"/>
              <p:nvPr/>
            </p:nvSpPr>
            <p:spPr>
              <a:xfrm>
                <a:off x="6779504" y="1933380"/>
                <a:ext cx="279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→~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,~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A5960E3-09AB-4463-A585-FF199BD2E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504" y="1933380"/>
                <a:ext cx="2796685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连接符 9">
            <a:extLst>
              <a:ext uri="{FF2B5EF4-FFF2-40B4-BE49-F238E27FC236}">
                <a16:creationId xmlns:a16="http://schemas.microsoft.com/office/drawing/2014/main" id="{A3396A12-2017-4F5D-B9EB-FDD7FF31F6A3}"/>
              </a:ext>
            </a:extLst>
          </p:cNvPr>
          <p:cNvCxnSpPr/>
          <p:nvPr/>
        </p:nvCxnSpPr>
        <p:spPr>
          <a:xfrm>
            <a:off x="6996747" y="1759741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87FE3F1-D573-4519-8ABE-7963C24835B8}"/>
                  </a:ext>
                </a:extLst>
              </p:cNvPr>
              <p:cNvSpPr txBox="1"/>
              <p:nvPr/>
            </p:nvSpPr>
            <p:spPr>
              <a:xfrm>
                <a:off x="8903190" y="156404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87FE3F1-D573-4519-8ABE-7963C2483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190" y="1564048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3">
            <a:extLst>
              <a:ext uri="{FF2B5EF4-FFF2-40B4-BE49-F238E27FC236}">
                <a16:creationId xmlns:a16="http://schemas.microsoft.com/office/drawing/2014/main" id="{40827F42-EF08-48EF-8875-95FD91E61E6A}"/>
              </a:ext>
            </a:extLst>
          </p:cNvPr>
          <p:cNvCxnSpPr>
            <a:cxnSpLocks/>
          </p:cNvCxnSpPr>
          <p:nvPr/>
        </p:nvCxnSpPr>
        <p:spPr>
          <a:xfrm>
            <a:off x="3668308" y="5541824"/>
            <a:ext cx="320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8">
                <a:extLst>
                  <a:ext uri="{FF2B5EF4-FFF2-40B4-BE49-F238E27FC236}">
                    <a16:creationId xmlns:a16="http://schemas.microsoft.com/office/drawing/2014/main" id="{DC51E92C-3D9F-451D-B346-2B368856EED2}"/>
                  </a:ext>
                </a:extLst>
              </p:cNvPr>
              <p:cNvSpPr txBox="1"/>
              <p:nvPr/>
            </p:nvSpPr>
            <p:spPr>
              <a:xfrm>
                <a:off x="4293494" y="5604025"/>
                <a:ext cx="2185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→~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文本框 8">
                <a:extLst>
                  <a:ext uri="{FF2B5EF4-FFF2-40B4-BE49-F238E27FC236}">
                    <a16:creationId xmlns:a16="http://schemas.microsoft.com/office/drawing/2014/main" id="{DC51E92C-3D9F-451D-B346-2B368856E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494" y="5604025"/>
                <a:ext cx="2185035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7">
                <a:extLst>
                  <a:ext uri="{FF2B5EF4-FFF2-40B4-BE49-F238E27FC236}">
                    <a16:creationId xmlns:a16="http://schemas.microsoft.com/office/drawing/2014/main" id="{3235B536-BB72-4953-A811-E8F46A47EF81}"/>
                  </a:ext>
                </a:extLst>
              </p:cNvPr>
              <p:cNvSpPr txBox="1"/>
              <p:nvPr/>
            </p:nvSpPr>
            <p:spPr>
              <a:xfrm>
                <a:off x="4115087" y="4995217"/>
                <a:ext cx="250825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→~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文本框 7">
                <a:extLst>
                  <a:ext uri="{FF2B5EF4-FFF2-40B4-BE49-F238E27FC236}">
                    <a16:creationId xmlns:a16="http://schemas.microsoft.com/office/drawing/2014/main" id="{3235B536-BB72-4953-A811-E8F46A47E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087" y="4995217"/>
                <a:ext cx="2508250" cy="368300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54F6522-A2A8-49C5-AAD0-2D45AC76C128}"/>
                  </a:ext>
                </a:extLst>
              </p:cNvPr>
              <p:cNvSpPr txBox="1"/>
              <p:nvPr/>
            </p:nvSpPr>
            <p:spPr>
              <a:xfrm>
                <a:off x="6433648" y="5396874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54F6522-A2A8-49C5-AAD0-2D45AC76C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48" y="5396874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0">
                <a:extLst>
                  <a:ext uri="{FF2B5EF4-FFF2-40B4-BE49-F238E27FC236}">
                    <a16:creationId xmlns:a16="http://schemas.microsoft.com/office/drawing/2014/main" id="{0E4394F5-B06C-424F-BCDD-E9211D44635F}"/>
                  </a:ext>
                </a:extLst>
              </p:cNvPr>
              <p:cNvSpPr txBox="1"/>
              <p:nvPr/>
            </p:nvSpPr>
            <p:spPr>
              <a:xfrm>
                <a:off x="718274" y="2733565"/>
                <a:ext cx="2489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→~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文本框 10">
                <a:extLst>
                  <a:ext uri="{FF2B5EF4-FFF2-40B4-BE49-F238E27FC236}">
                    <a16:creationId xmlns:a16="http://schemas.microsoft.com/office/drawing/2014/main" id="{0E4394F5-B06C-424F-BCDD-E9211D446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74" y="2733565"/>
                <a:ext cx="2489142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1">
            <a:extLst>
              <a:ext uri="{FF2B5EF4-FFF2-40B4-BE49-F238E27FC236}">
                <a16:creationId xmlns:a16="http://schemas.microsoft.com/office/drawing/2014/main" id="{0EFAD38B-90E8-422C-85C1-C03A5D4996E7}"/>
              </a:ext>
            </a:extLst>
          </p:cNvPr>
          <p:cNvCxnSpPr/>
          <p:nvPr/>
        </p:nvCxnSpPr>
        <p:spPr>
          <a:xfrm>
            <a:off x="713250" y="2476878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08D95AD-74BE-40FC-9ED2-7AD513C8C9F3}"/>
                  </a:ext>
                </a:extLst>
              </p:cNvPr>
              <p:cNvSpPr txBox="1"/>
              <p:nvPr/>
            </p:nvSpPr>
            <p:spPr>
              <a:xfrm>
                <a:off x="5150956" y="2696938"/>
                <a:ext cx="3109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→~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,~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08D95AD-74BE-40FC-9ED2-7AD513C8C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956" y="2696938"/>
                <a:ext cx="3109017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11">
            <a:extLst>
              <a:ext uri="{FF2B5EF4-FFF2-40B4-BE49-F238E27FC236}">
                <a16:creationId xmlns:a16="http://schemas.microsoft.com/office/drawing/2014/main" id="{E4AE87DF-E246-475E-A793-26AB1FFCDA0D}"/>
              </a:ext>
            </a:extLst>
          </p:cNvPr>
          <p:cNvCxnSpPr/>
          <p:nvPr/>
        </p:nvCxnSpPr>
        <p:spPr>
          <a:xfrm>
            <a:off x="713250" y="2476878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9">
            <a:extLst>
              <a:ext uri="{FF2B5EF4-FFF2-40B4-BE49-F238E27FC236}">
                <a16:creationId xmlns:a16="http://schemas.microsoft.com/office/drawing/2014/main" id="{6FD4177B-A225-4AE0-8214-46915A31B27D}"/>
              </a:ext>
            </a:extLst>
          </p:cNvPr>
          <p:cNvCxnSpPr>
            <a:cxnSpLocks/>
          </p:cNvCxnSpPr>
          <p:nvPr/>
        </p:nvCxnSpPr>
        <p:spPr>
          <a:xfrm>
            <a:off x="3651696" y="4731356"/>
            <a:ext cx="3354287" cy="7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C22867C-259D-45FE-8CDC-E07525DBA14E}"/>
                  </a:ext>
                </a:extLst>
              </p:cNvPr>
              <p:cNvSpPr txBox="1"/>
              <p:nvPr/>
            </p:nvSpPr>
            <p:spPr>
              <a:xfrm>
                <a:off x="6585598" y="45636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~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C22867C-259D-45FE-8CDC-E07525DBA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598" y="4563685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7">
                <a:extLst>
                  <a:ext uri="{FF2B5EF4-FFF2-40B4-BE49-F238E27FC236}">
                    <a16:creationId xmlns:a16="http://schemas.microsoft.com/office/drawing/2014/main" id="{98C669E7-5AAF-4BEA-AE6D-96BC41CA7CD3}"/>
                  </a:ext>
                </a:extLst>
              </p:cNvPr>
              <p:cNvSpPr txBox="1"/>
              <p:nvPr/>
            </p:nvSpPr>
            <p:spPr>
              <a:xfrm>
                <a:off x="4197215" y="4325432"/>
                <a:ext cx="250825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→~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~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文本框 7">
                <a:extLst>
                  <a:ext uri="{FF2B5EF4-FFF2-40B4-BE49-F238E27FC236}">
                    <a16:creationId xmlns:a16="http://schemas.microsoft.com/office/drawing/2014/main" id="{98C669E7-5AAF-4BEA-AE6D-96BC41CA7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15" y="4325432"/>
                <a:ext cx="2508250" cy="368300"/>
              </a:xfrm>
              <a:prstGeom prst="rect">
                <a:avLst/>
              </a:prstGeom>
              <a:blipFill>
                <a:blip r:embed="rId12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连接符 9">
            <a:extLst>
              <a:ext uri="{FF2B5EF4-FFF2-40B4-BE49-F238E27FC236}">
                <a16:creationId xmlns:a16="http://schemas.microsoft.com/office/drawing/2014/main" id="{EF4AF869-540C-45CB-A1A5-0F6981C958F1}"/>
              </a:ext>
            </a:extLst>
          </p:cNvPr>
          <p:cNvCxnSpPr>
            <a:cxnSpLocks/>
          </p:cNvCxnSpPr>
          <p:nvPr/>
        </p:nvCxnSpPr>
        <p:spPr>
          <a:xfrm>
            <a:off x="3645195" y="4069166"/>
            <a:ext cx="3354287" cy="3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B4B2343-95AC-4B80-A998-1C1EFCB5AAFC}"/>
                  </a:ext>
                </a:extLst>
              </p:cNvPr>
              <p:cNvSpPr txBox="1"/>
              <p:nvPr/>
            </p:nvSpPr>
            <p:spPr>
              <a:xfrm>
                <a:off x="6478529" y="386157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B4B2343-95AC-4B80-A998-1C1EFCB5A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529" y="3861575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7">
                <a:extLst>
                  <a:ext uri="{FF2B5EF4-FFF2-40B4-BE49-F238E27FC236}">
                    <a16:creationId xmlns:a16="http://schemas.microsoft.com/office/drawing/2014/main" id="{47748984-B5B9-4A2B-B6CB-4B30265AC40B}"/>
                  </a:ext>
                </a:extLst>
              </p:cNvPr>
              <p:cNvSpPr txBox="1"/>
              <p:nvPr/>
            </p:nvSpPr>
            <p:spPr>
              <a:xfrm>
                <a:off x="4197215" y="3524129"/>
                <a:ext cx="250825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→~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文本框 7">
                <a:extLst>
                  <a:ext uri="{FF2B5EF4-FFF2-40B4-BE49-F238E27FC236}">
                    <a16:creationId xmlns:a16="http://schemas.microsoft.com/office/drawing/2014/main" id="{47748984-B5B9-4A2B-B6CB-4B30265AC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215" y="3524129"/>
                <a:ext cx="2508250" cy="368300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连接符 9">
            <a:extLst>
              <a:ext uri="{FF2B5EF4-FFF2-40B4-BE49-F238E27FC236}">
                <a16:creationId xmlns:a16="http://schemas.microsoft.com/office/drawing/2014/main" id="{08B5E18E-0362-4D8E-BFAA-4D7DA8E6AAF7}"/>
              </a:ext>
            </a:extLst>
          </p:cNvPr>
          <p:cNvCxnSpPr>
            <a:cxnSpLocks/>
          </p:cNvCxnSpPr>
          <p:nvPr/>
        </p:nvCxnSpPr>
        <p:spPr>
          <a:xfrm flipV="1">
            <a:off x="680835" y="3197587"/>
            <a:ext cx="9410354" cy="345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1692452-0510-4A6A-ABFC-5A1AA543DCA4}"/>
                  </a:ext>
                </a:extLst>
              </p:cNvPr>
              <p:cNvSpPr txBox="1"/>
              <p:nvPr/>
            </p:nvSpPr>
            <p:spPr>
              <a:xfrm>
                <a:off x="9576189" y="294090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1692452-0510-4A6A-ABFC-5A1AA543D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189" y="2940901"/>
                <a:ext cx="1828800" cy="369332"/>
              </a:xfrm>
              <a:prstGeom prst="rect">
                <a:avLst/>
              </a:prstGeom>
              <a:blipFill>
                <a:blip r:embed="rId1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DA36646-BA66-47B7-B089-8A0DE2376907}"/>
                  </a:ext>
                </a:extLst>
              </p:cNvPr>
              <p:cNvSpPr txBox="1"/>
              <p:nvPr/>
            </p:nvSpPr>
            <p:spPr>
              <a:xfrm>
                <a:off x="5671198" y="155752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DA36646-BA66-47B7-B089-8A0DE2376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198" y="1557529"/>
                <a:ext cx="1828800" cy="369332"/>
              </a:xfrm>
              <a:prstGeom prst="rect">
                <a:avLst/>
              </a:prstGeom>
              <a:blipFill>
                <a:blip r:embed="rId1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F043419-CE59-4B4B-B074-C372B0889F53}"/>
                  </a:ext>
                </a:extLst>
              </p:cNvPr>
              <p:cNvSpPr txBox="1"/>
              <p:nvPr/>
            </p:nvSpPr>
            <p:spPr>
              <a:xfrm>
                <a:off x="9576189" y="2291684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F043419-CE59-4B4B-B074-C372B0889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6189" y="2291684"/>
                <a:ext cx="1828800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781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命题逻辑的实现 </a:t>
            </a:r>
            <a:r>
              <a:rPr lang="en-US" altLang="zh-CN" sz="4400" dirty="0"/>
              <a:t>--- coq</a:t>
            </a:r>
            <a:endParaRPr lang="en-US" altLang="en-US" sz="4400" dirty="0"/>
          </a:p>
        </p:txBody>
      </p:sp>
      <p:sp>
        <p:nvSpPr>
          <p:cNvPr id="28" name="文本框 27"/>
          <p:cNvSpPr txBox="1"/>
          <p:nvPr/>
        </p:nvSpPr>
        <p:spPr>
          <a:xfrm>
            <a:off x="587048" y="1657859"/>
            <a:ext cx="43268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使用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与 自然演绎的区别？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能够处理假设中的命题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apply .. in ..</a:t>
            </a: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destruct .. as ..</a:t>
            </a: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…</a:t>
            </a:r>
          </a:p>
          <a:p>
            <a:pPr marL="800100" lvl="1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7048" y="4019651"/>
            <a:ext cx="3095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 is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more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powerful</a:t>
            </a:r>
          </a:p>
          <a:p>
            <a:pPr marL="800100" lvl="1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id="{1588BEA7-6FB8-49F6-9B20-087931B9B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127" y="2082469"/>
            <a:ext cx="8137928" cy="4194584"/>
          </a:xfrm>
          <a:prstGeom prst="rect">
            <a:avLst/>
          </a:prstGeom>
        </p:spPr>
      </p:pic>
      <p:cxnSp>
        <p:nvCxnSpPr>
          <p:cNvPr id="11" name="直线连接符 3">
            <a:extLst>
              <a:ext uri="{FF2B5EF4-FFF2-40B4-BE49-F238E27FC236}">
                <a16:creationId xmlns:a16="http://schemas.microsoft.com/office/drawing/2014/main" id="{3B926D89-E0B3-4CDB-932F-E5C2237F4A44}"/>
              </a:ext>
            </a:extLst>
          </p:cNvPr>
          <p:cNvCxnSpPr>
            <a:cxnSpLocks/>
          </p:cNvCxnSpPr>
          <p:nvPr/>
        </p:nvCxnSpPr>
        <p:spPr>
          <a:xfrm>
            <a:off x="603712" y="3509146"/>
            <a:ext cx="29049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8">
                <a:extLst>
                  <a:ext uri="{FF2B5EF4-FFF2-40B4-BE49-F238E27FC236}">
                    <a16:creationId xmlns:a16="http://schemas.microsoft.com/office/drawing/2014/main" id="{1A585C05-85A2-4B4E-A7EC-1D208B253B43}"/>
                  </a:ext>
                </a:extLst>
              </p:cNvPr>
              <p:cNvSpPr txBox="1"/>
              <p:nvPr/>
            </p:nvSpPr>
            <p:spPr>
              <a:xfrm>
                <a:off x="831598" y="3581752"/>
                <a:ext cx="2809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→ 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文本框 8">
                <a:extLst>
                  <a:ext uri="{FF2B5EF4-FFF2-40B4-BE49-F238E27FC236}">
                    <a16:creationId xmlns:a16="http://schemas.microsoft.com/office/drawing/2014/main" id="{1A585C05-85A2-4B4E-A7EC-1D208B253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98" y="3581752"/>
                <a:ext cx="2809270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7">
                <a:extLst>
                  <a:ext uri="{FF2B5EF4-FFF2-40B4-BE49-F238E27FC236}">
                    <a16:creationId xmlns:a16="http://schemas.microsoft.com/office/drawing/2014/main" id="{680F2CBC-94BB-4EFC-B4C4-C2AAED6C9A99}"/>
                  </a:ext>
                </a:extLst>
              </p:cNvPr>
              <p:cNvSpPr txBox="1"/>
              <p:nvPr/>
            </p:nvSpPr>
            <p:spPr>
              <a:xfrm>
                <a:off x="920650" y="2963341"/>
                <a:ext cx="250825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文本框 7">
                <a:extLst>
                  <a:ext uri="{FF2B5EF4-FFF2-40B4-BE49-F238E27FC236}">
                    <a16:creationId xmlns:a16="http://schemas.microsoft.com/office/drawing/2014/main" id="{680F2CBC-94BB-4EFC-B4C4-C2AAED6C9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50" y="2963341"/>
                <a:ext cx="2508250" cy="368300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941C1E-7D5A-45C3-AC10-1D8DB1954941}"/>
                  </a:ext>
                </a:extLst>
              </p:cNvPr>
              <p:cNvSpPr txBox="1"/>
              <p:nvPr/>
            </p:nvSpPr>
            <p:spPr>
              <a:xfrm>
                <a:off x="3098926" y="331739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941C1E-7D5A-45C3-AC10-1D8DB195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926" y="3317395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线连接符 9">
            <a:extLst>
              <a:ext uri="{FF2B5EF4-FFF2-40B4-BE49-F238E27FC236}">
                <a16:creationId xmlns:a16="http://schemas.microsoft.com/office/drawing/2014/main" id="{DEB8C005-1745-4F0F-9128-2510A4EAEB53}"/>
              </a:ext>
            </a:extLst>
          </p:cNvPr>
          <p:cNvCxnSpPr>
            <a:cxnSpLocks/>
          </p:cNvCxnSpPr>
          <p:nvPr/>
        </p:nvCxnSpPr>
        <p:spPr>
          <a:xfrm flipV="1">
            <a:off x="631868" y="2889973"/>
            <a:ext cx="2876756" cy="240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C3386C0-BCED-459B-B4A7-6BB156D8A2E0}"/>
                  </a:ext>
                </a:extLst>
              </p:cNvPr>
              <p:cNvSpPr txBox="1"/>
              <p:nvPr/>
            </p:nvSpPr>
            <p:spPr>
              <a:xfrm>
                <a:off x="3123768" y="26955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C3386C0-BCED-459B-B4A7-6BB156D8A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768" y="2695528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7">
                <a:extLst>
                  <a:ext uri="{FF2B5EF4-FFF2-40B4-BE49-F238E27FC236}">
                    <a16:creationId xmlns:a16="http://schemas.microsoft.com/office/drawing/2014/main" id="{AAA7EBA1-CACB-4C60-B731-D52822DC976F}"/>
                  </a:ext>
                </a:extLst>
              </p:cNvPr>
              <p:cNvSpPr txBox="1"/>
              <p:nvPr/>
            </p:nvSpPr>
            <p:spPr>
              <a:xfrm>
                <a:off x="850757" y="2400980"/>
                <a:ext cx="250825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文本框 7">
                <a:extLst>
                  <a:ext uri="{FF2B5EF4-FFF2-40B4-BE49-F238E27FC236}">
                    <a16:creationId xmlns:a16="http://schemas.microsoft.com/office/drawing/2014/main" id="{AAA7EBA1-CACB-4C60-B731-D52822DC9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57" y="2400980"/>
                <a:ext cx="2508250" cy="368300"/>
              </a:xfrm>
              <a:prstGeom prst="rect">
                <a:avLst/>
              </a:prstGeom>
              <a:blipFill>
                <a:blip r:embed="rId7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C3EA701-6B7D-4EA4-A2ED-2607D86C4A31}"/>
                  </a:ext>
                </a:extLst>
              </p:cNvPr>
              <p:cNvSpPr txBox="1"/>
              <p:nvPr/>
            </p:nvSpPr>
            <p:spPr>
              <a:xfrm>
                <a:off x="74612" y="1941393"/>
                <a:ext cx="2708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C3EA701-6B7D-4EA4-A2ED-2607D86C4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2" y="1941393"/>
                <a:ext cx="2708793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连接符 7">
            <a:extLst>
              <a:ext uri="{FF2B5EF4-FFF2-40B4-BE49-F238E27FC236}">
                <a16:creationId xmlns:a16="http://schemas.microsoft.com/office/drawing/2014/main" id="{EF65C1A6-9F05-49A3-B766-37EFA47DEE6D}"/>
              </a:ext>
            </a:extLst>
          </p:cNvPr>
          <p:cNvCxnSpPr>
            <a:cxnSpLocks/>
          </p:cNvCxnSpPr>
          <p:nvPr/>
        </p:nvCxnSpPr>
        <p:spPr>
          <a:xfrm flipV="1">
            <a:off x="773771" y="1844039"/>
            <a:ext cx="926890" cy="10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781C924-09CA-45BD-B981-73110E4FCC29}"/>
                  </a:ext>
                </a:extLst>
              </p:cNvPr>
              <p:cNvSpPr txBox="1"/>
              <p:nvPr/>
            </p:nvSpPr>
            <p:spPr>
              <a:xfrm>
                <a:off x="1754153" y="1977631"/>
                <a:ext cx="2796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781C924-09CA-45BD-B981-73110E4FC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153" y="1977631"/>
                <a:ext cx="2796685" cy="369332"/>
              </a:xfrm>
              <a:prstGeom prst="rect">
                <a:avLst/>
              </a:prstGeom>
              <a:blipFill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C5EAF58-17E2-4999-8DD2-556872059478}"/>
                  </a:ext>
                </a:extLst>
              </p:cNvPr>
              <p:cNvSpPr txBox="1"/>
              <p:nvPr/>
            </p:nvSpPr>
            <p:spPr>
              <a:xfrm>
                <a:off x="1189738" y="1664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C5EAF58-17E2-4999-8DD2-556872059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738" y="1664525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BE30F90-2E66-436E-82CA-0B9D0A87A78D}"/>
                  </a:ext>
                </a:extLst>
              </p:cNvPr>
              <p:cNvSpPr txBox="1"/>
              <p:nvPr/>
            </p:nvSpPr>
            <p:spPr>
              <a:xfrm>
                <a:off x="3181908" y="167689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BE30F90-2E66-436E-82CA-0B9D0A87A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908" y="1676899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线连接符 4">
            <a:extLst>
              <a:ext uri="{FF2B5EF4-FFF2-40B4-BE49-F238E27FC236}">
                <a16:creationId xmlns:a16="http://schemas.microsoft.com/office/drawing/2014/main" id="{49C74E5A-137B-4669-9CDF-7C11A95CC0CB}"/>
              </a:ext>
            </a:extLst>
          </p:cNvPr>
          <p:cNvCxnSpPr>
            <a:cxnSpLocks/>
          </p:cNvCxnSpPr>
          <p:nvPr/>
        </p:nvCxnSpPr>
        <p:spPr>
          <a:xfrm>
            <a:off x="589584" y="2392520"/>
            <a:ext cx="30768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C526757-1F44-43DB-A2A9-5E9F3A8D3C56}"/>
                  </a:ext>
                </a:extLst>
              </p:cNvPr>
              <p:cNvSpPr txBox="1"/>
              <p:nvPr/>
            </p:nvSpPr>
            <p:spPr>
              <a:xfrm>
                <a:off x="3197908" y="2215474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C526757-1F44-43DB-A2A9-5E9F3A8D3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908" y="2215474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itle 1">
            <a:extLst>
              <a:ext uri="{FF2B5EF4-FFF2-40B4-BE49-F238E27FC236}">
                <a16:creationId xmlns:a16="http://schemas.microsoft.com/office/drawing/2014/main" id="{CDA1073B-33D3-44FE-B322-F3F77CE7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" y="74186"/>
            <a:ext cx="12006721" cy="1325563"/>
          </a:xfrm>
        </p:spPr>
        <p:txBody>
          <a:bodyPr/>
          <a:lstStyle/>
          <a:p>
            <a:r>
              <a:rPr lang="en-US" altLang="zh-CN" sz="4400" dirty="0"/>
              <a:t>Coq</a:t>
            </a:r>
            <a:r>
              <a:rPr lang="zh-CN" altLang="en-US" sz="4400" dirty="0"/>
              <a:t>策略</a:t>
            </a:r>
            <a:r>
              <a:rPr lang="en-US" altLang="zh-CN" sz="4400" dirty="0"/>
              <a:t>--- intro apply split left/right   </a:t>
            </a:r>
            <a:endParaRPr lang="en-US" altLang="en-US" sz="4400" dirty="0"/>
          </a:p>
        </p:txBody>
      </p:sp>
      <p:cxnSp>
        <p:nvCxnSpPr>
          <p:cNvPr id="41" name="直线连接符 3">
            <a:extLst>
              <a:ext uri="{FF2B5EF4-FFF2-40B4-BE49-F238E27FC236}">
                <a16:creationId xmlns:a16="http://schemas.microsoft.com/office/drawing/2014/main" id="{CC19D6A0-B449-44D9-92EE-0CF216D2CEA0}"/>
              </a:ext>
            </a:extLst>
          </p:cNvPr>
          <p:cNvCxnSpPr>
            <a:cxnSpLocks/>
          </p:cNvCxnSpPr>
          <p:nvPr/>
        </p:nvCxnSpPr>
        <p:spPr>
          <a:xfrm>
            <a:off x="979288" y="6258102"/>
            <a:ext cx="17484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8">
                <a:extLst>
                  <a:ext uri="{FF2B5EF4-FFF2-40B4-BE49-F238E27FC236}">
                    <a16:creationId xmlns:a16="http://schemas.microsoft.com/office/drawing/2014/main" id="{216A9C5A-BD6E-4D9C-9896-DDE9FCDE53A8}"/>
                  </a:ext>
                </a:extLst>
              </p:cNvPr>
              <p:cNvSpPr txBox="1"/>
              <p:nvPr/>
            </p:nvSpPr>
            <p:spPr>
              <a:xfrm>
                <a:off x="504496" y="6310907"/>
                <a:ext cx="2809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文本框 8">
                <a:extLst>
                  <a:ext uri="{FF2B5EF4-FFF2-40B4-BE49-F238E27FC236}">
                    <a16:creationId xmlns:a16="http://schemas.microsoft.com/office/drawing/2014/main" id="{216A9C5A-BD6E-4D9C-9896-DDE9FCDE5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6" y="6310907"/>
                <a:ext cx="2809270" cy="369332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7">
                <a:extLst>
                  <a:ext uri="{FF2B5EF4-FFF2-40B4-BE49-F238E27FC236}">
                    <a16:creationId xmlns:a16="http://schemas.microsoft.com/office/drawing/2014/main" id="{8510C0B3-353E-4B11-81E3-416FD9D5E76D}"/>
                  </a:ext>
                </a:extLst>
              </p:cNvPr>
              <p:cNvSpPr txBox="1"/>
              <p:nvPr/>
            </p:nvSpPr>
            <p:spPr>
              <a:xfrm>
                <a:off x="592712" y="5703356"/>
                <a:ext cx="250825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文本框 7">
                <a:extLst>
                  <a:ext uri="{FF2B5EF4-FFF2-40B4-BE49-F238E27FC236}">
                    <a16:creationId xmlns:a16="http://schemas.microsoft.com/office/drawing/2014/main" id="{8510C0B3-353E-4B11-81E3-416FD9D5E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12" y="5703356"/>
                <a:ext cx="2508250" cy="368300"/>
              </a:xfrm>
              <a:prstGeom prst="rect">
                <a:avLst/>
              </a:prstGeom>
              <a:blipFill>
                <a:blip r:embed="rId14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F3C9E03-8496-4485-A43E-264CD80154E1}"/>
                  </a:ext>
                </a:extLst>
              </p:cNvPr>
              <p:cNvSpPr txBox="1"/>
              <p:nvPr/>
            </p:nvSpPr>
            <p:spPr>
              <a:xfrm>
                <a:off x="2292657" y="611315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F3C9E03-8496-4485-A43E-264CD8015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657" y="6113152"/>
                <a:ext cx="1828800" cy="369332"/>
              </a:xfrm>
              <a:prstGeom prst="rect">
                <a:avLst/>
              </a:prstGeom>
              <a:blipFill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连接符 9">
            <a:extLst>
              <a:ext uri="{FF2B5EF4-FFF2-40B4-BE49-F238E27FC236}">
                <a16:creationId xmlns:a16="http://schemas.microsoft.com/office/drawing/2014/main" id="{AD0172BE-6248-4FB9-A5A3-22B7335FF58E}"/>
              </a:ext>
            </a:extLst>
          </p:cNvPr>
          <p:cNvCxnSpPr>
            <a:cxnSpLocks/>
          </p:cNvCxnSpPr>
          <p:nvPr/>
        </p:nvCxnSpPr>
        <p:spPr>
          <a:xfrm>
            <a:off x="979288" y="5590362"/>
            <a:ext cx="18764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F0D5146-0C87-4668-B543-EE4909694007}"/>
                  </a:ext>
                </a:extLst>
              </p:cNvPr>
              <p:cNvSpPr txBox="1"/>
              <p:nvPr/>
            </p:nvSpPr>
            <p:spPr>
              <a:xfrm>
                <a:off x="2444607" y="537983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0F0D5146-0C87-4668-B543-EE4909694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607" y="5379835"/>
                <a:ext cx="1828800" cy="369332"/>
              </a:xfrm>
              <a:prstGeom prst="rect">
                <a:avLst/>
              </a:prstGeom>
              <a:blipFill>
                <a:blip r:embed="rId1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7">
                <a:extLst>
                  <a:ext uri="{FF2B5EF4-FFF2-40B4-BE49-F238E27FC236}">
                    <a16:creationId xmlns:a16="http://schemas.microsoft.com/office/drawing/2014/main" id="{8BD3F095-35CE-4943-9DD7-BB07DD98CABE}"/>
                  </a:ext>
                </a:extLst>
              </p:cNvPr>
              <p:cNvSpPr txBox="1"/>
              <p:nvPr/>
            </p:nvSpPr>
            <p:spPr>
              <a:xfrm>
                <a:off x="663397" y="5123210"/>
                <a:ext cx="250825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文本框 7">
                <a:extLst>
                  <a:ext uri="{FF2B5EF4-FFF2-40B4-BE49-F238E27FC236}">
                    <a16:creationId xmlns:a16="http://schemas.microsoft.com/office/drawing/2014/main" id="{8BD3F095-35CE-4943-9DD7-BB07DD98C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97" y="5123210"/>
                <a:ext cx="2508250" cy="368300"/>
              </a:xfrm>
              <a:prstGeom prst="rect">
                <a:avLst/>
              </a:prstGeom>
              <a:blipFill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线连接符 9">
            <a:extLst>
              <a:ext uri="{FF2B5EF4-FFF2-40B4-BE49-F238E27FC236}">
                <a16:creationId xmlns:a16="http://schemas.microsoft.com/office/drawing/2014/main" id="{6E1CD90B-4CC9-4337-9E29-1FE9212801EE}"/>
              </a:ext>
            </a:extLst>
          </p:cNvPr>
          <p:cNvCxnSpPr>
            <a:cxnSpLocks/>
          </p:cNvCxnSpPr>
          <p:nvPr/>
        </p:nvCxnSpPr>
        <p:spPr>
          <a:xfrm flipV="1">
            <a:off x="979288" y="4977714"/>
            <a:ext cx="1806575" cy="54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95EEA11-D20A-4E78-B0AA-D36ED55ED74D}"/>
                  </a:ext>
                </a:extLst>
              </p:cNvPr>
              <p:cNvSpPr txBox="1"/>
              <p:nvPr/>
            </p:nvSpPr>
            <p:spPr>
              <a:xfrm>
                <a:off x="2444607" y="480335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95EEA11-D20A-4E78-B0AA-D36ED55E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607" y="4803352"/>
                <a:ext cx="1828800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连接符 7">
            <a:extLst>
              <a:ext uri="{FF2B5EF4-FFF2-40B4-BE49-F238E27FC236}">
                <a16:creationId xmlns:a16="http://schemas.microsoft.com/office/drawing/2014/main" id="{979483E1-A17B-42B2-8623-83457B5B41B2}"/>
              </a:ext>
            </a:extLst>
          </p:cNvPr>
          <p:cNvCxnSpPr>
            <a:cxnSpLocks/>
          </p:cNvCxnSpPr>
          <p:nvPr/>
        </p:nvCxnSpPr>
        <p:spPr>
          <a:xfrm flipV="1">
            <a:off x="2739580" y="1877072"/>
            <a:ext cx="926890" cy="103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983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BCB521A-97F0-4552-B11D-2EEBD169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60622" cy="1325563"/>
          </a:xfrm>
        </p:spPr>
        <p:txBody>
          <a:bodyPr/>
          <a:lstStyle/>
          <a:p>
            <a:r>
              <a:rPr lang="en-US" altLang="zh-CN" sz="4400" dirty="0"/>
              <a:t>Coq</a:t>
            </a:r>
            <a:r>
              <a:rPr lang="zh-CN" altLang="en-US" sz="4400" dirty="0"/>
              <a:t>策略</a:t>
            </a:r>
            <a:r>
              <a:rPr lang="en-US" altLang="zh-CN" sz="4400" dirty="0"/>
              <a:t>--- inversion destruct apply … in</a:t>
            </a:r>
            <a:endParaRPr lang="en-US" altLang="en-US" sz="4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0E278E-8D63-4214-94AF-7B17EB649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336" y="1230498"/>
            <a:ext cx="9542442" cy="525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7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上下文无关文法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48120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13222" y="4619428"/>
            <a:ext cx="5760070" cy="563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89750" y="4619427"/>
            <a:ext cx="1895056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9101264" y="4619427"/>
            <a:ext cx="189505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992956" y="4243868"/>
            <a:ext cx="687404" cy="37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14397" y="3056996"/>
            <a:ext cx="10385068" cy="1041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429000"/>
            <a:ext cx="5068308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（布尔可满足性）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482280" y="3056995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可满足性理论</a:t>
            </a:r>
          </a:p>
        </p:txBody>
      </p:sp>
      <p:sp>
        <p:nvSpPr>
          <p:cNvPr id="24" name="矩形 23"/>
          <p:cNvSpPr/>
          <p:nvPr/>
        </p:nvSpPr>
        <p:spPr>
          <a:xfrm>
            <a:off x="6483621" y="3429000"/>
            <a:ext cx="4512700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SMT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（满足性模理论）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BCB521A-97F0-4552-B11D-2EEBD169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60622" cy="1325563"/>
          </a:xfrm>
        </p:spPr>
        <p:txBody>
          <a:bodyPr/>
          <a:lstStyle/>
          <a:p>
            <a:r>
              <a:rPr lang="en-US" altLang="zh-CN" sz="4400" dirty="0"/>
              <a:t>Coq</a:t>
            </a:r>
            <a:r>
              <a:rPr lang="zh-CN" altLang="en-US" sz="4400" dirty="0"/>
              <a:t>策略</a:t>
            </a:r>
            <a:r>
              <a:rPr lang="en-US" altLang="zh-CN" sz="4400" dirty="0"/>
              <a:t>--- unfold contradiction</a:t>
            </a:r>
            <a:endParaRPr lang="en-US" altLang="en-US" sz="4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8DEB2D-63CB-40EF-A821-DDEC44B90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61" y="1325563"/>
            <a:ext cx="10005299" cy="54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57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A5A42914-C9EF-4B77-9D95-ED5F82BB01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5108887"/>
                  </p:ext>
                </p:extLst>
              </p:nvPr>
            </p:nvGraphicFramePr>
            <p:xfrm>
              <a:off x="979293" y="1274142"/>
              <a:ext cx="10233414" cy="49713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6260">
                      <a:extLst>
                        <a:ext uri="{9D8B030D-6E8A-4147-A177-3AD203B41FA5}">
                          <a16:colId xmlns:a16="http://schemas.microsoft.com/office/drawing/2014/main" val="950912490"/>
                        </a:ext>
                      </a:extLst>
                    </a:gridCol>
                    <a:gridCol w="3947018">
                      <a:extLst>
                        <a:ext uri="{9D8B030D-6E8A-4147-A177-3AD203B41FA5}">
                          <a16:colId xmlns:a16="http://schemas.microsoft.com/office/drawing/2014/main" val="2089533252"/>
                        </a:ext>
                      </a:extLst>
                    </a:gridCol>
                    <a:gridCol w="3920136">
                      <a:extLst>
                        <a:ext uri="{9D8B030D-6E8A-4147-A177-3AD203B41FA5}">
                          <a16:colId xmlns:a16="http://schemas.microsoft.com/office/drawing/2014/main" val="371614240"/>
                        </a:ext>
                      </a:extLst>
                    </a:gridCol>
                  </a:tblGrid>
                  <a:tr h="378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证明规则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场景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Coq </a:t>
                          </a:r>
                          <a:r>
                            <a:rPr lang="zh-CN" altLang="en-US" dirty="0"/>
                            <a:t>策略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3194610"/>
                      </a:ext>
                    </a:extLst>
                  </a:tr>
                  <a:tr h="378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公理（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𝑎𝑟</m:t>
                              </m:r>
                              <m: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zh-CN" altLang="en-US" dirty="0"/>
                            <a:t>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实现对公理的证明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apply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7049880"/>
                      </a:ext>
                    </a:extLst>
                  </a:tr>
                  <a:tr h="3782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处理结论中的</a:t>
                          </a:r>
                          <a14:m>
                            <m:oMath xmlns:m="http://schemas.openxmlformats.org/officeDocument/2006/math">
                              <m: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intro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4264063"/>
                      </a:ext>
                    </a:extLst>
                  </a:tr>
                  <a:tr h="3782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处理结论中的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split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9972050"/>
                      </a:ext>
                    </a:extLst>
                  </a:tr>
                  <a:tr h="3782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zh-CN" altLang="en-US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,</a:t>
                          </a:r>
                          <a:r>
                            <a:rPr kumimoji="1" lang="en-US" altLang="zh-CN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zh-CN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处理结论中的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left/right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1816594"/>
                      </a:ext>
                    </a:extLst>
                  </a:tr>
                  <a:tr h="37821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处理前提中的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contradiction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350308"/>
                      </a:ext>
                    </a:extLst>
                  </a:tr>
                  <a:tr h="65280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zh-CN" altLang="en-US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zh-CN" altLang="en-US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dirty="0"/>
                            <a:t>,</a:t>
                          </a:r>
                          <a:r>
                            <a:rPr lang="zh-CN" altLang="en-US" dirty="0">
                              <a:solidFill>
                                <a:srgbClr val="836967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i="1" dirty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zh-CN" altLang="en-US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处理前提中的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destruct H as [Hp </a:t>
                          </a:r>
                          <a:r>
                            <a:rPr lang="en-US" altLang="zh-CN" dirty="0" err="1"/>
                            <a:t>Hq</a:t>
                          </a:r>
                          <a:r>
                            <a:rPr lang="en-US" altLang="zh-CN" dirty="0"/>
                            <a:t>]/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inversion</a:t>
                          </a:r>
                          <a:endParaRPr lang="zh-CN" alt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6362685"/>
                      </a:ext>
                    </a:extLst>
                  </a:tr>
                  <a:tr h="6528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处理前提中的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destruct H as [Hp | </a:t>
                          </a:r>
                          <a:r>
                            <a:rPr lang="en-US" altLang="zh-C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Hq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]/ inversion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626529"/>
                      </a:ext>
                    </a:extLst>
                  </a:tr>
                  <a:tr h="3782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zh-CN" altLang="en-US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处理前提中的</a:t>
                          </a:r>
                          <a14:m>
                            <m:oMath xmlns:m="http://schemas.openxmlformats.org/officeDocument/2006/math">
                              <m: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apply…in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807919"/>
                      </a:ext>
                    </a:extLst>
                  </a:tr>
                  <a:tr h="3782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处理结论中的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</m:oMath>
                          </a14:m>
                          <a:endParaRPr lang="zh-CN" altLang="en-US" dirty="0"/>
                        </a:p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unfold not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1090942"/>
                      </a:ext>
                    </a:extLst>
                  </a:tr>
                  <a:tr h="37821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~ ~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9676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A5A42914-C9EF-4B77-9D95-ED5F82BB01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5108887"/>
                  </p:ext>
                </p:extLst>
              </p:nvPr>
            </p:nvGraphicFramePr>
            <p:xfrm>
              <a:off x="979293" y="1274142"/>
              <a:ext cx="10233414" cy="49713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6260">
                      <a:extLst>
                        <a:ext uri="{9D8B030D-6E8A-4147-A177-3AD203B41FA5}">
                          <a16:colId xmlns:a16="http://schemas.microsoft.com/office/drawing/2014/main" val="950912490"/>
                        </a:ext>
                      </a:extLst>
                    </a:gridCol>
                    <a:gridCol w="3947018">
                      <a:extLst>
                        <a:ext uri="{9D8B030D-6E8A-4147-A177-3AD203B41FA5}">
                          <a16:colId xmlns:a16="http://schemas.microsoft.com/office/drawing/2014/main" val="2089533252"/>
                        </a:ext>
                      </a:extLst>
                    </a:gridCol>
                    <a:gridCol w="3920136">
                      <a:extLst>
                        <a:ext uri="{9D8B030D-6E8A-4147-A177-3AD203B41FA5}">
                          <a16:colId xmlns:a16="http://schemas.microsoft.com/office/drawing/2014/main" val="371614240"/>
                        </a:ext>
                      </a:extLst>
                    </a:gridCol>
                  </a:tblGrid>
                  <a:tr h="3782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证明规则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场景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Coq </a:t>
                          </a:r>
                          <a:r>
                            <a:rPr lang="zh-CN" altLang="en-US" dirty="0"/>
                            <a:t>策略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3194610"/>
                      </a:ext>
                    </a:extLst>
                  </a:tr>
                  <a:tr h="3782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8" t="-111290" r="-334021" b="-113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实现对公理的证明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apply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7049880"/>
                      </a:ext>
                    </a:extLst>
                  </a:tr>
                  <a:tr h="3782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8" t="-211290" r="-334021" b="-103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031" t="-211290" r="-100000" b="-103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intro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4264063"/>
                      </a:ext>
                    </a:extLst>
                  </a:tr>
                  <a:tr h="3782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8" t="-311290" r="-334021" b="-93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031" t="-311290" r="-100000" b="-93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split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9972050"/>
                      </a:ext>
                    </a:extLst>
                  </a:tr>
                  <a:tr h="3782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8" t="-411290" r="-334021" b="-83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031" t="-411290" r="-100000" b="-83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left/right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1816594"/>
                      </a:ext>
                    </a:extLst>
                  </a:tr>
                  <a:tr h="3782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8" t="-511290" r="-334021" b="-73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031" t="-511290" r="-100000" b="-737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contradiction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8350308"/>
                      </a:ext>
                    </a:extLst>
                  </a:tr>
                  <a:tr h="6528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8" t="-350926" r="-334021" b="-323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031" t="-350926" r="-100000" b="-323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destruct H as [Hp </a:t>
                          </a:r>
                          <a:r>
                            <a:rPr lang="en-US" altLang="zh-CN" dirty="0" err="1"/>
                            <a:t>Hq</a:t>
                          </a:r>
                          <a:r>
                            <a:rPr lang="en-US" altLang="zh-CN" dirty="0"/>
                            <a:t>]/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inversion</a:t>
                          </a:r>
                          <a:endParaRPr lang="zh-CN" altLang="en-US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6362685"/>
                      </a:ext>
                    </a:extLst>
                  </a:tr>
                  <a:tr h="6528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8" t="-455140" r="-334021" b="-2261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031" t="-455140" r="-100000" b="-2261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destruct H as [Hp | </a:t>
                          </a:r>
                          <a:r>
                            <a:rPr lang="en-US" altLang="zh-CN" sz="180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Hq</a:t>
                          </a:r>
                          <a:r>
                            <a:rPr lang="en-US" altLang="zh-CN" sz="18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]/ inversion</a:t>
                          </a:r>
                          <a:endParaRPr lang="zh-CN" altLang="en-US" sz="18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626529"/>
                      </a:ext>
                    </a:extLst>
                  </a:tr>
                  <a:tr h="3782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8" t="-958065" r="-334021" b="-2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031" t="-958065" r="-100000" b="-2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apply…in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280791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8" t="-624762" r="-334021" b="-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031" t="-624762" r="-100000" b="-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unfold not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1090942"/>
                      </a:ext>
                    </a:extLst>
                  </a:tr>
                  <a:tr h="37821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8" t="-1227419" r="-33402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94967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8058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 ：Coq中的构造逻辑与经典逻辑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-804333" y="1439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875889" y="1938597"/>
                <a:ext cx="3480440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kumimoji="1" lang="en-US" altLang="zh-CN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Coq</a:t>
                </a:r>
                <a:r>
                  <a:rPr kumimoji="1"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中能证明以下命题吗：</a:t>
                </a: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800100" lvl="1" indent="-342900">
                  <a:buFontTx/>
                  <a:buChar char="-"/>
                </a:pPr>
                <a:r>
                  <a:rPr lang="en-GB" altLang="zh-CN" dirty="0"/>
                  <a:t>P \/ ~ P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GB" altLang="zh-CN" dirty="0"/>
                  <a:t>~~P -&gt; P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GB" altLang="zh-CN" dirty="0"/>
                  <a:t>P -&gt;  ~~ P</a:t>
                </a:r>
              </a:p>
              <a:p>
                <a:pPr marL="800100" lvl="1" indent="-342900">
                  <a:buFontTx/>
                  <a:buChar char="-"/>
                </a:pPr>
                <a:r>
                  <a:rPr lang="en-GB" altLang="zh-CN" dirty="0"/>
                  <a:t>P </a:t>
                </a:r>
                <a:r>
                  <a:rPr lang="en-US" altLang="zh-CN" dirty="0"/>
                  <a:t>/\</a:t>
                </a:r>
                <a:r>
                  <a:rPr lang="en-GB" altLang="zh-CN" dirty="0"/>
                  <a:t> ~ P -&gt;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GB" altLang="zh-CN" sz="24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800100" lvl="1" indent="-342900">
                  <a:buFontTx/>
                  <a:buChar char="-"/>
                </a:pPr>
                <a:endParaRPr kumimoji="1" lang="en-GB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lvl="1"/>
                <a:endPara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lvl="1"/>
                <a:endParaRPr kumimoji="1" lang="zh-CN" altLang="en-US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889" y="1938597"/>
                <a:ext cx="3480440" cy="2585323"/>
              </a:xfrm>
              <a:prstGeom prst="rect">
                <a:avLst/>
              </a:prstGeom>
              <a:blipFill>
                <a:blip r:embed="rId2"/>
                <a:stretch>
                  <a:fillRect l="-1226" t="-1179" r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875889" y="3789234"/>
            <a:ext cx="6463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en-GB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75889" y="3569813"/>
            <a:ext cx="6463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875889" y="3910221"/>
            <a:ext cx="3223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中默认使用构造逻辑</a:t>
            </a:r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lvl="1"/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42FAA9-052D-4EDD-BD80-03E4645E224A}"/>
              </a:ext>
            </a:extLst>
          </p:cNvPr>
          <p:cNvSpPr txBox="1"/>
          <p:nvPr/>
        </p:nvSpPr>
        <p:spPr>
          <a:xfrm>
            <a:off x="1887220" y="4958515"/>
            <a:ext cx="64950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Coq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中使用经典逻辑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lang="en-GB" altLang="zh-CN" dirty="0"/>
              <a:t>Require Import </a:t>
            </a:r>
            <a:r>
              <a:rPr lang="en-GB" altLang="zh-CN" dirty="0" err="1"/>
              <a:t>Coq.Logic.Classical</a:t>
            </a:r>
            <a:r>
              <a:rPr lang="en-GB" altLang="zh-CN" dirty="0"/>
              <a:t>.</a:t>
            </a:r>
          </a:p>
          <a:p>
            <a:pPr marL="800100" lvl="1" indent="-342900">
              <a:buFontTx/>
              <a:buChar char="-"/>
            </a:pPr>
            <a:r>
              <a:rPr lang="en-GB" altLang="zh-CN" dirty="0"/>
              <a:t>destruct (classic P) as [p | np].</a:t>
            </a:r>
            <a:endParaRPr kumimoji="1" lang="en-GB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作业：作业提交问题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47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作业放入源码文件即可，注意不要把</a:t>
            </a:r>
            <a:r>
              <a:rPr lang="en-US" altLang="zh-CN" dirty="0" err="1"/>
              <a:t>venv</a:t>
            </a:r>
            <a:r>
              <a:rPr lang="zh-CN" altLang="en-US" dirty="0"/>
              <a:t>文件等打到压缩包内，不要使用</a:t>
            </a:r>
            <a:r>
              <a:rPr lang="en-US" altLang="zh-CN" dirty="0"/>
              <a:t>pdf, doc, </a:t>
            </a:r>
            <a:r>
              <a:rPr lang="zh-CN" altLang="en-US" dirty="0"/>
              <a:t>截图等形式交作业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不接受任何理由的迟交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独立完成，如果有任何困难发帖到</a:t>
            </a:r>
            <a:r>
              <a:rPr lang="en-US" altLang="zh-CN" dirty="0"/>
              <a:t>piazza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其它问题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47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Piazza</a:t>
            </a:r>
            <a:r>
              <a:rPr lang="zh-CN" altLang="en-US" dirty="0"/>
              <a:t>： </a:t>
            </a:r>
            <a:r>
              <a:rPr lang="en-GB" altLang="zh-CN" dirty="0">
                <a:hlinkClick r:id="rId2"/>
              </a:rPr>
              <a:t>https://piazza.com/ustc.edu.cn/fall2021/eien7002p/home</a:t>
            </a:r>
            <a:endParaRPr lang="en-GB" altLang="zh-CN" dirty="0"/>
          </a:p>
          <a:p>
            <a:endParaRPr lang="en-US" altLang="zh-CN" dirty="0"/>
          </a:p>
          <a:p>
            <a:r>
              <a:rPr lang="en-US" altLang="en-US" dirty="0" err="1"/>
              <a:t>QQ群</a:t>
            </a:r>
            <a:r>
              <a:rPr lang="zh-CN" altLang="en-US" dirty="0"/>
              <a:t> ：</a:t>
            </a:r>
            <a:r>
              <a:rPr lang="en-US" altLang="zh-CN" dirty="0"/>
              <a:t>829132681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谢谢，周末愉快！</a:t>
            </a:r>
            <a:endParaRPr lang="en-US" altLang="en-US" sz="4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554217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上下文无关文法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78684" y="5430742"/>
            <a:ext cx="1427542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78718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18693" y="4592554"/>
            <a:ext cx="5760070" cy="5636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89750" y="4619427"/>
            <a:ext cx="1895056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9101264" y="4619427"/>
            <a:ext cx="189505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014723" y="4201352"/>
            <a:ext cx="687404" cy="37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914397" y="3056996"/>
            <a:ext cx="10385068" cy="1041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429000"/>
            <a:ext cx="5068308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（布尔可满足性）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578684" y="3047479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可满足性理论</a:t>
            </a:r>
          </a:p>
        </p:txBody>
      </p:sp>
      <p:sp>
        <p:nvSpPr>
          <p:cNvPr id="24" name="矩形 23"/>
          <p:cNvSpPr/>
          <p:nvPr/>
        </p:nvSpPr>
        <p:spPr>
          <a:xfrm>
            <a:off x="6483621" y="3429000"/>
            <a:ext cx="4512700" cy="5672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SMT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（满足性模理论）</a:t>
            </a:r>
          </a:p>
        </p:txBody>
      </p:sp>
      <p:sp>
        <p:nvSpPr>
          <p:cNvPr id="21" name="矩形 20"/>
          <p:cNvSpPr/>
          <p:nvPr/>
        </p:nvSpPr>
        <p:spPr>
          <a:xfrm>
            <a:off x="903466" y="1870121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02291" y="2228202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992956" y="1852645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26" name="矩形 25"/>
          <p:cNvSpPr/>
          <p:nvPr/>
        </p:nvSpPr>
        <p:spPr>
          <a:xfrm>
            <a:off x="4025181" y="2228202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58425" y="2236279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752978" y="2236279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</a:t>
            </a:r>
            <a:r>
              <a:rPr lang="zh-CN" altLang="en-US" sz="4400" dirty="0"/>
              <a:t>大纲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575" y="1400810"/>
            <a:ext cx="1007872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知识基础（集合、关系与映射、上下文无关文法、基于结构的归纳法）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命题逻辑（语法、自然演绎系统、构造逻辑、语义系统、可靠性与完备性、可判断性）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布尔可满足性（合取范式、解析与传播、</a:t>
            </a:r>
            <a:r>
              <a:rPr lang="en-US" altLang="zh-CN" sz="2000" dirty="0"/>
              <a:t>DPLL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谓词逻辑（</a:t>
            </a:r>
            <a:r>
              <a:rPr lang="zh-CN" altLang="en-US" sz="2000" dirty="0">
                <a:sym typeface="+mn-ea"/>
              </a:rPr>
              <a:t>语法、自然演绎系统、构造逻辑、语义系统、可靠性与完备性、可判断性</a:t>
            </a:r>
            <a:r>
              <a:rPr lang="zh-CN" altLang="en-US" sz="2000" dirty="0"/>
              <a:t>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等式与未解释函数理论（可满足性模理论、等式理论、并查集与等价类、未解释函数）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线性算术（语法、Fourier-Motzkin消元法、单纯形法、分支定界法）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数据结构理论（比特向量、数组、指针、字符串）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理论组合（Nelson-Oppen、理论凸性、</a:t>
            </a:r>
            <a:r>
              <a:rPr lang="en-US" altLang="zh-CN" sz="2000" dirty="0"/>
              <a:t>DPLL(T)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符号执行（机器抽象模型、操作语义、简单命令式语言、路径条件、混合执行等）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程序验证（霍尔三元、最弱前条件、验证条件等）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程序合成（基于语法的合成、公理化合成等）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</a:t>
            </a:r>
            <a:r>
              <a:rPr lang="zh-CN" altLang="en-US" sz="4400" dirty="0"/>
              <a:t>大纲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575" y="1400810"/>
            <a:ext cx="1007872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chemeClr val="accent5"/>
                </a:solidFill>
              </a:rPr>
              <a:t>知识基础（集合、关系与映射、上下文无关文法、基于结构的归纳法）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chemeClr val="accent5"/>
                </a:solidFill>
              </a:rPr>
              <a:t>命题逻辑（语法、自然演绎系统、</a:t>
            </a:r>
            <a:r>
              <a:rPr lang="zh-CN" altLang="en-US" sz="2000" dirty="0"/>
              <a:t>构造逻辑</a:t>
            </a:r>
            <a:r>
              <a:rPr lang="zh-CN" altLang="en-US" sz="2000" dirty="0">
                <a:solidFill>
                  <a:schemeClr val="accent5"/>
                </a:solidFill>
              </a:rPr>
              <a:t>、</a:t>
            </a:r>
            <a:r>
              <a:rPr lang="zh-CN" altLang="en-US" sz="2000" dirty="0"/>
              <a:t>语义系统、可靠性与完备性、可判断性）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布尔可满足性（合取范式、解析与传播、</a:t>
            </a:r>
            <a:r>
              <a:rPr lang="en-US" altLang="zh-CN" sz="2000" dirty="0"/>
              <a:t>DPLL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谓词逻辑（</a:t>
            </a:r>
            <a:r>
              <a:rPr lang="zh-CN" altLang="en-US" sz="2000" dirty="0">
                <a:sym typeface="+mn-ea"/>
              </a:rPr>
              <a:t>语法、自然演绎系统、构造逻辑、语义系统、可靠性与完备性、可判断性</a:t>
            </a:r>
            <a:r>
              <a:rPr lang="zh-CN" altLang="en-US" sz="2000" dirty="0"/>
              <a:t>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等式与未解释函数理论（可满足性模理论、等式理论、并查集与等价类、未解释函数）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线性算术（语法、Fourier-Motzkin消元法、单纯形法、分支定界法）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数据结构理论（比特向量、数组、指针、字符串）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理论组合（Nelson-Oppen、理论凸性、</a:t>
            </a:r>
            <a:r>
              <a:rPr lang="en-US" altLang="zh-CN" sz="2000" dirty="0"/>
              <a:t>DPLL(T)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符号执行（机器抽象模型、操作语义、简单命令式语言、路径条件、混合执行等）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程序验证（霍尔三元、最弱前条件、验证条件等）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程序合成（基于语法的合成、公理化合成等）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回顾：计算复杂性理论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研究哪些问题是能够被计算机计算的：</a:t>
            </a:r>
          </a:p>
        </p:txBody>
      </p:sp>
      <p:sp>
        <p:nvSpPr>
          <p:cNvPr id="4" name="椭圆 3"/>
          <p:cNvSpPr/>
          <p:nvPr/>
        </p:nvSpPr>
        <p:spPr>
          <a:xfrm>
            <a:off x="1558456" y="2592125"/>
            <a:ext cx="6208685" cy="371326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5756744" y="2592125"/>
            <a:ext cx="6011186" cy="365362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9311676" y="3713980"/>
            <a:ext cx="17532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不可判断问题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Undecidable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lang="zh-CN" altLang="en-US" sz="1400" dirty="0">
                <a:sym typeface="+mn-ea"/>
              </a:rPr>
              <a:t>停机问题</a:t>
            </a:r>
            <a:endParaRPr lang="en-US" altLang="zh-CN" sz="1400" dirty="0">
              <a:sym typeface="+mn-ea"/>
            </a:endParaRPr>
          </a:p>
          <a:p>
            <a:pPr marL="285750" indent="-285750">
              <a:buFontTx/>
              <a:buChar char="-"/>
            </a:pPr>
            <a:r>
              <a:rPr kumimoji="1" lang="zh-CN" altLang="en-US" sz="1400" dirty="0"/>
              <a:t>谓词逻辑的可满足性问题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7747325" y="2665460"/>
            <a:ext cx="259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sz="2400" dirty="0"/>
              <a:t>NP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Hard</a:t>
            </a:r>
            <a:r>
              <a:rPr kumimoji="1" lang="zh-CN" altLang="en-US" sz="2400" dirty="0"/>
              <a:t> 问题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4132048" y="2650089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NP</a:t>
            </a:r>
            <a:r>
              <a:rPr kumimoji="1" lang="zh-CN" altLang="en-US" sz="2400" dirty="0"/>
              <a:t> 问题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230691" y="4135083"/>
            <a:ext cx="175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NPC</a:t>
            </a:r>
            <a:r>
              <a:rPr kumimoji="1" lang="zh-CN" altLang="en-US" dirty="0"/>
              <a:t>问题</a:t>
            </a:r>
          </a:p>
        </p:txBody>
      </p:sp>
      <p:sp>
        <p:nvSpPr>
          <p:cNvPr id="34" name="椭圆 33"/>
          <p:cNvSpPr/>
          <p:nvPr/>
        </p:nvSpPr>
        <p:spPr>
          <a:xfrm>
            <a:off x="2117499" y="3741795"/>
            <a:ext cx="1762738" cy="1712800"/>
          </a:xfrm>
          <a:prstGeom prst="ellipse">
            <a:avLst/>
          </a:prstGeom>
          <a:solidFill>
            <a:srgbClr val="2E75B6">
              <a:alpha val="50196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87535" y="4335363"/>
            <a:ext cx="85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问题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6037606" y="2075503"/>
            <a:ext cx="1069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!= NP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上下文无关文法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0722" y="155888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描述形式系统的符号工具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30011" y="2127700"/>
            <a:ext cx="37744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四元组：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G = {N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P}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29055" y="2763520"/>
                <a:ext cx="7804150" cy="308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fontAlgn="auto">
                  <a:lnSpc>
                    <a:spcPct val="200000"/>
                  </a:lnSpc>
                  <a:buFont typeface="Wingdings" panose="05000000000000000000" charset="0"/>
                  <a:buChar char=""/>
                </a:pPr>
                <a:r>
                  <a:rPr lang="en-US" altLang="zh-CN" sz="2000" dirty="0"/>
                  <a:t>N</a:t>
                </a:r>
                <a:r>
                  <a:rPr lang="zh-CN" altLang="en-US" sz="2000" dirty="0"/>
                  <a:t>是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非终结符</a:t>
                </a:r>
                <a:r>
                  <a:rPr lang="zh-CN" altLang="en-US" sz="2000" dirty="0"/>
                  <a:t>的有限结合</a:t>
                </a:r>
                <a:endParaRPr lang="en-US" altLang="zh-CN" sz="2000" dirty="0"/>
              </a:p>
              <a:p>
                <a:pPr marL="285750" indent="-285750" fontAlgn="auto">
                  <a:lnSpc>
                    <a:spcPct val="200000"/>
                  </a:lnSpc>
                  <a:buFont typeface="Wingdings" panose="05000000000000000000" charset="0"/>
                  <a:buChar char=""/>
                </a:pPr>
                <a:r>
                  <a:rPr lang="en-US" altLang="zh-CN" sz="2000" dirty="0"/>
                  <a:t>T</a:t>
                </a:r>
                <a:r>
                  <a:rPr lang="zh-CN" altLang="en-US" sz="2000" dirty="0"/>
                  <a:t>是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终结符</a:t>
                </a:r>
                <a:r>
                  <a:rPr lang="zh-CN" altLang="en-US" sz="2000" dirty="0"/>
                  <a:t>的有限结合，且 </a:t>
                </a:r>
                <a:r>
                  <a:rPr lang="en-US" altLang="zh-CN" sz="2000" dirty="0"/>
                  <a:t>N∩T = ∅ </a:t>
                </a:r>
              </a:p>
              <a:p>
                <a:pPr marL="285750" indent="-285750" fontAlgn="auto">
                  <a:lnSpc>
                    <a:spcPct val="200000"/>
                  </a:lnSpc>
                  <a:buFont typeface="Wingdings" panose="05000000000000000000" charset="0"/>
                  <a:buChar char=""/>
                </a:pPr>
                <a:r>
                  <a:rPr lang="en-US" altLang="zh-CN" sz="2000" dirty="0"/>
                  <a:t>S</a:t>
                </a:r>
                <a:r>
                  <a:rPr lang="zh-CN" altLang="en-US" sz="2000" dirty="0"/>
                  <a:t>是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开始符号</a:t>
                </a:r>
                <a:r>
                  <a:rPr lang="zh-CN" altLang="en-US" sz="2000" dirty="0"/>
                  <a:t>，且</a:t>
                </a:r>
                <a:r>
                  <a:rPr lang="en-US" altLang="zh-CN" sz="2000" dirty="0"/>
                  <a:t>S∈N</a:t>
                </a:r>
              </a:p>
              <a:p>
                <a:pPr marL="285750" indent="-285750" fontAlgn="auto">
                  <a:lnSpc>
                    <a:spcPct val="200000"/>
                  </a:lnSpc>
                  <a:buFont typeface="Wingdings" panose="05000000000000000000" charset="0"/>
                  <a:buChar char=""/>
                </a:pPr>
                <a:r>
                  <a:rPr lang="en-US" altLang="zh-CN" sz="2000" dirty="0"/>
                  <a:t>P</a:t>
                </a:r>
                <a:r>
                  <a:rPr lang="zh-CN" altLang="en-US" sz="2000" dirty="0"/>
                  <a:t>是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产生式</a:t>
                </a:r>
                <a:r>
                  <a:rPr lang="zh-CN" altLang="en-US" sz="2000" dirty="0"/>
                  <a:t>的有限集合，每个产生式具有的形式如：</a:t>
                </a:r>
                <a:endParaRPr lang="en-US" altLang="zh-CN" sz="2000" dirty="0"/>
              </a:p>
              <a:p>
                <a:pPr>
                  <a:lnSpc>
                    <a:spcPct val="200000"/>
                  </a:lnSpc>
                </a:pPr>
                <a:r>
                  <a:rPr lang="zh-CN" altLang="en-US" sz="2000" dirty="0"/>
                  <a:t>    </a:t>
                </a:r>
                <a:r>
                  <a:rPr lang="en-US" altLang="zh-CN" sz="2000" dirty="0"/>
                  <a:t>N-&gt;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000" dirty="0"/>
                  <a:t>,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∈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(N ∪ T)*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055" y="2763520"/>
                <a:ext cx="7804150" cy="3082382"/>
              </a:xfrm>
              <a:prstGeom prst="rect">
                <a:avLst/>
              </a:prstGeom>
              <a:blipFill rotWithShape="1">
                <a:blip r:embed="rId2"/>
                <a:stretch>
                  <a:fillRect b="-37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3771</TotalTime>
  <Words>1377</Words>
  <Application>Microsoft Office PowerPoint</Application>
  <PresentationFormat>宽屏</PresentationFormat>
  <Paragraphs>229</Paragraphs>
  <Slides>45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SimHei</vt:lpstr>
      <vt:lpstr>宋体</vt:lpstr>
      <vt:lpstr>Arial</vt:lpstr>
      <vt:lpstr>Arial Black</vt:lpstr>
      <vt:lpstr>Arial Bold</vt:lpstr>
      <vt:lpstr>Calibri</vt:lpstr>
      <vt:lpstr>Cambria Math</vt:lpstr>
      <vt:lpstr>Wingdings</vt:lpstr>
      <vt:lpstr>Office 主题​​</vt:lpstr>
      <vt:lpstr>Formal Method 2022-Spring</vt:lpstr>
      <vt:lpstr>回顾：课程逻辑</vt:lpstr>
      <vt:lpstr>回顾：课程逻辑</vt:lpstr>
      <vt:lpstr>回顾：课程逻辑</vt:lpstr>
      <vt:lpstr>回顾：课程逻辑</vt:lpstr>
      <vt:lpstr>回顾：课程大纲</vt:lpstr>
      <vt:lpstr>回顾：课程大纲</vt:lpstr>
      <vt:lpstr>回顾：计算复杂性理论</vt:lpstr>
      <vt:lpstr>回顾：上下文无关文法</vt:lpstr>
      <vt:lpstr>回顾：上下文无关文法--举例</vt:lpstr>
      <vt:lpstr>回顾：上下文无关文法--举例</vt:lpstr>
      <vt:lpstr>回顾：上下文无关文法--举例</vt:lpstr>
      <vt:lpstr>回顾：上下文无关文法--举例</vt:lpstr>
      <vt:lpstr>回顾：上下文无关文法--二义性</vt:lpstr>
      <vt:lpstr>回顾：上下文无关文法--二义性</vt:lpstr>
      <vt:lpstr>回顾：结构化归纳法</vt:lpstr>
      <vt:lpstr>回顾：结构化归纳法</vt:lpstr>
      <vt:lpstr>回顾：结构化归纳法</vt:lpstr>
      <vt:lpstr>回顾：命题逻辑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回顾：命题逻辑--自然演绎系统</vt:lpstr>
      <vt:lpstr>回顾：命题逻辑—历史考题1</vt:lpstr>
      <vt:lpstr>回顾：命题逻辑—历史考题1</vt:lpstr>
      <vt:lpstr>回顾：命题逻辑—历史考题2</vt:lpstr>
      <vt:lpstr>回顾：命题逻辑—历史考题2</vt:lpstr>
      <vt:lpstr>回顾：命题逻辑—历史考题3</vt:lpstr>
      <vt:lpstr>回顾：命题逻辑—历史考题3</vt:lpstr>
      <vt:lpstr>回顾：命题逻辑—历史考题4</vt:lpstr>
      <vt:lpstr>PowerPoint 演示文稿</vt:lpstr>
      <vt:lpstr>命题逻辑的实现 --- coq</vt:lpstr>
      <vt:lpstr>Coq策略--- intro apply split left/right   </vt:lpstr>
      <vt:lpstr>Coq策略--- inversion destruct apply … in</vt:lpstr>
      <vt:lpstr>Coq策略--- unfold contradiction</vt:lpstr>
      <vt:lpstr>PowerPoint 演示文稿</vt:lpstr>
      <vt:lpstr>回顾 ：Coq中的构造逻辑与经典逻辑</vt:lpstr>
      <vt:lpstr>作业：作业提交问题</vt:lpstr>
      <vt:lpstr>其它问题</vt:lpstr>
      <vt:lpstr>谢谢，周末愉快！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2020-Spring</dc:title>
  <dc:creator>tfd</dc:creator>
  <cp:lastModifiedBy>无敌 最俊朗</cp:lastModifiedBy>
  <cp:revision>79</cp:revision>
  <dcterms:created xsi:type="dcterms:W3CDTF">2021-10-29T02:52:00Z</dcterms:created>
  <dcterms:modified xsi:type="dcterms:W3CDTF">2022-03-16T07:58:10Z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