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257" r:id="rId5"/>
    <p:sldId id="281" r:id="rId6"/>
    <p:sldId id="284" r:id="rId7"/>
    <p:sldId id="314" r:id="rId8"/>
    <p:sldId id="315" r:id="rId9"/>
    <p:sldId id="316" r:id="rId10"/>
    <p:sldId id="354" r:id="rId11"/>
    <p:sldId id="355" r:id="rId12"/>
    <p:sldId id="356" r:id="rId13"/>
    <p:sldId id="384" r:id="rId14"/>
    <p:sldId id="499" r:id="rId15"/>
    <p:sldId id="500" r:id="rId16"/>
    <p:sldId id="501" r:id="rId17"/>
    <p:sldId id="502" r:id="rId18"/>
    <p:sldId id="503" r:id="rId19"/>
    <p:sldId id="387" r:id="rId20"/>
    <p:sldId id="388" r:id="rId21"/>
    <p:sldId id="391" r:id="rId22"/>
    <p:sldId id="498" r:id="rId23"/>
    <p:sldId id="392" r:id="rId24"/>
    <p:sldId id="393" r:id="rId25"/>
    <p:sldId id="394" r:id="rId26"/>
    <p:sldId id="422" r:id="rId27"/>
    <p:sldId id="459" r:id="rId28"/>
    <p:sldId id="395" r:id="rId29"/>
    <p:sldId id="396" r:id="rId30"/>
    <p:sldId id="323" r:id="rId31"/>
    <p:sldId id="461" r:id="rId32"/>
    <p:sldId id="397" r:id="rId33"/>
    <p:sldId id="398" r:id="rId34"/>
    <p:sldId id="399" r:id="rId35"/>
    <p:sldId id="400" r:id="rId36"/>
    <p:sldId id="402" r:id="rId37"/>
    <p:sldId id="401" r:id="rId38"/>
    <p:sldId id="403" r:id="rId39"/>
    <p:sldId id="404" r:id="rId40"/>
    <p:sldId id="405" r:id="rId41"/>
    <p:sldId id="406" r:id="rId42"/>
    <p:sldId id="407" r:id="rId43"/>
    <p:sldId id="551" r:id="rId44"/>
    <p:sldId id="423" r:id="rId45"/>
    <p:sldId id="419" r:id="rId46"/>
    <p:sldId id="413" r:id="rId47"/>
    <p:sldId id="408" r:id="rId48"/>
    <p:sldId id="334" r:id="rId49"/>
    <p:sldId id="421" r:id="rId50"/>
    <p:sldId id="335" r:id="rId51"/>
    <p:sldId id="336" r:id="rId52"/>
    <p:sldId id="332" r:id="rId53"/>
    <p:sldId id="409" r:id="rId54"/>
    <p:sldId id="410" r:id="rId55"/>
    <p:sldId id="411" r:id="rId56"/>
    <p:sldId id="412" r:id="rId57"/>
    <p:sldId id="414" r:id="rId58"/>
    <p:sldId id="415" r:id="rId59"/>
    <p:sldId id="416" r:id="rId60"/>
    <p:sldId id="417" r:id="rId61"/>
    <p:sldId id="333" r:id="rId62"/>
    <p:sldId id="504" r:id="rId63"/>
    <p:sldId id="505" r:id="rId64"/>
    <p:sldId id="506" r:id="rId65"/>
    <p:sldId id="418" r:id="rId66"/>
    <p:sldId id="312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EEBF7"/>
    <a:srgbClr val="CC3300"/>
    <a:srgbClr val="2E75B6"/>
    <a:srgbClr val="B2B2B2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8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1560" y="1248"/>
      </p:cViewPr>
      <p:guideLst>
        <p:guide orient="horz" pos="213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customXml" Target="../customXml/item1.xml"/><Relationship Id="rId72" Type="http://schemas.openxmlformats.org/officeDocument/2006/relationships/customXmlProps" Target="../customXml/itemProps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0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1.png"/><Relationship Id="rId12" Type="http://schemas.openxmlformats.org/officeDocument/2006/relationships/image" Target="../media/image80.png"/><Relationship Id="rId11" Type="http://schemas.openxmlformats.org/officeDocument/2006/relationships/image" Target="../media/image65.png"/><Relationship Id="rId10" Type="http://schemas.openxmlformats.org/officeDocument/2006/relationships/image" Target="../media/image70.png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70.png"/><Relationship Id="rId10" Type="http://schemas.openxmlformats.org/officeDocument/2006/relationships/image" Target="../media/image93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70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96.png"/><Relationship Id="rId2" Type="http://schemas.openxmlformats.org/officeDocument/2006/relationships/image" Target="../media/image72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73.png"/><Relationship Id="rId10" Type="http://schemas.openxmlformats.org/officeDocument/2006/relationships/image" Target="../media/image99.png"/><Relationship Id="rId1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</a:t>
            </a:r>
            <a:r>
              <a:rPr lang="en-US" altLang="zh-CN" sz="4800" dirty="0"/>
              <a:t>1</a:t>
            </a:r>
            <a:r>
              <a:rPr lang="en-US" altLang="en-US" sz="4800" dirty="0"/>
              <a:t>-Spring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语义系统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排中律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sz="3200" i="1" dirty="0">
                    <a:latin typeface="Cambria Math" panose="02040503050406030204" pitchFamily="18" charset="0"/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P \/</a:t>
                </a:r>
                <a:r>
                  <a:rPr kumimoji="1" lang="zh-CN" altLang="en-US" sz="32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~P</a:t>
                </a:r>
                <a:endParaRPr kumimoji="1" lang="en-US" altLang="zh-CN" sz="3200" dirty="0">
                  <a:solidFill>
                    <a:srgbClr val="0432FF"/>
                  </a:solidFill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假设命题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的含义如下，排中律是否成立？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存在外星人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中有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100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个连续的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lang="zh-CN" altLang="en-US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17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P: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一定存在两个无理数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，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q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.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Proof.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首先如果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,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假设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 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  <m:r>
                      <a:rPr kumimoji="1" lang="en-US" altLang="zh-CN" sz="3200" dirty="0">
                        <a:latin typeface="Tahoma Regular" panose="020B0604030504040204" charset="0"/>
                        <a:cs typeface="Tahoma Regular" panose="020B060403050404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1: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为有理数，则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2: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为无理数，则</a:t>
                </a:r>
                <a:endParaRPr kumimoji="1" lang="zh-CN" altLang="en-US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            </m:t>
                            </m:r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=（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）=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sz="3200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= 2</a:t>
                </a:r>
                <a:endParaRPr kumimoji="1"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所以，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q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zh-CN" altLang="en-US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，所以</a:t>
                </a:r>
                <a:r>
                  <a:rPr kumimoji="1" lang="en-US" altLang="zh-CN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p,q</a:t>
                </a:r>
                <a:r>
                  <a:rPr kumimoji="1" lang="zh-CN" altLang="en-US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为无理数，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endParaRPr kumimoji="1" lang="zh-CN" altLang="en-US" sz="3200" smtClean="0">
                  <a:latin typeface="Cambria Math" panose="02040503050406030204" pitchFamily="18" charset="0"/>
                  <a:ea typeface="宋体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语法规则</a:t>
            </a:r>
            <a:endParaRPr lang="zh-CN" altLang="en-US" sz="44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::=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3200" b="0" i="0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3200" b="0" i="0" dirty="0">
                  <a:latin typeface="Tahoma Regular" panose="020B0604030504040204" charset="0"/>
                  <a:ea typeface="Cambria Math" panose="02040503050406030204" pitchFamily="18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        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≝ </m:t>
                    </m:r>
                    <m:r>
                      <m:rPr>
                        <m:nor/>
                      </m:rP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5" y="5521960"/>
            <a:ext cx="278765" cy="136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430530"/>
            <a:ext cx="10553065" cy="1153795"/>
          </a:xfrm>
        </p:spPr>
        <p:txBody>
          <a:bodyPr>
            <a:noAutofit/>
          </a:bodyPr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语义系统</a:t>
            </a:r>
            <a:endParaRPr lang="zh-CN" altLang="en-US" sz="4400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93520"/>
            <a:ext cx="6601460" cy="3181350"/>
            <a:chOff x="3717" y="3412"/>
            <a:chExt cx="10396" cy="5010"/>
          </a:xfrm>
        </p:grpSpPr>
        <p:sp>
          <p:nvSpPr>
            <p:cNvPr id="4" name="椭圆 3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>
              <a:stCxn id="4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可靠性与完备性</a:t>
            </a:r>
            <a:endParaRPr lang="zh-CN" altLang="en-US" sz="4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5380" y="4180840"/>
            <a:ext cx="196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5380" y="4356735"/>
            <a:ext cx="19640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726815"/>
            <a:ext cx="1511300" cy="368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488815"/>
            <a:ext cx="1536700" cy="330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36870" y="344170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可靠性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48935" y="4812665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完备性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3600" dirty="0"/>
                  <a:t>Try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to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prove</a:t>
                </a:r>
                <a:r>
                  <a:rPr kumimoji="1"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3600" dirty="0"/>
                  <a:t>:</a:t>
                </a:r>
                <a:endParaRPr kumimoji="1" lang="zh-CN" altLang="en-US" sz="3600" dirty="0"/>
              </a:p>
              <a:p>
                <a:pPr marL="0" indent="0">
                  <a:buNone/>
                </a:pPr>
                <a:endParaRPr kumimoji="1"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4343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4343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4400" dirty="0"/>
                  <a:t>Try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to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prove</a:t>
                </a:r>
                <a:r>
                  <a:rPr kumimoji="1" lang="zh-CN" altLang="en-US" sz="4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4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4400" dirty="0"/>
                  <a:t>:</a:t>
                </a:r>
                <a:endParaRPr kumimoji="1" lang="zh-CN" altLang="en-US" sz="4400" dirty="0"/>
              </a:p>
              <a:p>
                <a:pPr marL="0" indent="0">
                  <a:buNone/>
                </a:pPr>
                <a:endParaRPr kumimoji="1" lang="zh-CN" altLang="en-US" sz="4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479687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V="1">
            <a:off x="3048000" y="3849813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6670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61722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线连接符 22"/>
          <p:cNvCxnSpPr/>
          <p:nvPr/>
        </p:nvCxnSpPr>
        <p:spPr>
          <a:xfrm>
            <a:off x="26670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61722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SAT回顾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-GB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-GB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/>
                <a:gridCol w="1191733"/>
                <a:gridCol w="1191733"/>
                <a:gridCol w="1191733"/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  <a:endParaRPr lang="en-US" altLang="en-US" sz="40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4000" dirty="0"/>
              <a:t>构造主义逻辑回顾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SAT回顾与作业讲解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谓词逻辑回顾与作业讲解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EUF理论回顾与作业讲解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疑问解答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2195" y="1387475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>
                <a:sym typeface="+mn-ea"/>
              </a:rPr>
              <a:t>对命题求解：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698" y="1387752"/>
            <a:ext cx="2765648" cy="566958"/>
          </a:xfrm>
          <a:prstGeom prst="rect">
            <a:avLst/>
          </a:prstGeom>
        </p:spPr>
      </p:pic>
      <p:pic>
        <p:nvPicPr>
          <p:cNvPr id="7" name="图片 6" descr="截屏2021-11-23 下午2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954530"/>
            <a:ext cx="5156200" cy="419100"/>
          </a:xfrm>
          <a:prstGeom prst="rect">
            <a:avLst/>
          </a:prstGeom>
        </p:spPr>
      </p:pic>
      <p:pic>
        <p:nvPicPr>
          <p:cNvPr id="8" name="图片 7" descr="截屏2021-11-23 下午2.32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35" y="2522220"/>
            <a:ext cx="7569835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773" y="2022117"/>
            <a:ext cx="2765648" cy="566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172" y="2105541"/>
            <a:ext cx="165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对命题求解：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172" y="3062176"/>
            <a:ext cx="296648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/>
              <a:t>DPLL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CNF</a:t>
            </a:r>
            <a:r>
              <a:rPr kumimoji="1" lang="zh-CN" altLang="en-US" dirty="0"/>
              <a:t>（合取范式）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解析与传播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856" y="1480641"/>
            <a:ext cx="5554288" cy="4686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72" y="2406650"/>
            <a:ext cx="59055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457450"/>
            <a:ext cx="41148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77" y="2883344"/>
            <a:ext cx="3835400" cy="12827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72" y="3136604"/>
            <a:ext cx="1374553" cy="58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757" y="2042336"/>
            <a:ext cx="4635795" cy="33802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9083631" y="263802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38021"/>
                <a:ext cx="1565360" cy="1615537"/>
              </a:xfrm>
              <a:prstGeom prst="ellipse">
                <a:avLst/>
              </a:prstGeom>
              <a:blipFill rotWithShape="1">
                <a:blip r:embed="rId1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38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388745"/>
              </a:xfrm>
              <a:prstGeom prst="rect">
                <a:avLst/>
              </a:prstGeom>
              <a:blipFill rotWithShape="1">
                <a:blip r:embed="rId2"/>
                <a:stretch>
                  <a:fillRect l="-29" t="-27" r="3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713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713230"/>
              </a:xfrm>
              <a:prstGeom prst="rect">
                <a:avLst/>
              </a:prstGeom>
              <a:blipFill rotWithShape="1">
                <a:blip r:embed="rId3"/>
                <a:stretch>
                  <a:fillRect l="-16" t="-32" r="1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38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388745"/>
              </a:xfrm>
              <a:prstGeom prst="rect">
                <a:avLst/>
              </a:prstGeom>
              <a:blipFill rotWithShape="1">
                <a:blip r:embed="rId4"/>
                <a:stretch>
                  <a:fillRect l="-27" t="-27" r="2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392680" y="2580005"/>
            <a:ext cx="559498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(P1/\~~P2)\/(~Q1-&gt;Q2)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483" y="1135664"/>
            <a:ext cx="5314920" cy="57223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715" y="3359815"/>
            <a:ext cx="1993900" cy="10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3" y="3580884"/>
            <a:ext cx="1638300" cy="520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420678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推导规则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634222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37" y="3580795"/>
            <a:ext cx="3530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1-11-26 下午2.49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351790"/>
            <a:ext cx="812863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72" y="4343140"/>
            <a:ext cx="2933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5461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谓词逻辑回顾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Predicate 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4" b="-7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证明系统：自然演绎 （natural deduction）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推导规则</a:t>
                </a: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语义（Semantics）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interpretation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 rotWithShape="1">
                <a:blip r:embed="rId2"/>
                <a:stretch>
                  <a:fillRect l="-4" t="-4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" t="-120" r="3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 rotWithShape="1">
                <a:blip r:embed="rId4"/>
                <a:stretch>
                  <a:fillRect l="-60" t="-44" r="6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3" r="1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" t="-115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" t="-77" r="2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" t="-36" r="2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" t="-34" r="23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137" r="1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64" r="1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5" t="-97" r="3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" t="-170" r="1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3" t="-132" r="2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4" r="2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" t="-12" r="8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77" r="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55" r="29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145" r="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55" r="13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14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" t="-129" r="1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9" t="-86" r="9" b="-6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60" b="-6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9"/>
                <a:stretch>
                  <a:fillRect l="-12" t="-6" r="12" b="-7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" t="-61" r="2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3" t="-87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" t="-93" r="2" b="-6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3" t="-35" r="3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299" y="1309570"/>
            <a:ext cx="6598390" cy="6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4" y="2368946"/>
            <a:ext cx="7492871" cy="4333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73" y="2386276"/>
            <a:ext cx="2606821" cy="20052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51" y="4671174"/>
            <a:ext cx="3110630" cy="1563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1280" y="1445895"/>
            <a:ext cx="168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练习：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" t="-13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" t="-27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 rotWithShape="1">
                <a:blip r:embed="rId7"/>
                <a:stretch>
                  <a:fillRect l="-5" t="-57" r="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l="-6" t="-26" r="9" b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 rotWithShape="1">
                <a:blip r:embed="rId9"/>
                <a:stretch>
                  <a:fillRect l="-13" t="-34" r="2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1" t="-45" r="3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" t="-23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 rotWithShape="1">
                <a:blip r:embed="rId12"/>
                <a:stretch>
                  <a:fillRect l="-6" t="-24" r="1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6" t="-56" r="7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6"/>
                <a:stretch>
                  <a:fillRect l="5" t="-16" r="1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-7" t="-36" r="10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68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23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0"/>
                <a:stretch>
                  <a:fillRect t="-11" r="3" b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6" t="-164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2"/>
                <a:stretch>
                  <a:fillRect l="-6" t="-51" r="8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-10" t="-10" r="12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1" y="1480641"/>
            <a:ext cx="11364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自由变量：作用域内使用却未在该作用域内定义的变量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绑定变量：作用域内定义的变量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绑定：自由变量被转换为绑定变量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替换：作用域内的变量被替换成表达式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捕获：做变量替换时表达式中有变量与作用域内变量重名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绑定变量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11" y="1480641"/>
            <a:ext cx="3898900" cy="525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4125"/>
            <a:ext cx="3797300" cy="54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022" y="2692556"/>
            <a:ext cx="5067300" cy="363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自由变量</a:t>
            </a:r>
            <a:endParaRPr lang="en-US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16" y="1718969"/>
            <a:ext cx="4038600" cy="474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47" y="1750081"/>
            <a:ext cx="3619500" cy="55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2852106"/>
            <a:ext cx="4800600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替换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替换规则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54" y="1750081"/>
            <a:ext cx="529590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78" y="1176062"/>
            <a:ext cx="4429244" cy="51079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  <a:latin typeface="+mn-ea"/>
              </a:rPr>
              <a:t>课程回顾</a:t>
            </a:r>
            <a:endParaRPr lang="en-US" altLang="en-US" sz="3600" dirty="0">
              <a:solidFill>
                <a:srgbClr val="CC33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SAT回顾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  <a:latin typeface="+mn-ea"/>
              </a:rPr>
              <a:t>EUF理论回顾</a:t>
            </a:r>
            <a:endParaRPr lang="en-US" altLang="en-US" sz="36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>
                <a:latin typeface="+mn-ea"/>
              </a:rPr>
              <a:t>疑问解答</a:t>
            </a:r>
            <a:endParaRPr lang="en-US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 err="1"/>
              <a:t>-SMT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36912" y="1480641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6912" y="2166395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问题与谓词逻辑或者说一阶逻辑结合，生成了一个新的理论，即可满足性模理论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  <a:endParaRPr kumimoji="1"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360" y="4498615"/>
            <a:ext cx="6740324" cy="175748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6912" y="1845488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等式理论语法规则：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820" y="2368331"/>
            <a:ext cx="28321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431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等式理论定义：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659546"/>
            <a:ext cx="283210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2661625"/>
            <a:ext cx="7302500" cy="280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753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未解释函数定义：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等式与未解释函数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2902" y="1959994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等式与未解释函数定义：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02" y="2589352"/>
            <a:ext cx="3764293" cy="17854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9" t="-64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230923" y="2690336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</m:t>
                      </m:r>
                      <m:r>
                        <a:rPr kumimoji="1"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l="-17" t="-115" r="17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r="2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"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u="sng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u="sng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4800" y="4800600"/>
            <a:ext cx="441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这两个程序是等价的。</a:t>
            </a:r>
            <a:endParaRPr kumimoji="1" lang="zh-CN" altLang="en-US" dirty="0"/>
          </a:p>
          <a:p>
            <a:r>
              <a:rPr kumimoji="1" lang="zh-CN" altLang="en-US" dirty="0"/>
              <a:t>但是应该怎么证明他们是等价的？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out_a_0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loop </a:t>
            </a:r>
            <a:r>
              <a:rPr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unrool</a:t>
            </a: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and SSA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out_a_1 = out_a_0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out_a_2 = out_a_1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out_a_2;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out_a_0 = in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out_a_1 = f(out_a_0, in)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blipFill rotWithShape="1">
                <a:blip r:embed="rId1"/>
                <a:stretch>
                  <a:fillRect t="-3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6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source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= (x1 + y1)*(x2 + y2);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generated 3-address 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t1 = x1 + y1;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t2 = x2 + y2;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z = g(f(x1, y1),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blipFill rotWithShape="1">
                <a:blip r:embed="rId1"/>
                <a:stretch>
                  <a:fillRect t="-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t1 = f(x1, y1)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t2 = f(x2, y2) /\</a:t>
                </a:r>
                <a:endParaRPr kumimoji="1"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blipFill rotWithShape="1">
                <a:blip r:embed="rId2"/>
                <a:stretch>
                  <a:fillRect t="-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构造逻辑回顾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rgbClr val="FF0000"/>
                </a:solidFill>
              </a:rPr>
              <a:t>疑问解答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bg1"/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/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布尔可满足性（合取范式、解析与传播、DPLL算法）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rgbClr val="FF0000"/>
                </a:solidFill>
              </a:rPr>
              <a:t>构造主义逻辑回顾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SAT回顾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fb0f35a-b93d-4a94-99c2-c1b181bc762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4dWIzUWdYRjA9IiwKICAgIkxhdGV4SW1nQmFzZTY0IiA6ICJpVkJPUncwS0dnb0FBQUFOU1VoRVVnQUFBQzhBQUFBWEJBTUFBQUJwSUF0ZkFBQUFKMUJNVkVYLy8vOEFBQUFBQUFBQUFBQUFBQUFBQUFBQUFBQUFBQUFBQUFBQUFBQUFBQUFBQUFBQUFBQWlsVTZlQUFBQURIUlNUbE1BRURKRUlsUm1tYnZ2cTNaTU5UTG5BQUFBQ1hCSVdYTUFBQTdFQUFBT3hBR1ZLdzRiQUFBQVBVbEVRVlFvRldOZ1ZEYkdBa3dZR0h6T1lBVUJERGxZeGM4VU1Fak13U3F6Z0FFcjREb3pLb0VXTUFNYUpPekFHTVFLdU05c3dDck93Rmd1QUFCWmQxV2Z6WUExVF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6062</Words>
  <Application>WPS 演示</Application>
  <PresentationFormat>宽屏</PresentationFormat>
  <Paragraphs>836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Arial</vt:lpstr>
      <vt:lpstr>方正书宋_GBK</vt:lpstr>
      <vt:lpstr>Wingdings</vt:lpstr>
      <vt:lpstr>SimHei</vt:lpstr>
      <vt:lpstr>汉仪中黑KW</vt:lpstr>
      <vt:lpstr>Wingdings</vt:lpstr>
      <vt:lpstr>Tahoma Regular</vt:lpstr>
      <vt:lpstr>Cambria Math</vt:lpstr>
      <vt:lpstr>Kingsoft Math</vt:lpstr>
      <vt:lpstr>宋体</vt:lpstr>
      <vt:lpstr>Courier New</vt:lpstr>
      <vt:lpstr>Arial Black</vt:lpstr>
      <vt:lpstr>微软雅黑</vt:lpstr>
      <vt:lpstr>汉仪旗黑</vt:lpstr>
      <vt:lpstr>Arial Unicode MS</vt:lpstr>
      <vt:lpstr>汉仪书宋二KW</vt:lpstr>
      <vt:lpstr>Calibri</vt:lpstr>
      <vt:lpstr>Helvetica Neue</vt:lpstr>
      <vt:lpstr>Office 主题​​</vt:lpstr>
      <vt:lpstr>Formal Method 2021-Spring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回顾：课程大纲</vt:lpstr>
      <vt:lpstr>习题回顾课程内容</vt:lpstr>
      <vt:lpstr>回顾：构造主义逻辑-语义系统</vt:lpstr>
      <vt:lpstr>回顾：构造主义逻辑-可靠性与完整性</vt:lpstr>
      <vt:lpstr>回顾：构造主义逻辑-语法规则</vt:lpstr>
      <vt:lpstr>回顾：构造主义逻辑-语义系统</vt:lpstr>
      <vt:lpstr>回顾：构造主义逻辑-可靠性与完整性</vt:lpstr>
      <vt:lpstr>Example</vt:lpstr>
      <vt:lpstr>Example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回顾：可满足性问题(SAT)-解析与传播</vt:lpstr>
      <vt:lpstr>回顾：可满足性问题(SAT)-DPLL</vt:lpstr>
      <vt:lpstr>PowerPoint 演示文稿</vt:lpstr>
      <vt:lpstr>回顾：可满足性问题(SAT)-DPLL</vt:lpstr>
      <vt:lpstr>回顾：可满足性问题(SAT)-DPLL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回顾：谓词逻辑-绑定变量</vt:lpstr>
      <vt:lpstr>回顾：谓词逻辑-自由变量</vt:lpstr>
      <vt:lpstr>回顾：谓词逻辑-替换</vt:lpstr>
      <vt:lpstr>习题回顾课程内容</vt:lpstr>
      <vt:lpstr>回顾：EUF理论回顾-SMT</vt:lpstr>
      <vt:lpstr>回顾：EUF理论回顾-等式</vt:lpstr>
      <vt:lpstr>回顾：EUF理论回顾-未解释函数</vt:lpstr>
      <vt:lpstr>回顾：EUF理论回顾-等式与未解释函数</vt:lpstr>
      <vt:lpstr>回顾：EUF理论回顾</vt:lpstr>
      <vt:lpstr>#1: Program equivalence</vt:lpstr>
      <vt:lpstr>#1: Program equivalence</vt:lpstr>
      <vt:lpstr>#2: Translation validation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xiatian</cp:lastModifiedBy>
  <cp:revision>117</cp:revision>
  <dcterms:created xsi:type="dcterms:W3CDTF">2021-11-26T07:36:47Z</dcterms:created>
  <dcterms:modified xsi:type="dcterms:W3CDTF">2021-11-26T07:36:47Z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