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5"/>
  </p:handoutMasterIdLst>
  <p:sldIdLst>
    <p:sldId id="256" r:id="rId2"/>
    <p:sldId id="310" r:id="rId3"/>
    <p:sldId id="306" r:id="rId4"/>
    <p:sldId id="316" r:id="rId5"/>
    <p:sldId id="317" r:id="rId6"/>
    <p:sldId id="274" r:id="rId7"/>
    <p:sldId id="318" r:id="rId8"/>
    <p:sldId id="319" r:id="rId9"/>
    <p:sldId id="311" r:id="rId10"/>
    <p:sldId id="308" r:id="rId11"/>
    <p:sldId id="320" r:id="rId12"/>
    <p:sldId id="322" r:id="rId13"/>
    <p:sldId id="303" r:id="rId1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2515557-1500-0D49-8A86-DE896A433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and perspective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FCA5A8C-22BF-344F-B6EB-C0039EC27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EBD04B-34C6-1546-A142-9B165CE6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8840"/>
            <a:ext cx="9144000" cy="4632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2515557-1500-0D49-8A86-DE896A433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and perspective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FCA5A8C-22BF-344F-B6EB-C0039EC27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F5091-C5EC-5646-AEA3-03800CC6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389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2515557-1500-0D49-8A86-DE896A433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and perspective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8CE62A-802C-7F44-832B-8EBC89B5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3099"/>
            <a:ext cx="9144000" cy="143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4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093C3C5-239C-9043-9F58-737DAA205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7D785B2-94A1-C74E-AF7E-48DFC6F33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discipline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advantages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design,</a:t>
            </a:r>
            <a:r>
              <a:rPr lang="zh-CN" altLang="en-US" dirty="0"/>
              <a:t> </a:t>
            </a:r>
            <a:r>
              <a:rPr lang="en-US" altLang="zh-CN" dirty="0"/>
              <a:t>security,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successful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(Theory)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type system is a </a:t>
            </a:r>
            <a:r>
              <a:rPr lang="en-US" altLang="zh-CN" dirty="0">
                <a:solidFill>
                  <a:srgbClr val="0432FF"/>
                </a:solidFill>
              </a:rPr>
              <a:t>tractable</a:t>
            </a:r>
            <a:r>
              <a:rPr lang="en-US" altLang="zh-CN" dirty="0"/>
              <a:t> syntactic method for proving the </a:t>
            </a:r>
            <a:r>
              <a:rPr lang="en-US" altLang="zh-CN" dirty="0">
                <a:solidFill>
                  <a:srgbClr val="0432FF"/>
                </a:solidFill>
              </a:rPr>
              <a:t>absence</a:t>
            </a:r>
            <a:r>
              <a:rPr lang="en-US" altLang="zh-CN" dirty="0"/>
              <a:t> of</a:t>
            </a:r>
            <a:r>
              <a:rPr lang="zh-CN" altLang="en-US" dirty="0"/>
              <a:t> </a:t>
            </a:r>
            <a:r>
              <a:rPr lang="en-US" altLang="zh-CN" dirty="0"/>
              <a:t>certain program behaviors by classifying phrases according to the </a:t>
            </a:r>
            <a:r>
              <a:rPr lang="en-US" altLang="zh-CN" dirty="0">
                <a:solidFill>
                  <a:srgbClr val="0432FF"/>
                </a:solidFill>
              </a:rPr>
              <a:t>kinds</a:t>
            </a:r>
            <a:r>
              <a:rPr lang="zh-CN" altLang="en-US" dirty="0"/>
              <a:t> </a:t>
            </a:r>
            <a:r>
              <a:rPr lang="en-US" altLang="zh-CN" dirty="0"/>
              <a:t>of values they compute.</a:t>
            </a:r>
          </a:p>
        </p:txBody>
      </p:sp>
    </p:spTree>
    <p:extLst>
      <p:ext uri="{BB962C8B-B14F-4D97-AF65-F5344CB8AC3E}">
        <p14:creationId xmlns:p14="http://schemas.microsoft.com/office/powerpoint/2010/main" val="6389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</a:p>
          <a:p>
            <a:pPr lvl="1"/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r>
              <a:rPr lang="en-US" altLang="zh-CN" dirty="0"/>
              <a:t>Automatic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tractable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programmers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</a:p>
          <a:p>
            <a:pPr lvl="1"/>
            <a:r>
              <a:rPr lang="en-US" altLang="zh-CN" dirty="0"/>
              <a:t>Compilers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</a:p>
          <a:p>
            <a:pPr lvl="1"/>
            <a:r>
              <a:rPr lang="en-US" altLang="zh-CN" dirty="0"/>
              <a:t>Tractable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</a:p>
          <a:p>
            <a:pPr lvl="2"/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polynomial,</a:t>
            </a:r>
            <a:r>
              <a:rPr lang="zh-CN" altLang="en-US" dirty="0"/>
              <a:t> </a:t>
            </a:r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exponential</a:t>
            </a:r>
          </a:p>
          <a:p>
            <a:pPr lvl="2"/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64140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phrases</a:t>
            </a:r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atoms</a:t>
            </a:r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int: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-2,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-1,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0,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1,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2</a:t>
            </a:r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String: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“hello”,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”world”</a:t>
            </a:r>
          </a:p>
          <a:p>
            <a:pPr lvl="1"/>
            <a:r>
              <a:rPr lang="en-US" altLang="zh-CN" dirty="0"/>
              <a:t>Compositions:</a:t>
            </a:r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x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+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y: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int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iff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x: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int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&amp;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y: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int</a:t>
            </a:r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errors:</a:t>
            </a:r>
          </a:p>
          <a:p>
            <a:pPr lvl="2"/>
            <a:r>
              <a:rPr lang="en-US" altLang="zh-CN" dirty="0" err="1">
                <a:solidFill>
                  <a:srgbClr val="0432FF"/>
                </a:solidFill>
              </a:rPr>
              <a:t>x+y</a:t>
            </a:r>
            <a:r>
              <a:rPr lang="en-US" altLang="zh-CN" dirty="0">
                <a:solidFill>
                  <a:srgbClr val="0432FF"/>
                </a:solidFill>
              </a:rPr>
              <a:t>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??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x: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int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&amp;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y: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15697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approximations</a:t>
            </a:r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if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&lt;exp&gt;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then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e1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else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e2</a:t>
            </a:r>
          </a:p>
          <a:p>
            <a:pPr lvl="2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e1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e2</a:t>
            </a:r>
            <a:r>
              <a:rPr lang="zh-CN" altLang="en-US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match!</a:t>
            </a:r>
          </a:p>
          <a:p>
            <a:pPr lvl="1"/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reasoning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conservative</a:t>
            </a:r>
          </a:p>
          <a:p>
            <a:r>
              <a:rPr lang="en-US" altLang="zh-CN" dirty="0"/>
              <a:t>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absence</a:t>
            </a:r>
            <a:r>
              <a:rPr lang="zh-CN" altLang="en-US" dirty="0"/>
              <a:t> </a:t>
            </a:r>
            <a:r>
              <a:rPr lang="en-US" altLang="zh-CN" dirty="0"/>
              <a:t>rather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presence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30495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38B1ED-8B58-8E4F-A06B-65CD32D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Detecting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errors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detected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earlier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Enforce</a:t>
            </a:r>
            <a:r>
              <a:rPr lang="zh-CN" altLang="en-US" dirty="0"/>
              <a:t> </a:t>
            </a:r>
            <a:r>
              <a:rPr lang="en-US" altLang="zh-CN" dirty="0"/>
              <a:t>abstraction: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modules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hide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  <a:r>
              <a:rPr lang="zh-CN" altLang="en-US" dirty="0"/>
              <a:t> 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interfaces,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r>
              <a:rPr lang="en-US" altLang="zh-CN" dirty="0"/>
              <a:t>.h</a:t>
            </a:r>
            <a:r>
              <a:rPr lang="zh-CN" altLang="en-US" dirty="0"/>
              <a:t> </a:t>
            </a:r>
            <a:r>
              <a:rPr lang="en-US" altLang="zh-CN" dirty="0"/>
              <a:t>files,</a:t>
            </a:r>
            <a:r>
              <a:rPr lang="zh-CN" altLang="en-US" dirty="0"/>
              <a:t> </a:t>
            </a:r>
            <a:r>
              <a:rPr lang="en-US" altLang="zh-CN" dirty="0" err="1"/>
              <a:t>OCaml</a:t>
            </a:r>
            <a:r>
              <a:rPr lang="zh-CN" altLang="en-US" dirty="0"/>
              <a:t> </a:t>
            </a:r>
            <a:r>
              <a:rPr lang="en-US" altLang="zh-CN" dirty="0"/>
              <a:t>.mli,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existential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38B1ED-8B58-8E4F-A06B-65CD32D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Documentation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annotations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syntactic</a:t>
            </a:r>
            <a:r>
              <a:rPr lang="zh-CN" altLang="en-US" dirty="0"/>
              <a:t> </a:t>
            </a:r>
            <a:r>
              <a:rPr lang="en-US" altLang="zh-CN" dirty="0"/>
              <a:t>checkable</a:t>
            </a:r>
            <a:r>
              <a:rPr lang="zh-CN" altLang="en-US" dirty="0"/>
              <a:t> </a:t>
            </a:r>
            <a:r>
              <a:rPr lang="en-US" altLang="zh-CN" dirty="0"/>
              <a:t>documentations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implicit</a:t>
            </a:r>
            <a:r>
              <a:rPr lang="zh-CN" altLang="en-US" dirty="0"/>
              <a:t> </a:t>
            </a:r>
            <a:r>
              <a:rPr lang="en-US" altLang="zh-CN" dirty="0"/>
              <a:t>typed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Python,</a:t>
            </a:r>
            <a:r>
              <a:rPr lang="zh-CN" altLang="en-US" dirty="0"/>
              <a:t> </a:t>
            </a:r>
            <a:r>
              <a:rPr lang="en-US" altLang="zh-CN" dirty="0" err="1"/>
              <a:t>OCaml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safety: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protects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abstractions</a:t>
            </a:r>
          </a:p>
        </p:txBody>
      </p:sp>
    </p:spTree>
    <p:extLst>
      <p:ext uri="{BB962C8B-B14F-4D97-AF65-F5344CB8AC3E}">
        <p14:creationId xmlns:p14="http://schemas.microsoft.com/office/powerpoint/2010/main" val="376387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for?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38B1ED-8B58-8E4F-A06B-65CD32D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unnecessary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dependent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Compiler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checks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6694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38B1ED-8B58-8E4F-A06B-65CD32D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hand-in-hand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Untyped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offer</a:t>
            </a:r>
            <a:r>
              <a:rPr lang="zh-CN" altLang="en-US" dirty="0"/>
              <a:t> </a:t>
            </a:r>
            <a:r>
              <a:rPr lang="en-US" altLang="zh-CN" dirty="0"/>
              <a:t>programmers</a:t>
            </a:r>
            <a:r>
              <a:rPr lang="zh-CN" altLang="en-US" dirty="0"/>
              <a:t> </a:t>
            </a:r>
            <a:r>
              <a:rPr lang="en-US" altLang="zh-CN" dirty="0"/>
              <a:t>little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reliable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untyped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typed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Python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JavaScript</a:t>
            </a:r>
            <a:r>
              <a:rPr lang="zh-CN" altLang="en-US" dirty="0"/>
              <a:t>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TypeScript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Typed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cumbersome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Hindley-Milner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91115615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1679</TotalTime>
  <Words>405</Words>
  <Application>Microsoft Macintosh PowerPoint</Application>
  <PresentationFormat>全屏显示(4:3)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Arial</vt:lpstr>
      <vt:lpstr>Tahoma</vt:lpstr>
      <vt:lpstr>Wingdings</vt:lpstr>
      <vt:lpstr>Blends</vt:lpstr>
      <vt:lpstr>Type System Introduction</vt:lpstr>
      <vt:lpstr>Type System (Theory)</vt:lpstr>
      <vt:lpstr>Properties</vt:lpstr>
      <vt:lpstr>Properties</vt:lpstr>
      <vt:lpstr>Properties</vt:lpstr>
      <vt:lpstr>What type systems are good for?</vt:lpstr>
      <vt:lpstr>What type systems are good for?</vt:lpstr>
      <vt:lpstr>What type systems are good for?</vt:lpstr>
      <vt:lpstr>Type system and language design</vt:lpstr>
      <vt:lpstr>History and perspective</vt:lpstr>
      <vt:lpstr>History and perspective</vt:lpstr>
      <vt:lpstr>History and perspective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1778</cp:revision>
  <cp:lastPrinted>1601-01-01T00:00:00Z</cp:lastPrinted>
  <dcterms:created xsi:type="dcterms:W3CDTF">1601-01-01T00:00:00Z</dcterms:created>
  <dcterms:modified xsi:type="dcterms:W3CDTF">2022-02-27T07:08:54Z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