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handoutMasterIdLst>
    <p:handoutMasterId r:id="rId24"/>
  </p:handoutMasterIdLst>
  <p:sldIdLst>
    <p:sldId id="256" r:id="rId2"/>
    <p:sldId id="311" r:id="rId3"/>
    <p:sldId id="312" r:id="rId4"/>
    <p:sldId id="306" r:id="rId5"/>
    <p:sldId id="274" r:id="rId6"/>
    <p:sldId id="313" r:id="rId7"/>
    <p:sldId id="314" r:id="rId8"/>
    <p:sldId id="315" r:id="rId9"/>
    <p:sldId id="489" r:id="rId10"/>
    <p:sldId id="488" r:id="rId11"/>
    <p:sldId id="418" r:id="rId12"/>
    <p:sldId id="305" r:id="rId13"/>
    <p:sldId id="419" r:id="rId14"/>
    <p:sldId id="420" r:id="rId15"/>
    <p:sldId id="421" r:id="rId16"/>
    <p:sldId id="427" r:id="rId17"/>
    <p:sldId id="422" r:id="rId18"/>
    <p:sldId id="424" r:id="rId19"/>
    <p:sldId id="426" r:id="rId20"/>
    <p:sldId id="483" r:id="rId21"/>
    <p:sldId id="490" r:id="rId2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09BE1-323D-C447-8BB3-2D1F8822EBB1}" type="datetimeFigureOut">
              <a:rPr kumimoji="1" lang="zh-CN" altLang="en-US" smtClean="0"/>
              <a:t>2022/2/27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40663-5B8B-CC4B-8CA9-AE5F84BA69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468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00EC246D-C4AD-304C-B64D-D4BEF6CDD7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118C2E3-B46F-1147-8A87-962F4B729B89}" type="slidenum">
              <a:rPr lang="en-US" altLang="zh-CN">
                <a:latin typeface="Arial" panose="020B0604020202020204" pitchFamily="34" charset="0"/>
              </a:rPr>
              <a:pPr/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7A874CF-5FDF-B64D-B606-7BF27CF9F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1B04A3F8-A86A-A540-B24B-3CDB5B6C9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6119B1E1-A37E-5346-BDF9-30B77E1FA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123A5018-E6F9-394D-B103-2270F8B6EEBA}" type="slidenum">
              <a:rPr lang="en-US" altLang="zh-CN">
                <a:latin typeface="Arial" panose="020B0604020202020204" pitchFamily="34" charset="0"/>
              </a:rPr>
              <a:pPr/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F7CE2ED-989A-0F45-9A12-45FC83C226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3952B3E7-EB78-6C4E-AFCC-C5D0EA4A8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E93B308-73BC-C64C-BC6F-ACEC28C3BE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4BD2155-DC43-9847-87C2-CA78E718796A}" type="slidenum">
              <a:rPr lang="en-US" altLang="zh-CN">
                <a:latin typeface="Arial" panose="020B0604020202020204" pitchFamily="34" charset="0"/>
              </a:rPr>
              <a:pPr/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596A7E0-89BF-2C41-A0BE-A3846EBE9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FB588557-A481-D543-AA88-3C7253544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E400FCCD-3B0B-5D49-A379-3A52FBEA2F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FC1E3B7-CEC9-0B49-9344-BAA5ABAFE1E2}" type="slidenum">
              <a:rPr lang="en-US" altLang="zh-CN">
                <a:latin typeface="Arial" panose="020B0604020202020204" pitchFamily="34" charset="0"/>
              </a:rPr>
              <a:pPr/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8E0E6C5-F6A2-B14C-9D01-709EC30888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64EA7AEA-6D31-2E4C-AECE-58CC0E926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ADD2351-964F-7B40-97DF-44EA739A68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6EE57A5-8AB6-6147-BD9C-2E0B46BCE05B}" type="slidenum">
              <a:rPr lang="en-US" altLang="zh-CN">
                <a:latin typeface="Arial" panose="020B0604020202020204" pitchFamily="34" charset="0"/>
              </a:rPr>
              <a:pPr/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F4609FC-9C96-D748-A122-2F06E2CAB1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CC0493F-BE29-1741-920F-D87A3EEC2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02EFCE4-7328-B94A-8757-03AC096483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2C96A65-1529-1D4A-9D22-90CB16EE12D5}" type="slidenum">
              <a:rPr lang="en-US" altLang="zh-CN">
                <a:latin typeface="Arial" panose="020B0604020202020204" pitchFamily="34" charset="0"/>
              </a:rPr>
              <a:pPr/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35851B31-39A3-F84E-B6A3-DD086839C8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B6CC79C-F898-3E40-A1F8-83F060D9E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Mathematical</a:t>
            </a:r>
            <a:r>
              <a:rPr lang="zh-CN" altLang="en-US" dirty="0"/>
              <a:t> </a:t>
            </a:r>
            <a:r>
              <a:rPr lang="en-US" altLang="zh-CN" dirty="0"/>
              <a:t>foundation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A917BF4-1762-EC4B-9CD4-42EF62894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Context-free Grammar:</a:t>
            </a:r>
            <a:r>
              <a:rPr lang="zh-CN" altLang="en-US"/>
              <a:t> </a:t>
            </a:r>
            <a:r>
              <a:rPr lang="en-US" altLang="zh-CN"/>
              <a:t>History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A0137C0-DE78-3241-8577-52FF8672F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903912" cy="4114800"/>
          </a:xfrm>
        </p:spPr>
        <p:txBody>
          <a:bodyPr/>
          <a:lstStyle/>
          <a:p>
            <a:pPr eaLnBrk="1" hangingPunct="1"/>
            <a:r>
              <a:rPr lang="en-US" altLang="zh-CN" sz="2400"/>
              <a:t>Developed</a:t>
            </a:r>
            <a:r>
              <a:rPr lang="zh-CN" altLang="en-US" sz="2400"/>
              <a:t> </a:t>
            </a:r>
            <a:r>
              <a:rPr lang="en-US" altLang="zh-CN" sz="2400"/>
              <a:t>by</a:t>
            </a:r>
            <a:r>
              <a:rPr lang="zh-CN" altLang="en-US" sz="2400"/>
              <a:t> </a:t>
            </a:r>
            <a:r>
              <a:rPr lang="en-US" altLang="zh-CN" sz="2400"/>
              <a:t>Noam</a:t>
            </a:r>
            <a:r>
              <a:rPr lang="zh-CN" altLang="en-US" sz="2400"/>
              <a:t> </a:t>
            </a:r>
            <a:r>
              <a:rPr lang="en-US" altLang="zh-CN" sz="2400"/>
              <a:t>Chomsky</a:t>
            </a:r>
            <a:r>
              <a:rPr lang="zh-CN" altLang="en-US" sz="2400"/>
              <a:t> </a:t>
            </a:r>
            <a:r>
              <a:rPr lang="en-US" altLang="zh-CN" sz="2400"/>
              <a:t>in</a:t>
            </a:r>
            <a:r>
              <a:rPr lang="zh-CN" altLang="en-US" sz="2400"/>
              <a:t> </a:t>
            </a:r>
            <a:r>
              <a:rPr lang="en-US" altLang="zh-CN" sz="2400"/>
              <a:t>1956</a:t>
            </a:r>
          </a:p>
          <a:p>
            <a:pPr lvl="1" eaLnBrk="1" hangingPunct="1"/>
            <a:r>
              <a:rPr lang="en-US" altLang="zh-CN" sz="2000"/>
              <a:t>To</a:t>
            </a:r>
            <a:r>
              <a:rPr lang="zh-CN" altLang="en-US" sz="2000"/>
              <a:t> </a:t>
            </a:r>
            <a:r>
              <a:rPr lang="en-US" altLang="zh-CN" sz="2000"/>
              <a:t>study</a:t>
            </a:r>
            <a:r>
              <a:rPr lang="zh-CN" altLang="en-US" sz="2000"/>
              <a:t> </a:t>
            </a:r>
            <a:r>
              <a:rPr lang="en-US" altLang="zh-CN" sz="2000"/>
              <a:t>linguistics</a:t>
            </a:r>
          </a:p>
          <a:p>
            <a:pPr lvl="1" eaLnBrk="1" hangingPunct="1"/>
            <a:r>
              <a:rPr lang="en-US" altLang="zh-CN" sz="2000"/>
              <a:t>A</a:t>
            </a:r>
            <a:r>
              <a:rPr lang="zh-CN" altLang="en-US" sz="2000"/>
              <a:t> </a:t>
            </a:r>
            <a:r>
              <a:rPr lang="en-US" altLang="zh-CN" sz="2000"/>
              <a:t>long</a:t>
            </a:r>
            <a:r>
              <a:rPr lang="zh-CN" altLang="en-US" sz="2000"/>
              <a:t> </a:t>
            </a:r>
            <a:r>
              <a:rPr lang="en-US" altLang="zh-CN" sz="2000"/>
              <a:t>time</a:t>
            </a:r>
            <a:r>
              <a:rPr lang="zh-CN" altLang="en-US" sz="2000"/>
              <a:t> </a:t>
            </a:r>
            <a:r>
              <a:rPr lang="en-US" altLang="zh-CN" sz="2000"/>
              <a:t>standing</a:t>
            </a:r>
            <a:r>
              <a:rPr lang="zh-CN" altLang="en-US" sz="2000"/>
              <a:t> </a:t>
            </a:r>
            <a:r>
              <a:rPr lang="en-US" altLang="zh-CN" sz="2000"/>
              <a:t>question</a:t>
            </a:r>
            <a:r>
              <a:rPr lang="zh-CN" altLang="en-US" sz="2000"/>
              <a:t> </a:t>
            </a:r>
            <a:r>
              <a:rPr lang="en-US" altLang="zh-CN" sz="2000"/>
              <a:t>in</a:t>
            </a:r>
            <a:r>
              <a:rPr lang="zh-CN" altLang="en-US" sz="2000"/>
              <a:t> </a:t>
            </a:r>
            <a:r>
              <a:rPr lang="en-US" altLang="zh-CN" sz="2000"/>
              <a:t>understanding</a:t>
            </a:r>
            <a:r>
              <a:rPr lang="zh-CN" altLang="en-US" sz="2000"/>
              <a:t> </a:t>
            </a:r>
            <a:r>
              <a:rPr lang="en-US" altLang="zh-CN" sz="2000"/>
              <a:t>natural</a:t>
            </a:r>
            <a:r>
              <a:rPr lang="zh-CN" altLang="en-US" sz="2000"/>
              <a:t> </a:t>
            </a:r>
            <a:r>
              <a:rPr lang="en-US" altLang="zh-CN" sz="2000"/>
              <a:t>languages</a:t>
            </a:r>
            <a:r>
              <a:rPr lang="zh-CN" altLang="en-US" sz="2000"/>
              <a:t> </a:t>
            </a:r>
            <a:r>
              <a:rPr lang="en-US" altLang="zh-CN" sz="2000"/>
              <a:t>(even</a:t>
            </a:r>
            <a:r>
              <a:rPr lang="zh-CN" altLang="en-US" sz="2000"/>
              <a:t> </a:t>
            </a:r>
            <a:r>
              <a:rPr lang="en-US" altLang="zh-CN" sz="2000"/>
              <a:t>to</a:t>
            </a:r>
            <a:r>
              <a:rPr lang="zh-CN" altLang="en-US" sz="2000"/>
              <a:t> </a:t>
            </a:r>
            <a:r>
              <a:rPr lang="en-US" altLang="zh-CN" sz="2000"/>
              <a:t>today’s</a:t>
            </a:r>
            <a:r>
              <a:rPr lang="zh-CN" altLang="en-US" sz="2000"/>
              <a:t> </a:t>
            </a:r>
            <a:r>
              <a:rPr lang="en-US" altLang="zh-CN" sz="2000"/>
              <a:t>deep</a:t>
            </a:r>
            <a:r>
              <a:rPr lang="zh-CN" altLang="en-US" sz="2000"/>
              <a:t> </a:t>
            </a:r>
            <a:r>
              <a:rPr lang="en-US" altLang="zh-CN" sz="2000"/>
              <a:t>learning)</a:t>
            </a:r>
          </a:p>
          <a:p>
            <a:pPr eaLnBrk="1" hangingPunct="1"/>
            <a:r>
              <a:rPr lang="en-US" altLang="zh-CN" sz="2400"/>
              <a:t>First</a:t>
            </a:r>
            <a:r>
              <a:rPr lang="zh-CN" altLang="en-US" sz="2400"/>
              <a:t> </a:t>
            </a:r>
            <a:r>
              <a:rPr lang="en-US" altLang="zh-CN" sz="2400"/>
              <a:t>used</a:t>
            </a:r>
            <a:r>
              <a:rPr lang="zh-CN" altLang="en-US" sz="2400"/>
              <a:t> </a:t>
            </a:r>
            <a:r>
              <a:rPr lang="en-US" altLang="zh-CN" sz="2400"/>
              <a:t>in</a:t>
            </a:r>
            <a:r>
              <a:rPr lang="zh-CN" altLang="en-US" sz="2400"/>
              <a:t> </a:t>
            </a:r>
            <a:r>
              <a:rPr lang="en-US" altLang="zh-CN" sz="2400"/>
              <a:t>the</a:t>
            </a:r>
            <a:r>
              <a:rPr lang="zh-CN" altLang="en-US" sz="2400"/>
              <a:t> </a:t>
            </a:r>
            <a:r>
              <a:rPr lang="en-US" altLang="zh-CN" sz="2400"/>
              <a:t>design</a:t>
            </a:r>
            <a:r>
              <a:rPr lang="zh-CN" altLang="en-US" sz="2400"/>
              <a:t> </a:t>
            </a:r>
            <a:r>
              <a:rPr lang="en-US" altLang="zh-CN" sz="2400"/>
              <a:t>of</a:t>
            </a:r>
            <a:r>
              <a:rPr lang="zh-CN" altLang="en-US" sz="2400"/>
              <a:t> </a:t>
            </a:r>
            <a:r>
              <a:rPr lang="en-US" altLang="zh-CN" sz="2400"/>
              <a:t>the</a:t>
            </a:r>
            <a:r>
              <a:rPr lang="zh-CN" altLang="en-US" sz="2400"/>
              <a:t> </a:t>
            </a:r>
            <a:r>
              <a:rPr lang="en-US" altLang="zh-CN" sz="2400"/>
              <a:t>Algo</a:t>
            </a:r>
            <a:r>
              <a:rPr lang="zh-CN" altLang="en-US" sz="2400"/>
              <a:t> </a:t>
            </a:r>
            <a:r>
              <a:rPr lang="en-US" altLang="zh-CN" sz="2400"/>
              <a:t>language</a:t>
            </a:r>
          </a:p>
          <a:p>
            <a:pPr lvl="1" eaLnBrk="1" hangingPunct="1"/>
            <a:r>
              <a:rPr lang="en-US" altLang="zh-CN" sz="2000"/>
              <a:t>Backus,</a:t>
            </a:r>
            <a:r>
              <a:rPr lang="zh-CN" altLang="en-US" sz="2000"/>
              <a:t> </a:t>
            </a:r>
            <a:r>
              <a:rPr lang="en-US" altLang="zh-CN" sz="2000"/>
              <a:t>Naur,</a:t>
            </a:r>
            <a:r>
              <a:rPr lang="zh-CN" altLang="en-US" sz="2000"/>
              <a:t> </a:t>
            </a:r>
            <a:r>
              <a:rPr lang="en-US" altLang="zh-CN" sz="2000"/>
              <a:t>1957-60</a:t>
            </a:r>
          </a:p>
          <a:p>
            <a:pPr eaLnBrk="1" hangingPunct="1"/>
            <a:r>
              <a:rPr lang="en-US" altLang="zh-CN" sz="2400"/>
              <a:t>Expressive</a:t>
            </a:r>
            <a:r>
              <a:rPr lang="zh-CN" altLang="en-US" sz="2400"/>
              <a:t> </a:t>
            </a:r>
            <a:r>
              <a:rPr lang="en-US" altLang="zh-CN" sz="2400"/>
              <a:t>enough</a:t>
            </a:r>
            <a:r>
              <a:rPr lang="zh-CN" altLang="en-US" sz="2400"/>
              <a:t> </a:t>
            </a:r>
            <a:r>
              <a:rPr lang="en-US" altLang="zh-CN" sz="2400"/>
              <a:t>to</a:t>
            </a:r>
            <a:r>
              <a:rPr lang="zh-CN" altLang="en-US" sz="2400"/>
              <a:t> </a:t>
            </a:r>
            <a:r>
              <a:rPr lang="en-US" altLang="zh-CN" sz="2400"/>
              <a:t>encode</a:t>
            </a:r>
            <a:r>
              <a:rPr lang="zh-CN" altLang="en-US" sz="2400"/>
              <a:t> </a:t>
            </a:r>
            <a:r>
              <a:rPr lang="en-US" altLang="zh-CN" sz="2400"/>
              <a:t>language</a:t>
            </a:r>
            <a:r>
              <a:rPr lang="zh-CN" altLang="en-US" sz="2400"/>
              <a:t> </a:t>
            </a:r>
            <a:r>
              <a:rPr lang="en-US" altLang="zh-CN" sz="2400"/>
              <a:t>syntax,</a:t>
            </a:r>
            <a:r>
              <a:rPr lang="zh-CN" altLang="en-US" sz="2400"/>
              <a:t> </a:t>
            </a:r>
            <a:r>
              <a:rPr lang="en-US" altLang="zh-CN" sz="2400"/>
              <a:t>yet</a:t>
            </a:r>
            <a:r>
              <a:rPr lang="zh-CN" altLang="en-US" sz="2400"/>
              <a:t> </a:t>
            </a:r>
            <a:r>
              <a:rPr lang="en-US" altLang="zh-CN" sz="2400"/>
              <a:t>simple</a:t>
            </a:r>
            <a:r>
              <a:rPr lang="zh-CN" altLang="en-US" sz="2400"/>
              <a:t> </a:t>
            </a:r>
            <a:r>
              <a:rPr lang="en-US" altLang="zh-CN" sz="2400"/>
              <a:t>enough</a:t>
            </a:r>
            <a:r>
              <a:rPr lang="zh-CN" altLang="en-US" sz="2400"/>
              <a:t> </a:t>
            </a:r>
            <a:r>
              <a:rPr lang="en-US" altLang="zh-CN" sz="2400"/>
              <a:t>to</a:t>
            </a:r>
            <a:r>
              <a:rPr lang="zh-CN" altLang="en-US" sz="2400"/>
              <a:t> </a:t>
            </a:r>
            <a:r>
              <a:rPr lang="en-US" altLang="zh-CN" sz="2400"/>
              <a:t>write</a:t>
            </a:r>
            <a:r>
              <a:rPr lang="zh-CN" altLang="en-US" sz="2400"/>
              <a:t> </a:t>
            </a:r>
            <a:r>
              <a:rPr lang="en-US" altLang="zh-CN" sz="2400"/>
              <a:t>parsers</a:t>
            </a:r>
          </a:p>
        </p:txBody>
      </p:sp>
      <p:pic>
        <p:nvPicPr>
          <p:cNvPr id="8196" name="图片 2">
            <a:extLst>
              <a:ext uri="{FF2B5EF4-FFF2-40B4-BE49-F238E27FC236}">
                <a16:creationId xmlns:a16="http://schemas.microsoft.com/office/drawing/2014/main" id="{9E0D4EB1-F684-1E46-8677-7E57CF998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575" y="1905000"/>
            <a:ext cx="19304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4BC6123-BC3B-F141-B8DD-2B172A4EE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Context-free Grammar (CFG)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994C2E0-E11F-E54E-88C0-03D8A567B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CFG consists of 4 components:</a:t>
            </a:r>
          </a:p>
          <a:p>
            <a:pPr lvl="1" eaLnBrk="1" hangingPunct="1"/>
            <a:r>
              <a:rPr lang="en-US" altLang="zh-CN"/>
              <a:t>a set of terminals (tokens): </a:t>
            </a:r>
            <a:r>
              <a:rPr lang="en-US" altLang="zh-CN" i="1"/>
              <a:t>T</a:t>
            </a:r>
          </a:p>
          <a:p>
            <a:pPr lvl="1" eaLnBrk="1" hangingPunct="1"/>
            <a:r>
              <a:rPr lang="en-US" altLang="zh-CN"/>
              <a:t>a set of nonterminals: </a:t>
            </a:r>
            <a:r>
              <a:rPr lang="en-US" altLang="zh-CN" i="1"/>
              <a:t>N</a:t>
            </a:r>
          </a:p>
          <a:p>
            <a:pPr lvl="1" eaLnBrk="1" hangingPunct="1"/>
            <a:r>
              <a:rPr lang="en-US" altLang="zh-CN"/>
              <a:t>a set of production rules: </a:t>
            </a:r>
            <a:r>
              <a:rPr lang="en-US" altLang="zh-CN" i="1"/>
              <a:t>P</a:t>
            </a:r>
          </a:p>
          <a:p>
            <a:pPr lvl="2" eaLnBrk="1" hangingPunct="1"/>
            <a:r>
              <a:rPr lang="en-US" altLang="zh-CN"/>
              <a:t>s -&gt; t1  t2 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 tn</a:t>
            </a:r>
          </a:p>
          <a:p>
            <a:pPr lvl="2" eaLnBrk="1" hangingPunct="1"/>
            <a:r>
              <a:rPr lang="en-US" altLang="zh-CN"/>
              <a:t>with s</a:t>
            </a:r>
            <a:r>
              <a:rPr lang="en-US" altLang="zh-CN">
                <a:sym typeface="Symbol" pitchFamily="2" charset="2"/>
              </a:rPr>
              <a:t></a:t>
            </a:r>
            <a:r>
              <a:rPr lang="en-US" altLang="zh-CN" i="1">
                <a:sym typeface="Symbol" pitchFamily="2" charset="2"/>
              </a:rPr>
              <a:t>N</a:t>
            </a:r>
            <a:r>
              <a:rPr lang="en-US" altLang="zh-CN">
                <a:sym typeface="Symbol" pitchFamily="2" charset="2"/>
              </a:rPr>
              <a:t>, and t1, </a:t>
            </a:r>
            <a:r>
              <a:rPr lang="en-US" altLang="zh-CN">
                <a:latin typeface="Arial" panose="020B0604020202020204" pitchFamily="34" charset="0"/>
                <a:sym typeface="Symbol" pitchFamily="2" charset="2"/>
              </a:rPr>
              <a:t>…</a:t>
            </a:r>
            <a:r>
              <a:rPr lang="en-US" altLang="zh-CN">
                <a:sym typeface="Symbol" pitchFamily="2" charset="2"/>
              </a:rPr>
              <a:t>, tn (</a:t>
            </a:r>
            <a:r>
              <a:rPr lang="en-US" altLang="zh-CN" i="1">
                <a:sym typeface="Symbol" pitchFamily="2" charset="2"/>
              </a:rPr>
              <a:t>T </a:t>
            </a:r>
            <a:r>
              <a:rPr lang="en-US" altLang="zh-CN">
                <a:latin typeface="宋体" panose="02010600030101010101" pitchFamily="2" charset="-122"/>
                <a:sym typeface="Symbol" pitchFamily="2" charset="2"/>
              </a:rPr>
              <a:t>∪</a:t>
            </a:r>
            <a:r>
              <a:rPr lang="en-US" altLang="zh-CN" i="1">
                <a:sym typeface="Symbol" pitchFamily="2" charset="2"/>
              </a:rPr>
              <a:t>N</a:t>
            </a:r>
            <a:r>
              <a:rPr lang="en-US" altLang="zh-CN">
                <a:sym typeface="Symbol" pitchFamily="2" charset="2"/>
              </a:rPr>
              <a:t>)</a:t>
            </a:r>
          </a:p>
          <a:p>
            <a:pPr lvl="1" eaLnBrk="1" hangingPunct="1"/>
            <a:r>
              <a:rPr lang="en-US" altLang="zh-CN"/>
              <a:t>a unique start nonterminal: </a:t>
            </a:r>
            <a:r>
              <a:rPr lang="en-US" altLang="zh-CN" i="1"/>
              <a:t>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53CBEF2-E857-0B45-B31C-31A00D296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EBEB9CE8-DEBE-0049-BC8B-4A4F30484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SLP as in Tiger book chap. 1 (simplified):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i="1">
                <a:latin typeface="Courier New" panose="02070309020205020404" pitchFamily="49" charset="0"/>
              </a:rPr>
              <a:t>N</a:t>
            </a:r>
            <a:r>
              <a:rPr lang="en-US" altLang="zh-CN" sz="2000" b="1">
                <a:latin typeface="Courier New" panose="02070309020205020404" pitchFamily="49" charset="0"/>
              </a:rPr>
              <a:t> = {S, E}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i="1">
                <a:latin typeface="Courier New" panose="02070309020205020404" pitchFamily="49" charset="0"/>
              </a:rPr>
              <a:t>T</a:t>
            </a:r>
            <a:r>
              <a:rPr lang="en-US" altLang="zh-CN" sz="2000" b="1">
                <a:latin typeface="Courier New" panose="02070309020205020404" pitchFamily="49" charset="0"/>
              </a:rPr>
              <a:t> = {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SEMICOLON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ID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NUM,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PLUS,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TIMES,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IF</a:t>
            </a:r>
            <a:r>
              <a:rPr lang="en-US" altLang="zh-CN" sz="2000" b="1"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ASSIGN,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LPAREN,</a:t>
            </a:r>
            <a:r>
              <a:rPr lang="zh-CN" altLang="en-US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RPAREN</a:t>
            </a:r>
            <a:r>
              <a:rPr lang="en-US" altLang="zh-CN" sz="20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i="1">
                <a:latin typeface="Courier New" panose="02070309020205020404" pitchFamily="49" charset="0"/>
              </a:rPr>
              <a:t>S</a:t>
            </a:r>
            <a:r>
              <a:rPr lang="en-US" altLang="zh-CN" sz="2000" b="1">
                <a:latin typeface="Courier New" panose="02070309020205020404" pitchFamily="49" charset="0"/>
              </a:rPr>
              <a:t> = 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</a:t>
            </a:r>
            <a:r>
              <a:rPr lang="en-US" altLang="zh-CN" sz="2000" b="1">
                <a:latin typeface="Courier New" panose="02070309020205020404" pitchFamily="49" charset="0"/>
              </a:rPr>
              <a:t>S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SEMICOLON </a:t>
            </a: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ID ASSIGN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PRINT LPAREN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RPAREN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ID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NUM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PLUS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|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TIMES </a:t>
            </a: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8623351-CB52-7949-B722-7098E3804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Derivation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B52BBE6-A466-D14B-9DC2-437A66033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derivation:</a:t>
            </a:r>
          </a:p>
          <a:p>
            <a:pPr lvl="1" eaLnBrk="1" hangingPunct="1"/>
            <a:r>
              <a:rPr lang="en-US" altLang="zh-CN"/>
              <a:t>Starts with the unique start nonterminal </a:t>
            </a:r>
            <a:r>
              <a:rPr lang="en-US" altLang="zh-CN" i="1">
                <a:solidFill>
                  <a:schemeClr val="folHlink"/>
                </a:solidFill>
              </a:rPr>
              <a:t>S</a:t>
            </a:r>
            <a:r>
              <a:rPr lang="en-US" altLang="zh-CN"/>
              <a:t> </a:t>
            </a:r>
          </a:p>
          <a:p>
            <a:pPr lvl="1" eaLnBrk="1" hangingPunct="1"/>
            <a:r>
              <a:rPr lang="en-US" altLang="zh-CN"/>
              <a:t>repeatedly replacing a right-hand nonterminal </a:t>
            </a:r>
            <a:r>
              <a:rPr lang="en-US" altLang="zh-CN" i="1">
                <a:solidFill>
                  <a:schemeClr val="tx2"/>
                </a:solidFill>
              </a:rPr>
              <a:t>T</a:t>
            </a:r>
            <a:r>
              <a:rPr lang="en-US" altLang="zh-CN"/>
              <a:t>  by the body of a production rule of the nonterminal </a:t>
            </a:r>
            <a:r>
              <a:rPr lang="en-US" altLang="zh-CN" i="1">
                <a:solidFill>
                  <a:schemeClr val="tx2"/>
                </a:solidFill>
              </a:rPr>
              <a:t>T</a:t>
            </a:r>
          </a:p>
          <a:p>
            <a:pPr lvl="1" eaLnBrk="1" hangingPunct="1"/>
            <a:r>
              <a:rPr lang="en-US" altLang="zh-CN"/>
              <a:t>stop when right-hand are all terminals</a:t>
            </a:r>
          </a:p>
          <a:p>
            <a:pPr eaLnBrk="1" hangingPunct="1"/>
            <a:r>
              <a:rPr lang="en-US" altLang="zh-CN"/>
              <a:t>The final string consists only</a:t>
            </a:r>
            <a:r>
              <a:rPr lang="zh-CN" altLang="en-US"/>
              <a:t> </a:t>
            </a:r>
            <a:r>
              <a:rPr lang="en-US" altLang="zh-CN"/>
              <a:t>of terminals</a:t>
            </a:r>
            <a:r>
              <a:rPr lang="zh-CN" altLang="en-US"/>
              <a:t> </a:t>
            </a:r>
            <a:r>
              <a:rPr lang="en-US" altLang="zh-CN"/>
              <a:t>and is called a sentence (program)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68D984A-A9C6-E845-BAE5-9D59AF0EF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2002396-BC5B-0646-8199-26CCF2333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4379912" cy="1868487"/>
          </a:xfrm>
          <a:solidFill>
            <a:srgbClr val="CCFFFF"/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 := 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print (E)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…</a:t>
            </a:r>
          </a:p>
        </p:txBody>
      </p:sp>
      <p:sp>
        <p:nvSpPr>
          <p:cNvPr id="263172" name="Rectangle 4">
            <a:extLst>
              <a:ext uri="{FF2B5EF4-FFF2-40B4-BE49-F238E27FC236}">
                <a16:creationId xmlns:a16="http://schemas.microsoft.com/office/drawing/2014/main" id="{598F644B-6950-844B-B4BB-67B789E48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:= 5;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 (x)</a:t>
            </a:r>
          </a:p>
        </p:txBody>
      </p:sp>
      <p:sp>
        <p:nvSpPr>
          <p:cNvPr id="263173" name="Rectangle 5">
            <a:extLst>
              <a:ext uri="{FF2B5EF4-FFF2-40B4-BE49-F238E27FC236}">
                <a16:creationId xmlns:a16="http://schemas.microsoft.com/office/drawing/2014/main" id="{6DA9F18C-2844-E44B-8718-6CF0565FF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263174" name="Line 6">
            <a:extLst>
              <a:ext uri="{FF2B5EF4-FFF2-40B4-BE49-F238E27FC236}">
                <a16:creationId xmlns:a16="http://schemas.microsoft.com/office/drawing/2014/main" id="{AD1F7EC8-4059-A84C-8C48-8068DE3E63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3175" name="Rectangle 7">
            <a:extLst>
              <a:ext uri="{FF2B5EF4-FFF2-40B4-BE49-F238E27FC236}">
                <a16:creationId xmlns:a16="http://schemas.microsoft.com/office/drawing/2014/main" id="{CEC4E306-01F8-8346-9A3F-01BB1DE70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86200"/>
            <a:ext cx="6248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… </a:t>
            </a:r>
            <a:r>
              <a:rPr lang="en-US" altLang="zh-CN" sz="2000" b="1">
                <a:latin typeface="Courier New" panose="02070309020205020404" pitchFamily="49" charset="0"/>
              </a:rPr>
              <a:t>(a choice)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3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3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/>
      <p:bldP spid="263173" grpId="0"/>
      <p:bldP spid="26317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62DF271-68D7-F242-BDEB-B5F0C87AE4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DD345A9D-D4C8-5546-97EC-DBD126338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:= 5;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 (x)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08EDBD4A-5E71-C041-BBC6-C7309A3A6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13317" name="Line 6">
            <a:extLst>
              <a:ext uri="{FF2B5EF4-FFF2-40B4-BE49-F238E27FC236}">
                <a16:creationId xmlns:a16="http://schemas.microsoft.com/office/drawing/2014/main" id="{D00BF48D-C802-E442-AD5B-0E9167B6D5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5223" name="Rectangle 7">
            <a:extLst>
              <a:ext uri="{FF2B5EF4-FFF2-40B4-BE49-F238E27FC236}">
                <a16:creationId xmlns:a16="http://schemas.microsoft.com/office/drawing/2014/main" id="{4E101185-1BD6-AA48-8833-1CD2D1627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724400"/>
            <a:ext cx="6629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x := 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; 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x :=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; 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x := 5 ;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print (E)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x := 5 ; print (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3319" name="Rectangle 9">
            <a:extLst>
              <a:ext uri="{FF2B5EF4-FFF2-40B4-BE49-F238E27FC236}">
                <a16:creationId xmlns:a16="http://schemas.microsoft.com/office/drawing/2014/main" id="{469F1BA3-FE8B-E44E-BA1F-A2A67DAF8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2017713"/>
            <a:ext cx="4379912" cy="24018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 := 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print (E)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id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num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+ 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*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5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5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5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5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2E1B663-0994-864E-93E1-604172DE2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Another Try to Derive the same Program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11FF0602-0D8E-6B47-B134-AD09FFEF2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:= 5;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 (x)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7A95302D-3891-0349-A557-E637BC530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14341" name="Line 6">
            <a:extLst>
              <a:ext uri="{FF2B5EF4-FFF2-40B4-BE49-F238E27FC236}">
                <a16:creationId xmlns:a16="http://schemas.microsoft.com/office/drawing/2014/main" id="{0D5A8B89-EEF9-AA46-AB71-65D3D8FB49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439" name="Rectangle 7">
            <a:extLst>
              <a:ext uri="{FF2B5EF4-FFF2-40B4-BE49-F238E27FC236}">
                <a16:creationId xmlns:a16="http://schemas.microsoft.com/office/drawing/2014/main" id="{6F71BAE3-8456-5247-8096-29715CAD5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86200"/>
            <a:ext cx="66294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x := 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x := 5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-&gt;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???</a:t>
            </a:r>
            <a:r>
              <a:rPr lang="zh-CN" altLang="en-US" sz="2000" b="1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// stuck! :-(</a:t>
            </a:r>
          </a:p>
        </p:txBody>
      </p:sp>
      <p:sp>
        <p:nvSpPr>
          <p:cNvPr id="14343" name="Rectangle 10">
            <a:extLst>
              <a:ext uri="{FF2B5EF4-FFF2-40B4-BE49-F238E27FC236}">
                <a16:creationId xmlns:a16="http://schemas.microsoft.com/office/drawing/2014/main" id="{6F3CF8B0-0940-8544-8B26-6F1094A64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2017713"/>
            <a:ext cx="4379912" cy="18684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 := 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print (E)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4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7197168-8BEC-F840-BB3D-4B1F4DECF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Derivation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53E7DA2-2976-234E-BD65-B59C0C992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For same string, there may exist many different derivations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left-most derivation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right-most derivation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Parsing is the problem of taking a string of terminals and figure out whether it could be derived from a CFG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If</a:t>
            </a:r>
            <a:r>
              <a:rPr lang="zh-CN" altLang="en-US"/>
              <a:t> </a:t>
            </a:r>
            <a:r>
              <a:rPr lang="en-US" altLang="zh-CN"/>
              <a:t>not,</a:t>
            </a:r>
            <a:r>
              <a:rPr lang="zh-CN" altLang="en-US"/>
              <a:t> </a:t>
            </a:r>
            <a:r>
              <a:rPr lang="en-US" altLang="zh-CN"/>
              <a:t>error-detection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AFED975-E617-4C44-87C5-C7FAF96A5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Parse Trees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D8B1347-0819-7242-B489-BF84F5B592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Derivation can also be represented as trees</a:t>
            </a:r>
          </a:p>
          <a:p>
            <a:pPr lvl="1" eaLnBrk="1" hangingPunct="1"/>
            <a:r>
              <a:rPr lang="en-US" altLang="zh-CN" sz="2400"/>
              <a:t>useful to understand AST (discussed later)</a:t>
            </a:r>
          </a:p>
          <a:p>
            <a:pPr eaLnBrk="1" hangingPunct="1"/>
            <a:r>
              <a:rPr lang="en-US" altLang="zh-CN" sz="2800"/>
              <a:t>Idea:</a:t>
            </a:r>
          </a:p>
          <a:p>
            <a:pPr lvl="1" eaLnBrk="1" hangingPunct="1"/>
            <a:r>
              <a:rPr lang="en-US" altLang="zh-CN" sz="2400"/>
              <a:t>each internal node is labeled with a nonterminal</a:t>
            </a:r>
          </a:p>
          <a:p>
            <a:pPr lvl="1" eaLnBrk="1" hangingPunct="1"/>
            <a:r>
              <a:rPr lang="en-US" altLang="zh-CN" sz="2400"/>
              <a:t>each leaf node is labeled with a terminal</a:t>
            </a:r>
          </a:p>
          <a:p>
            <a:pPr lvl="1" eaLnBrk="1" hangingPunct="1"/>
            <a:r>
              <a:rPr lang="en-US" altLang="zh-CN" sz="2400"/>
              <a:t>each use of a rule in a derivation explains how to generate children in the parse tree from the parent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7AB1803-A3B7-AD40-A5CC-36F24D460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AED0D79-9EA3-6F42-875B-4365E45CC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5512" cy="1639887"/>
          </a:xfrm>
          <a:solidFill>
            <a:srgbClr val="CCFFFF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 …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E92D5E24-93F7-6341-99D5-40E0364ED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 := 5;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print (x)</a:t>
            </a:r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A395A304-D73A-6F4B-87D6-E4883A213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65DF4EB0-0075-AB4B-B959-87B8FEAA0E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Oval 9">
            <a:extLst>
              <a:ext uri="{FF2B5EF4-FFF2-40B4-BE49-F238E27FC236}">
                <a16:creationId xmlns:a16="http://schemas.microsoft.com/office/drawing/2014/main" id="{297360CF-2607-4940-905A-42B51EBE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81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17416" name="Oval 10">
            <a:extLst>
              <a:ext uri="{FF2B5EF4-FFF2-40B4-BE49-F238E27FC236}">
                <a16:creationId xmlns:a16="http://schemas.microsoft.com/office/drawing/2014/main" id="{1C67915C-D192-3748-9D85-6BEB0F068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343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17417" name="Oval 11">
            <a:extLst>
              <a:ext uri="{FF2B5EF4-FFF2-40B4-BE49-F238E27FC236}">
                <a16:creationId xmlns:a16="http://schemas.microsoft.com/office/drawing/2014/main" id="{4BE994B3-05E6-7047-B8B2-11F6B25FE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17418" name="Oval 12">
            <a:extLst>
              <a:ext uri="{FF2B5EF4-FFF2-40B4-BE49-F238E27FC236}">
                <a16:creationId xmlns:a16="http://schemas.microsoft.com/office/drawing/2014/main" id="{7023D00F-1ED6-9E45-A9EE-761519305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941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cxnSp>
        <p:nvCxnSpPr>
          <p:cNvPr id="17419" name="AutoShape 22">
            <a:extLst>
              <a:ext uri="{FF2B5EF4-FFF2-40B4-BE49-F238E27FC236}">
                <a16:creationId xmlns:a16="http://schemas.microsoft.com/office/drawing/2014/main" id="{BAA5C052-EFD3-3D43-A90C-5B4F0F5256DD}"/>
              </a:ext>
            </a:extLst>
          </p:cNvPr>
          <p:cNvCxnSpPr>
            <a:cxnSpLocks noChangeShapeType="1"/>
            <a:stCxn id="17415" idx="4"/>
            <a:endCxn id="17416" idx="7"/>
          </p:cNvCxnSpPr>
          <p:nvPr/>
        </p:nvCxnSpPr>
        <p:spPr bwMode="auto">
          <a:xfrm flipH="1">
            <a:off x="1884363" y="4100513"/>
            <a:ext cx="885825" cy="304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AutoShape 23">
            <a:extLst>
              <a:ext uri="{FF2B5EF4-FFF2-40B4-BE49-F238E27FC236}">
                <a16:creationId xmlns:a16="http://schemas.microsoft.com/office/drawing/2014/main" id="{A29ADCF4-B1D1-BB4F-8EC0-B7B068B4FE40}"/>
              </a:ext>
            </a:extLst>
          </p:cNvPr>
          <p:cNvCxnSpPr>
            <a:cxnSpLocks noChangeShapeType="1"/>
            <a:stCxn id="17415" idx="4"/>
            <a:endCxn id="17417" idx="0"/>
          </p:cNvCxnSpPr>
          <p:nvPr/>
        </p:nvCxnSpPr>
        <p:spPr bwMode="auto">
          <a:xfrm>
            <a:off x="2770188" y="41005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AutoShape 24">
            <a:extLst>
              <a:ext uri="{FF2B5EF4-FFF2-40B4-BE49-F238E27FC236}">
                <a16:creationId xmlns:a16="http://schemas.microsoft.com/office/drawing/2014/main" id="{7CC148F7-B795-4B41-8F87-152FB369FDEC}"/>
              </a:ext>
            </a:extLst>
          </p:cNvPr>
          <p:cNvCxnSpPr>
            <a:cxnSpLocks noChangeShapeType="1"/>
            <a:stCxn id="17415" idx="4"/>
            <a:endCxn id="17418" idx="1"/>
          </p:cNvCxnSpPr>
          <p:nvPr/>
        </p:nvCxnSpPr>
        <p:spPr bwMode="auto">
          <a:xfrm>
            <a:off x="2770188" y="4100513"/>
            <a:ext cx="2105025" cy="255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2" name="Oval 34">
            <a:extLst>
              <a:ext uri="{FF2B5EF4-FFF2-40B4-BE49-F238E27FC236}">
                <a16:creationId xmlns:a16="http://schemas.microsoft.com/office/drawing/2014/main" id="{78DAA9F8-BA4B-FB45-8B49-2E8125F47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323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</a:p>
        </p:txBody>
      </p:sp>
      <p:cxnSp>
        <p:nvCxnSpPr>
          <p:cNvPr id="17423" name="AutoShape 35">
            <a:extLst>
              <a:ext uri="{FF2B5EF4-FFF2-40B4-BE49-F238E27FC236}">
                <a16:creationId xmlns:a16="http://schemas.microsoft.com/office/drawing/2014/main" id="{95CA8479-4F76-6C40-8299-B3C93BB10FE3}"/>
              </a:ext>
            </a:extLst>
          </p:cNvPr>
          <p:cNvCxnSpPr>
            <a:cxnSpLocks noChangeShapeType="1"/>
            <a:stCxn id="17416" idx="4"/>
            <a:endCxn id="17422" idx="0"/>
          </p:cNvCxnSpPr>
          <p:nvPr/>
        </p:nvCxnSpPr>
        <p:spPr bwMode="auto">
          <a:xfrm flipH="1">
            <a:off x="712788" y="4862513"/>
            <a:ext cx="990600" cy="257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Oval 36">
            <a:extLst>
              <a:ext uri="{FF2B5EF4-FFF2-40B4-BE49-F238E27FC236}">
                <a16:creationId xmlns:a16="http://schemas.microsoft.com/office/drawing/2014/main" id="{6C225D2C-4703-9F4E-892B-48C30FEDE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105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:=</a:t>
            </a:r>
          </a:p>
        </p:txBody>
      </p:sp>
      <p:cxnSp>
        <p:nvCxnSpPr>
          <p:cNvPr id="17425" name="AutoShape 37">
            <a:extLst>
              <a:ext uri="{FF2B5EF4-FFF2-40B4-BE49-F238E27FC236}">
                <a16:creationId xmlns:a16="http://schemas.microsoft.com/office/drawing/2014/main" id="{1D2F8E7A-C7DF-B048-BDDA-3DDA5C3229A3}"/>
              </a:ext>
            </a:extLst>
          </p:cNvPr>
          <p:cNvCxnSpPr>
            <a:cxnSpLocks noChangeShapeType="1"/>
            <a:stCxn id="17416" idx="4"/>
            <a:endCxn id="17424" idx="0"/>
          </p:cNvCxnSpPr>
          <p:nvPr/>
        </p:nvCxnSpPr>
        <p:spPr bwMode="auto">
          <a:xfrm>
            <a:off x="1703388" y="48625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6" name="Oval 38">
            <a:extLst>
              <a:ext uri="{FF2B5EF4-FFF2-40B4-BE49-F238E27FC236}">
                <a16:creationId xmlns:a16="http://schemas.microsoft.com/office/drawing/2014/main" id="{A801FE23-29DB-3E46-8630-43596EB2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05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17427" name="AutoShape 39">
            <a:extLst>
              <a:ext uri="{FF2B5EF4-FFF2-40B4-BE49-F238E27FC236}">
                <a16:creationId xmlns:a16="http://schemas.microsoft.com/office/drawing/2014/main" id="{BE336C25-C1CD-584F-95A3-DE488522B4DE}"/>
              </a:ext>
            </a:extLst>
          </p:cNvPr>
          <p:cNvCxnSpPr>
            <a:cxnSpLocks noChangeShapeType="1"/>
            <a:stCxn id="17416" idx="4"/>
            <a:endCxn id="17426" idx="0"/>
          </p:cNvCxnSpPr>
          <p:nvPr/>
        </p:nvCxnSpPr>
        <p:spPr bwMode="auto">
          <a:xfrm>
            <a:off x="1703388" y="4862513"/>
            <a:ext cx="114300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8" name="Oval 40">
            <a:extLst>
              <a:ext uri="{FF2B5EF4-FFF2-40B4-BE49-F238E27FC236}">
                <a16:creationId xmlns:a16="http://schemas.microsoft.com/office/drawing/2014/main" id="{D7F1AAB8-3A0D-CA46-843D-D16C61E5B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96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17429" name="AutoShape 41">
            <a:extLst>
              <a:ext uri="{FF2B5EF4-FFF2-40B4-BE49-F238E27FC236}">
                <a16:creationId xmlns:a16="http://schemas.microsoft.com/office/drawing/2014/main" id="{10864B6A-6FD8-3748-9EE6-2F07146B29B6}"/>
              </a:ext>
            </a:extLst>
          </p:cNvPr>
          <p:cNvCxnSpPr>
            <a:cxnSpLocks noChangeShapeType="1"/>
            <a:stCxn id="17426" idx="4"/>
            <a:endCxn id="17428" idx="0"/>
          </p:cNvCxnSpPr>
          <p:nvPr/>
        </p:nvCxnSpPr>
        <p:spPr bwMode="auto">
          <a:xfrm>
            <a:off x="2846388" y="5624513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0" name="Oval 42">
            <a:extLst>
              <a:ext uri="{FF2B5EF4-FFF2-40B4-BE49-F238E27FC236}">
                <a16:creationId xmlns:a16="http://schemas.microsoft.com/office/drawing/2014/main" id="{0F3004D3-5160-4C4E-B59C-56407E760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print</a:t>
            </a:r>
          </a:p>
        </p:txBody>
      </p:sp>
      <p:cxnSp>
        <p:nvCxnSpPr>
          <p:cNvPr id="17431" name="AutoShape 43">
            <a:extLst>
              <a:ext uri="{FF2B5EF4-FFF2-40B4-BE49-F238E27FC236}">
                <a16:creationId xmlns:a16="http://schemas.microsoft.com/office/drawing/2014/main" id="{84877343-8E2A-DC4B-B27B-B3615185108D}"/>
              </a:ext>
            </a:extLst>
          </p:cNvPr>
          <p:cNvCxnSpPr>
            <a:cxnSpLocks noChangeShapeType="1"/>
            <a:stCxn id="17418" idx="4"/>
            <a:endCxn id="17430" idx="0"/>
          </p:cNvCxnSpPr>
          <p:nvPr/>
        </p:nvCxnSpPr>
        <p:spPr bwMode="auto">
          <a:xfrm flipH="1">
            <a:off x="4316413" y="4813300"/>
            <a:ext cx="73977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2" name="Oval 46">
            <a:extLst>
              <a:ext uri="{FF2B5EF4-FFF2-40B4-BE49-F238E27FC236}">
                <a16:creationId xmlns:a16="http://schemas.microsoft.com/office/drawing/2014/main" id="{3A92A2A2-E481-514E-8ADE-2F09C41E7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17433" name="AutoShape 47">
            <a:extLst>
              <a:ext uri="{FF2B5EF4-FFF2-40B4-BE49-F238E27FC236}">
                <a16:creationId xmlns:a16="http://schemas.microsoft.com/office/drawing/2014/main" id="{B966BD0D-6200-B648-8AE8-D687E69E3BFA}"/>
              </a:ext>
            </a:extLst>
          </p:cNvPr>
          <p:cNvCxnSpPr>
            <a:cxnSpLocks noChangeShapeType="1"/>
            <a:stCxn id="17418" idx="4"/>
            <a:endCxn id="17432" idx="0"/>
          </p:cNvCxnSpPr>
          <p:nvPr/>
        </p:nvCxnSpPr>
        <p:spPr bwMode="auto">
          <a:xfrm>
            <a:off x="5056188" y="4813300"/>
            <a:ext cx="55562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4" name="AutoShape 52">
            <a:extLst>
              <a:ext uri="{FF2B5EF4-FFF2-40B4-BE49-F238E27FC236}">
                <a16:creationId xmlns:a16="http://schemas.microsoft.com/office/drawing/2014/main" id="{6697AF0B-086F-C246-959B-886551B469A0}"/>
              </a:ext>
            </a:extLst>
          </p:cNvPr>
          <p:cNvCxnSpPr>
            <a:cxnSpLocks noChangeShapeType="1"/>
            <a:stCxn id="17432" idx="4"/>
            <a:endCxn id="17435" idx="0"/>
          </p:cNvCxnSpPr>
          <p:nvPr/>
        </p:nvCxnSpPr>
        <p:spPr bwMode="auto">
          <a:xfrm flipH="1">
            <a:off x="5589588" y="5638800"/>
            <a:ext cx="22225" cy="444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5" name="Oval 54">
            <a:extLst>
              <a:ext uri="{FF2B5EF4-FFF2-40B4-BE49-F238E27FC236}">
                <a16:creationId xmlns:a16="http://schemas.microsoft.com/office/drawing/2014/main" id="{52A1D250-EBA8-6B45-9AB0-85789082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96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17436" name="Oval 55">
            <a:extLst>
              <a:ext uri="{FF2B5EF4-FFF2-40B4-BE49-F238E27FC236}">
                <a16:creationId xmlns:a16="http://schemas.microsoft.com/office/drawing/2014/main" id="{067D35C6-3890-BA4A-84A1-A311E0AAB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</a:p>
        </p:txBody>
      </p:sp>
      <p:cxnSp>
        <p:nvCxnSpPr>
          <p:cNvPr id="17437" name="AutoShape 56">
            <a:extLst>
              <a:ext uri="{FF2B5EF4-FFF2-40B4-BE49-F238E27FC236}">
                <a16:creationId xmlns:a16="http://schemas.microsoft.com/office/drawing/2014/main" id="{1733C0B0-8CCA-7045-B1B8-71D35F4B47BA}"/>
              </a:ext>
            </a:extLst>
          </p:cNvPr>
          <p:cNvCxnSpPr>
            <a:cxnSpLocks noChangeShapeType="1"/>
            <a:stCxn id="17418" idx="4"/>
            <a:endCxn id="17436" idx="0"/>
          </p:cNvCxnSpPr>
          <p:nvPr/>
        </p:nvCxnSpPr>
        <p:spPr bwMode="auto">
          <a:xfrm flipH="1">
            <a:off x="4926013" y="4813300"/>
            <a:ext cx="13017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8" name="Oval 57">
            <a:extLst>
              <a:ext uri="{FF2B5EF4-FFF2-40B4-BE49-F238E27FC236}">
                <a16:creationId xmlns:a16="http://schemas.microsoft.com/office/drawing/2014/main" id="{38E7E676-01E2-DF4E-9E00-E4E061B38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</p:txBody>
      </p:sp>
      <p:cxnSp>
        <p:nvCxnSpPr>
          <p:cNvPr id="17439" name="AutoShape 58">
            <a:extLst>
              <a:ext uri="{FF2B5EF4-FFF2-40B4-BE49-F238E27FC236}">
                <a16:creationId xmlns:a16="http://schemas.microsoft.com/office/drawing/2014/main" id="{DA9CE72C-2CD5-964F-AC33-7D2ECB4F2BB2}"/>
              </a:ext>
            </a:extLst>
          </p:cNvPr>
          <p:cNvCxnSpPr>
            <a:cxnSpLocks noChangeShapeType="1"/>
            <a:stCxn id="17418" idx="4"/>
            <a:endCxn id="17438" idx="0"/>
          </p:cNvCxnSpPr>
          <p:nvPr/>
        </p:nvCxnSpPr>
        <p:spPr bwMode="auto">
          <a:xfrm>
            <a:off x="5056188" y="4813300"/>
            <a:ext cx="124142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2443" name="Freeform 59">
            <a:extLst>
              <a:ext uri="{FF2B5EF4-FFF2-40B4-BE49-F238E27FC236}">
                <a16:creationId xmlns:a16="http://schemas.microsoft.com/office/drawing/2014/main" id="{5D208A82-580F-1B45-B3F6-025DBB878CBB}"/>
              </a:ext>
            </a:extLst>
          </p:cNvPr>
          <p:cNvSpPr>
            <a:spLocks/>
          </p:cNvSpPr>
          <p:nvPr/>
        </p:nvSpPr>
        <p:spPr bwMode="auto">
          <a:xfrm>
            <a:off x="228600" y="4495800"/>
            <a:ext cx="6858000" cy="1943100"/>
          </a:xfrm>
          <a:custGeom>
            <a:avLst/>
            <a:gdLst>
              <a:gd name="T0" fmla="*/ 0 w 4320"/>
              <a:gd name="T1" fmla="*/ 2147483647 h 1224"/>
              <a:gd name="T2" fmla="*/ 2147483647 w 4320"/>
              <a:gd name="T3" fmla="*/ 2147483647 h 1224"/>
              <a:gd name="T4" fmla="*/ 2147483647 w 4320"/>
              <a:gd name="T5" fmla="*/ 2147483647 h 1224"/>
              <a:gd name="T6" fmla="*/ 2147483647 w 4320"/>
              <a:gd name="T7" fmla="*/ 2147483647 h 1224"/>
              <a:gd name="T8" fmla="*/ 2147483647 w 4320"/>
              <a:gd name="T9" fmla="*/ 2147483647 h 1224"/>
              <a:gd name="T10" fmla="*/ 2147483647 w 4320"/>
              <a:gd name="T11" fmla="*/ 2147483647 h 1224"/>
              <a:gd name="T12" fmla="*/ 2147483647 w 4320"/>
              <a:gd name="T13" fmla="*/ 2147483647 h 1224"/>
              <a:gd name="T14" fmla="*/ 2147483647 w 4320"/>
              <a:gd name="T15" fmla="*/ 2147483647 h 1224"/>
              <a:gd name="T16" fmla="*/ 2147483647 w 4320"/>
              <a:gd name="T17" fmla="*/ 2147483647 h 1224"/>
              <a:gd name="T18" fmla="*/ 2147483647 w 4320"/>
              <a:gd name="T19" fmla="*/ 2147483647 h 1224"/>
              <a:gd name="T20" fmla="*/ 2147483647 w 4320"/>
              <a:gd name="T21" fmla="*/ 2147483647 h 1224"/>
              <a:gd name="T22" fmla="*/ 2147483647 w 4320"/>
              <a:gd name="T23" fmla="*/ 2147483647 h 1224"/>
              <a:gd name="T24" fmla="*/ 2147483647 w 4320"/>
              <a:gd name="T25" fmla="*/ 2147483647 h 1224"/>
              <a:gd name="T26" fmla="*/ 2147483647 w 4320"/>
              <a:gd name="T27" fmla="*/ 2147483647 h 1224"/>
              <a:gd name="T28" fmla="*/ 2147483647 w 4320"/>
              <a:gd name="T29" fmla="*/ 2147483647 h 1224"/>
              <a:gd name="T30" fmla="*/ 2147483647 w 4320"/>
              <a:gd name="T31" fmla="*/ 2147483647 h 1224"/>
              <a:gd name="T32" fmla="*/ 2147483647 w 4320"/>
              <a:gd name="T33" fmla="*/ 2147483647 h 1224"/>
              <a:gd name="T34" fmla="*/ 2147483647 w 4320"/>
              <a:gd name="T35" fmla="*/ 2147483647 h 1224"/>
              <a:gd name="T36" fmla="*/ 2147483647 w 4320"/>
              <a:gd name="T37" fmla="*/ 2147483647 h 1224"/>
              <a:gd name="T38" fmla="*/ 2147483647 w 4320"/>
              <a:gd name="T39" fmla="*/ 2147483647 h 1224"/>
              <a:gd name="T40" fmla="*/ 2147483647 w 4320"/>
              <a:gd name="T41" fmla="*/ 2147483647 h 1224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4320"/>
              <a:gd name="T64" fmla="*/ 0 h 1224"/>
              <a:gd name="T65" fmla="*/ 4320 w 4320"/>
              <a:gd name="T66" fmla="*/ 1224 h 1224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4320" h="1224">
                <a:moveTo>
                  <a:pt x="0" y="160"/>
                </a:moveTo>
                <a:cubicBezTo>
                  <a:pt x="72" y="364"/>
                  <a:pt x="144" y="568"/>
                  <a:pt x="288" y="640"/>
                </a:cubicBezTo>
                <a:cubicBezTo>
                  <a:pt x="432" y="712"/>
                  <a:pt x="688" y="608"/>
                  <a:pt x="864" y="592"/>
                </a:cubicBezTo>
                <a:cubicBezTo>
                  <a:pt x="1040" y="576"/>
                  <a:pt x="1240" y="488"/>
                  <a:pt x="1344" y="544"/>
                </a:cubicBezTo>
                <a:cubicBezTo>
                  <a:pt x="1448" y="600"/>
                  <a:pt x="1440" y="816"/>
                  <a:pt x="1488" y="928"/>
                </a:cubicBezTo>
                <a:cubicBezTo>
                  <a:pt x="1536" y="1040"/>
                  <a:pt x="1560" y="1208"/>
                  <a:pt x="1632" y="1216"/>
                </a:cubicBezTo>
                <a:cubicBezTo>
                  <a:pt x="1704" y="1224"/>
                  <a:pt x="1864" y="1096"/>
                  <a:pt x="1920" y="976"/>
                </a:cubicBezTo>
                <a:cubicBezTo>
                  <a:pt x="1976" y="856"/>
                  <a:pt x="1992" y="608"/>
                  <a:pt x="1968" y="496"/>
                </a:cubicBezTo>
                <a:cubicBezTo>
                  <a:pt x="1944" y="384"/>
                  <a:pt x="1848" y="368"/>
                  <a:pt x="1776" y="304"/>
                </a:cubicBezTo>
                <a:cubicBezTo>
                  <a:pt x="1704" y="240"/>
                  <a:pt x="1560" y="160"/>
                  <a:pt x="1536" y="112"/>
                </a:cubicBezTo>
                <a:cubicBezTo>
                  <a:pt x="1512" y="64"/>
                  <a:pt x="1560" y="24"/>
                  <a:pt x="1632" y="16"/>
                </a:cubicBezTo>
                <a:cubicBezTo>
                  <a:pt x="1704" y="8"/>
                  <a:pt x="1880" y="0"/>
                  <a:pt x="1968" y="64"/>
                </a:cubicBezTo>
                <a:cubicBezTo>
                  <a:pt x="2056" y="128"/>
                  <a:pt x="2056" y="312"/>
                  <a:pt x="2160" y="400"/>
                </a:cubicBezTo>
                <a:cubicBezTo>
                  <a:pt x="2264" y="488"/>
                  <a:pt x="2448" y="568"/>
                  <a:pt x="2592" y="592"/>
                </a:cubicBezTo>
                <a:cubicBezTo>
                  <a:pt x="2736" y="616"/>
                  <a:pt x="2896" y="464"/>
                  <a:pt x="3024" y="544"/>
                </a:cubicBezTo>
                <a:cubicBezTo>
                  <a:pt x="3152" y="624"/>
                  <a:pt x="3272" y="976"/>
                  <a:pt x="3360" y="1072"/>
                </a:cubicBezTo>
                <a:cubicBezTo>
                  <a:pt x="3448" y="1168"/>
                  <a:pt x="3480" y="1184"/>
                  <a:pt x="3552" y="1120"/>
                </a:cubicBezTo>
                <a:cubicBezTo>
                  <a:pt x="3624" y="1056"/>
                  <a:pt x="3744" y="800"/>
                  <a:pt x="3792" y="688"/>
                </a:cubicBezTo>
                <a:cubicBezTo>
                  <a:pt x="3840" y="576"/>
                  <a:pt x="3800" y="536"/>
                  <a:pt x="3840" y="448"/>
                </a:cubicBezTo>
                <a:cubicBezTo>
                  <a:pt x="3880" y="360"/>
                  <a:pt x="3952" y="200"/>
                  <a:pt x="4032" y="160"/>
                </a:cubicBezTo>
                <a:cubicBezTo>
                  <a:pt x="4112" y="120"/>
                  <a:pt x="4272" y="200"/>
                  <a:pt x="4320" y="208"/>
                </a:cubicBezTo>
              </a:path>
            </a:pathLst>
          </a:custGeom>
          <a:noFill/>
          <a:ln w="38100" cap="flat">
            <a:solidFill>
              <a:schemeClr val="hlink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>
            <a:extLst>
              <a:ext uri="{FF2B5EF4-FFF2-40B4-BE49-F238E27FC236}">
                <a16:creationId xmlns:a16="http://schemas.microsoft.com/office/drawing/2014/main" id="{17C3EEC1-BF06-8242-9FE4-84BFC760C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Goals</a:t>
            </a:r>
            <a:endParaRPr kumimoji="1" lang="zh-CN" altLang="en-US"/>
          </a:p>
        </p:txBody>
      </p:sp>
      <p:sp>
        <p:nvSpPr>
          <p:cNvPr id="15362" name="内容占位符 2">
            <a:extLst>
              <a:ext uri="{FF2B5EF4-FFF2-40B4-BE49-F238E27FC236}">
                <a16:creationId xmlns:a16="http://schemas.microsoft.com/office/drawing/2014/main" id="{A777C69D-6AD9-E548-80EA-5C23544F82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review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key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results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basic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mathematics</a:t>
            </a:r>
          </a:p>
          <a:p>
            <a:pPr lvl="1"/>
            <a:r>
              <a:rPr kumimoji="1" lang="en-US" altLang="zh-CN" sz="2400" dirty="0"/>
              <a:t>Set,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relation,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</a:t>
            </a:r>
          </a:p>
          <a:p>
            <a:pPr lvl="1"/>
            <a:r>
              <a:rPr kumimoji="1" lang="en-US" altLang="zh-CN" sz="2400" dirty="0"/>
              <a:t>Context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free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grammar</a:t>
            </a:r>
          </a:p>
          <a:p>
            <a:pPr lvl="1"/>
            <a:r>
              <a:rPr kumimoji="1" lang="en-US" altLang="zh-CN" sz="2400" dirty="0"/>
              <a:t>Induction</a:t>
            </a:r>
          </a:p>
          <a:p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assume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you’ve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learned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elementary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course</a:t>
            </a:r>
          </a:p>
          <a:p>
            <a:pPr lvl="1"/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just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quick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review</a:t>
            </a:r>
          </a:p>
          <a:p>
            <a:pPr lvl="1"/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make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course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self-contained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CADAA2D-7DBF-2243-A827-6BB73B236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Parse Tree has Meanings:</a:t>
            </a:r>
            <a:br>
              <a:rPr lang="en-US" altLang="zh-CN"/>
            </a:br>
            <a:r>
              <a:rPr lang="en-US" altLang="zh-CN"/>
              <a:t>post-order traversal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A55FD25-B9F3-AD4C-AA25-4A66D2FD6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275512" cy="1639887"/>
          </a:xfrm>
          <a:solidFill>
            <a:srgbClr val="CCFFFF"/>
          </a:solidFill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 -&gt; S ; 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 …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19417DD0-EF14-694C-B3E6-08C2B4711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943600"/>
            <a:ext cx="1676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:= 5;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 (x)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C2F58D2C-E73A-B041-BD32-E1C915E3F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029200"/>
            <a:ext cx="1676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derive me</a:t>
            </a:r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3E04AA49-E28A-6C41-B7CC-BB553D1B6C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54102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0215" name="Oval 7">
            <a:extLst>
              <a:ext uri="{FF2B5EF4-FFF2-40B4-BE49-F238E27FC236}">
                <a16:creationId xmlns:a16="http://schemas.microsoft.com/office/drawing/2014/main" id="{A53F0615-039A-4642-885A-56C42D067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581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350216" name="Oval 8">
            <a:extLst>
              <a:ext uri="{FF2B5EF4-FFF2-40B4-BE49-F238E27FC236}">
                <a16:creationId xmlns:a16="http://schemas.microsoft.com/office/drawing/2014/main" id="{CD21C3E2-C8E8-5143-A3A9-217858324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343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sp>
        <p:nvSpPr>
          <p:cNvPr id="350217" name="Oval 9">
            <a:extLst>
              <a:ext uri="{FF2B5EF4-FFF2-40B4-BE49-F238E27FC236}">
                <a16:creationId xmlns:a16="http://schemas.microsoft.com/office/drawing/2014/main" id="{09A0F3ED-839C-614F-B07D-C02211649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350218" name="Oval 10">
            <a:extLst>
              <a:ext uri="{FF2B5EF4-FFF2-40B4-BE49-F238E27FC236}">
                <a16:creationId xmlns:a16="http://schemas.microsoft.com/office/drawing/2014/main" id="{90925675-ACE5-CF40-9ECE-0B06B9677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941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S</a:t>
            </a:r>
          </a:p>
        </p:txBody>
      </p:sp>
      <p:cxnSp>
        <p:nvCxnSpPr>
          <p:cNvPr id="350219" name="AutoShape 11">
            <a:extLst>
              <a:ext uri="{FF2B5EF4-FFF2-40B4-BE49-F238E27FC236}">
                <a16:creationId xmlns:a16="http://schemas.microsoft.com/office/drawing/2014/main" id="{D0F5605E-5DAE-8A4F-9CE7-ED08106AB1FC}"/>
              </a:ext>
            </a:extLst>
          </p:cNvPr>
          <p:cNvCxnSpPr>
            <a:cxnSpLocks noChangeShapeType="1"/>
            <a:stCxn id="350215" idx="4"/>
            <a:endCxn id="350216" idx="7"/>
          </p:cNvCxnSpPr>
          <p:nvPr/>
        </p:nvCxnSpPr>
        <p:spPr bwMode="auto">
          <a:xfrm flipH="1">
            <a:off x="1884363" y="4100513"/>
            <a:ext cx="885825" cy="304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0220" name="AutoShape 12">
            <a:extLst>
              <a:ext uri="{FF2B5EF4-FFF2-40B4-BE49-F238E27FC236}">
                <a16:creationId xmlns:a16="http://schemas.microsoft.com/office/drawing/2014/main" id="{42944970-0F5B-DE4F-8BAB-D9BF3378F1FC}"/>
              </a:ext>
            </a:extLst>
          </p:cNvPr>
          <p:cNvCxnSpPr>
            <a:cxnSpLocks noChangeShapeType="1"/>
            <a:stCxn id="350215" idx="4"/>
            <a:endCxn id="350217" idx="0"/>
          </p:cNvCxnSpPr>
          <p:nvPr/>
        </p:nvCxnSpPr>
        <p:spPr bwMode="auto">
          <a:xfrm>
            <a:off x="2770188" y="41005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0221" name="AutoShape 13">
            <a:extLst>
              <a:ext uri="{FF2B5EF4-FFF2-40B4-BE49-F238E27FC236}">
                <a16:creationId xmlns:a16="http://schemas.microsoft.com/office/drawing/2014/main" id="{73BD3A03-1EED-7B4B-B217-45BCFF4FA9B5}"/>
              </a:ext>
            </a:extLst>
          </p:cNvPr>
          <p:cNvCxnSpPr>
            <a:cxnSpLocks noChangeShapeType="1"/>
            <a:stCxn id="350215" idx="4"/>
            <a:endCxn id="350218" idx="1"/>
          </p:cNvCxnSpPr>
          <p:nvPr/>
        </p:nvCxnSpPr>
        <p:spPr bwMode="auto">
          <a:xfrm>
            <a:off x="2770188" y="4100513"/>
            <a:ext cx="2105025" cy="255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22" name="Oval 14">
            <a:extLst>
              <a:ext uri="{FF2B5EF4-FFF2-40B4-BE49-F238E27FC236}">
                <a16:creationId xmlns:a16="http://schemas.microsoft.com/office/drawing/2014/main" id="{6E75EA44-5985-944B-BEEA-E4714F512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1323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</a:p>
        </p:txBody>
      </p:sp>
      <p:cxnSp>
        <p:nvCxnSpPr>
          <p:cNvPr id="350223" name="AutoShape 15">
            <a:extLst>
              <a:ext uri="{FF2B5EF4-FFF2-40B4-BE49-F238E27FC236}">
                <a16:creationId xmlns:a16="http://schemas.microsoft.com/office/drawing/2014/main" id="{A45DE0DC-0F7A-4B4A-A515-AEDEDBE8C4F8}"/>
              </a:ext>
            </a:extLst>
          </p:cNvPr>
          <p:cNvCxnSpPr>
            <a:cxnSpLocks noChangeShapeType="1"/>
            <a:stCxn id="350216" idx="4"/>
            <a:endCxn id="350222" idx="0"/>
          </p:cNvCxnSpPr>
          <p:nvPr/>
        </p:nvCxnSpPr>
        <p:spPr bwMode="auto">
          <a:xfrm flipH="1">
            <a:off x="712788" y="4862513"/>
            <a:ext cx="990600" cy="257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24" name="Oval 16">
            <a:extLst>
              <a:ext uri="{FF2B5EF4-FFF2-40B4-BE49-F238E27FC236}">
                <a16:creationId xmlns:a16="http://schemas.microsoft.com/office/drawing/2014/main" id="{930740A4-680E-DD4D-9A36-7EEC3E5D8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105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:=</a:t>
            </a:r>
          </a:p>
        </p:txBody>
      </p:sp>
      <p:cxnSp>
        <p:nvCxnSpPr>
          <p:cNvPr id="350225" name="AutoShape 17">
            <a:extLst>
              <a:ext uri="{FF2B5EF4-FFF2-40B4-BE49-F238E27FC236}">
                <a16:creationId xmlns:a16="http://schemas.microsoft.com/office/drawing/2014/main" id="{7C1C0FB9-8037-7340-9513-5E0CC0F9399C}"/>
              </a:ext>
            </a:extLst>
          </p:cNvPr>
          <p:cNvCxnSpPr>
            <a:cxnSpLocks noChangeShapeType="1"/>
            <a:stCxn id="350216" idx="4"/>
            <a:endCxn id="350224" idx="0"/>
          </p:cNvCxnSpPr>
          <p:nvPr/>
        </p:nvCxnSpPr>
        <p:spPr bwMode="auto">
          <a:xfrm>
            <a:off x="1703388" y="4862513"/>
            <a:ext cx="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26" name="Oval 18">
            <a:extLst>
              <a:ext uri="{FF2B5EF4-FFF2-40B4-BE49-F238E27FC236}">
                <a16:creationId xmlns:a16="http://schemas.microsoft.com/office/drawing/2014/main" id="{89593D76-0EFE-DD49-897A-DFE885823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1054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50227" name="AutoShape 19">
            <a:extLst>
              <a:ext uri="{FF2B5EF4-FFF2-40B4-BE49-F238E27FC236}">
                <a16:creationId xmlns:a16="http://schemas.microsoft.com/office/drawing/2014/main" id="{2797FEC1-984E-CE4F-A54D-8FE702CD2F3E}"/>
              </a:ext>
            </a:extLst>
          </p:cNvPr>
          <p:cNvCxnSpPr>
            <a:cxnSpLocks noChangeShapeType="1"/>
            <a:stCxn id="350216" idx="4"/>
            <a:endCxn id="350226" idx="0"/>
          </p:cNvCxnSpPr>
          <p:nvPr/>
        </p:nvCxnSpPr>
        <p:spPr bwMode="auto">
          <a:xfrm>
            <a:off x="1703388" y="4862513"/>
            <a:ext cx="1143000" cy="230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28" name="Oval 20">
            <a:extLst>
              <a:ext uri="{FF2B5EF4-FFF2-40B4-BE49-F238E27FC236}">
                <a16:creationId xmlns:a16="http://schemas.microsoft.com/office/drawing/2014/main" id="{5861E8E8-893A-9846-85FB-68573A5CC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6096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350229" name="AutoShape 21">
            <a:extLst>
              <a:ext uri="{FF2B5EF4-FFF2-40B4-BE49-F238E27FC236}">
                <a16:creationId xmlns:a16="http://schemas.microsoft.com/office/drawing/2014/main" id="{A7412F43-3A74-2A42-81E9-DDCD581A953E}"/>
              </a:ext>
            </a:extLst>
          </p:cNvPr>
          <p:cNvCxnSpPr>
            <a:cxnSpLocks noChangeShapeType="1"/>
            <a:stCxn id="350226" idx="4"/>
            <a:endCxn id="350228" idx="0"/>
          </p:cNvCxnSpPr>
          <p:nvPr/>
        </p:nvCxnSpPr>
        <p:spPr bwMode="auto">
          <a:xfrm>
            <a:off x="2846388" y="5624513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30" name="Oval 22">
            <a:extLst>
              <a:ext uri="{FF2B5EF4-FFF2-40B4-BE49-F238E27FC236}">
                <a16:creationId xmlns:a16="http://schemas.microsoft.com/office/drawing/2014/main" id="{390D5922-4954-2949-B3E6-674FC92AA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print</a:t>
            </a:r>
          </a:p>
        </p:txBody>
      </p:sp>
      <p:cxnSp>
        <p:nvCxnSpPr>
          <p:cNvPr id="350231" name="AutoShape 23">
            <a:extLst>
              <a:ext uri="{FF2B5EF4-FFF2-40B4-BE49-F238E27FC236}">
                <a16:creationId xmlns:a16="http://schemas.microsoft.com/office/drawing/2014/main" id="{B5592EEE-0F21-444E-88C7-0AA4F705D5BA}"/>
              </a:ext>
            </a:extLst>
          </p:cNvPr>
          <p:cNvCxnSpPr>
            <a:cxnSpLocks noChangeShapeType="1"/>
            <a:stCxn id="350218" idx="4"/>
            <a:endCxn id="350230" idx="0"/>
          </p:cNvCxnSpPr>
          <p:nvPr/>
        </p:nvCxnSpPr>
        <p:spPr bwMode="auto">
          <a:xfrm flipH="1">
            <a:off x="4316413" y="4813300"/>
            <a:ext cx="73977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32" name="Oval 24">
            <a:extLst>
              <a:ext uri="{FF2B5EF4-FFF2-40B4-BE49-F238E27FC236}">
                <a16:creationId xmlns:a16="http://schemas.microsoft.com/office/drawing/2014/main" id="{F2EE50FC-E52A-4F44-8C7A-FD5037950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2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cxnSp>
        <p:nvCxnSpPr>
          <p:cNvPr id="350233" name="AutoShape 25">
            <a:extLst>
              <a:ext uri="{FF2B5EF4-FFF2-40B4-BE49-F238E27FC236}">
                <a16:creationId xmlns:a16="http://schemas.microsoft.com/office/drawing/2014/main" id="{74A0EDC1-C4E9-E440-8507-1BC52476886D}"/>
              </a:ext>
            </a:extLst>
          </p:cNvPr>
          <p:cNvCxnSpPr>
            <a:cxnSpLocks noChangeShapeType="1"/>
            <a:stCxn id="350218" idx="4"/>
            <a:endCxn id="350232" idx="0"/>
          </p:cNvCxnSpPr>
          <p:nvPr/>
        </p:nvCxnSpPr>
        <p:spPr bwMode="auto">
          <a:xfrm>
            <a:off x="5056188" y="4813300"/>
            <a:ext cx="55562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0234" name="AutoShape 26">
            <a:extLst>
              <a:ext uri="{FF2B5EF4-FFF2-40B4-BE49-F238E27FC236}">
                <a16:creationId xmlns:a16="http://schemas.microsoft.com/office/drawing/2014/main" id="{638521D3-8F25-B14A-9084-6E1A64530FC1}"/>
              </a:ext>
            </a:extLst>
          </p:cNvPr>
          <p:cNvCxnSpPr>
            <a:cxnSpLocks noChangeShapeType="1"/>
            <a:stCxn id="350232" idx="4"/>
            <a:endCxn id="350235" idx="0"/>
          </p:cNvCxnSpPr>
          <p:nvPr/>
        </p:nvCxnSpPr>
        <p:spPr bwMode="auto">
          <a:xfrm flipH="1">
            <a:off x="5589588" y="5638800"/>
            <a:ext cx="22225" cy="4445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35" name="Oval 27">
            <a:extLst>
              <a:ext uri="{FF2B5EF4-FFF2-40B4-BE49-F238E27FC236}">
                <a16:creationId xmlns:a16="http://schemas.microsoft.com/office/drawing/2014/main" id="{1AB6B90C-4556-5949-8558-26A9FC29E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6096000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</a:p>
        </p:txBody>
      </p:sp>
      <p:sp>
        <p:nvSpPr>
          <p:cNvPr id="350236" name="Oval 28">
            <a:extLst>
              <a:ext uri="{FF2B5EF4-FFF2-40B4-BE49-F238E27FC236}">
                <a16:creationId xmlns:a16="http://schemas.microsoft.com/office/drawing/2014/main" id="{1909040E-89B8-E14C-8CA7-5DF7C8E32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</a:p>
        </p:txBody>
      </p:sp>
      <p:cxnSp>
        <p:nvCxnSpPr>
          <p:cNvPr id="350237" name="AutoShape 29">
            <a:extLst>
              <a:ext uri="{FF2B5EF4-FFF2-40B4-BE49-F238E27FC236}">
                <a16:creationId xmlns:a16="http://schemas.microsoft.com/office/drawing/2014/main" id="{52D2B904-6586-E94A-A7D3-78A26CB9F173}"/>
              </a:ext>
            </a:extLst>
          </p:cNvPr>
          <p:cNvCxnSpPr>
            <a:cxnSpLocks noChangeShapeType="1"/>
            <a:stCxn id="350218" idx="4"/>
            <a:endCxn id="350236" idx="0"/>
          </p:cNvCxnSpPr>
          <p:nvPr/>
        </p:nvCxnSpPr>
        <p:spPr bwMode="auto">
          <a:xfrm flipH="1">
            <a:off x="4926013" y="4813300"/>
            <a:ext cx="13017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0238" name="Oval 30">
            <a:extLst>
              <a:ext uri="{FF2B5EF4-FFF2-40B4-BE49-F238E27FC236}">
                <a16:creationId xmlns:a16="http://schemas.microsoft.com/office/drawing/2014/main" id="{63626E09-1BDA-E04B-A26E-4449ABB3D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51196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)</a:t>
            </a:r>
          </a:p>
        </p:txBody>
      </p:sp>
      <p:cxnSp>
        <p:nvCxnSpPr>
          <p:cNvPr id="350239" name="AutoShape 31">
            <a:extLst>
              <a:ext uri="{FF2B5EF4-FFF2-40B4-BE49-F238E27FC236}">
                <a16:creationId xmlns:a16="http://schemas.microsoft.com/office/drawing/2014/main" id="{9F6F5DB7-F2E4-DE4A-B438-4A6CE6E8EB81}"/>
              </a:ext>
            </a:extLst>
          </p:cNvPr>
          <p:cNvCxnSpPr>
            <a:cxnSpLocks noChangeShapeType="1"/>
            <a:stCxn id="350218" idx="4"/>
            <a:endCxn id="350238" idx="0"/>
          </p:cNvCxnSpPr>
          <p:nvPr/>
        </p:nvCxnSpPr>
        <p:spPr bwMode="auto">
          <a:xfrm>
            <a:off x="5056188" y="4813300"/>
            <a:ext cx="1241425" cy="2936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5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5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5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5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50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50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50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50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5" grpId="0" animBg="1"/>
      <p:bldP spid="350216" grpId="0" animBg="1"/>
      <p:bldP spid="350217" grpId="0" animBg="1"/>
      <p:bldP spid="350218" grpId="0" animBg="1"/>
      <p:bldP spid="350222" grpId="0" animBg="1"/>
      <p:bldP spid="350224" grpId="0" animBg="1"/>
      <p:bldP spid="350226" grpId="0" animBg="1"/>
      <p:bldP spid="350228" grpId="0" animBg="1"/>
      <p:bldP spid="350230" grpId="0" animBg="1"/>
      <p:bldP spid="350232" grpId="0" animBg="1"/>
      <p:bldP spid="350235" grpId="0" animBg="1"/>
      <p:bldP spid="350236" grpId="0" animBg="1"/>
      <p:bldP spid="3502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7197168-8BEC-F840-BB3D-4B1F4DECFB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Summary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53E7DA2-2976-234E-BD65-B59C0C9926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Review some basic math background knowledge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Set, relation,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Basic context-free grammar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Will be used extensively in the </a:t>
            </a:r>
            <a:r>
              <a:rPr lang="en-US" altLang="zh-CN"/>
              <a:t>following lectures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833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E28FACB-9219-704B-8A86-964CE176A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C660E08F-9C77-DB4C-B499-6F0DBB609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3193" y="3276600"/>
            <a:ext cx="47826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Set,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Relation,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Function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C8342704-5A1C-384B-89C1-BA075335B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183E6AB4-62FD-D842-9933-CDE151BF519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>
                    <a:solidFill>
                      <a:srgbClr val="0432FF"/>
                    </a:solidFill>
                  </a:rPr>
                  <a:t>Set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operations,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set:</a:t>
                </a: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powerset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A:</a:t>
                </a: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dirty="0"/>
                  <a:t>(A)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|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A}</a:t>
                </a:r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And:</a:t>
                </a:r>
              </a:p>
              <a:p>
                <a:pPr marL="0" indent="0" algn="ctr" eaLnBrk="1" hangingPunct="1">
                  <a:buNone/>
                </a:pPr>
                <a:r>
                  <a:rPr lang="en-US" altLang="zh-CN" dirty="0"/>
                  <a:t>|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dirty="0"/>
                  <a:t>(A)|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183E6AB4-62FD-D842-9933-CDE151BF5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0855F8E9-F832-DF4E-A8F1-F64DC7C1A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altLang="zh-CN" dirty="0"/>
                  <a:t>A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B</a:t>
                </a:r>
              </a:p>
              <a:p>
                <a:pPr>
                  <a:defRPr/>
                </a:pPr>
                <a:r>
                  <a:rPr lang="en-US" altLang="zh-CN" dirty="0"/>
                  <a:t>Example: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A={1,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7},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B={a,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c},</a:t>
                </a:r>
              </a:p>
              <a:p>
                <a:pPr marL="0" indent="0" algn="ctr">
                  <a:buFont typeface="Wingdings" pitchFamily="2" charset="2"/>
                  <a:buNone/>
                  <a:defRPr/>
                </a:pP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{(1,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(7,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c)}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Dom(R)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Range(R)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#2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>
                  <a:defRPr/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 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generalized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1FD03984-4275-E14D-90BF-20CE3A053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special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R:</a:t>
                </a:r>
              </a:p>
              <a:p>
                <a:pPr marL="0" indent="0" algn="ctr">
                  <a:buFont typeface="Wingdings" pitchFamily="2" charset="2"/>
                  <a:buNone/>
                  <a:defRPr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x=y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R(x)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R(y)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Intuitively,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map.</a:t>
                </a:r>
              </a:p>
              <a:p>
                <a:pPr>
                  <a:defRPr/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total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if:</a:t>
                </a:r>
              </a:p>
              <a:p>
                <a:pPr marL="0" indent="0" algn="ctr">
                  <a:buFont typeface="Wingdings" pitchFamily="2" charset="2"/>
                  <a:buNone/>
                  <a:defRPr/>
                </a:pPr>
                <a:r>
                  <a:rPr lang="en-US" altLang="zh-CN" dirty="0"/>
                  <a:t>Dom(F)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else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partial</a:t>
                </a:r>
                <a:r>
                  <a:rPr lang="en-US" altLang="zh-CN" dirty="0"/>
                  <a:t>.</a:t>
                </a:r>
              </a:p>
              <a:p>
                <a:pPr>
                  <a:defRPr/>
                </a:pPr>
                <a:r>
                  <a:rPr lang="en-US" altLang="zh-CN" dirty="0"/>
                  <a:t>Often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write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>
                    <a:solidFill>
                      <a:srgbClr val="0432FF"/>
                    </a:solidFill>
                  </a:rPr>
                  <a:t>F:</a:t>
                </a:r>
                <a:r>
                  <a:rPr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rgbClr val="0432FF"/>
                    </a:solidFill>
                  </a:rPr>
                  <a:t>B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18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C23F7403-4DDF-1C4E-919C-AE381DB59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More</a:t>
            </a:r>
            <a:r>
              <a:rPr lang="zh-CN" altLang="en-US"/>
              <a:t> </a:t>
            </a:r>
            <a:r>
              <a:rPr lang="en-US" altLang="zh-CN"/>
              <a:t>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equivalent</a:t>
                </a:r>
                <a:r>
                  <a:rPr lang="en-US" altLang="zh-CN" dirty="0"/>
                  <a:t>:</a:t>
                </a:r>
              </a:p>
              <a:p>
                <a:pPr>
                  <a:defRPr/>
                </a:pPr>
                <a:r>
                  <a:rPr lang="en-US" altLang="zh-CN" dirty="0"/>
                  <a:t>Reflexive: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>
                  <a:defRPr/>
                </a:pPr>
                <a:r>
                  <a:rPr lang="en-US" altLang="zh-CN" dirty="0"/>
                  <a:t>Symmetry: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>
                  <a:defRPr/>
                </a:pPr>
                <a:r>
                  <a:rPr lang="en-US" altLang="zh-CN" dirty="0"/>
                  <a:t>Transitive: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9312E93-227B-224F-AD73-FE850AB3E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Equivalent</a:t>
            </a:r>
            <a:r>
              <a:rPr lang="zh-CN" altLang="en-US"/>
              <a:t> </a:t>
            </a:r>
            <a:r>
              <a:rPr lang="en-US" altLang="zh-CN"/>
              <a:t>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equivalent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equivalent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zh-CN" alt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defRPr/>
                </a:pPr>
                <a:r>
                  <a:rPr lang="en-US" altLang="zh-CN" dirty="0"/>
                  <a:t>Example: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[0]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{…,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}</a:t>
                </a:r>
              </a:p>
              <a:p>
                <a:pPr marL="0" indent="0" algn="ctr">
                  <a:buNone/>
                  <a:defRPr/>
                </a:pPr>
                <a:r>
                  <a:rPr lang="zh-CN" altLang="en-US" dirty="0"/>
                  <a:t>        </a:t>
                </a:r>
                <a:r>
                  <a:rPr lang="en-US" altLang="zh-CN" dirty="0"/>
                  <a:t>[1]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{...,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…}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E28FACB-9219-704B-8A86-964CE176A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C660E08F-9C77-DB4C-B499-6F0DBB609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081" y="3276600"/>
            <a:ext cx="474488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Context-free Grammar</a:t>
            </a:r>
          </a:p>
        </p:txBody>
      </p:sp>
    </p:spTree>
    <p:extLst>
      <p:ext uri="{BB962C8B-B14F-4D97-AF65-F5344CB8AC3E}">
        <p14:creationId xmlns:p14="http://schemas.microsoft.com/office/powerpoint/2010/main" val="410969067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1996</TotalTime>
  <Words>994</Words>
  <Application>Microsoft Macintosh PowerPoint</Application>
  <PresentationFormat>全屏显示(4:3)</PresentationFormat>
  <Paragraphs>188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等线</vt:lpstr>
      <vt:lpstr>宋体</vt:lpstr>
      <vt:lpstr>Arial</vt:lpstr>
      <vt:lpstr>Cambria Math</vt:lpstr>
      <vt:lpstr>Courier New</vt:lpstr>
      <vt:lpstr>Tahoma</vt:lpstr>
      <vt:lpstr>Wingdings</vt:lpstr>
      <vt:lpstr>Blends</vt:lpstr>
      <vt:lpstr>Mathematical foundation</vt:lpstr>
      <vt:lpstr>Goals</vt:lpstr>
      <vt:lpstr> </vt:lpstr>
      <vt:lpstr>Sets</vt:lpstr>
      <vt:lpstr>Relation</vt:lpstr>
      <vt:lpstr>Function</vt:lpstr>
      <vt:lpstr>More Relation</vt:lpstr>
      <vt:lpstr>Equivalent class</vt:lpstr>
      <vt:lpstr> </vt:lpstr>
      <vt:lpstr>Context-free Grammar: History</vt:lpstr>
      <vt:lpstr>Context-free Grammar (CFG)</vt:lpstr>
      <vt:lpstr>Example</vt:lpstr>
      <vt:lpstr>Derivation</vt:lpstr>
      <vt:lpstr>Example</vt:lpstr>
      <vt:lpstr>Example</vt:lpstr>
      <vt:lpstr>Another Try to Derive the same Program</vt:lpstr>
      <vt:lpstr>Derivation</vt:lpstr>
      <vt:lpstr>Parse Trees</vt:lpstr>
      <vt:lpstr>Example</vt:lpstr>
      <vt:lpstr>Parse Tree has Meanings: post-order traversal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1857</cp:revision>
  <cp:lastPrinted>2020-09-24T13:00:49Z</cp:lastPrinted>
  <dcterms:created xsi:type="dcterms:W3CDTF">1601-01-01T00:00:00Z</dcterms:created>
  <dcterms:modified xsi:type="dcterms:W3CDTF">2022-02-27T07:15:09Z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