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5"/>
  </p:handoutMasterIdLst>
  <p:sldIdLst>
    <p:sldId id="256" r:id="rId2"/>
    <p:sldId id="327" r:id="rId3"/>
    <p:sldId id="310" r:id="rId4"/>
    <p:sldId id="306" r:id="rId5"/>
    <p:sldId id="316" r:id="rId6"/>
    <p:sldId id="323" r:id="rId7"/>
    <p:sldId id="324" r:id="rId8"/>
    <p:sldId id="317" r:id="rId9"/>
    <p:sldId id="325" r:id="rId10"/>
    <p:sldId id="326" r:id="rId11"/>
    <p:sldId id="274" r:id="rId12"/>
    <p:sldId id="328" r:id="rId13"/>
    <p:sldId id="318" r:id="rId14"/>
    <p:sldId id="319" r:id="rId15"/>
    <p:sldId id="311" r:id="rId16"/>
    <p:sldId id="303" r:id="rId17"/>
    <p:sldId id="329" r:id="rId18"/>
    <p:sldId id="330" r:id="rId19"/>
    <p:sldId id="331" r:id="rId20"/>
    <p:sldId id="332" r:id="rId21"/>
    <p:sldId id="334" r:id="rId22"/>
    <p:sldId id="336" r:id="rId23"/>
    <p:sldId id="335" r:id="rId2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Untyped Arithmetic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Proof. </a:t>
            </a:r>
          </a:p>
          <a:p>
            <a:pPr lvl="1"/>
            <a:r>
              <a:rPr lang="en-US" altLang="zh-CN" dirty="0"/>
              <a:t>t = 0, then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en-US" altLang="zh-CN" dirty="0" err="1">
                <a:solidFill>
                  <a:srgbClr val="0432FF"/>
                </a:solidFill>
              </a:rPr>
              <a:t>Consts</a:t>
            </a:r>
            <a:r>
              <a:rPr lang="en-US" altLang="zh-CN" dirty="0">
                <a:solidFill>
                  <a:srgbClr val="0432FF"/>
                </a:solidFill>
              </a:rPr>
              <a:t>(t)| = |{0}| =1,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Size(0) = 1;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t = </a:t>
            </a:r>
            <a:r>
              <a:rPr lang="en-US" altLang="zh-CN" dirty="0" err="1"/>
              <a:t>succ</a:t>
            </a:r>
            <a:r>
              <a:rPr lang="en-US" altLang="zh-CN" dirty="0"/>
              <a:t>(t1), suppose the proposition holds for t1, we have </a:t>
            </a:r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en-US" altLang="zh-CN" dirty="0" err="1">
                <a:solidFill>
                  <a:srgbClr val="0432FF"/>
                </a:solidFill>
              </a:rPr>
              <a:t>Consts</a:t>
            </a:r>
            <a:r>
              <a:rPr lang="en-US" altLang="zh-CN" dirty="0">
                <a:solidFill>
                  <a:srgbClr val="0432FF"/>
                </a:solidFill>
              </a:rPr>
              <a:t>(t1)| &lt;= Size(t1);</a:t>
            </a:r>
          </a:p>
          <a:p>
            <a:pPr marL="457200" lvl="1" indent="0">
              <a:buNone/>
            </a:pPr>
            <a:r>
              <a:rPr lang="en-US" altLang="zh-CN" dirty="0"/>
              <a:t>Try to prove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         |</a:t>
            </a:r>
            <a:r>
              <a:rPr lang="en-US" altLang="zh-CN" dirty="0" err="1">
                <a:solidFill>
                  <a:srgbClr val="0432FF"/>
                </a:solidFill>
              </a:rPr>
              <a:t>Consts</a:t>
            </a:r>
            <a:r>
              <a:rPr lang="en-US" altLang="zh-CN" dirty="0">
                <a:solidFill>
                  <a:srgbClr val="0432FF"/>
                </a:solidFill>
              </a:rPr>
              <a:t>(t)| &lt;= Size(t);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36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forms for induction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33B9F-53DA-4349-91BA-C17263D3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286000"/>
            <a:ext cx="8110817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514600"/>
            <a:ext cx="6172200" cy="1462087"/>
          </a:xfrm>
        </p:spPr>
        <p:txBody>
          <a:bodyPr/>
          <a:lstStyle/>
          <a:p>
            <a:r>
              <a:rPr lang="en-US" altLang="zh-CN"/>
              <a:t>Operational semantics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72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Semantics styles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Axiomatic semantics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Think compile to logics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Denotational semantics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Think compile to domains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Operations semantics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Think compile to </a:t>
            </a:r>
            <a:r>
              <a:rPr lang="en-US" altLang="zh-CN" dirty="0">
                <a:solidFill>
                  <a:srgbClr val="0432FF"/>
                </a:solidFill>
              </a:rPr>
              <a:t>abstract machines</a:t>
            </a:r>
          </a:p>
        </p:txBody>
      </p:sp>
    </p:spTree>
    <p:extLst>
      <p:ext uri="{BB962C8B-B14F-4D97-AF65-F5344CB8AC3E}">
        <p14:creationId xmlns:p14="http://schemas.microsoft.com/office/powerpoint/2010/main" val="376387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CCDDA-37AA-2A48-9385-C4A93BEC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3734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4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true then (if false then false else false) else true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if false then false else false</a:t>
            </a:r>
          </a:p>
          <a:p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false then (if false then false else false) else true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11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093C3C5-239C-9043-9F58-737DAA205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D785B2-94A1-C74E-AF7E-48DFC6F3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Theorem [Determinacy of one-step evaluation]: If t -&gt; t1 and t -&gt;t2, then t1 = t2.</a:t>
            </a:r>
          </a:p>
          <a:p>
            <a:r>
              <a:rPr lang="en-US" altLang="zh-CN" dirty="0"/>
              <a:t>Proof. </a:t>
            </a:r>
            <a:r>
              <a:rPr lang="en-US" altLang="zh-CN" dirty="0">
                <a:solidFill>
                  <a:srgbClr val="0432FF"/>
                </a:solidFill>
              </a:rPr>
              <a:t>By induction on t-&gt;t1</a:t>
            </a:r>
            <a:r>
              <a:rPr lang="en-US" altLang="zh-CN" dirty="0"/>
              <a:t>. (Not on t!)</a:t>
            </a:r>
          </a:p>
          <a:p>
            <a:pPr lvl="1"/>
            <a:r>
              <a:rPr lang="en-US" altLang="zh-CN" dirty="0"/>
              <a:t>Case:</a:t>
            </a:r>
          </a:p>
          <a:p>
            <a:pPr lvl="1"/>
            <a:r>
              <a:rPr lang="en-US" altLang="zh-CN" dirty="0"/>
              <a:t>Case: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Case: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F07519-2FB1-A44E-B832-A513120E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19" y="4267200"/>
            <a:ext cx="4748981" cy="53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52D167-39E6-A644-9256-8F16A49A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933156"/>
            <a:ext cx="3517900" cy="35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75CC51-5B08-DE4B-8A7D-1A0FB7DBE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5622926"/>
            <a:ext cx="33020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093C3C5-239C-9043-9F58-737DAA205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properties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D785B2-94A1-C74E-AF7E-48DFC6F3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Normal forms</a:t>
            </a:r>
            <a:r>
              <a:rPr lang="en-US" altLang="zh-CN" dirty="0"/>
              <a:t>: if no rules apply</a:t>
            </a:r>
          </a:p>
          <a:p>
            <a:r>
              <a:rPr lang="en-US" altLang="zh-CN" dirty="0"/>
              <a:t>Theorem: a term t is normal form, </a:t>
            </a:r>
            <a:r>
              <a:rPr lang="en-US" altLang="zh-CN" dirty="0" err="1"/>
              <a:t>iff</a:t>
            </a:r>
            <a:r>
              <a:rPr lang="en-US" altLang="zh-CN" dirty="0"/>
              <a:t>, t is a value.</a:t>
            </a:r>
          </a:p>
          <a:p>
            <a:r>
              <a:rPr lang="en-US" altLang="zh-CN" dirty="0"/>
              <a:t>Proof. &lt;= easy.</a:t>
            </a:r>
          </a:p>
          <a:p>
            <a:pPr marL="0" indent="0">
              <a:buNone/>
            </a:pPr>
            <a:r>
              <a:rPr lang="en-US" altLang="zh-CN" dirty="0"/>
              <a:t>	=&gt; By contradiction, then induction.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75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093C3C5-239C-9043-9F58-737DAA205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Multi-step evaluation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D785B2-94A1-C74E-AF7E-48DFC6F3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Definition: The multi-step evaluation relation </a:t>
            </a:r>
            <a:r>
              <a:rPr lang="en-US" altLang="zh-CN" sz="2800" dirty="0">
                <a:solidFill>
                  <a:srgbClr val="0432FF"/>
                </a:solidFill>
              </a:rPr>
              <a:t>→∗</a:t>
            </a:r>
            <a:r>
              <a:rPr lang="en-US" altLang="zh-CN" sz="2800" dirty="0"/>
              <a:t> is the reflexive, transitive closure of one-step evaluation.</a:t>
            </a:r>
          </a:p>
          <a:p>
            <a:r>
              <a:rPr lang="en-US" altLang="zh-CN" sz="2800" dirty="0"/>
              <a:t> Theorem [</a:t>
            </a:r>
            <a:r>
              <a:rPr lang="en-US" altLang="zh-CN" sz="2800" dirty="0">
                <a:solidFill>
                  <a:srgbClr val="0432FF"/>
                </a:solidFill>
              </a:rPr>
              <a:t>Uniqueness</a:t>
            </a:r>
            <a:r>
              <a:rPr lang="en-US" altLang="zh-CN" sz="2800" dirty="0"/>
              <a:t> of normal forms]: If t →∗ u and t →∗ u′, where u and u′ are both normal forms, then u = u′. </a:t>
            </a:r>
          </a:p>
          <a:p>
            <a:pPr lvl="1"/>
            <a:r>
              <a:rPr lang="en-US" altLang="zh-CN" sz="2400" dirty="0"/>
              <a:t>Also known as “confluence”</a:t>
            </a:r>
          </a:p>
          <a:p>
            <a:r>
              <a:rPr lang="en-US" altLang="zh-CN" sz="2800" dirty="0"/>
              <a:t>Theorem [</a:t>
            </a:r>
            <a:r>
              <a:rPr lang="en-US" altLang="zh-CN" sz="2800" dirty="0">
                <a:solidFill>
                  <a:srgbClr val="0432FF"/>
                </a:solidFill>
              </a:rPr>
              <a:t>Termination</a:t>
            </a:r>
            <a:r>
              <a:rPr lang="en-US" altLang="zh-CN" sz="2800" dirty="0"/>
              <a:t> of Evaluation]: For every term t there is some normal form t′ such that t →∗ t′. </a:t>
            </a:r>
          </a:p>
        </p:txBody>
      </p:sp>
    </p:spTree>
    <p:extLst>
      <p:ext uri="{BB962C8B-B14F-4D97-AF65-F5344CB8AC3E}">
        <p14:creationId xmlns:p14="http://schemas.microsoft.com/office/powerpoint/2010/main" val="58865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CC3C99-3B42-D84B-A30D-409C6B2F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111353"/>
            <a:ext cx="7721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514600"/>
            <a:ext cx="6172200" cy="1462087"/>
          </a:xfrm>
        </p:spPr>
        <p:txBody>
          <a:bodyPr/>
          <a:lstStyle/>
          <a:p>
            <a:r>
              <a:rPr lang="en-US" altLang="zh-CN" dirty="0"/>
              <a:t>Syntax and induction</a:t>
            </a:r>
          </a:p>
        </p:txBody>
      </p:sp>
    </p:spTree>
    <p:extLst>
      <p:ext uri="{BB962C8B-B14F-4D97-AF65-F5344CB8AC3E}">
        <p14:creationId xmlns:p14="http://schemas.microsoft.com/office/powerpoint/2010/main" val="334369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zero))</a:t>
            </a:r>
          </a:p>
          <a:p>
            <a:pPr lvl="1"/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zero?</a:t>
            </a:r>
          </a:p>
          <a:p>
            <a:pPr lvl="1"/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(zero))?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78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Stuckness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term is normal form, but not a value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Pred</a:t>
            </a:r>
            <a:r>
              <a:rPr kumimoji="1" lang="en-US" altLang="zh-CN" dirty="0">
                <a:solidFill>
                  <a:srgbClr val="0432FF"/>
                </a:solidFill>
              </a:rPr>
              <a:t> true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Succ</a:t>
            </a:r>
            <a:r>
              <a:rPr kumimoji="1" lang="en-US" altLang="zh-CN" dirty="0">
                <a:solidFill>
                  <a:srgbClr val="0432FF"/>
                </a:solidFill>
              </a:rPr>
              <a:t> false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Iszero</a:t>
            </a:r>
            <a:r>
              <a:rPr kumimoji="1" lang="en-US" altLang="zh-CN" dirty="0">
                <a:solidFill>
                  <a:srgbClr val="0432FF"/>
                </a:solidFill>
              </a:rPr>
              <a:t> true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If </a:t>
            </a:r>
            <a:r>
              <a:rPr kumimoji="1" lang="en-US" altLang="zh-CN" dirty="0" err="1">
                <a:solidFill>
                  <a:srgbClr val="0432FF"/>
                </a:solidFill>
              </a:rPr>
              <a:t>pred</a:t>
            </a:r>
            <a:r>
              <a:rPr kumimoji="1" lang="en-US" altLang="zh-CN" dirty="0">
                <a:solidFill>
                  <a:srgbClr val="0432FF"/>
                </a:solidFill>
              </a:rPr>
              <a:t> zero then 1 else 0</a:t>
            </a:r>
          </a:p>
          <a:p>
            <a:r>
              <a:rPr kumimoji="1" lang="en-US" altLang="zh-CN" dirty="0" err="1"/>
              <a:t>Stuckness</a:t>
            </a:r>
            <a:r>
              <a:rPr kumimoji="1" lang="en-US" altLang="zh-CN" dirty="0"/>
              <a:t> means wrong states</a:t>
            </a:r>
          </a:p>
          <a:p>
            <a:pPr lvl="1"/>
            <a:r>
              <a:rPr kumimoji="1" lang="en-US" altLang="zh-CN" dirty="0"/>
              <a:t>It’s the motivation for type systems</a:t>
            </a:r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8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Big-step evaluation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1C6006-FAEB-8F4C-B4B8-1A43D124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1936684"/>
            <a:ext cx="52705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Syntax for untyped arithmetic expressions</a:t>
            </a:r>
          </a:p>
          <a:p>
            <a:r>
              <a:rPr kumimoji="1" lang="en-US" altLang="zh-CN" dirty="0"/>
              <a:t>Prove nontrivial properties by inductions</a:t>
            </a:r>
          </a:p>
          <a:p>
            <a:r>
              <a:rPr kumimoji="1" lang="en-US" altLang="zh-CN" dirty="0"/>
              <a:t>Operations semantics</a:t>
            </a:r>
          </a:p>
          <a:p>
            <a:pPr lvl="1"/>
            <a:r>
              <a:rPr kumimoji="1" lang="en-US" altLang="zh-CN" dirty="0"/>
              <a:t>Small-step</a:t>
            </a:r>
          </a:p>
          <a:p>
            <a:pPr lvl="1"/>
            <a:r>
              <a:rPr kumimoji="1" lang="en-US" altLang="zh-CN" dirty="0"/>
              <a:t>Multi-step</a:t>
            </a:r>
          </a:p>
          <a:p>
            <a:pPr lvl="1"/>
            <a:r>
              <a:rPr kumimoji="1" lang="en-US" altLang="zh-CN" dirty="0"/>
              <a:t>Big-step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B56BC6-3455-8242-9820-71A2CBCF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209800"/>
            <a:ext cx="8410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false then 0 else 1;</a:t>
            </a:r>
          </a:p>
          <a:p>
            <a:pPr lvl="1"/>
            <a:r>
              <a:rPr lang="en-US" altLang="zh-CN" dirty="0"/>
              <a:t>1</a:t>
            </a:r>
          </a:p>
          <a:p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lvl="1"/>
            <a:r>
              <a:rPr lang="en-US" altLang="zh-CN" dirty="0"/>
              <a:t>true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But what about:</a:t>
            </a:r>
          </a:p>
          <a:p>
            <a:pPr lvl="1"/>
            <a:r>
              <a:rPr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1 then 0 else 1;</a:t>
            </a:r>
          </a:p>
          <a:p>
            <a:pPr lvl="1"/>
            <a:r>
              <a:rPr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false then true else 1;</a:t>
            </a:r>
          </a:p>
        </p:txBody>
      </p:sp>
    </p:spTree>
    <p:extLst>
      <p:ext uri="{BB962C8B-B14F-4D97-AF65-F5344CB8AC3E}">
        <p14:creationId xmlns:p14="http://schemas.microsoft.com/office/powerpoint/2010/main" val="264140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Induction: </a:t>
            </a:r>
            <a:r>
              <a:rPr lang="en-US" altLang="zh-CN" dirty="0" err="1"/>
              <a:t>Consts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D74C83-7EC3-8A45-BB0B-09F2AF6B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1" y="2052160"/>
            <a:ext cx="8609427" cy="30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Induction: size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B3ACF-69E3-5F4E-8584-221C1BCE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797388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Induction: depth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BD3496-93BE-6843-B8D9-73F1D83A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286000"/>
            <a:ext cx="868508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3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Lemma</a:t>
            </a:r>
            <a:r>
              <a:rPr lang="en-US" altLang="zh-CN" dirty="0"/>
              <a:t>: The number of distinct constants in a term t is no greater than the size of t (i.e.,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en-US" altLang="zh-CN" dirty="0" err="1">
                <a:solidFill>
                  <a:srgbClr val="0432FF"/>
                </a:solidFill>
              </a:rPr>
              <a:t>Consts</a:t>
            </a:r>
            <a:r>
              <a:rPr lang="en-US" altLang="zh-CN" dirty="0">
                <a:solidFill>
                  <a:srgbClr val="0432FF"/>
                </a:solidFill>
              </a:rPr>
              <a:t>(t)| &lt;= size(t)</a:t>
            </a:r>
            <a:r>
              <a:rPr lang="en-US" altLang="zh-C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495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Lemma</a:t>
            </a:r>
            <a:r>
              <a:rPr lang="en-US" altLang="zh-CN" dirty="0"/>
              <a:t>: The number of distinct constants in a term t is no greater than the size of t (i.e.,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en-US" altLang="zh-CN" dirty="0" err="1">
                <a:solidFill>
                  <a:srgbClr val="0432FF"/>
                </a:solidFill>
              </a:rPr>
              <a:t>Consts</a:t>
            </a:r>
            <a:r>
              <a:rPr lang="en-US" altLang="zh-CN" dirty="0">
                <a:solidFill>
                  <a:srgbClr val="0432FF"/>
                </a:solidFill>
              </a:rPr>
              <a:t>(t)| &lt;= size(t)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Proof. </a:t>
            </a:r>
          </a:p>
          <a:p>
            <a:pPr lvl="1"/>
            <a:r>
              <a:rPr lang="en-US" altLang="zh-CN" dirty="0"/>
              <a:t>t = true, then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en-US" altLang="zh-CN" dirty="0" err="1">
                <a:solidFill>
                  <a:srgbClr val="0432FF"/>
                </a:solidFill>
              </a:rPr>
              <a:t>Consts</a:t>
            </a:r>
            <a:r>
              <a:rPr lang="en-US" altLang="zh-CN" dirty="0">
                <a:solidFill>
                  <a:srgbClr val="0432FF"/>
                </a:solidFill>
              </a:rPr>
              <a:t>(t)| = |{true}| =1,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Size(true) = 1;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t = false, then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en-US" altLang="zh-CN" dirty="0" err="1">
                <a:solidFill>
                  <a:srgbClr val="0432FF"/>
                </a:solidFill>
              </a:rPr>
              <a:t>Consts</a:t>
            </a:r>
            <a:r>
              <a:rPr lang="en-US" altLang="zh-CN" dirty="0">
                <a:solidFill>
                  <a:srgbClr val="0432FF"/>
                </a:solidFill>
              </a:rPr>
              <a:t>(t)| = |{false}| =1,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Size(false) = 1;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61786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1760</TotalTime>
  <Words>547</Words>
  <Application>Microsoft Macintosh PowerPoint</Application>
  <PresentationFormat>全屏显示(4:3)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Tahoma</vt:lpstr>
      <vt:lpstr>Wingdings</vt:lpstr>
      <vt:lpstr>Blends</vt:lpstr>
      <vt:lpstr>Untyped Arithmetic</vt:lpstr>
      <vt:lpstr>Syntax and induction</vt:lpstr>
      <vt:lpstr>Syntax</vt:lpstr>
      <vt:lpstr>Evaluation</vt:lpstr>
      <vt:lpstr>Induction: Consts</vt:lpstr>
      <vt:lpstr>Induction: size</vt:lpstr>
      <vt:lpstr>Induction: depth</vt:lpstr>
      <vt:lpstr>Properties</vt:lpstr>
      <vt:lpstr>Properties</vt:lpstr>
      <vt:lpstr>Properties</vt:lpstr>
      <vt:lpstr>General forms for induction</vt:lpstr>
      <vt:lpstr>Operational semantics</vt:lpstr>
      <vt:lpstr>Semantics styles</vt:lpstr>
      <vt:lpstr>Operational semantics</vt:lpstr>
      <vt:lpstr>Examples</vt:lpstr>
      <vt:lpstr>Properties</vt:lpstr>
      <vt:lpstr>More properties</vt:lpstr>
      <vt:lpstr>Multi-step evaluation</vt:lpstr>
      <vt:lpstr>Operational semantics</vt:lpstr>
      <vt:lpstr>Examples</vt:lpstr>
      <vt:lpstr>Stuckness</vt:lpstr>
      <vt:lpstr>Big-step 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1919</cp:revision>
  <cp:lastPrinted>1601-01-01T00:00:00Z</cp:lastPrinted>
  <dcterms:created xsi:type="dcterms:W3CDTF">1601-01-01T00:00:00Z</dcterms:created>
  <dcterms:modified xsi:type="dcterms:W3CDTF">2022-02-27T08:37:45Z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