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524" r:id="rId3"/>
    <p:sldId id="474" r:id="rId4"/>
    <p:sldId id="528" r:id="rId5"/>
    <p:sldId id="490" r:id="rId6"/>
    <p:sldId id="543" r:id="rId7"/>
    <p:sldId id="506" r:id="rId8"/>
    <p:sldId id="507" r:id="rId9"/>
    <p:sldId id="453" r:id="rId10"/>
    <p:sldId id="548" r:id="rId11"/>
    <p:sldId id="515" r:id="rId12"/>
    <p:sldId id="516" r:id="rId13"/>
    <p:sldId id="517" r:id="rId14"/>
    <p:sldId id="508" r:id="rId15"/>
    <p:sldId id="518" r:id="rId16"/>
    <p:sldId id="519" r:id="rId17"/>
    <p:sldId id="509" r:id="rId18"/>
    <p:sldId id="510" r:id="rId19"/>
    <p:sldId id="549" r:id="rId20"/>
    <p:sldId id="550" r:id="rId21"/>
    <p:sldId id="521" r:id="rId22"/>
    <p:sldId id="512" r:id="rId23"/>
    <p:sldId id="522" r:id="rId24"/>
    <p:sldId id="551" r:id="rId25"/>
    <p:sldId id="552" r:id="rId26"/>
    <p:sldId id="560" r:id="rId27"/>
    <p:sldId id="513" r:id="rId28"/>
    <p:sldId id="553" r:id="rId29"/>
    <p:sldId id="554" r:id="rId30"/>
    <p:sldId id="556" r:id="rId31"/>
    <p:sldId id="557" r:id="rId32"/>
    <p:sldId id="523" r:id="rId33"/>
    <p:sldId id="558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7CD1DD-08D8-1062-2E30-9DC491F8BB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34D3CD-78E8-1905-2485-74E80B941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E373FFE-81ED-2FA2-3650-46DE0A51B1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B2CE2-C934-1398-0B9C-923ED2DA6A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24F5ADB-6D1F-8941-ACA5-7E39E507DE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422EA1F-68E1-981A-34DF-ADACAABAD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1A0EDF0-14FD-3135-98F8-7699B351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D2EBBB9-3394-80FA-F615-55328A7BC9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AFE0CA7-FFD9-DF63-B7F8-09182FD76A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CA472FA5-A1EB-69EF-7B04-9F2B2FC2B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92177B9-ADE2-F5FC-AC99-C6ECA4EF2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46843BE-47FD-7943-BF35-33A5036CFE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99F6FA3-B1A0-66D7-18BB-8F6BE4C54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18E069-AA72-3E4A-B7C2-C5F8ECBD6D42}" type="slidenum">
              <a:rPr lang="en-US" altLang="zh-CN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D1B006C-8F46-A598-F6B6-08FDBD7EE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A80899A-DE58-D6DF-841F-52D61401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BDD9FD-FA3D-B035-57AA-C7C6555789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162AE4B-4D31-FDB7-F160-FBCEAD00A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F96CAC7-AF1D-86BB-BC29-3E113BA5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AD58E37-CBDB-5420-2315-F5182330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CC953D2C-30EC-6B0E-CCB1-E35ECC8BA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F02A68-AD9F-4DCF-2A58-33A64CF79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4D8FDD-641F-08E4-CFCA-EC028B81F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87C0C1D-7303-7781-09F3-7544C3C7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5B09626-6A57-42FE-A660-B9F92D94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043215B-C928-D350-7676-B8F1D69EDF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94B49D4-30DC-6966-7091-7CE88E937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B924C29-D57F-0362-2A93-26A91F1BA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353A2DF-5D2A-EEEF-158B-577ECD8C7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0CA865-D9A5-2B4B-8B5E-0644FFDDE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61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568B94F-C6E0-6A84-6530-C163C558E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D798F08-EA83-34D1-A6C1-622F71014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83C4938-841C-C06E-A82D-46A48F994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52F3-1AE4-3644-A41B-643042BE0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0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7EBED0-01F3-3EC3-1080-3E13E5EF6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CD0015-0A64-9397-C29C-4EBBE4F59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F10F12-98AA-4AB1-BD7D-7DFCF8038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2EEB2-04B4-DE4C-B160-BBAF5AA46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178006E-91F8-2353-3F00-57B7395A6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66C8F35-264E-0480-F11B-82EF02EA3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DA1ED0-ADE7-1EB1-4DFF-A0B54AAF1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F8F34-305D-E446-BF7A-4ABDC33CC2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1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BEBB1D-E092-DA8A-64ED-E7C3D1A26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504CBC-9C61-1F5E-3CA9-F8785FB75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15EB7B-2937-B2F3-64BE-D7DF3244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32717-05CC-614F-B5A8-664A689C9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203D0D1-B5F0-5E68-0A24-D7FFF219E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84115B-28EA-EED7-5DFC-B00F70F6D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37DF3A7-DAC0-C75E-F4B5-6A614FE63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B6423-C5C7-4746-A395-865215BCE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87BE48E-2920-5F50-AEC0-761F24097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2895B92-B2D0-5796-4067-B509F63BE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C48E77-0C8E-D795-5D28-4F258132F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D90A7-570D-8E44-BC3C-1B6EE1610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4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FE8A1F-11A8-F3B3-349B-2ACFBC13A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65EB3C-29E2-D4D8-7903-F426591A8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22BB1D-F1CF-C65F-6AB3-C291071ED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5AFD5-9197-D24E-886F-94E6CA7F9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3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825794A-74AF-74C0-F59B-2143F0ECA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AF1D694-517E-7076-6757-64A8925F2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F4A6EAB-BA0F-B3AF-C7A9-2F2D8693F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B224D-F438-564B-B578-38C51231E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44A272-F992-DC5D-6351-DDBD6EDD1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8D59310-C593-01DC-E018-EA7956CF4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80B0926-DA77-EAD2-1E9F-DA9719BEC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D86A-1460-0341-AD1C-80382CB5B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5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9F5FAF-003E-089F-F121-0D1FEE39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D158EA-D9CF-26C6-DFFF-70FB62F86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5BE235-CFA8-625E-0BDC-A79C9DF61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E0753-478E-DA46-9BE7-80F3E7DAA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1B23003-2978-0F8D-E9FA-5E7B3A457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6FDEC8-DE98-1829-4CCE-AAC570BDF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181251-D831-6BB7-D75B-4737269BF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278C0-94C3-0747-8258-269EC8F8F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2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A2B692-8F4A-10CE-1908-5B4EE646A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51D1DA-2BF2-A9EF-6D5C-123B5353F8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3AC958-301B-894C-6B6B-650D9DDD13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33AF222-3945-7E3B-33EF-7CBBA98DAC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3866E44-A294-50C1-C6E9-15CF4FBE44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281BF69-3B5B-D16E-0F22-F1314D6F09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3791B4A-F024-B669-FE8D-CF88CD2C0B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D8012D-9C65-1DEA-62FA-18637662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BD369E8-44B9-ADDD-8085-DEC1DD53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A637D553-0D5E-F99B-1F30-384E074E88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6DAE05-4D52-E116-B646-E26E34000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CCEFA60-96C9-5CBC-8222-2A184B77FC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9E843A-2349-4946-B6A2-0A15AD3BC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914C0D-AF86-4444-D4F2-5042C9E658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Selection:</a:t>
            </a:r>
            <a:br>
              <a:rPr lang="en-US" altLang="zh-CN"/>
            </a:br>
            <a:r>
              <a:rPr lang="en-US" altLang="zh-CN"/>
              <a:t>Tree Covering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13699F-2B40-5582-1F53-4DBC1B3AD7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6C14F95-112B-8BEC-3596-8C3BBE54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56E0DBD-D289-DD2F-F579-06C93ED3AE18}"/>
              </a:ext>
            </a:extLst>
          </p:cNvPr>
          <p:cNvSpPr/>
          <p:nvPr/>
        </p:nvSpPr>
        <p:spPr>
          <a:xfrm>
            <a:off x="46482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covering</a:t>
            </a:r>
            <a:endParaRPr lang="zh-CN" altLang="en-US" dirty="0"/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6B79DE7E-D058-1AE9-5A42-00C6EF0F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E964E2-E30F-654B-BBB8-620C1C002759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3657600" y="3162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4" name="TextBox 10">
            <a:extLst>
              <a:ext uri="{FF2B5EF4-FFF2-40B4-BE49-F238E27FC236}">
                <a16:creationId xmlns:a16="http://schemas.microsoft.com/office/drawing/2014/main" id="{A64D16B9-FA48-12A7-EC47-932F1F821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6A4630-EB7A-6240-E945-5AE93EE26173}"/>
              </a:ext>
            </a:extLst>
          </p:cNvPr>
          <p:cNvCxnSpPr>
            <a:stCxn id="5" idx="3"/>
          </p:cNvCxnSpPr>
          <p:nvPr/>
        </p:nvCxnSpPr>
        <p:spPr>
          <a:xfrm>
            <a:off x="6172200" y="3162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570019C6-228D-8044-3591-15AD61A26134}"/>
              </a:ext>
            </a:extLst>
          </p:cNvPr>
          <p:cNvSpPr/>
          <p:nvPr/>
        </p:nvSpPr>
        <p:spPr>
          <a:xfrm>
            <a:off x="4572000" y="441960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patterns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4EB19831-8D94-DD11-0E57-5E4A6B506405}"/>
              </a:ext>
            </a:extLst>
          </p:cNvPr>
          <p:cNvCxnSpPr/>
          <p:nvPr/>
        </p:nvCxnSpPr>
        <p:spPr>
          <a:xfrm rot="5400000">
            <a:off x="4552950" y="382905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01452C-371F-9FAF-E843-82A1FAFA82BF}"/>
              </a:ext>
            </a:extLst>
          </p:cNvPr>
          <p:cNvCxnSpPr/>
          <p:nvPr/>
        </p:nvCxnSpPr>
        <p:spPr>
          <a:xfrm rot="16200000" flipV="1">
            <a:off x="5391150" y="379095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935511E-4715-EE8B-3654-59184F290C47}"/>
              </a:ext>
            </a:extLst>
          </p:cNvPr>
          <p:cNvSpPr/>
          <p:nvPr/>
        </p:nvSpPr>
        <p:spPr>
          <a:xfrm>
            <a:off x="21336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719022-8214-D059-142D-976BAA20B938}"/>
              </a:ext>
            </a:extLst>
          </p:cNvPr>
          <p:cNvCxnSpPr/>
          <p:nvPr/>
        </p:nvCxnSpPr>
        <p:spPr>
          <a:xfrm flipV="1">
            <a:off x="1524000" y="3124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1" name="TextBox 10">
            <a:extLst>
              <a:ext uri="{FF2B5EF4-FFF2-40B4-BE49-F238E27FC236}">
                <a16:creationId xmlns:a16="http://schemas.microsoft.com/office/drawing/2014/main" id="{815EE421-8892-BA71-7D80-9DD4082C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432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sp>
        <p:nvSpPr>
          <p:cNvPr id="12302" name="TextBox 34">
            <a:extLst>
              <a:ext uri="{FF2B5EF4-FFF2-40B4-BE49-F238E27FC236}">
                <a16:creationId xmlns:a16="http://schemas.microsoft.com/office/drawing/2014/main" id="{9BFAAD96-C877-672E-BC57-3C722F25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Condense IR into expression trees.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DBEE4A3-1FE5-76D3-E9F7-D319258050C8}"/>
              </a:ext>
            </a:extLst>
          </p:cNvPr>
          <p:cNvCxnSpPr/>
          <p:nvPr/>
        </p:nvCxnSpPr>
        <p:spPr>
          <a:xfrm flipV="1">
            <a:off x="2895600" y="3276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F4FAE8-50EE-49DB-04B7-69D2A0DE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26F1DFC-217A-6FD1-CF15-9F374E19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0536F-54DA-0DBE-410F-583C1E4E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4C422B-2961-DA63-02B5-0AE13A56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ABFF5A-FD36-8E55-1D0F-E135C866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4A3F6AD-0343-A114-A67F-A2CB00758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B5E4667-FB8D-52A3-1F4A-D0132C3F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EEC75F95-A851-DCF3-79EB-0194A47F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4AACE5D-8C2F-30EC-8EB4-763BFF2AB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6F9CE1C8-1872-9A34-DC93-D0A977D4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5BBC4F75-A7AF-DE85-10F7-90CAC0840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50">
            <a:extLst>
              <a:ext uri="{FF2B5EF4-FFF2-40B4-BE49-F238E27FC236}">
                <a16:creationId xmlns:a16="http://schemas.microsoft.com/office/drawing/2014/main" id="{9D4D72BA-1C1E-3437-4089-1CC4BF14A59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609600"/>
            <a:ext cx="4038600" cy="4560888"/>
            <a:chOff x="4876800" y="609600"/>
            <a:chExt cx="4038600" cy="4560332"/>
          </a:xfrm>
        </p:grpSpPr>
        <p:sp>
          <p:nvSpPr>
            <p:cNvPr id="13326" name="Oval 6">
              <a:extLst>
                <a:ext uri="{FF2B5EF4-FFF2-40B4-BE49-F238E27FC236}">
                  <a16:creationId xmlns:a16="http://schemas.microsoft.com/office/drawing/2014/main" id="{E2D01AC4-CB8E-A9AD-4EE6-CCADBC3B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mov</a:t>
              </a:r>
            </a:p>
          </p:txBody>
        </p:sp>
        <p:sp>
          <p:nvSpPr>
            <p:cNvPr id="13327" name="Oval 7">
              <a:extLst>
                <a:ext uri="{FF2B5EF4-FFF2-40B4-BE49-F238E27FC236}">
                  <a16:creationId xmlns:a16="http://schemas.microsoft.com/office/drawing/2014/main" id="{10346320-BEF3-3792-35F6-6B456478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8" name="Oval 8">
              <a:extLst>
                <a:ext uri="{FF2B5EF4-FFF2-40B4-BE49-F238E27FC236}">
                  <a16:creationId xmlns:a16="http://schemas.microsoft.com/office/drawing/2014/main" id="{0A7AA23A-BEDE-84BC-D990-01AF705F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9" name="Line 10">
              <a:extLst>
                <a:ext uri="{FF2B5EF4-FFF2-40B4-BE49-F238E27FC236}">
                  <a16:creationId xmlns:a16="http://schemas.microsoft.com/office/drawing/2014/main" id="{07C1CDB6-D583-B634-F310-2A12763D5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2">
              <a:extLst>
                <a:ext uri="{FF2B5EF4-FFF2-40B4-BE49-F238E27FC236}">
                  <a16:creationId xmlns:a16="http://schemas.microsoft.com/office/drawing/2014/main" id="{3367BCFC-74DF-A943-B9D1-FD5961B63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Oval 6">
              <a:extLst>
                <a:ext uri="{FF2B5EF4-FFF2-40B4-BE49-F238E27FC236}">
                  <a16:creationId xmlns:a16="http://schemas.microsoft.com/office/drawing/2014/main" id="{9A48FD68-9AA3-153A-CCA3-BF7779E6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2" name="Oval 6">
              <a:extLst>
                <a:ext uri="{FF2B5EF4-FFF2-40B4-BE49-F238E27FC236}">
                  <a16:creationId xmlns:a16="http://schemas.microsoft.com/office/drawing/2014/main" id="{7F619A21-B47E-9034-29F7-D5DF9856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3" name="Oval 7">
              <a:extLst>
                <a:ext uri="{FF2B5EF4-FFF2-40B4-BE49-F238E27FC236}">
                  <a16:creationId xmlns:a16="http://schemas.microsoft.com/office/drawing/2014/main" id="{07109CC8-349E-4F39-67F5-43BCFC9F3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4" name="Oval 8">
              <a:extLst>
                <a:ext uri="{FF2B5EF4-FFF2-40B4-BE49-F238E27FC236}">
                  <a16:creationId xmlns:a16="http://schemas.microsoft.com/office/drawing/2014/main" id="{D09FC83B-8312-EE95-0C8B-5BEE8B69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35" name="Line 10">
              <a:extLst>
                <a:ext uri="{FF2B5EF4-FFF2-40B4-BE49-F238E27FC236}">
                  <a16:creationId xmlns:a16="http://schemas.microsoft.com/office/drawing/2014/main" id="{4FDD0AFE-A7DB-B2B5-3388-ABC3920FB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12">
              <a:extLst>
                <a:ext uri="{FF2B5EF4-FFF2-40B4-BE49-F238E27FC236}">
                  <a16:creationId xmlns:a16="http://schemas.microsoft.com/office/drawing/2014/main" id="{72DFD989-44F1-18A1-CACF-046E4543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Box 32">
              <a:extLst>
                <a:ext uri="{FF2B5EF4-FFF2-40B4-BE49-F238E27FC236}">
                  <a16:creationId xmlns:a16="http://schemas.microsoft.com/office/drawing/2014/main" id="{5E498415-44CE-2129-D640-08B06C104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3338" name="Oval 6">
              <a:extLst>
                <a:ext uri="{FF2B5EF4-FFF2-40B4-BE49-F238E27FC236}">
                  <a16:creationId xmlns:a16="http://schemas.microsoft.com/office/drawing/2014/main" id="{453E296B-8121-70DE-83DD-60DD28D98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9" name="Oval 7">
              <a:extLst>
                <a:ext uri="{FF2B5EF4-FFF2-40B4-BE49-F238E27FC236}">
                  <a16:creationId xmlns:a16="http://schemas.microsoft.com/office/drawing/2014/main" id="{DDFB2B5D-2D41-FA0D-5C14-87E4C44D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0" name="Oval 8">
              <a:extLst>
                <a:ext uri="{FF2B5EF4-FFF2-40B4-BE49-F238E27FC236}">
                  <a16:creationId xmlns:a16="http://schemas.microsoft.com/office/drawing/2014/main" id="{1673A32E-3679-A454-7BA9-29982B64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1" name="Line 10">
              <a:extLst>
                <a:ext uri="{FF2B5EF4-FFF2-40B4-BE49-F238E27FC236}">
                  <a16:creationId xmlns:a16="http://schemas.microsoft.com/office/drawing/2014/main" id="{96B944B5-CF72-29A0-5062-41C1CF3C2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2">
              <a:extLst>
                <a:ext uri="{FF2B5EF4-FFF2-40B4-BE49-F238E27FC236}">
                  <a16:creationId xmlns:a16="http://schemas.microsoft.com/office/drawing/2014/main" id="{F5399E3C-1D57-7C01-7BE2-F035BE66B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Box 41">
              <a:extLst>
                <a:ext uri="{FF2B5EF4-FFF2-40B4-BE49-F238E27FC236}">
                  <a16:creationId xmlns:a16="http://schemas.microsoft.com/office/drawing/2014/main" id="{AE7872D9-D080-595F-2A67-27B7140F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3344" name="Oval 6">
              <a:extLst>
                <a:ext uri="{FF2B5EF4-FFF2-40B4-BE49-F238E27FC236}">
                  <a16:creationId xmlns:a16="http://schemas.microsoft.com/office/drawing/2014/main" id="{86307879-5FDA-5CFE-1893-EE3626DC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45" name="Oval 7">
              <a:extLst>
                <a:ext uri="{FF2B5EF4-FFF2-40B4-BE49-F238E27FC236}">
                  <a16:creationId xmlns:a16="http://schemas.microsoft.com/office/drawing/2014/main" id="{4F5D4277-D250-5AFB-88D7-25B93747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6" name="Oval 8">
              <a:extLst>
                <a:ext uri="{FF2B5EF4-FFF2-40B4-BE49-F238E27FC236}">
                  <a16:creationId xmlns:a16="http://schemas.microsoft.com/office/drawing/2014/main" id="{C5CA50F2-7383-CFA7-8AFA-A4B52530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47" name="Line 10">
              <a:extLst>
                <a:ext uri="{FF2B5EF4-FFF2-40B4-BE49-F238E27FC236}">
                  <a16:creationId xmlns:a16="http://schemas.microsoft.com/office/drawing/2014/main" id="{088D2A49-7642-DDBE-8C81-9FAEB75CE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2">
              <a:extLst>
                <a:ext uri="{FF2B5EF4-FFF2-40B4-BE49-F238E27FC236}">
                  <a16:creationId xmlns:a16="http://schemas.microsoft.com/office/drawing/2014/main" id="{05CBC166-440D-75A4-20D5-8ADB9126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Box 47">
              <a:extLst>
                <a:ext uri="{FF2B5EF4-FFF2-40B4-BE49-F238E27FC236}">
                  <a16:creationId xmlns:a16="http://schemas.microsoft.com/office/drawing/2014/main" id="{ED8E755D-6B52-27C0-E9F0-E0D0ED6B1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0" name="TextBox 48">
              <a:extLst>
                <a:ext uri="{FF2B5EF4-FFF2-40B4-BE49-F238E27FC236}">
                  <a16:creationId xmlns:a16="http://schemas.microsoft.com/office/drawing/2014/main" id="{24BE9043-2943-8338-9931-C480B2A10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1" name="TextBox 49">
              <a:extLst>
                <a:ext uri="{FF2B5EF4-FFF2-40B4-BE49-F238E27FC236}">
                  <a16:creationId xmlns:a16="http://schemas.microsoft.com/office/drawing/2014/main" id="{8D663D58-7CE5-5F6E-0563-8A98B5DF2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9383BA-1E5B-C791-55CD-90ED04C87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1</a:t>
            </a:r>
            <a:r>
              <a:rPr lang="en-US" altLang="zh-CN" baseline="30000"/>
              <a:t>st</a:t>
            </a:r>
            <a:r>
              <a:rPr lang="en-US" altLang="zh-CN"/>
              <a:t> possible covering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2649DA85-E7FD-4045-2477-7F6073F6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4340" name="Oval 6">
            <a:extLst>
              <a:ext uri="{FF2B5EF4-FFF2-40B4-BE49-F238E27FC236}">
                <a16:creationId xmlns:a16="http://schemas.microsoft.com/office/drawing/2014/main" id="{F16B128A-11F5-25B7-9E09-E478DCE1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1" name="Oval 7">
            <a:extLst>
              <a:ext uri="{FF2B5EF4-FFF2-40B4-BE49-F238E27FC236}">
                <a16:creationId xmlns:a16="http://schemas.microsoft.com/office/drawing/2014/main" id="{521F080E-9C35-81A7-E21C-107A6DA2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4342" name="Oval 8">
            <a:extLst>
              <a:ext uri="{FF2B5EF4-FFF2-40B4-BE49-F238E27FC236}">
                <a16:creationId xmlns:a16="http://schemas.microsoft.com/office/drawing/2014/main" id="{DD8BD4F1-5931-1CDA-9C94-EB8A18CE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3" name="Line 10">
            <a:extLst>
              <a:ext uri="{FF2B5EF4-FFF2-40B4-BE49-F238E27FC236}">
                <a16:creationId xmlns:a16="http://schemas.microsoft.com/office/drawing/2014/main" id="{11D95875-9F12-4909-753B-978DD2FE4A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1EC440A7-66BE-2C0C-9352-18F68DAC6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47F9A408-A78D-A120-C52E-16A9FC019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Oval 7">
            <a:extLst>
              <a:ext uri="{FF2B5EF4-FFF2-40B4-BE49-F238E27FC236}">
                <a16:creationId xmlns:a16="http://schemas.microsoft.com/office/drawing/2014/main" id="{B62B2DDB-E6BF-0509-92B3-7784F904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0E19E41D-48F3-B688-F935-ACDF7303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Oval 8">
            <a:extLst>
              <a:ext uri="{FF2B5EF4-FFF2-40B4-BE49-F238E27FC236}">
                <a16:creationId xmlns:a16="http://schemas.microsoft.com/office/drawing/2014/main" id="{AFBD2840-F0ED-AC71-6D61-12B1D18D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22380976-A203-00B1-D8EE-9AC3FF740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D537025-847C-4722-66EF-0DCAACBEBBD1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4D56B7C3-F60F-FC05-AD96-BB536A9BA17C}"/>
              </a:ext>
            </a:extLst>
          </p:cNvPr>
          <p:cNvSpPr/>
          <p:nvPr/>
        </p:nvSpPr>
        <p:spPr>
          <a:xfrm>
            <a:off x="974725" y="40005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3E8D8-3029-DCAB-FAD5-EB243B2C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5</a:t>
            </a:r>
          </a:p>
        </p:txBody>
      </p:sp>
      <p:grpSp>
        <p:nvGrpSpPr>
          <p:cNvPr id="14353" name="组合 43">
            <a:extLst>
              <a:ext uri="{FF2B5EF4-FFF2-40B4-BE49-F238E27FC236}">
                <a16:creationId xmlns:a16="http://schemas.microsoft.com/office/drawing/2014/main" id="{B3BFA6D4-C29B-5332-1BBC-51A521AD667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4357" name="Oval 6">
              <a:extLst>
                <a:ext uri="{FF2B5EF4-FFF2-40B4-BE49-F238E27FC236}">
                  <a16:creationId xmlns:a16="http://schemas.microsoft.com/office/drawing/2014/main" id="{30396B33-669F-5C60-DBE7-CE12E2C4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4358" name="Oval 7">
              <a:extLst>
                <a:ext uri="{FF2B5EF4-FFF2-40B4-BE49-F238E27FC236}">
                  <a16:creationId xmlns:a16="http://schemas.microsoft.com/office/drawing/2014/main" id="{E587AA51-05D6-C44D-4BB5-194C3695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59" name="Oval 8">
              <a:extLst>
                <a:ext uri="{FF2B5EF4-FFF2-40B4-BE49-F238E27FC236}">
                  <a16:creationId xmlns:a16="http://schemas.microsoft.com/office/drawing/2014/main" id="{78DDF1FA-1BFC-63ED-8DF4-A186664E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0" name="Line 10">
              <a:extLst>
                <a:ext uri="{FF2B5EF4-FFF2-40B4-BE49-F238E27FC236}">
                  <a16:creationId xmlns:a16="http://schemas.microsoft.com/office/drawing/2014/main" id="{1F17C087-5866-EC0A-8E5E-F3BAE8B1C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2">
              <a:extLst>
                <a:ext uri="{FF2B5EF4-FFF2-40B4-BE49-F238E27FC236}">
                  <a16:creationId xmlns:a16="http://schemas.microsoft.com/office/drawing/2014/main" id="{A6FD1B01-7DBC-CCCC-4F3C-288C995B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Oval 6">
              <a:extLst>
                <a:ext uri="{FF2B5EF4-FFF2-40B4-BE49-F238E27FC236}">
                  <a16:creationId xmlns:a16="http://schemas.microsoft.com/office/drawing/2014/main" id="{C54DFE18-5047-7FAB-3CB9-5FFE3E2E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3" name="Oval 6">
              <a:extLst>
                <a:ext uri="{FF2B5EF4-FFF2-40B4-BE49-F238E27FC236}">
                  <a16:creationId xmlns:a16="http://schemas.microsoft.com/office/drawing/2014/main" id="{B9E1D1C7-132F-E5A5-3804-9B6EEB96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64" name="Oval 7">
              <a:extLst>
                <a:ext uri="{FF2B5EF4-FFF2-40B4-BE49-F238E27FC236}">
                  <a16:creationId xmlns:a16="http://schemas.microsoft.com/office/drawing/2014/main" id="{8AFEA847-1A48-0A27-B976-4EA9287D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5" name="Oval 8">
              <a:extLst>
                <a:ext uri="{FF2B5EF4-FFF2-40B4-BE49-F238E27FC236}">
                  <a16:creationId xmlns:a16="http://schemas.microsoft.com/office/drawing/2014/main" id="{8838095D-9229-99DB-A477-839829FC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6" name="Line 10">
              <a:extLst>
                <a:ext uri="{FF2B5EF4-FFF2-40B4-BE49-F238E27FC236}">
                  <a16:creationId xmlns:a16="http://schemas.microsoft.com/office/drawing/2014/main" id="{C23F1C11-77BC-9C66-5545-A827C8632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2">
              <a:extLst>
                <a:ext uri="{FF2B5EF4-FFF2-40B4-BE49-F238E27FC236}">
                  <a16:creationId xmlns:a16="http://schemas.microsoft.com/office/drawing/2014/main" id="{72192BDE-C0C4-3A04-2D1A-A79D54F9C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Box 59">
              <a:extLst>
                <a:ext uri="{FF2B5EF4-FFF2-40B4-BE49-F238E27FC236}">
                  <a16:creationId xmlns:a16="http://schemas.microsoft.com/office/drawing/2014/main" id="{8CE2846A-3C94-109E-7A95-733FCE53E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4369" name="Oval 6">
              <a:extLst>
                <a:ext uri="{FF2B5EF4-FFF2-40B4-BE49-F238E27FC236}">
                  <a16:creationId xmlns:a16="http://schemas.microsoft.com/office/drawing/2014/main" id="{2B344AA7-71DD-4E41-2059-2803BDD5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0" name="Oval 7">
              <a:extLst>
                <a:ext uri="{FF2B5EF4-FFF2-40B4-BE49-F238E27FC236}">
                  <a16:creationId xmlns:a16="http://schemas.microsoft.com/office/drawing/2014/main" id="{C9B0E8A2-AE61-1ADF-C550-E2263F239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1" name="Oval 8">
              <a:extLst>
                <a:ext uri="{FF2B5EF4-FFF2-40B4-BE49-F238E27FC236}">
                  <a16:creationId xmlns:a16="http://schemas.microsoft.com/office/drawing/2014/main" id="{696FDBD5-0F76-AE20-5E98-B417BC6C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2" name="Line 10">
              <a:extLst>
                <a:ext uri="{FF2B5EF4-FFF2-40B4-BE49-F238E27FC236}">
                  <a16:creationId xmlns:a16="http://schemas.microsoft.com/office/drawing/2014/main" id="{B967F932-6C14-2050-3949-48A36A7F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2">
              <a:extLst>
                <a:ext uri="{FF2B5EF4-FFF2-40B4-BE49-F238E27FC236}">
                  <a16:creationId xmlns:a16="http://schemas.microsoft.com/office/drawing/2014/main" id="{A3D5AEE7-75BE-6D5F-A902-2A379A07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TextBox 65">
              <a:extLst>
                <a:ext uri="{FF2B5EF4-FFF2-40B4-BE49-F238E27FC236}">
                  <a16:creationId xmlns:a16="http://schemas.microsoft.com/office/drawing/2014/main" id="{01A2E585-0F96-E8A6-76CF-9AA63F5CC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4375" name="Oval 6">
              <a:extLst>
                <a:ext uri="{FF2B5EF4-FFF2-40B4-BE49-F238E27FC236}">
                  <a16:creationId xmlns:a16="http://schemas.microsoft.com/office/drawing/2014/main" id="{481A43B2-A451-3076-3B0C-0E3AFF19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6" name="Oval 7">
              <a:extLst>
                <a:ext uri="{FF2B5EF4-FFF2-40B4-BE49-F238E27FC236}">
                  <a16:creationId xmlns:a16="http://schemas.microsoft.com/office/drawing/2014/main" id="{7E55F4F4-3D30-B71F-062A-B82D1F7B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7" name="Oval 8">
              <a:extLst>
                <a:ext uri="{FF2B5EF4-FFF2-40B4-BE49-F238E27FC236}">
                  <a16:creationId xmlns:a16="http://schemas.microsoft.com/office/drawing/2014/main" id="{828F2087-28D4-9332-1937-2F96F28B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78" name="Line 10">
              <a:extLst>
                <a:ext uri="{FF2B5EF4-FFF2-40B4-BE49-F238E27FC236}">
                  <a16:creationId xmlns:a16="http://schemas.microsoft.com/office/drawing/2014/main" id="{8BE9811C-22F2-AB53-8467-D46CEB425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2">
              <a:extLst>
                <a:ext uri="{FF2B5EF4-FFF2-40B4-BE49-F238E27FC236}">
                  <a16:creationId xmlns:a16="http://schemas.microsoft.com/office/drawing/2014/main" id="{59965EAE-F5F5-3E20-24E4-922FAC794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TextBox 71">
              <a:extLst>
                <a:ext uri="{FF2B5EF4-FFF2-40B4-BE49-F238E27FC236}">
                  <a16:creationId xmlns:a16="http://schemas.microsoft.com/office/drawing/2014/main" id="{86FF40FB-C4CF-DE5C-55F9-978F6284E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1" name="TextBox 72">
              <a:extLst>
                <a:ext uri="{FF2B5EF4-FFF2-40B4-BE49-F238E27FC236}">
                  <a16:creationId xmlns:a16="http://schemas.microsoft.com/office/drawing/2014/main" id="{CD6EA1E4-72FD-82E0-8D3E-DEDA10EE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2" name="TextBox 73">
              <a:extLst>
                <a:ext uri="{FF2B5EF4-FFF2-40B4-BE49-F238E27FC236}">
                  <a16:creationId xmlns:a16="http://schemas.microsoft.com/office/drawing/2014/main" id="{5F85AACA-6DD6-314A-CED1-989E9E60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84A7401-50D5-CE55-5590-CCE75D34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圆角右箭头 75">
            <a:extLst>
              <a:ext uri="{FF2B5EF4-FFF2-40B4-BE49-F238E27FC236}">
                <a16:creationId xmlns:a16="http://schemas.microsoft.com/office/drawing/2014/main" id="{BF9A379A-96E4-A85E-F8AA-8A34CDEA56C1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B77CF7-EE3A-9F67-01EB-CF01B333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413817-43F5-7ACB-16BD-63C0080FA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2</a:t>
            </a:r>
            <a:r>
              <a:rPr lang="en-US" altLang="zh-CN" baseline="30000"/>
              <a:t>nd</a:t>
            </a:r>
            <a:r>
              <a:rPr lang="en-US" altLang="zh-CN"/>
              <a:t> possible covering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ECEC295-A968-98D2-DAC3-D53C97AB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5364" name="Oval 6">
            <a:extLst>
              <a:ext uri="{FF2B5EF4-FFF2-40B4-BE49-F238E27FC236}">
                <a16:creationId xmlns:a16="http://schemas.microsoft.com/office/drawing/2014/main" id="{9B0F5BB5-7BA1-7A74-0BAE-16351559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5" name="Oval 7">
            <a:extLst>
              <a:ext uri="{FF2B5EF4-FFF2-40B4-BE49-F238E27FC236}">
                <a16:creationId xmlns:a16="http://schemas.microsoft.com/office/drawing/2014/main" id="{9F292F36-B8B8-4C02-8DCD-8AF96CE8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5366" name="Oval 8">
            <a:extLst>
              <a:ext uri="{FF2B5EF4-FFF2-40B4-BE49-F238E27FC236}">
                <a16:creationId xmlns:a16="http://schemas.microsoft.com/office/drawing/2014/main" id="{54A4D573-0E44-C1FD-83C8-DA0F9C30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9E1F5018-37C4-076C-F078-84F0F12BE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497CBFAA-9C5E-3C3D-9217-4B866C42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09F79AED-15FC-2B51-5B9A-F9634FC9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Oval 7">
            <a:extLst>
              <a:ext uri="{FF2B5EF4-FFF2-40B4-BE49-F238E27FC236}">
                <a16:creationId xmlns:a16="http://schemas.microsoft.com/office/drawing/2014/main" id="{EBF7EC82-8285-9EB3-8AC4-E43A19F8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21EF2598-D033-3707-0DA9-E77C3F925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Oval 8">
            <a:extLst>
              <a:ext uri="{FF2B5EF4-FFF2-40B4-BE49-F238E27FC236}">
                <a16:creationId xmlns:a16="http://schemas.microsoft.com/office/drawing/2014/main" id="{C71325C6-2258-ABD2-CF60-122640B9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5373" name="Line 12">
            <a:extLst>
              <a:ext uri="{FF2B5EF4-FFF2-40B4-BE49-F238E27FC236}">
                <a16:creationId xmlns:a16="http://schemas.microsoft.com/office/drawing/2014/main" id="{87E68414-BD83-FBEB-F876-72BD0F138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561D1A1-982F-02B3-DD09-6A5E4BF3B3B9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200D5-9435-6708-6219-8864FF00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719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ECC42576-C331-B15D-0640-1628422D5B11}"/>
              </a:ext>
            </a:extLst>
          </p:cNvPr>
          <p:cNvSpPr/>
          <p:nvPr/>
        </p:nvSpPr>
        <p:spPr>
          <a:xfrm>
            <a:off x="850900" y="4060825"/>
            <a:ext cx="1511300" cy="2236788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90D647BC-2BF9-7374-60E7-8BE71C4ACE5C}"/>
              </a:ext>
            </a:extLst>
          </p:cNvPr>
          <p:cNvSpPr/>
          <p:nvPr/>
        </p:nvSpPr>
        <p:spPr>
          <a:xfrm>
            <a:off x="2163763" y="5221288"/>
            <a:ext cx="884237" cy="1179512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00B0F0">
              <a:alpha val="27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78" name="组合 39">
            <a:extLst>
              <a:ext uri="{FF2B5EF4-FFF2-40B4-BE49-F238E27FC236}">
                <a16:creationId xmlns:a16="http://schemas.microsoft.com/office/drawing/2014/main" id="{599FF00B-0319-4BC4-32D9-D7CBCF0B1DB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5385" name="Oval 6">
              <a:extLst>
                <a:ext uri="{FF2B5EF4-FFF2-40B4-BE49-F238E27FC236}">
                  <a16:creationId xmlns:a16="http://schemas.microsoft.com/office/drawing/2014/main" id="{BC28091A-EE77-322B-92A3-02CFB3C5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5386" name="Oval 7">
              <a:extLst>
                <a:ext uri="{FF2B5EF4-FFF2-40B4-BE49-F238E27FC236}">
                  <a16:creationId xmlns:a16="http://schemas.microsoft.com/office/drawing/2014/main" id="{647F4E04-65E6-8612-DE0E-67EBC840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E710F023-4C83-C2FA-5DAC-C902DE0E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7B690777-9C78-B1F6-B87B-31A6B769B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2">
              <a:extLst>
                <a:ext uri="{FF2B5EF4-FFF2-40B4-BE49-F238E27FC236}">
                  <a16:creationId xmlns:a16="http://schemas.microsoft.com/office/drawing/2014/main" id="{32A617AA-3269-B353-F11C-0AAC43F6A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Oval 6">
              <a:extLst>
                <a:ext uri="{FF2B5EF4-FFF2-40B4-BE49-F238E27FC236}">
                  <a16:creationId xmlns:a16="http://schemas.microsoft.com/office/drawing/2014/main" id="{3CB7867A-8B4D-6C08-C24E-21E3AB37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1" name="Oval 6">
              <a:extLst>
                <a:ext uri="{FF2B5EF4-FFF2-40B4-BE49-F238E27FC236}">
                  <a16:creationId xmlns:a16="http://schemas.microsoft.com/office/drawing/2014/main" id="{21530DDC-1488-7736-7E06-A68BDA88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2" name="Oval 7">
              <a:extLst>
                <a:ext uri="{FF2B5EF4-FFF2-40B4-BE49-F238E27FC236}">
                  <a16:creationId xmlns:a16="http://schemas.microsoft.com/office/drawing/2014/main" id="{E5BC5660-C0B7-4EB0-BECE-D30E6EFE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3" name="Oval 8">
              <a:extLst>
                <a:ext uri="{FF2B5EF4-FFF2-40B4-BE49-F238E27FC236}">
                  <a16:creationId xmlns:a16="http://schemas.microsoft.com/office/drawing/2014/main" id="{90A98CAF-F420-F9DA-1228-498BD2AA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4" name="Line 10">
              <a:extLst>
                <a:ext uri="{FF2B5EF4-FFF2-40B4-BE49-F238E27FC236}">
                  <a16:creationId xmlns:a16="http://schemas.microsoft.com/office/drawing/2014/main" id="{3B41E80C-5670-1A4C-496D-A1D8F345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2">
              <a:extLst>
                <a:ext uri="{FF2B5EF4-FFF2-40B4-BE49-F238E27FC236}">
                  <a16:creationId xmlns:a16="http://schemas.microsoft.com/office/drawing/2014/main" id="{C5F713C1-5DF7-02A7-70E4-4481494A1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TextBox 57">
              <a:extLst>
                <a:ext uri="{FF2B5EF4-FFF2-40B4-BE49-F238E27FC236}">
                  <a16:creationId xmlns:a16="http://schemas.microsoft.com/office/drawing/2014/main" id="{4BD03989-6B5B-C397-4682-6EFB1B63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5397" name="Oval 6">
              <a:extLst>
                <a:ext uri="{FF2B5EF4-FFF2-40B4-BE49-F238E27FC236}">
                  <a16:creationId xmlns:a16="http://schemas.microsoft.com/office/drawing/2014/main" id="{71555816-7DD5-4BF6-D25C-DE1328F7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8" name="Oval 7">
              <a:extLst>
                <a:ext uri="{FF2B5EF4-FFF2-40B4-BE49-F238E27FC236}">
                  <a16:creationId xmlns:a16="http://schemas.microsoft.com/office/drawing/2014/main" id="{6A21101E-05ED-68B4-8C49-BFEBACF5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9" name="Oval 8">
              <a:extLst>
                <a:ext uri="{FF2B5EF4-FFF2-40B4-BE49-F238E27FC236}">
                  <a16:creationId xmlns:a16="http://schemas.microsoft.com/office/drawing/2014/main" id="{6E5601BF-12EB-2188-9E39-75F618D5B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0" name="Line 10">
              <a:extLst>
                <a:ext uri="{FF2B5EF4-FFF2-40B4-BE49-F238E27FC236}">
                  <a16:creationId xmlns:a16="http://schemas.microsoft.com/office/drawing/2014/main" id="{C37FF8E2-3861-FF00-E408-5A8BA66E5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2">
              <a:extLst>
                <a:ext uri="{FF2B5EF4-FFF2-40B4-BE49-F238E27FC236}">
                  <a16:creationId xmlns:a16="http://schemas.microsoft.com/office/drawing/2014/main" id="{0D2668BC-3DE0-5E4C-F5F6-AF73C8DA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TextBox 63">
              <a:extLst>
                <a:ext uri="{FF2B5EF4-FFF2-40B4-BE49-F238E27FC236}">
                  <a16:creationId xmlns:a16="http://schemas.microsoft.com/office/drawing/2014/main" id="{57FAA991-E913-2F42-60F8-35B0B6335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5403" name="Oval 6">
              <a:extLst>
                <a:ext uri="{FF2B5EF4-FFF2-40B4-BE49-F238E27FC236}">
                  <a16:creationId xmlns:a16="http://schemas.microsoft.com/office/drawing/2014/main" id="{8CC72222-1FAB-9B2B-DEE5-18DD4914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404" name="Oval 7">
              <a:extLst>
                <a:ext uri="{FF2B5EF4-FFF2-40B4-BE49-F238E27FC236}">
                  <a16:creationId xmlns:a16="http://schemas.microsoft.com/office/drawing/2014/main" id="{296639B0-FFC3-2958-652B-A84E2131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5" name="Oval 8">
              <a:extLst>
                <a:ext uri="{FF2B5EF4-FFF2-40B4-BE49-F238E27FC236}">
                  <a16:creationId xmlns:a16="http://schemas.microsoft.com/office/drawing/2014/main" id="{0E1FF213-C7E7-7B39-001C-B883E11C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406" name="Line 10">
              <a:extLst>
                <a:ext uri="{FF2B5EF4-FFF2-40B4-BE49-F238E27FC236}">
                  <a16:creationId xmlns:a16="http://schemas.microsoft.com/office/drawing/2014/main" id="{33422BF7-0A8F-DF18-0DC1-F5E7F9D33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12">
              <a:extLst>
                <a:ext uri="{FF2B5EF4-FFF2-40B4-BE49-F238E27FC236}">
                  <a16:creationId xmlns:a16="http://schemas.microsoft.com/office/drawing/2014/main" id="{01D78ADF-F62A-65B7-7AD5-6D96867C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TextBox 69">
              <a:extLst>
                <a:ext uri="{FF2B5EF4-FFF2-40B4-BE49-F238E27FC236}">
                  <a16:creationId xmlns:a16="http://schemas.microsoft.com/office/drawing/2014/main" id="{9995F5AC-6D06-2D3C-4FFF-050C8F374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09" name="TextBox 70">
              <a:extLst>
                <a:ext uri="{FF2B5EF4-FFF2-40B4-BE49-F238E27FC236}">
                  <a16:creationId xmlns:a16="http://schemas.microsoft.com/office/drawing/2014/main" id="{DB738652-59D9-B4A9-7515-47C1F92C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10" name="TextBox 71">
              <a:extLst>
                <a:ext uri="{FF2B5EF4-FFF2-40B4-BE49-F238E27FC236}">
                  <a16:creationId xmlns:a16="http://schemas.microsoft.com/office/drawing/2014/main" id="{D38E4536-5ED8-6B0B-3D3F-D7740E8C0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7374F8-29ED-161D-694B-95DF9E0C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387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圆角右箭头 73">
            <a:extLst>
              <a:ext uri="{FF2B5EF4-FFF2-40B4-BE49-F238E27FC236}">
                <a16:creationId xmlns:a16="http://schemas.microsoft.com/office/drawing/2014/main" id="{2D19F6E6-5D17-3B89-EC8F-6739CD436977}"/>
              </a:ext>
            </a:extLst>
          </p:cNvPr>
          <p:cNvSpPr/>
          <p:nvPr/>
        </p:nvSpPr>
        <p:spPr>
          <a:xfrm flipH="1">
            <a:off x="2438400" y="4648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0722FA-6F81-FCC0-1A36-58BED32C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81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圆角右箭头 49">
            <a:extLst>
              <a:ext uri="{FF2B5EF4-FFF2-40B4-BE49-F238E27FC236}">
                <a16:creationId xmlns:a16="http://schemas.microsoft.com/office/drawing/2014/main" id="{2B737BE8-F912-45C7-7E3C-76A1204F6C87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D63A2-FCAB-8D65-401E-FF6BAF5E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38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8489E-479D-095B-C61D-B18A33E5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3" grpId="0"/>
      <p:bldP spid="75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3B35B52-940A-CDEB-34F8-7D30DB5D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optimal covering?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598AF2CB-7CFC-8DAB-DAA1-3635D718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is there any “best” covering?</a:t>
            </a:r>
          </a:p>
          <a:p>
            <a:pPr lvl="1"/>
            <a:r>
              <a:rPr lang="en-US" altLang="zh-CN" dirty="0"/>
              <a:t>By “optimal”, the metrics:</a:t>
            </a:r>
          </a:p>
          <a:p>
            <a:pPr lvl="2"/>
            <a:r>
              <a:rPr lang="en-US" altLang="zh-CN" dirty="0"/>
              <a:t>The smallest sequence of instructions (</a:t>
            </a:r>
            <a:r>
              <a:rPr lang="en-US" altLang="zh-CN" dirty="0">
                <a:solidFill>
                  <a:srgbClr val="0432FF"/>
                </a:solidFill>
              </a:rPr>
              <a:t>size</a:t>
            </a:r>
            <a:r>
              <a:rPr lang="en-US" altLang="zh-CN" dirty="0"/>
              <a:t>)?</a:t>
            </a:r>
          </a:p>
          <a:p>
            <a:pPr lvl="2"/>
            <a:r>
              <a:rPr lang="en-US" altLang="zh-CN" dirty="0"/>
              <a:t>The shortest execution </a:t>
            </a:r>
            <a:r>
              <a:rPr lang="en-US" altLang="zh-CN" dirty="0">
                <a:solidFill>
                  <a:srgbClr val="0432FF"/>
                </a:solidFill>
              </a:rPr>
              <a:t>time</a:t>
            </a:r>
            <a:r>
              <a:rPr lang="en-US" altLang="zh-CN" dirty="0">
                <a:solidFill>
                  <a:srgbClr val="3333CC"/>
                </a:solidFill>
              </a:rPr>
              <a:t>?</a:t>
            </a:r>
          </a:p>
          <a:p>
            <a:pPr lvl="2"/>
            <a:r>
              <a:rPr lang="en-US" altLang="zh-CN" dirty="0"/>
              <a:t>The lowest </a:t>
            </a:r>
            <a:r>
              <a:rPr lang="en-US" altLang="zh-CN" dirty="0">
                <a:solidFill>
                  <a:srgbClr val="0432FF"/>
                </a:solidFill>
              </a:rPr>
              <a:t>energy</a:t>
            </a:r>
            <a:r>
              <a:rPr lang="en-US" altLang="zh-CN" dirty="0"/>
              <a:t> consumption?</a:t>
            </a:r>
          </a:p>
          <a:p>
            <a:pPr lvl="2"/>
            <a:r>
              <a:rPr lang="en-US" altLang="zh-CN" dirty="0"/>
              <a:t>...</a:t>
            </a:r>
          </a:p>
          <a:p>
            <a:r>
              <a:rPr lang="en-US" altLang="zh-CN" dirty="0"/>
              <a:t>Essentially,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 optimizations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A2383BB-B1B7-3A6D-A954-7926B1A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vs optimum covering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960A08E-A86A-E0BD-E110-5E7965A7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Optimal covering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432FF"/>
                </a:solidFill>
              </a:rPr>
              <a:t>minimal</a:t>
            </a:r>
            <a:r>
              <a:rPr lang="en-US" altLang="zh-CN" dirty="0"/>
              <a:t> set of patterns (least instructions)</a:t>
            </a:r>
          </a:p>
          <a:p>
            <a:pPr lvl="1"/>
            <a:r>
              <a:rPr lang="en-US" altLang="zh-CN" dirty="0"/>
              <a:t>simple </a:t>
            </a:r>
            <a:r>
              <a:rPr lang="en-US" altLang="zh-CN" dirty="0">
                <a:solidFill>
                  <a:srgbClr val="0432FF"/>
                </a:solidFill>
              </a:rPr>
              <a:t>greedy</a:t>
            </a:r>
            <a:r>
              <a:rPr lang="en-US" altLang="zh-CN" dirty="0"/>
              <a:t> algorithm</a:t>
            </a:r>
          </a:p>
          <a:p>
            <a:r>
              <a:rPr lang="en-US" altLang="zh-CN" dirty="0">
                <a:solidFill>
                  <a:srgbClr val="0432FF"/>
                </a:solidFill>
              </a:rPr>
              <a:t>Optimum covering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432FF"/>
                </a:solidFill>
              </a:rPr>
              <a:t>lowest</a:t>
            </a:r>
            <a:r>
              <a:rPr lang="en-US" altLang="zh-CN" dirty="0"/>
              <a:t> execution time (least cost)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dynamic programming </a:t>
            </a:r>
            <a:r>
              <a:rPr lang="en-US" altLang="zh-CN" dirty="0"/>
              <a:t>algorithm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52DC389-AD35-1094-4291-6B78D93F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insight for optimal covering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BBA3480-7640-4D93-7C15-C0120CC1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start at tree root</a:t>
            </a:r>
          </a:p>
          <a:p>
            <a:pPr lvl="1"/>
            <a:r>
              <a:rPr lang="en-US" altLang="zh-CN" dirty="0"/>
              <a:t>Always use the </a:t>
            </a:r>
            <a:r>
              <a:rPr lang="en-US" altLang="zh-CN" dirty="0">
                <a:solidFill>
                  <a:srgbClr val="0432FF"/>
                </a:solidFill>
              </a:rPr>
              <a:t>biggest</a:t>
            </a:r>
            <a:r>
              <a:rPr lang="en-US" altLang="zh-CN" dirty="0"/>
              <a:t> possible tree pattern to cover the root (and its children)</a:t>
            </a:r>
          </a:p>
          <a:p>
            <a:pPr lvl="2"/>
            <a:r>
              <a:rPr lang="en-US" altLang="zh-CN" dirty="0"/>
              <a:t>By “biggest”: the # of tree nodes covered</a:t>
            </a:r>
          </a:p>
          <a:p>
            <a:pPr lvl="1"/>
            <a:r>
              <a:rPr lang="en-US" altLang="zh-CN" dirty="0"/>
              <a:t>Recursively walk the resulting subtrees</a:t>
            </a:r>
          </a:p>
          <a:p>
            <a:r>
              <a:rPr lang="en-US" altLang="zh-CN" dirty="0"/>
              <a:t>The algorithm is call “</a:t>
            </a:r>
            <a:r>
              <a:rPr lang="en-US" altLang="zh-CN" dirty="0">
                <a:solidFill>
                  <a:srgbClr val="0432FF"/>
                </a:solidFill>
              </a:rPr>
              <a:t>maximal munch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Very simple and easy to implement</a:t>
            </a:r>
          </a:p>
          <a:p>
            <a:pPr lvl="1"/>
            <a:r>
              <a:rPr lang="en-US" altLang="zh-CN" dirty="0"/>
              <a:t>Works well for modern RISC machines</a:t>
            </a:r>
          </a:p>
          <a:p>
            <a:pPr lvl="2"/>
            <a:r>
              <a:rPr lang="en-US" altLang="zh-CN" dirty="0"/>
              <a:t>tree patterns for RISC tend to be smaller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7FDF3CF-ECD4-6BF1-116C-5A9EC9FA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covering example</a:t>
            </a:r>
            <a:endParaRPr lang="zh-CN" altLang="en-US"/>
          </a:p>
        </p:txBody>
      </p:sp>
      <p:sp>
        <p:nvSpPr>
          <p:cNvPr id="19459" name="Oval 6">
            <a:extLst>
              <a:ext uri="{FF2B5EF4-FFF2-40B4-BE49-F238E27FC236}">
                <a16:creationId xmlns:a16="http://schemas.microsoft.com/office/drawing/2014/main" id="{B49A028A-0DFC-57FE-0BA3-7EE350D8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0" name="Oval 7">
            <a:extLst>
              <a:ext uri="{FF2B5EF4-FFF2-40B4-BE49-F238E27FC236}">
                <a16:creationId xmlns:a16="http://schemas.microsoft.com/office/drawing/2014/main" id="{0D09DF96-D66C-E079-8289-0D11039A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61" name="Oval 8">
            <a:extLst>
              <a:ext uri="{FF2B5EF4-FFF2-40B4-BE49-F238E27FC236}">
                <a16:creationId xmlns:a16="http://schemas.microsoft.com/office/drawing/2014/main" id="{BA59E5CB-F7C4-252D-A4CD-6D058159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2" name="Line 10">
            <a:extLst>
              <a:ext uri="{FF2B5EF4-FFF2-40B4-BE49-F238E27FC236}">
                <a16:creationId xmlns:a16="http://schemas.microsoft.com/office/drawing/2014/main" id="{9745DC73-6A5C-99EB-EFFF-77EE2B4C6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1">
            <a:extLst>
              <a:ext uri="{FF2B5EF4-FFF2-40B4-BE49-F238E27FC236}">
                <a16:creationId xmlns:a16="http://schemas.microsoft.com/office/drawing/2014/main" id="{37148E20-3782-415D-690E-A448703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2">
            <a:extLst>
              <a:ext uri="{FF2B5EF4-FFF2-40B4-BE49-F238E27FC236}">
                <a16:creationId xmlns:a16="http://schemas.microsoft.com/office/drawing/2014/main" id="{3104CFA8-59B4-0B0B-5FF7-66A251C85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Oval 7">
            <a:extLst>
              <a:ext uri="{FF2B5EF4-FFF2-40B4-BE49-F238E27FC236}">
                <a16:creationId xmlns:a16="http://schemas.microsoft.com/office/drawing/2014/main" id="{ABFBCF08-20EE-1046-8C6B-85591622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2C70584-1F35-9289-46C1-6E5355CBD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Oval 8">
            <a:extLst>
              <a:ext uri="{FF2B5EF4-FFF2-40B4-BE49-F238E27FC236}">
                <a16:creationId xmlns:a16="http://schemas.microsoft.com/office/drawing/2014/main" id="{E7B77288-A882-4F07-F44D-AACE0668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03F5EC6D-F18A-F66A-5639-BFBB10E84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786BD555-5F0D-A534-7FD6-35075CBA5234}"/>
              </a:ext>
            </a:extLst>
          </p:cNvPr>
          <p:cNvSpPr/>
          <p:nvPr/>
        </p:nvSpPr>
        <p:spPr>
          <a:xfrm>
            <a:off x="609600" y="25908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6027ABA-579A-2890-DDCA-D729704C2316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71" name="TextBox 15">
            <a:extLst>
              <a:ext uri="{FF2B5EF4-FFF2-40B4-BE49-F238E27FC236}">
                <a16:creationId xmlns:a16="http://schemas.microsoft.com/office/drawing/2014/main" id="{2034A030-F25A-1B88-F371-380B2875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72" name="TextBox 16">
            <a:extLst>
              <a:ext uri="{FF2B5EF4-FFF2-40B4-BE49-F238E27FC236}">
                <a16:creationId xmlns:a16="http://schemas.microsoft.com/office/drawing/2014/main" id="{E3FAD11C-7925-CE1A-7ABE-0D24D53D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19473" name="Oval 6">
            <a:extLst>
              <a:ext uri="{FF2B5EF4-FFF2-40B4-BE49-F238E27FC236}">
                <a16:creationId xmlns:a16="http://schemas.microsoft.com/office/drawing/2014/main" id="{B0742A89-B959-5309-7634-BBBDCF7D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4" name="Oval 7">
            <a:extLst>
              <a:ext uri="{FF2B5EF4-FFF2-40B4-BE49-F238E27FC236}">
                <a16:creationId xmlns:a16="http://schemas.microsoft.com/office/drawing/2014/main" id="{39BAAA36-03A9-37DE-2ADE-85374BEE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75" name="Oval 8">
            <a:extLst>
              <a:ext uri="{FF2B5EF4-FFF2-40B4-BE49-F238E27FC236}">
                <a16:creationId xmlns:a16="http://schemas.microsoft.com/office/drawing/2014/main" id="{EDFEFC74-EB4A-6499-6367-351EA94D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6" name="Line 10">
            <a:extLst>
              <a:ext uri="{FF2B5EF4-FFF2-40B4-BE49-F238E27FC236}">
                <a16:creationId xmlns:a16="http://schemas.microsoft.com/office/drawing/2014/main" id="{97015A7C-9C18-F081-3CCD-4D0DFFD84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11">
            <a:extLst>
              <a:ext uri="{FF2B5EF4-FFF2-40B4-BE49-F238E27FC236}">
                <a16:creationId xmlns:a16="http://schemas.microsoft.com/office/drawing/2014/main" id="{035CC35D-F678-1F2E-2E4B-02B2D9F3F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12">
            <a:extLst>
              <a:ext uri="{FF2B5EF4-FFF2-40B4-BE49-F238E27FC236}">
                <a16:creationId xmlns:a16="http://schemas.microsoft.com/office/drawing/2014/main" id="{EC0727A8-A138-8E53-B65D-3D7BB3199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Oval 7">
            <a:extLst>
              <a:ext uri="{FF2B5EF4-FFF2-40B4-BE49-F238E27FC236}">
                <a16:creationId xmlns:a16="http://schemas.microsoft.com/office/drawing/2014/main" id="{944D18CE-CCCC-2A23-4DB3-CC523440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80" name="Line 10">
            <a:extLst>
              <a:ext uri="{FF2B5EF4-FFF2-40B4-BE49-F238E27FC236}">
                <a16:creationId xmlns:a16="http://schemas.microsoft.com/office/drawing/2014/main" id="{FFF5DD57-A738-E46E-8A7E-81036AB68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Oval 8">
            <a:extLst>
              <a:ext uri="{FF2B5EF4-FFF2-40B4-BE49-F238E27FC236}">
                <a16:creationId xmlns:a16="http://schemas.microsoft.com/office/drawing/2014/main" id="{DF3F6728-43F8-F7C8-7D07-D83DCFD1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82" name="Line 12">
            <a:extLst>
              <a:ext uri="{FF2B5EF4-FFF2-40B4-BE49-F238E27FC236}">
                <a16:creationId xmlns:a16="http://schemas.microsoft.com/office/drawing/2014/main" id="{2915CD12-ACA8-5D43-6AC2-B0CC507E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7F72820-4FCC-E3F3-25EA-B0CC10CAF81F}"/>
              </a:ext>
            </a:extLst>
          </p:cNvPr>
          <p:cNvSpPr/>
          <p:nvPr/>
        </p:nvSpPr>
        <p:spPr>
          <a:xfrm>
            <a:off x="48768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4" name="TextBox 28">
            <a:extLst>
              <a:ext uri="{FF2B5EF4-FFF2-40B4-BE49-F238E27FC236}">
                <a16:creationId xmlns:a16="http://schemas.microsoft.com/office/drawing/2014/main" id="{877CAC75-F086-0FC6-A4D1-E5F7353C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85" name="TextBox 29">
            <a:extLst>
              <a:ext uri="{FF2B5EF4-FFF2-40B4-BE49-F238E27FC236}">
                <a16:creationId xmlns:a16="http://schemas.microsoft.com/office/drawing/2014/main" id="{2F11EFBB-0E99-0FF2-A6D8-C0A8DFCA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2BF12D4E-0FF8-FBE6-68D5-1D20C617B87B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B3F673CE-B647-9AC2-F347-33C355642924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8" name="TextBox 32">
            <a:extLst>
              <a:ext uri="{FF2B5EF4-FFF2-40B4-BE49-F238E27FC236}">
                <a16:creationId xmlns:a16="http://schemas.microsoft.com/office/drawing/2014/main" id="{22B55555-2BB4-FA4B-C68E-CF7DC1339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9489" name="TextBox 33">
            <a:extLst>
              <a:ext uri="{FF2B5EF4-FFF2-40B4-BE49-F238E27FC236}">
                <a16:creationId xmlns:a16="http://schemas.microsoft.com/office/drawing/2014/main" id="{D869E88C-6A24-E078-06D1-6800B45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x4, x2,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19490" name="TextBox 34">
            <a:extLst>
              <a:ext uri="{FF2B5EF4-FFF2-40B4-BE49-F238E27FC236}">
                <a16:creationId xmlns:a16="http://schemas.microsoft.com/office/drawing/2014/main" id="{13367405-ED26-1DE7-A380-B732DFB3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4C3F1F2-9258-E298-53CD-946B88CE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Maximal munch algorithm</a:t>
            </a:r>
            <a:endParaRPr lang="zh-CN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4FAC00D9-BD75-ABAE-AFC8-44E0A201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8686800" cy="4862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Var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switch(e){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n: emit(“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x, n”);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x: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e1+n: x1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emit(“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y, x1, n”); return y;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n+e2: ...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leave as exercises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e1+e2: x1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x2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emit(“add x, x1, x2);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...;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similar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}}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E94A5D46-D3C8-7997-0F5A-6FC43E58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4B442184-617A-2637-DEB3-C91C19A1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448030AC-C3F1-F902-8828-4ABF4089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5F8AFBC-8377-23B7-7357-330818946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257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6B5EA8B9-D6B5-F16A-3B78-4C4F35E13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257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3C294AC6-C35B-B58A-6004-4E3F1329B8DF}"/>
              </a:ext>
            </a:extLst>
          </p:cNvPr>
          <p:cNvSpPr/>
          <p:nvPr/>
        </p:nvSpPr>
        <p:spPr>
          <a:xfrm flipH="1">
            <a:off x="6934200" y="4343400"/>
            <a:ext cx="153987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13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46FD711-3019-19DA-647B-E859570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B10247D-C1B0-E504-8287-5BBA5BBC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 munch is easy to implement</a:t>
            </a:r>
          </a:p>
          <a:p>
            <a:pPr lvl="1"/>
            <a:r>
              <a:rPr lang="en-US" altLang="zh-CN" dirty="0"/>
              <a:t>cover max # of tree root, recursion</a:t>
            </a:r>
          </a:p>
          <a:p>
            <a:pPr lvl="1"/>
            <a:r>
              <a:rPr lang="en-US" altLang="zh-CN" dirty="0"/>
              <a:t>work well for RISC</a:t>
            </a:r>
          </a:p>
          <a:p>
            <a:r>
              <a:rPr lang="en-US" altLang="zh-CN" dirty="0"/>
              <a:t>Complexity:</a:t>
            </a:r>
          </a:p>
          <a:p>
            <a:pPr lvl="1"/>
            <a:r>
              <a:rPr lang="en-US" altLang="zh-CN" dirty="0"/>
              <a:t>for IR trees with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nodes, and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 patterns</a:t>
            </a:r>
          </a:p>
          <a:p>
            <a:pPr lvl="2"/>
            <a:r>
              <a:rPr lang="en-US" altLang="zh-CN" dirty="0"/>
              <a:t>at every IR node, we have at most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 tries</a:t>
            </a:r>
          </a:p>
          <a:p>
            <a:pPr lvl="2"/>
            <a:r>
              <a:rPr lang="en-US" altLang="zh-CN" i="1" dirty="0">
                <a:solidFill>
                  <a:srgbClr val="0432FF"/>
                </a:solidFill>
              </a:rPr>
              <a:t>O(N*M)</a:t>
            </a:r>
          </a:p>
          <a:p>
            <a:pPr lvl="3"/>
            <a:r>
              <a:rPr lang="en-US" altLang="zh-CN" dirty="0"/>
              <a:t>but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tends to be small, say 4 or 5 for RISC</a:t>
            </a:r>
          </a:p>
          <a:p>
            <a:pPr lvl="3"/>
            <a:r>
              <a:rPr lang="en-US" altLang="zh-CN" i="1" dirty="0">
                <a:solidFill>
                  <a:srgbClr val="0432FF"/>
                </a:solidFill>
              </a:rPr>
              <a:t>O(N*M)≈O(N)</a:t>
            </a:r>
            <a:endParaRPr lang="zh-CN" altLang="en-US" i="1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C5CE20-FF7D-598F-1C3D-9A822AEE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D52CB0-B991-A21D-8549-B61DEF9F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DF118CFE-25EC-FDB5-C7B9-72B82B81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F2590FEC-74C2-6661-A9F5-76547C1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E94DCFAF-2D40-20C3-B7AF-AE8972EAA15A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BA934764-C94D-13FB-9E79-52D536E32D2D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1FA33A5C-166D-7C48-9FF5-5CF10021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BD55AB67-71D8-421D-33D0-91BCA56427A5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24E9E181-3543-C4AE-1878-2A44742A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092E74AC-40FB-4069-0873-D04EA7F510A1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427AB297-C5D1-A5EA-5C8D-0B006A5E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AE2AFC7-1EB1-CF6F-926D-B08DCDDA7E2E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695D8DAC-DE81-D7C3-7C6B-C4B9A8AE20D7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A19891F-EF88-6DA0-2EFA-B3A4CBCF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8220C07-C246-9F60-39EB-2AA0110C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8D73552-3643-0CC8-0002-E07613A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covering: </a:t>
            </a:r>
            <a:br>
              <a:rPr lang="en-US" altLang="zh-CN"/>
            </a:br>
            <a:r>
              <a:rPr lang="en-US" altLang="zh-CN"/>
              <a:t>tree pattern costs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76926F2-E4CE-0D24-C54B-6DACFD55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tree pattern has a cost (think cycles), say: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48B7B1-3B40-1DB8-AE9A-6B7A4A19454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048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 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 v1, [v2, n]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store [v1, n],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call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jz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v, L1, 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5F3CAD8-8EA8-963F-0D47-9700731D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</a:t>
            </a:r>
            <a:br>
              <a:rPr lang="en-US" altLang="zh-CN"/>
            </a:br>
            <a:r>
              <a:rPr lang="en-US" altLang="zh-CN"/>
              <a:t>covering </a:t>
            </a:r>
            <a:endParaRPr lang="zh-CN" altLang="en-US"/>
          </a:p>
        </p:txBody>
      </p:sp>
      <p:sp>
        <p:nvSpPr>
          <p:cNvPr id="23555" name="Oval 6">
            <a:extLst>
              <a:ext uri="{FF2B5EF4-FFF2-40B4-BE49-F238E27FC236}">
                <a16:creationId xmlns:a16="http://schemas.microsoft.com/office/drawing/2014/main" id="{55A74BE6-6F26-34C4-C0C3-3D2074D2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6" name="Oval 7">
            <a:extLst>
              <a:ext uri="{FF2B5EF4-FFF2-40B4-BE49-F238E27FC236}">
                <a16:creationId xmlns:a16="http://schemas.microsoft.com/office/drawing/2014/main" id="{519879E1-E74A-0167-249B-825FA709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57" name="Oval 8">
            <a:extLst>
              <a:ext uri="{FF2B5EF4-FFF2-40B4-BE49-F238E27FC236}">
                <a16:creationId xmlns:a16="http://schemas.microsoft.com/office/drawing/2014/main" id="{C2FD71CD-2D5A-5E20-9700-11404014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8" name="Line 10">
            <a:extLst>
              <a:ext uri="{FF2B5EF4-FFF2-40B4-BE49-F238E27FC236}">
                <a16:creationId xmlns:a16="http://schemas.microsoft.com/office/drawing/2014/main" id="{444E50AF-5528-6785-A447-6A1F57CBD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1">
            <a:extLst>
              <a:ext uri="{FF2B5EF4-FFF2-40B4-BE49-F238E27FC236}">
                <a16:creationId xmlns:a16="http://schemas.microsoft.com/office/drawing/2014/main" id="{D30F8B11-A692-E020-0071-3360DCBBB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2">
            <a:extLst>
              <a:ext uri="{FF2B5EF4-FFF2-40B4-BE49-F238E27FC236}">
                <a16:creationId xmlns:a16="http://schemas.microsoft.com/office/drawing/2014/main" id="{8FCB824A-2414-2DCA-A7E3-83601672B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AD8E2747-9D25-7364-5BDE-92D36AAB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C2B3C846-437F-AF06-41F6-B116E6D40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Oval 8">
            <a:extLst>
              <a:ext uri="{FF2B5EF4-FFF2-40B4-BE49-F238E27FC236}">
                <a16:creationId xmlns:a16="http://schemas.microsoft.com/office/drawing/2014/main" id="{BD19577D-6E42-F2C6-2FFD-69CA7F72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30E02D19-496D-ABE7-CB58-E40FBEC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80F1D7C-2E01-CB83-D303-4247B52006A3}"/>
              </a:ext>
            </a:extLst>
          </p:cNvPr>
          <p:cNvSpPr/>
          <p:nvPr/>
        </p:nvSpPr>
        <p:spPr>
          <a:xfrm>
            <a:off x="6096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EA18C00-0423-BD42-61FA-2838E689F30B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7" name="TextBox 15">
            <a:extLst>
              <a:ext uri="{FF2B5EF4-FFF2-40B4-BE49-F238E27FC236}">
                <a16:creationId xmlns:a16="http://schemas.microsoft.com/office/drawing/2014/main" id="{578DF582-002D-E950-2467-37AEF3C8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68" name="TextBox 16">
            <a:extLst>
              <a:ext uri="{FF2B5EF4-FFF2-40B4-BE49-F238E27FC236}">
                <a16:creationId xmlns:a16="http://schemas.microsoft.com/office/drawing/2014/main" id="{689382E6-77C9-1DFA-B771-173F7C34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23569" name="Oval 6">
            <a:extLst>
              <a:ext uri="{FF2B5EF4-FFF2-40B4-BE49-F238E27FC236}">
                <a16:creationId xmlns:a16="http://schemas.microsoft.com/office/drawing/2014/main" id="{24B23C44-9731-954F-3858-DC9A9D8A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0" name="Oval 7">
            <a:extLst>
              <a:ext uri="{FF2B5EF4-FFF2-40B4-BE49-F238E27FC236}">
                <a16:creationId xmlns:a16="http://schemas.microsoft.com/office/drawing/2014/main" id="{9B3B89F7-45FA-4D77-1408-34F3F649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71" name="Oval 8">
            <a:extLst>
              <a:ext uri="{FF2B5EF4-FFF2-40B4-BE49-F238E27FC236}">
                <a16:creationId xmlns:a16="http://schemas.microsoft.com/office/drawing/2014/main" id="{222395C0-312B-8B93-8DA1-344FF2C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2" name="Line 10">
            <a:extLst>
              <a:ext uri="{FF2B5EF4-FFF2-40B4-BE49-F238E27FC236}">
                <a16:creationId xmlns:a16="http://schemas.microsoft.com/office/drawing/2014/main" id="{E25DFD2F-7B33-6688-DDFD-CB2CA2045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11">
            <a:extLst>
              <a:ext uri="{FF2B5EF4-FFF2-40B4-BE49-F238E27FC236}">
                <a16:creationId xmlns:a16="http://schemas.microsoft.com/office/drawing/2014/main" id="{0F00B4FE-7CD4-EA12-B197-66E4A8E26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12">
            <a:extLst>
              <a:ext uri="{FF2B5EF4-FFF2-40B4-BE49-F238E27FC236}">
                <a16:creationId xmlns:a16="http://schemas.microsoft.com/office/drawing/2014/main" id="{C01F061C-7300-E06B-15BB-224FF3C2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7">
            <a:extLst>
              <a:ext uri="{FF2B5EF4-FFF2-40B4-BE49-F238E27FC236}">
                <a16:creationId xmlns:a16="http://schemas.microsoft.com/office/drawing/2014/main" id="{B1A07B12-FAA5-CA17-1E98-8839A9B3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76" name="Line 10">
            <a:extLst>
              <a:ext uri="{FF2B5EF4-FFF2-40B4-BE49-F238E27FC236}">
                <a16:creationId xmlns:a16="http://schemas.microsoft.com/office/drawing/2014/main" id="{C4F964B5-8B34-DB5A-21F7-DBE1BA140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Oval 8">
            <a:extLst>
              <a:ext uri="{FF2B5EF4-FFF2-40B4-BE49-F238E27FC236}">
                <a16:creationId xmlns:a16="http://schemas.microsoft.com/office/drawing/2014/main" id="{F2C0EBFD-C4EA-FCBE-D83A-FA888AB9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78" name="Line 12">
            <a:extLst>
              <a:ext uri="{FF2B5EF4-FFF2-40B4-BE49-F238E27FC236}">
                <a16:creationId xmlns:a16="http://schemas.microsoft.com/office/drawing/2014/main" id="{3E810EF5-515B-6DE4-0545-29D77EB6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194F296-F688-2A67-6B69-88E1B6F702F1}"/>
              </a:ext>
            </a:extLst>
          </p:cNvPr>
          <p:cNvSpPr/>
          <p:nvPr/>
        </p:nvSpPr>
        <p:spPr>
          <a:xfrm>
            <a:off x="4892675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0" name="TextBox 28">
            <a:extLst>
              <a:ext uri="{FF2B5EF4-FFF2-40B4-BE49-F238E27FC236}">
                <a16:creationId xmlns:a16="http://schemas.microsoft.com/office/drawing/2014/main" id="{8047A6F7-49BC-50AB-A959-82DA6391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81" name="TextBox 29">
            <a:extLst>
              <a:ext uri="{FF2B5EF4-FFF2-40B4-BE49-F238E27FC236}">
                <a16:creationId xmlns:a16="http://schemas.microsoft.com/office/drawing/2014/main" id="{2827744B-71DF-2BA9-8A2D-4B6A2F02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EE591CC5-3F73-32BE-A42B-48998268F668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CE05C106-FDD6-D53B-AE33-6FF3C4289FC7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4" name="TextBox 32">
            <a:extLst>
              <a:ext uri="{FF2B5EF4-FFF2-40B4-BE49-F238E27FC236}">
                <a16:creationId xmlns:a16="http://schemas.microsoft.com/office/drawing/2014/main" id="{F926B342-14C8-76DE-4353-C50CC2BD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23585" name="TextBox 33">
            <a:extLst>
              <a:ext uri="{FF2B5EF4-FFF2-40B4-BE49-F238E27FC236}">
                <a16:creationId xmlns:a16="http://schemas.microsoft.com/office/drawing/2014/main" id="{33BF5FB9-E1F5-7AF6-F902-15F82EC0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x4, x2, 5</a:t>
            </a:r>
          </a:p>
          <a:p>
            <a:pPr eaLnBrk="1" hangingPunct="1"/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23586" name="TextBox 34">
            <a:extLst>
              <a:ext uri="{FF2B5EF4-FFF2-40B4-BE49-F238E27FC236}">
                <a16:creationId xmlns:a16="http://schemas.microsoft.com/office/drawing/2014/main" id="{0E6B3185-FB8E-7737-D498-9B1B9540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x5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3EEACA5-A92F-A2B8-0C92-9EA7601C9B9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DB49EF4-0800-5F07-FC79-57982F11A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5D0AB-9448-3B9E-01D5-7BEC9044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119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569454-8D9D-D8BB-FF51-36E8B1FD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CC72F1-0950-481D-3361-9DCAD361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183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C7E5C-354C-CD41-8B73-A7610A7E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4881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5E9EF5F-A1EB-8FB3-EDCE-74711AD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 key insights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0A70183-6C9C-49CF-B823-C1B89327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in a bottom-up way:</a:t>
            </a:r>
          </a:p>
          <a:p>
            <a:pPr lvl="1"/>
            <a:r>
              <a:rPr lang="en-US" altLang="zh-CN" dirty="0"/>
              <a:t>First find the optimum cost for </a:t>
            </a:r>
            <a:r>
              <a:rPr lang="en-US" altLang="zh-CN" dirty="0">
                <a:solidFill>
                  <a:srgbClr val="0432FF"/>
                </a:solidFill>
              </a:rPr>
              <a:t>all</a:t>
            </a:r>
            <a:r>
              <a:rPr lang="en-US" altLang="zh-CN" dirty="0"/>
              <a:t> sub-trees</a:t>
            </a:r>
          </a:p>
          <a:p>
            <a:pPr lvl="1"/>
            <a:r>
              <a:rPr lang="en-US" altLang="zh-CN" dirty="0"/>
              <a:t>For root node, enumerate all possible tile covering</a:t>
            </a:r>
          </a:p>
          <a:p>
            <a:pPr lvl="2"/>
            <a:r>
              <a:rPr lang="en-US" altLang="zh-CN" dirty="0"/>
              <a:t>Choose the one with the </a:t>
            </a:r>
            <a:r>
              <a:rPr lang="en-US" altLang="zh-CN" dirty="0">
                <a:solidFill>
                  <a:srgbClr val="0432FF"/>
                </a:solidFill>
              </a:rPr>
              <a:t>lowest</a:t>
            </a:r>
            <a:r>
              <a:rPr lang="en-US" altLang="zh-CN" dirty="0"/>
              <a:t> cost</a:t>
            </a:r>
          </a:p>
          <a:p>
            <a:pPr lvl="2"/>
            <a:r>
              <a:rPr lang="en-US" altLang="zh-CN" dirty="0"/>
              <a:t>Mark the cost on this root, and go upward</a:t>
            </a:r>
          </a:p>
          <a:p>
            <a:r>
              <a:rPr lang="en-US" altLang="zh-CN" dirty="0"/>
              <a:t>A typical </a:t>
            </a:r>
            <a:r>
              <a:rPr lang="en-US" altLang="zh-CN" dirty="0">
                <a:solidFill>
                  <a:srgbClr val="0432FF"/>
                </a:solidFill>
              </a:rPr>
              <a:t>dynamic programming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166C4AE-F81A-891F-E66D-666E436F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</a:t>
            </a:r>
            <a:br>
              <a:rPr lang="en-US" altLang="zh-CN"/>
            </a:br>
            <a:r>
              <a:rPr lang="en-US" altLang="zh-CN"/>
              <a:t>Progromming</a:t>
            </a:r>
            <a:endParaRPr lang="zh-CN" altLang="en-US"/>
          </a:p>
        </p:txBody>
      </p:sp>
      <p:sp>
        <p:nvSpPr>
          <p:cNvPr id="25603" name="Oval 6">
            <a:extLst>
              <a:ext uri="{FF2B5EF4-FFF2-40B4-BE49-F238E27FC236}">
                <a16:creationId xmlns:a16="http://schemas.microsoft.com/office/drawing/2014/main" id="{0ACE1983-6757-1551-BFE4-993C2B24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4" name="Oval 7">
            <a:extLst>
              <a:ext uri="{FF2B5EF4-FFF2-40B4-BE49-F238E27FC236}">
                <a16:creationId xmlns:a16="http://schemas.microsoft.com/office/drawing/2014/main" id="{AC823173-58C8-E067-6AA7-9BD5B3C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5605" name="Oval 8">
            <a:extLst>
              <a:ext uri="{FF2B5EF4-FFF2-40B4-BE49-F238E27FC236}">
                <a16:creationId xmlns:a16="http://schemas.microsoft.com/office/drawing/2014/main" id="{D3D10E62-317C-81CD-2618-D19F6CB9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6" name="Line 10">
            <a:extLst>
              <a:ext uri="{FF2B5EF4-FFF2-40B4-BE49-F238E27FC236}">
                <a16:creationId xmlns:a16="http://schemas.microsoft.com/office/drawing/2014/main" id="{08A16707-B415-4E60-199F-40E1939C2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3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1">
            <a:extLst>
              <a:ext uri="{FF2B5EF4-FFF2-40B4-BE49-F238E27FC236}">
                <a16:creationId xmlns:a16="http://schemas.microsoft.com/office/drawing/2014/main" id="{C0C1983C-FC62-7F3E-14C0-772567E8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2">
            <a:extLst>
              <a:ext uri="{FF2B5EF4-FFF2-40B4-BE49-F238E27FC236}">
                <a16:creationId xmlns:a16="http://schemas.microsoft.com/office/drawing/2014/main" id="{8492EC69-68C4-B6BD-57F3-C1B16F8C2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E7F2E7AA-E446-EB43-5647-E32BC4A3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12E36225-0ABE-3A72-1935-CD6A5079C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79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Oval 8">
            <a:extLst>
              <a:ext uri="{FF2B5EF4-FFF2-40B4-BE49-F238E27FC236}">
                <a16:creationId xmlns:a16="http://schemas.microsoft.com/office/drawing/2014/main" id="{DAD51EC6-2FBB-F13A-DA39-F948B1A9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16177B7-0D8B-787C-E825-C23125B51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C79EB-9144-3305-0890-7EA76ED4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929DBD-732A-2B86-9717-44722AAE3FEA}"/>
              </a:ext>
            </a:extLst>
          </p:cNvPr>
          <p:cNvCxnSpPr>
            <a:endCxn id="25609" idx="6"/>
          </p:cNvCxnSpPr>
          <p:nvPr/>
        </p:nvCxnSpPr>
        <p:spPr>
          <a:xfrm flipH="1" flipV="1">
            <a:off x="3946525" y="5322888"/>
            <a:ext cx="396875" cy="11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A7DD76-AEC8-C61B-A139-1F1BE8159772}"/>
              </a:ext>
            </a:extLst>
          </p:cNvPr>
          <p:cNvCxnSpPr/>
          <p:nvPr/>
        </p:nvCxnSpPr>
        <p:spPr>
          <a:xfrm flipH="1" flipV="1">
            <a:off x="5181600" y="5334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B762CF-FCDB-1EFD-1C8C-31894BB43EBD}"/>
              </a:ext>
            </a:extLst>
          </p:cNvPr>
          <p:cNvCxnSpPr/>
          <p:nvPr/>
        </p:nvCxnSpPr>
        <p:spPr>
          <a:xfrm flipH="1" flipV="1">
            <a:off x="4572000" y="4191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5BED7-B920-A58E-020C-486BA91A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addi: 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086EE8-259A-BBE8-96C0-3408BEAD63BF}"/>
              </a:ext>
            </a:extLst>
          </p:cNvPr>
          <p:cNvCxnSpPr/>
          <p:nvPr/>
        </p:nvCxnSpPr>
        <p:spPr>
          <a:xfrm flipH="1" flipV="1">
            <a:off x="4572000" y="4506913"/>
            <a:ext cx="396875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B6D530-E987-0E68-D3AA-955CE3A0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783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add: </a:t>
            </a:r>
            <a:r>
              <a:rPr lang="en-US" altLang="zh-CN">
                <a:solidFill>
                  <a:srgbClr val="FF0000"/>
                </a:solidFill>
              </a:rPr>
              <a:t>1+1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AFB03C-435E-DF75-D2E7-D621D305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D3AF561-814B-8161-7174-5BBA8508863E}"/>
              </a:ext>
            </a:extLst>
          </p:cNvPr>
          <p:cNvCxnSpPr/>
          <p:nvPr/>
        </p:nvCxnSpPr>
        <p:spPr>
          <a:xfrm flipH="1" flipV="1">
            <a:off x="3962400" y="31242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E31C87-C5EB-0B23-EAE0-D8EEC123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EE600A7-AE8A-9CBC-821D-F04AA744A9B4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4506F051-25A3-E178-9A1C-33777E4CFDCA}"/>
              </a:ext>
            </a:extLst>
          </p:cNvPr>
          <p:cNvSpPr/>
          <p:nvPr/>
        </p:nvSpPr>
        <p:spPr>
          <a:xfrm>
            <a:off x="4419600" y="4762500"/>
            <a:ext cx="884238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TextBox 32">
            <a:extLst>
              <a:ext uri="{FF2B5EF4-FFF2-40B4-BE49-F238E27FC236}">
                <a16:creationId xmlns:a16="http://schemas.microsoft.com/office/drawing/2014/main" id="{C14B2153-96A4-555A-BB08-D03C17F6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loadi: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BE851B1D-5EB1-8484-50D6-0DF5C3E60455}"/>
              </a:ext>
            </a:extLst>
          </p:cNvPr>
          <p:cNvSpPr/>
          <p:nvPr/>
        </p:nvSpPr>
        <p:spPr>
          <a:xfrm>
            <a:off x="3200400" y="37338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F9329CCA-FCA6-E363-F734-D321479EA11B}"/>
              </a:ext>
            </a:extLst>
          </p:cNvPr>
          <p:cNvSpPr/>
          <p:nvPr/>
        </p:nvSpPr>
        <p:spPr>
          <a:xfrm>
            <a:off x="3124200" y="3657600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0" grpId="0"/>
      <p:bldP spid="51" grpId="0"/>
      <p:bldP spid="53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0FC331A-0F65-C711-7D6F-BC2E3D01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 algorithm</a:t>
            </a:r>
            <a:br>
              <a:rPr lang="en-US" altLang="zh-CN"/>
            </a:br>
            <a:r>
              <a:rPr lang="en-US" altLang="zh-CN"/>
              <a:t>for Covering</a:t>
            </a:r>
            <a:endParaRPr lang="zh-CN" alt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912EE99-E647-03C3-E2FF-2261F5F7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4191000" cy="151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dpCover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16BB6E9-CAB4-023D-A83C-4718D62F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95400"/>
            <a:ext cx="4648200" cy="2632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#2: the top-down pass: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generate assembly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foreach(child of cover[e])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(child);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emit(cover[e]);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D26D1A7C-1C81-1EE7-6089-444C903A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0"/>
            <a:ext cx="6934200" cy="300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#1: the bottom-up pass: calculate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the patterns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foreach(child “c” of e)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foreach(pattern p1, ...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covers e)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cover[e]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minCost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(p1, ...,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9A1440E-6B41-6196-6CD4-5F6FBA9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3D6C9E75-3218-2842-4E72-1481D29F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DP algorithm is conceptually simple</a:t>
            </a:r>
          </a:p>
          <a:p>
            <a:pPr lvl="1"/>
            <a:r>
              <a:rPr lang="en-US" altLang="zh-CN" dirty="0"/>
              <a:t>but the direct implementation is messy</a:t>
            </a:r>
          </a:p>
          <a:p>
            <a:pPr lvl="2"/>
            <a:r>
              <a:rPr lang="en-US" altLang="zh-CN" dirty="0"/>
              <a:t>must enumerate </a:t>
            </a:r>
            <a:r>
              <a:rPr lang="en-US" altLang="zh-CN" dirty="0">
                <a:solidFill>
                  <a:srgbClr val="0432FF"/>
                </a:solidFill>
              </a:rPr>
              <a:t>all</a:t>
            </a:r>
            <a:r>
              <a:rPr lang="en-US" altLang="zh-CN" dirty="0"/>
              <a:t> possible patterns</a:t>
            </a:r>
          </a:p>
          <a:p>
            <a:pPr lvl="2"/>
            <a:r>
              <a:rPr lang="en-US" altLang="zh-CN" dirty="0"/>
              <a:t>not just the biggest one (as in the greedy)</a:t>
            </a:r>
          </a:p>
          <a:p>
            <a:r>
              <a:rPr lang="en-US" altLang="zh-CN" dirty="0"/>
              <a:t>Automatic tools are developed</a:t>
            </a:r>
          </a:p>
          <a:p>
            <a:pPr lvl="1"/>
            <a:r>
              <a:rPr lang="en-US" altLang="zh-CN" dirty="0"/>
              <a:t>specification as input, CG as output</a:t>
            </a:r>
          </a:p>
          <a:p>
            <a:pPr lvl="1"/>
            <a:r>
              <a:rPr lang="en-US" altLang="zh-CN" dirty="0"/>
              <a:t>called the code generator generators (CGGs)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E8FDF0-DA0D-CDF7-8073-444A9B63C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CF86298-80E3-0C6A-BF09-D4CC908AA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Code Generator Generators (CGG)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856B776-74DC-E248-335F-0C99652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CGGS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A2DADDE-DEAC-7D9F-AAD1-85F61B54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#1: grammar-based tools</a:t>
            </a:r>
          </a:p>
          <a:p>
            <a:pPr lvl="1"/>
            <a:r>
              <a:rPr lang="en-US" altLang="zh-CN" dirty="0"/>
              <a:t>encode the tree patterns as grammars</a:t>
            </a:r>
          </a:p>
          <a:p>
            <a:pPr lvl="2"/>
            <a:r>
              <a:rPr lang="en-US" altLang="zh-CN" dirty="0"/>
              <a:t>e.g.: TWIG: </a:t>
            </a:r>
            <a:r>
              <a:rPr lang="en-US" altLang="zh-CN" dirty="0" err="1"/>
              <a:t>Alho</a:t>
            </a:r>
            <a:r>
              <a:rPr lang="en-US" altLang="zh-CN" dirty="0"/>
              <a:t>, 1986; BURG: Fraser, 1992; ...</a:t>
            </a:r>
          </a:p>
          <a:p>
            <a:r>
              <a:rPr lang="en-US" altLang="zh-CN" dirty="0"/>
              <a:t>#2: automata-based tools</a:t>
            </a:r>
          </a:p>
          <a:p>
            <a:pPr lvl="1"/>
            <a:r>
              <a:rPr lang="en-US" altLang="zh-CN" sz="2400" dirty="0"/>
              <a:t>e.g.: </a:t>
            </a:r>
            <a:r>
              <a:rPr lang="en-US" altLang="zh-CN" sz="2400" dirty="0" err="1"/>
              <a:t>Emmelmann</a:t>
            </a:r>
            <a:r>
              <a:rPr lang="en-US" altLang="zh-CN" sz="2400" dirty="0"/>
              <a:t>, 1992; Ferdinand 1994; ...</a:t>
            </a:r>
          </a:p>
          <a:p>
            <a:r>
              <a:rPr lang="en-US" altLang="zh-CN" dirty="0"/>
              <a:t>#3: string</a:t>
            </a:r>
            <a:r>
              <a:rPr lang="zh-CN" altLang="en-US" dirty="0"/>
              <a:t> </a:t>
            </a:r>
            <a:r>
              <a:rPr lang="en-US" altLang="zh-CN" dirty="0"/>
              <a:t>matching-based tools</a:t>
            </a:r>
          </a:p>
          <a:p>
            <a:pPr lvl="1"/>
            <a:r>
              <a:rPr lang="en-US" altLang="zh-CN" dirty="0"/>
              <a:t>linear string representation of IRs</a:t>
            </a:r>
          </a:p>
          <a:p>
            <a:pPr lvl="2"/>
            <a:r>
              <a:rPr lang="en-US" altLang="zh-CN" dirty="0"/>
              <a:t>e.g.: Aho, 1975; Knuth 1977; 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ED0399A-35FC-6D90-0D09-4E0AC58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Grammar-based CGG 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30CCC248-5D75-5676-87A7-C63F623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idea:</a:t>
            </a:r>
          </a:p>
          <a:p>
            <a:pPr lvl="1"/>
            <a:r>
              <a:rPr lang="en-US" altLang="zh-CN" dirty="0"/>
              <a:t>representing assembly as grammars</a:t>
            </a:r>
          </a:p>
          <a:p>
            <a:pPr lvl="2"/>
            <a:r>
              <a:rPr lang="en-US" altLang="zh-CN" dirty="0"/>
              <a:t>tools convert the grammar into parser (offline)</a:t>
            </a:r>
          </a:p>
          <a:p>
            <a:pPr lvl="1"/>
            <a:r>
              <a:rPr lang="en-US" altLang="zh-CN" dirty="0"/>
              <a:t>input: IR as a sequence of tokens</a:t>
            </a:r>
          </a:p>
          <a:p>
            <a:pPr lvl="1"/>
            <a:r>
              <a:rPr lang="en-US" altLang="zh-CN" dirty="0"/>
              <a:t>output: the generated assembly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C7D0F4-8BC6-A3A5-C294-69F66E4C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Architecture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5A0A3EBF-8621-58D9-1283-B2187F72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2286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Loop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E94DF0D5-4089-E157-F437-DDB2F80F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6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IR</a:t>
            </a:r>
          </a:p>
        </p:txBody>
      </p:sp>
      <p:cxnSp>
        <p:nvCxnSpPr>
          <p:cNvPr id="31749" name="AutoShape 6">
            <a:extLst>
              <a:ext uri="{FF2B5EF4-FFF2-40B4-BE49-F238E27FC236}">
                <a16:creationId xmlns:a16="http://schemas.microsoft.com/office/drawing/2014/main" id="{26A53479-3959-9B98-A9BC-401A3283A9D0}"/>
              </a:ext>
            </a:extLst>
          </p:cNvPr>
          <p:cNvCxnSpPr>
            <a:cxnSpLocks noChangeShapeType="1"/>
            <a:stCxn id="31748" idx="3"/>
            <a:endCxn id="31747" idx="1"/>
          </p:cNvCxnSpPr>
          <p:nvPr/>
        </p:nvCxnSpPr>
        <p:spPr bwMode="auto">
          <a:xfrm>
            <a:off x="2828925" y="25527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>
            <a:extLst>
              <a:ext uri="{FF2B5EF4-FFF2-40B4-BE49-F238E27FC236}">
                <a16:creationId xmlns:a16="http://schemas.microsoft.com/office/drawing/2014/main" id="{A69C6021-601A-C3F1-5112-48C8B90F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38338"/>
            <a:ext cx="106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tokens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CD6AD068-8113-A622-599A-588E4A15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838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1752" name="Rectangle 9">
            <a:extLst>
              <a:ext uri="{FF2B5EF4-FFF2-40B4-BE49-F238E27FC236}">
                <a16:creationId xmlns:a16="http://schemas.microsoft.com/office/drawing/2014/main" id="{F1F3EEC9-EF40-42B3-3861-C33C12EF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7526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en-US" altLang="zh-CN" sz="2400"/>
              <a:t> table</a:t>
            </a:r>
          </a:p>
          <a:p>
            <a:pPr algn="ctr" eaLnBrk="1" hangingPunct="1"/>
            <a:r>
              <a:rPr lang="en-US" altLang="zh-CN" sz="2400"/>
              <a:t>&amp;</a:t>
            </a:r>
          </a:p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GOTO</a:t>
            </a:r>
            <a:r>
              <a:rPr lang="en-US" altLang="zh-CN" sz="2400"/>
              <a:t> table</a:t>
            </a:r>
          </a:p>
        </p:txBody>
      </p:sp>
      <p:cxnSp>
        <p:nvCxnSpPr>
          <p:cNvPr id="31753" name="AutoShape 10">
            <a:extLst>
              <a:ext uri="{FF2B5EF4-FFF2-40B4-BE49-F238E27FC236}">
                <a16:creationId xmlns:a16="http://schemas.microsoft.com/office/drawing/2014/main" id="{1EE33340-2A23-75C3-8887-EA14FCB2147B}"/>
              </a:ext>
            </a:extLst>
          </p:cNvPr>
          <p:cNvCxnSpPr>
            <a:cxnSpLocks noChangeShapeType="1"/>
            <a:stCxn id="31747" idx="3"/>
          </p:cNvCxnSpPr>
          <p:nvPr/>
        </p:nvCxnSpPr>
        <p:spPr bwMode="auto">
          <a:xfrm>
            <a:off x="6638925" y="2552700"/>
            <a:ext cx="1590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Text Box 11">
            <a:extLst>
              <a:ext uri="{FF2B5EF4-FFF2-40B4-BE49-F238E27FC236}">
                <a16:creationId xmlns:a16="http://schemas.microsoft.com/office/drawing/2014/main" id="{E35B51DF-063F-FA76-AB8D-0AE4C55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18923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</p:txBody>
      </p:sp>
      <p:cxnSp>
        <p:nvCxnSpPr>
          <p:cNvPr id="31755" name="AutoShape 12">
            <a:extLst>
              <a:ext uri="{FF2B5EF4-FFF2-40B4-BE49-F238E27FC236}">
                <a16:creationId xmlns:a16="http://schemas.microsoft.com/office/drawing/2014/main" id="{66DB30BD-4BDC-DB49-E05D-FE15BE861110}"/>
              </a:ext>
            </a:extLst>
          </p:cNvPr>
          <p:cNvCxnSpPr>
            <a:cxnSpLocks noChangeShapeType="1"/>
            <a:stCxn id="31747" idx="2"/>
            <a:endCxn id="31752" idx="0"/>
          </p:cNvCxnSpPr>
          <p:nvPr/>
        </p:nvCxnSpPr>
        <p:spPr bwMode="auto">
          <a:xfrm>
            <a:off x="5486400" y="3057525"/>
            <a:ext cx="800100" cy="203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>
            <a:extLst>
              <a:ext uri="{FF2B5EF4-FFF2-40B4-BE49-F238E27FC236}">
                <a16:creationId xmlns:a16="http://schemas.microsoft.com/office/drawing/2014/main" id="{3AA7BE63-8001-B034-893E-201189B01BE3}"/>
              </a:ext>
            </a:extLst>
          </p:cNvPr>
          <p:cNvCxnSpPr>
            <a:cxnSpLocks noChangeShapeType="1"/>
            <a:stCxn id="31747" idx="2"/>
            <a:endCxn id="31751" idx="0"/>
          </p:cNvCxnSpPr>
          <p:nvPr/>
        </p:nvCxnSpPr>
        <p:spPr bwMode="auto">
          <a:xfrm flipH="1">
            <a:off x="4381500" y="3057525"/>
            <a:ext cx="11049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6D9639BD-CDB9-DB8F-1E21-E516011C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18288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Generator</a:t>
            </a:r>
          </a:p>
        </p:txBody>
      </p:sp>
      <p:sp>
        <p:nvSpPr>
          <p:cNvPr id="31758" name="Text Box 15">
            <a:extLst>
              <a:ext uri="{FF2B5EF4-FFF2-40B4-BE49-F238E27FC236}">
                <a16:creationId xmlns:a16="http://schemas.microsoft.com/office/drawing/2014/main" id="{52DBFB5C-4D7A-A038-A1F4-AE550283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029200"/>
            <a:ext cx="1444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  <a:p>
            <a:pPr algn="ctr" eaLnBrk="1" hangingPunct="1"/>
            <a:r>
              <a:rPr lang="en-US" altLang="zh-CN" sz="2400"/>
              <a:t>Grammar</a:t>
            </a:r>
          </a:p>
        </p:txBody>
      </p:sp>
      <p:cxnSp>
        <p:nvCxnSpPr>
          <p:cNvPr id="31759" name="AutoShape 16">
            <a:extLst>
              <a:ext uri="{FF2B5EF4-FFF2-40B4-BE49-F238E27FC236}">
                <a16:creationId xmlns:a16="http://schemas.microsoft.com/office/drawing/2014/main" id="{4BAC3051-0478-223C-5DCD-C6A84FDA24C5}"/>
              </a:ext>
            </a:extLst>
          </p:cNvPr>
          <p:cNvCxnSpPr>
            <a:cxnSpLocks noChangeShapeType="1"/>
            <a:stCxn id="31757" idx="1"/>
          </p:cNvCxnSpPr>
          <p:nvPr/>
        </p:nvCxnSpPr>
        <p:spPr bwMode="auto">
          <a:xfrm flipH="1">
            <a:off x="762000" y="5867400"/>
            <a:ext cx="1666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7">
            <a:extLst>
              <a:ext uri="{FF2B5EF4-FFF2-40B4-BE49-F238E27FC236}">
                <a16:creationId xmlns:a16="http://schemas.microsoft.com/office/drawing/2014/main" id="{870CA19F-1398-2EC1-2636-50BE1AD96EFA}"/>
              </a:ext>
            </a:extLst>
          </p:cNvPr>
          <p:cNvCxnSpPr>
            <a:cxnSpLocks noChangeShapeType="1"/>
            <a:stCxn id="31757" idx="3"/>
            <a:endCxn id="31752" idx="1"/>
          </p:cNvCxnSpPr>
          <p:nvPr/>
        </p:nvCxnSpPr>
        <p:spPr bwMode="auto">
          <a:xfrm>
            <a:off x="4276725" y="5867400"/>
            <a:ext cx="1123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EE75D0-19A1-424E-E23D-8A156B49C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A71459A-181C-16DF-DE98-0151ADF8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9194EE17-20AD-3C74-9A23-F8181974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F3EA0105-8F87-BC02-4FFF-9F2C3E83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0C2959FD-EFC7-335D-1935-942EBEA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4FFB6672-47E9-559E-C481-2DEC2183FA17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948F74E3-D02B-0507-E49B-CBFFF650E6A0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52BA2D59-ED8C-8225-D690-A24ED82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B11C9B14-6EEE-909A-1F9F-0F39E122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B8A2E946-A296-3735-4A80-D3A5D33BF51E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9DBBBBC2-2A62-1CA7-10FB-7FCB553C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EBAB4644-D996-1629-9771-7C2D349AB05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9F7FBB2D-774E-617E-00EF-D25A6259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5CB490DD-4028-2D46-24BE-BA36F970BA49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E5B98F5-2F6E-9CF3-5687-D2BBFD4FDF64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48704A43-DD07-CFDF-2863-4182C6C9BAA9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071E8999-0FBC-8549-A329-63178F4CD77A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4C5799CB-BF02-7AF2-36DE-F38662FB262A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A2B293E3-934B-12C8-9CD4-5404042C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9857413-8580-CB36-7BBA-A3065433E635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EAE1B4A-2882-AEBF-2629-5B34B2F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Assembly grammar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7AC8542E-C4F3-6FC0-5D3C-3A32050D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assembly instruction encoded as a production rule</a:t>
            </a:r>
          </a:p>
          <a:p>
            <a:pPr lvl="1"/>
            <a:r>
              <a:rPr lang="en-US" altLang="zh-CN"/>
              <a:t>with rule, semantic action, &amp; cost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766009-B413-04C5-8376-DC1092329089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343400"/>
          <a:ext cx="3352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Cost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A04DF1EA-E347-4CA9-9862-C4715831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60863"/>
            <a:ext cx="5416550" cy="1887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8B82DD-9371-6E95-417A-8626788625CB}"/>
              </a:ext>
            </a:extLst>
          </p:cNvPr>
          <p:cNvCxnSpPr/>
          <p:nvPr/>
        </p:nvCxnSpPr>
        <p:spPr>
          <a:xfrm flipH="1">
            <a:off x="9906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357A44-4ED4-B689-7525-A94C02D832B3}"/>
              </a:ext>
            </a:extLst>
          </p:cNvPr>
          <p:cNvCxnSpPr/>
          <p:nvPr/>
        </p:nvCxnSpPr>
        <p:spPr>
          <a:xfrm flipH="1">
            <a:off x="2667000" y="35052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F4F25D-D4D4-6925-75B2-68DFEA9D1C1B}"/>
              </a:ext>
            </a:extLst>
          </p:cNvPr>
          <p:cNvCxnSpPr/>
          <p:nvPr/>
        </p:nvCxnSpPr>
        <p:spPr>
          <a:xfrm flipH="1">
            <a:off x="5181600" y="3505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17554F5-E57F-535F-21B4-2652A01B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Parser construction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25418CF5-3A96-5D63-CF1F-71EDE67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5240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R’ -&gt; R$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R -&gt; 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R -&gt; 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R -&gt; + R 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4: R -&gt; + R n</a:t>
            </a:r>
          </a:p>
        </p:txBody>
      </p:sp>
      <p:grpSp>
        <p:nvGrpSpPr>
          <p:cNvPr id="33796" name="Group 5">
            <a:extLst>
              <a:ext uri="{FF2B5EF4-FFF2-40B4-BE49-F238E27FC236}">
                <a16:creationId xmlns:a16="http://schemas.microsoft.com/office/drawing/2014/main" id="{1FFE8176-F065-0300-E37D-0D94D0612C20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720850"/>
            <a:chOff x="1159" y="798"/>
            <a:chExt cx="1385" cy="1084"/>
          </a:xfrm>
        </p:grpSpPr>
        <p:sp>
          <p:nvSpPr>
            <p:cNvPr id="33832" name="Text Box 6">
              <a:extLst>
                <a:ext uri="{FF2B5EF4-FFF2-40B4-BE49-F238E27FC236}">
                  <a16:creationId xmlns:a16="http://schemas.microsoft.com/office/drawing/2014/main" id="{824E9F98-FD3A-A26A-9B10-64C918DC3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R $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x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R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n</a:t>
              </a:r>
            </a:p>
          </p:txBody>
        </p:sp>
        <p:sp>
          <p:nvSpPr>
            <p:cNvPr id="33833" name="Text Box 7">
              <a:extLst>
                <a:ext uri="{FF2B5EF4-FFF2-40B4-BE49-F238E27FC236}">
                  <a16:creationId xmlns:a16="http://schemas.microsoft.com/office/drawing/2014/main" id="{FB569A4B-0EF6-E830-F141-85648D747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3797" name="Group 8">
            <a:extLst>
              <a:ext uri="{FF2B5EF4-FFF2-40B4-BE49-F238E27FC236}">
                <a16:creationId xmlns:a16="http://schemas.microsoft.com/office/drawing/2014/main" id="{7B561C5D-4B6B-A548-B1D1-D787E510111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911350" cy="396875"/>
            <a:chOff x="1145" y="2430"/>
            <a:chExt cx="1399" cy="250"/>
          </a:xfrm>
        </p:grpSpPr>
        <p:sp>
          <p:nvSpPr>
            <p:cNvPr id="33830" name="Text Box 9">
              <a:extLst>
                <a:ext uri="{FF2B5EF4-FFF2-40B4-BE49-F238E27FC236}">
                  <a16:creationId xmlns:a16="http://schemas.microsoft.com/office/drawing/2014/main" id="{EBC78C33-4CB1-CE3B-6C1D-94A8575F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 $</a:t>
              </a:r>
            </a:p>
          </p:txBody>
        </p:sp>
        <p:sp>
          <p:nvSpPr>
            <p:cNvPr id="33831" name="Text Box 10">
              <a:extLst>
                <a:ext uri="{FF2B5EF4-FFF2-40B4-BE49-F238E27FC236}">
                  <a16:creationId xmlns:a16="http://schemas.microsoft.com/office/drawing/2014/main" id="{D4FBE615-F4E2-4385-D579-90B3AAD62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33798" name="Group 22">
            <a:extLst>
              <a:ext uri="{FF2B5EF4-FFF2-40B4-BE49-F238E27FC236}">
                <a16:creationId xmlns:a16="http://schemas.microsoft.com/office/drawing/2014/main" id="{51272ECB-83CC-7798-B1C4-F339C51EB61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3624263"/>
            <a:ext cx="371475" cy="595312"/>
            <a:chOff x="1712" y="2283"/>
            <a:chExt cx="234" cy="375"/>
          </a:xfrm>
        </p:grpSpPr>
        <p:cxnSp>
          <p:nvCxnSpPr>
            <p:cNvPr id="33828" name="AutoShape 11">
              <a:extLst>
                <a:ext uri="{FF2B5EF4-FFF2-40B4-BE49-F238E27FC236}">
                  <a16:creationId xmlns:a16="http://schemas.microsoft.com/office/drawing/2014/main" id="{7AF83FE5-4CC0-CC2C-5214-E2482E8F4122}"/>
                </a:ext>
              </a:extLst>
            </p:cNvPr>
            <p:cNvCxnSpPr>
              <a:cxnSpLocks noChangeShapeType="1"/>
              <a:stCxn id="33832" idx="2"/>
              <a:endCxn id="33830" idx="0"/>
            </p:cNvCxnSpPr>
            <p:nvPr/>
          </p:nvCxnSpPr>
          <p:spPr bwMode="auto">
            <a:xfrm>
              <a:off x="1712" y="2283"/>
              <a:ext cx="4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9" name="Text Box 12">
              <a:extLst>
                <a:ext uri="{FF2B5EF4-FFF2-40B4-BE49-F238E27FC236}">
                  <a16:creationId xmlns:a16="http://schemas.microsoft.com/office/drawing/2014/main" id="{98D31D94-93DF-41A2-4CB4-47CA9B0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40"/>
              <a:ext cx="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R</a:t>
              </a:r>
            </a:p>
          </p:txBody>
        </p:sp>
      </p:grpSp>
      <p:sp>
        <p:nvSpPr>
          <p:cNvPr id="33799" name="Text Box 16">
            <a:extLst>
              <a:ext uri="{FF2B5EF4-FFF2-40B4-BE49-F238E27FC236}">
                <a16:creationId xmlns:a16="http://schemas.microsoft.com/office/drawing/2014/main" id="{4279732F-A910-502E-CEC5-2DA8F6C7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8288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+  R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 R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325357E1-B689-5EA4-5012-836452C0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3801" name="Group 21">
            <a:extLst>
              <a:ext uri="{FF2B5EF4-FFF2-40B4-BE49-F238E27FC236}">
                <a16:creationId xmlns:a16="http://schemas.microsoft.com/office/drawing/2014/main" id="{2B083562-3364-F339-4466-63942342FBD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400050"/>
            <a:chOff x="2208" y="1056"/>
            <a:chExt cx="480" cy="252"/>
          </a:xfrm>
        </p:grpSpPr>
        <p:sp>
          <p:nvSpPr>
            <p:cNvPr id="33826" name="Text Box 18">
              <a:extLst>
                <a:ext uri="{FF2B5EF4-FFF2-40B4-BE49-F238E27FC236}">
                  <a16:creationId xmlns:a16="http://schemas.microsoft.com/office/drawing/2014/main" id="{3307C198-EE48-F9B5-3413-FED31A617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056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+</a:t>
              </a:r>
            </a:p>
          </p:txBody>
        </p:sp>
        <p:sp>
          <p:nvSpPr>
            <p:cNvPr id="33827" name="Line 19">
              <a:extLst>
                <a:ext uri="{FF2B5EF4-FFF2-40B4-BE49-F238E27FC236}">
                  <a16:creationId xmlns:a16="http://schemas.microsoft.com/office/drawing/2014/main" id="{8988B20D-A911-079D-6817-95C9068D6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2" name="Text Box 25">
            <a:extLst>
              <a:ext uri="{FF2B5EF4-FFF2-40B4-BE49-F238E27FC236}">
                <a16:creationId xmlns:a16="http://schemas.microsoft.com/office/drawing/2014/main" id="{B704F2C2-8079-6282-431B-1ED81702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x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03" name="Text Box 26">
            <a:extLst>
              <a:ext uri="{FF2B5EF4-FFF2-40B4-BE49-F238E27FC236}">
                <a16:creationId xmlns:a16="http://schemas.microsoft.com/office/drawing/2014/main" id="{D38D267A-B255-29D7-062A-A6F24DED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3804" name="Line 29">
            <a:extLst>
              <a:ext uri="{FF2B5EF4-FFF2-40B4-BE49-F238E27FC236}">
                <a16:creationId xmlns:a16="http://schemas.microsoft.com/office/drawing/2014/main" id="{44B04174-F994-7A9D-547D-1082E2641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9144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805" name="AutoShape 41">
            <a:extLst>
              <a:ext uri="{FF2B5EF4-FFF2-40B4-BE49-F238E27FC236}">
                <a16:creationId xmlns:a16="http://schemas.microsoft.com/office/drawing/2014/main" id="{522BC458-7F2B-BA6B-BD6D-5DD9546FBF68}"/>
              </a:ext>
            </a:extLst>
          </p:cNvPr>
          <p:cNvCxnSpPr>
            <a:cxnSpLocks noChangeShapeType="1"/>
            <a:stCxn id="33799" idx="2"/>
            <a:endCxn id="33802" idx="0"/>
          </p:cNvCxnSpPr>
          <p:nvPr/>
        </p:nvCxnSpPr>
        <p:spPr bwMode="auto">
          <a:xfrm>
            <a:off x="51816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64">
            <a:extLst>
              <a:ext uri="{FF2B5EF4-FFF2-40B4-BE49-F238E27FC236}">
                <a16:creationId xmlns:a16="http://schemas.microsoft.com/office/drawing/2014/main" id="{E5033081-327D-3E4A-F0C6-A69B7A0F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7" name="Text Box 65">
            <a:extLst>
              <a:ext uri="{FF2B5EF4-FFF2-40B4-BE49-F238E27FC236}">
                <a16:creationId xmlns:a16="http://schemas.microsoft.com/office/drawing/2014/main" id="{443394A6-8322-B489-B207-D94C5CC4F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8" name="Freeform 66">
            <a:extLst>
              <a:ext uri="{FF2B5EF4-FFF2-40B4-BE49-F238E27FC236}">
                <a16:creationId xmlns:a16="http://schemas.microsoft.com/office/drawing/2014/main" id="{39EAAD09-EDA1-85CB-C31B-34EE05EC0A21}"/>
              </a:ext>
            </a:extLst>
          </p:cNvPr>
          <p:cNvSpPr>
            <a:spLocks/>
          </p:cNvSpPr>
          <p:nvPr/>
        </p:nvSpPr>
        <p:spPr bwMode="auto">
          <a:xfrm>
            <a:off x="6096000" y="3276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67">
            <a:extLst>
              <a:ext uri="{FF2B5EF4-FFF2-40B4-BE49-F238E27FC236}">
                <a16:creationId xmlns:a16="http://schemas.microsoft.com/office/drawing/2014/main" id="{BA282E32-460E-5EB3-18C0-32D5FE25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33810" name="Text Box 326">
            <a:extLst>
              <a:ext uri="{FF2B5EF4-FFF2-40B4-BE49-F238E27FC236}">
                <a16:creationId xmlns:a16="http://schemas.microsoft.com/office/drawing/2014/main" id="{3142A551-3C71-8CCA-C844-12BEB641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49450"/>
            <a:ext cx="15240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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R 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11" name="Text Box 327">
            <a:extLst>
              <a:ext uri="{FF2B5EF4-FFF2-40B4-BE49-F238E27FC236}">
                <a16:creationId xmlns:a16="http://schemas.microsoft.com/office/drawing/2014/main" id="{9E7DF9BA-D085-EB00-82F2-8114ED01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524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33812" name="Text Box 329">
            <a:extLst>
              <a:ext uri="{FF2B5EF4-FFF2-40B4-BE49-F238E27FC236}">
                <a16:creationId xmlns:a16="http://schemas.microsoft.com/office/drawing/2014/main" id="{C6DBDEE5-0737-C5FA-407D-8A067136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1905000"/>
            <a:ext cx="288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3813" name="Line 330">
            <a:extLst>
              <a:ext uri="{FF2B5EF4-FFF2-40B4-BE49-F238E27FC236}">
                <a16:creationId xmlns:a16="http://schemas.microsoft.com/office/drawing/2014/main" id="{4496BEB6-6784-58CF-74E4-C21FE8F44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09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Text Box 25">
            <a:extLst>
              <a:ext uri="{FF2B5EF4-FFF2-40B4-BE49-F238E27FC236}">
                <a16:creationId xmlns:a16="http://schemas.microsoft.com/office/drawing/2014/main" id="{5209B474-74B9-5002-F0C4-AD829448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150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15" name="Line 29">
            <a:extLst>
              <a:ext uri="{FF2B5EF4-FFF2-40B4-BE49-F238E27FC236}">
                <a16:creationId xmlns:a16="http://schemas.microsoft.com/office/drawing/2014/main" id="{A87E22BC-9377-72F0-A39D-E2F7A8F17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10668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Text Box 65">
            <a:extLst>
              <a:ext uri="{FF2B5EF4-FFF2-40B4-BE49-F238E27FC236}">
                <a16:creationId xmlns:a16="http://schemas.microsoft.com/office/drawing/2014/main" id="{5EF3EB57-A5B4-93DA-4B81-F6EB62610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cxnSp>
        <p:nvCxnSpPr>
          <p:cNvPr id="42" name="形状 41">
            <a:extLst>
              <a:ext uri="{FF2B5EF4-FFF2-40B4-BE49-F238E27FC236}">
                <a16:creationId xmlns:a16="http://schemas.microsoft.com/office/drawing/2014/main" id="{7D403835-8751-8974-425E-F160E17806CA}"/>
              </a:ext>
            </a:extLst>
          </p:cNvPr>
          <p:cNvCxnSpPr>
            <a:stCxn id="33799" idx="2"/>
            <a:endCxn id="33814" idx="3"/>
          </p:cNvCxnSpPr>
          <p:nvPr/>
        </p:nvCxnSpPr>
        <p:spPr>
          <a:xfrm rot="16200000" flipH="1">
            <a:off x="4695031" y="4636294"/>
            <a:ext cx="1735138" cy="762000"/>
          </a:xfrm>
          <a:prstGeom prst="curvedConnector4">
            <a:avLst>
              <a:gd name="adj1" fmla="val 27267"/>
              <a:gd name="adj2" fmla="val 1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8" name="Text Box 65">
            <a:extLst>
              <a:ext uri="{FF2B5EF4-FFF2-40B4-BE49-F238E27FC236}">
                <a16:creationId xmlns:a16="http://schemas.microsoft.com/office/drawing/2014/main" id="{E5E6488C-6B8F-2C21-4C20-434B2F47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29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19" name="Text Box 26">
            <a:extLst>
              <a:ext uri="{FF2B5EF4-FFF2-40B4-BE49-F238E27FC236}">
                <a16:creationId xmlns:a16="http://schemas.microsoft.com/office/drawing/2014/main" id="{99325A34-5966-68D3-26EF-3DB34FE0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9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3820" name="Text Box 25">
            <a:extLst>
              <a:ext uri="{FF2B5EF4-FFF2-40B4-BE49-F238E27FC236}">
                <a16:creationId xmlns:a16="http://schemas.microsoft.com/office/drawing/2014/main" id="{7767CB1D-9E1A-45FA-E8B8-2EDCD9A3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1524000" cy="741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R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n </a:t>
            </a:r>
          </a:p>
        </p:txBody>
      </p:sp>
      <p:cxnSp>
        <p:nvCxnSpPr>
          <p:cNvPr id="33821" name="AutoShape 41">
            <a:extLst>
              <a:ext uri="{FF2B5EF4-FFF2-40B4-BE49-F238E27FC236}">
                <a16:creationId xmlns:a16="http://schemas.microsoft.com/office/drawing/2014/main" id="{131C9592-6DD9-A193-9E50-4AB10B5552D1}"/>
              </a:ext>
            </a:extLst>
          </p:cNvPr>
          <p:cNvCxnSpPr>
            <a:cxnSpLocks noChangeShapeType="1"/>
            <a:endCxn id="33820" idx="0"/>
          </p:cNvCxnSpPr>
          <p:nvPr/>
        </p:nvCxnSpPr>
        <p:spPr bwMode="auto">
          <a:xfrm>
            <a:off x="76962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Text Box 64">
            <a:extLst>
              <a:ext uri="{FF2B5EF4-FFF2-40B4-BE49-F238E27FC236}">
                <a16:creationId xmlns:a16="http://schemas.microsoft.com/office/drawing/2014/main" id="{13259637-DF8C-A16F-2F9D-E443BEDD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23" name="Text Box 327">
            <a:extLst>
              <a:ext uri="{FF2B5EF4-FFF2-40B4-BE49-F238E27FC236}">
                <a16:creationId xmlns:a16="http://schemas.microsoft.com/office/drawing/2014/main" id="{0F6AA7D8-5B2F-BD34-6F05-F3D8216C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9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79ED6-E4C7-B519-8E61-9146CE91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48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RR conflict!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51" name="AutoShape 41">
            <a:extLst>
              <a:ext uri="{FF2B5EF4-FFF2-40B4-BE49-F238E27FC236}">
                <a16:creationId xmlns:a16="http://schemas.microsoft.com/office/drawing/2014/main" id="{BE14ED5D-FA23-0F16-0522-33959180B9FA}"/>
              </a:ext>
            </a:extLst>
          </p:cNvPr>
          <p:cNvCxnSpPr>
            <a:cxnSpLocks noChangeShapeType="1"/>
            <a:stCxn id="50" idx="0"/>
            <a:endCxn id="33820" idx="2"/>
          </p:cNvCxnSpPr>
          <p:nvPr/>
        </p:nvCxnSpPr>
        <p:spPr bwMode="auto">
          <a:xfrm flipH="1" flipV="1">
            <a:off x="7696200" y="5618163"/>
            <a:ext cx="38100" cy="63023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6FC6FC2-F815-D76E-2331-E606CEA1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IR </a:t>
            </a:r>
            <a:br>
              <a:rPr lang="en-US" altLang="zh-CN"/>
            </a:br>
            <a:r>
              <a:rPr lang="en-US" altLang="zh-CN"/>
              <a:t>parsing</a:t>
            </a:r>
            <a:endParaRPr lang="zh-CN" altLang="en-US"/>
          </a:p>
        </p:txBody>
      </p:sp>
      <p:sp>
        <p:nvSpPr>
          <p:cNvPr id="34819" name="Oval 6">
            <a:extLst>
              <a:ext uri="{FF2B5EF4-FFF2-40B4-BE49-F238E27FC236}">
                <a16:creationId xmlns:a16="http://schemas.microsoft.com/office/drawing/2014/main" id="{C92FA123-5086-F20A-D2DC-52D5D1C8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0" name="Oval 7">
            <a:extLst>
              <a:ext uri="{FF2B5EF4-FFF2-40B4-BE49-F238E27FC236}">
                <a16:creationId xmlns:a16="http://schemas.microsoft.com/office/drawing/2014/main" id="{BA7E2AB1-453E-AB30-4E1D-72AA18DF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34821" name="Oval 8">
            <a:extLst>
              <a:ext uri="{FF2B5EF4-FFF2-40B4-BE49-F238E27FC236}">
                <a16:creationId xmlns:a16="http://schemas.microsoft.com/office/drawing/2014/main" id="{B260F2E2-05B8-6D44-1C58-440E1DDC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2" name="Line 10">
            <a:extLst>
              <a:ext uri="{FF2B5EF4-FFF2-40B4-BE49-F238E27FC236}">
                <a16:creationId xmlns:a16="http://schemas.microsoft.com/office/drawing/2014/main" id="{CCA0923D-638B-2CEA-78A2-E29247463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819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1">
            <a:extLst>
              <a:ext uri="{FF2B5EF4-FFF2-40B4-BE49-F238E27FC236}">
                <a16:creationId xmlns:a16="http://schemas.microsoft.com/office/drawing/2014/main" id="{AEA9838C-4D9A-C77E-5F50-6D2A47629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828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12">
            <a:extLst>
              <a:ext uri="{FF2B5EF4-FFF2-40B4-BE49-F238E27FC236}">
                <a16:creationId xmlns:a16="http://schemas.microsoft.com/office/drawing/2014/main" id="{530984BA-E906-1933-228C-709D6CD1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Oval 7">
            <a:extLst>
              <a:ext uri="{FF2B5EF4-FFF2-40B4-BE49-F238E27FC236}">
                <a16:creationId xmlns:a16="http://schemas.microsoft.com/office/drawing/2014/main" id="{8A970165-1C02-4B31-9CDD-023D9409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FCC1BC74-6811-667D-7BE2-6CB31DDA0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Oval 8">
            <a:extLst>
              <a:ext uri="{FF2B5EF4-FFF2-40B4-BE49-F238E27FC236}">
                <a16:creationId xmlns:a16="http://schemas.microsoft.com/office/drawing/2014/main" id="{2E85CEBF-C35A-FCBA-31D6-D9C8B96D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F7499C01-2D67-6782-42A6-F9EDFAF48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D157B62-DF9D-6D09-D1A7-4E8B399F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5108575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 preorder IR tree traversal: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+ x3 + x2 5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F0E254E-770E-C21B-8735-74DD9F3D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89288"/>
            <a:ext cx="17526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x3 + x2 5</a:t>
            </a:r>
            <a:endParaRPr lang="en-US" altLang="zh-CN" b="1">
              <a:latin typeface="Courier New" panose="02070309020205020404" pitchFamily="49" charset="0"/>
              <a:sym typeface="Wingdings" pitchFamily="2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x3 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endParaRPr lang="en-US" altLang="zh-CN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0F1AC0C7-9926-7057-D24E-31FA1F30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89288"/>
            <a:ext cx="15240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x3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 R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R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B77FFD4-9EE1-9DE8-A099-8E58374A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28600"/>
            <a:ext cx="5416550" cy="188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F0319C-6613-2426-0A18-D14B9323F5D6}"/>
              </a:ext>
            </a:extLst>
          </p:cNvPr>
          <p:cNvCxnSpPr/>
          <p:nvPr/>
        </p:nvCxnSpPr>
        <p:spPr>
          <a:xfrm flipH="1" flipV="1">
            <a:off x="4953000" y="5553075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627A7-4FB9-89C0-772B-BC48A510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resolve the RR confict by using the longest match!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AF7575-3221-8729-9602-41CCFEB4B1C0}"/>
              </a:ext>
            </a:extLst>
          </p:cNvPr>
          <p:cNvSpPr/>
          <p:nvPr/>
        </p:nvSpPr>
        <p:spPr>
          <a:xfrm>
            <a:off x="3886200" y="5410200"/>
            <a:ext cx="1066800" cy="381000"/>
          </a:xfrm>
          <a:prstGeom prst="ellipse">
            <a:avLst/>
          </a:prstGeom>
          <a:solidFill>
            <a:srgbClr val="FFC000">
              <a:alpha val="12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7" grpId="0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32B0084-7D95-ECDE-A141-4DBEFA0F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888F2EEE-A2B9-0D7C-B56A-C933C75E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selection as a problem of tree covering</a:t>
            </a:r>
          </a:p>
          <a:p>
            <a:pPr lvl="1"/>
            <a:r>
              <a:rPr lang="en-US" altLang="zh-CN" dirty="0"/>
              <a:t>Greedy or dynamic programming algorithm</a:t>
            </a:r>
          </a:p>
          <a:p>
            <a:r>
              <a:rPr lang="en-US" altLang="zh-CN" dirty="0"/>
              <a:t>Automatic tools used in production compilers</a:t>
            </a:r>
          </a:p>
          <a:p>
            <a:pPr lvl="1"/>
            <a:r>
              <a:rPr lang="en-US" altLang="zh-CN" dirty="0"/>
              <a:t>Another </a:t>
            </a:r>
            <a:r>
              <a:rPr lang="en-US" altLang="zh-CN"/>
              <a:t>problem that </a:t>
            </a:r>
            <a:r>
              <a:rPr lang="en-US" altLang="zh-CN" dirty="0"/>
              <a:t>can be automated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EC034F3-A163-D429-18E6-A0F3CE67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A712929-379F-C765-921C-E31844EB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Expansion:</a:t>
            </a:r>
          </a:p>
          <a:p>
            <a:pPr lvl="1"/>
            <a:r>
              <a:rPr lang="en-US" altLang="zh-CN"/>
              <a:t>Expand each IR constructs into assembly</a:t>
            </a:r>
          </a:p>
          <a:p>
            <a:r>
              <a:rPr lang="en-US" altLang="zh-CN">
                <a:solidFill>
                  <a:srgbClr val="3333CC"/>
                </a:solidFill>
              </a:rPr>
              <a:t>#2: Tree covering:</a:t>
            </a:r>
          </a:p>
          <a:p>
            <a:pPr lvl="1"/>
            <a:r>
              <a:rPr lang="en-US" altLang="zh-CN"/>
              <a:t>Cover the IR expression trees</a:t>
            </a:r>
          </a:p>
          <a:p>
            <a:r>
              <a:rPr lang="en-US" altLang="zh-CN"/>
              <a:t>#3: DAG covering:</a:t>
            </a:r>
          </a:p>
          <a:p>
            <a:pPr lvl="1"/>
            <a:r>
              <a:rPr lang="en-US" altLang="zh-CN"/>
              <a:t>Cover the IR expression DAGs</a:t>
            </a:r>
          </a:p>
          <a:p>
            <a:r>
              <a:rPr lang="en-US" altLang="zh-CN"/>
              <a:t>#4: Graph covering: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373163-DCA1-6133-2B31-A678A568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BABEBA-05EA-B454-CD90-5FDD8B23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Instruction selection by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Tree Covering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E79C191-1F53-9802-09A1-010A8B72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Insight for tree covering</a:t>
            </a:r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958F651D-B89A-00C5-4B3E-B8FBC9D2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the both the IR and ISA as trees</a:t>
            </a:r>
          </a:p>
          <a:p>
            <a:pPr lvl="1"/>
            <a:r>
              <a:rPr lang="en-US" altLang="zh-CN" dirty="0"/>
              <a:t>the ISA trees called </a:t>
            </a:r>
            <a:r>
              <a:rPr lang="en-US" altLang="zh-CN" dirty="0">
                <a:solidFill>
                  <a:srgbClr val="0432FF"/>
                </a:solidFill>
              </a:rPr>
              <a:t>tiles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432FF"/>
                </a:solidFill>
              </a:rPr>
              <a:t>patterns</a:t>
            </a:r>
          </a:p>
          <a:p>
            <a:pPr lvl="2"/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hundred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ISAs</a:t>
            </a:r>
            <a:endParaRPr lang="en-US" altLang="zh-CN" dirty="0">
              <a:solidFill>
                <a:srgbClr val="3333CC"/>
              </a:solidFill>
            </a:endParaRPr>
          </a:p>
          <a:p>
            <a:pPr lvl="1"/>
            <a:r>
              <a:rPr lang="en-US" altLang="zh-CN" dirty="0"/>
              <a:t>IR expressions constructed by compilers</a:t>
            </a:r>
          </a:p>
          <a:p>
            <a:r>
              <a:rPr lang="en-US" altLang="zh-CN" dirty="0"/>
              <a:t>Covering the IR trees with the tiles</a:t>
            </a:r>
          </a:p>
          <a:p>
            <a:pPr lvl="1"/>
            <a:r>
              <a:rPr lang="en-US" altLang="zh-CN" dirty="0"/>
              <a:t>may generate code of better quality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CFF462-2C80-F0F6-C443-3F92A480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ISA as tiles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EE2759-1047-621E-02E5-8A53FD8E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07B08-3C69-58C4-A88A-9F290557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949A49-AA62-DC62-F7EB-B6106956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6185118-9959-8AAC-AEC1-D3C87380F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A001475-2605-ACEC-78F3-7320D15E8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F57E94F2-A043-6095-C493-1CD07DA7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9E0CA58E-21FD-5C46-1442-68CE42AD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05070D2-CF01-969A-D029-47B4E654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46ED1DFB-774D-2AC8-EFA4-BBE414F86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1807B3E6-18C7-D8C0-9FF3-EE239FC2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E3E29C29-2693-8BEB-689A-24DE4B8C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0EF057CF-76D6-9C12-660D-F3C70222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2A7621DB-261B-0A80-FEE5-1D58C056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DA71B351-348D-1D9B-4AC3-5F20A853A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B6DBDD09-17BF-1AB0-21A6-D35B0B785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0C7EA6-04F0-39BE-5834-C3E4D73F3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29000"/>
            <a:ext cx="2057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Instructions are patterns (to cover the IRs). The empty nodes are holes, to be filled in by registers!</a:t>
            </a:r>
            <a:endParaRPr lang="zh-CN" altLang="en-US" sz="2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C3FB84C-B998-27B3-9AA7-293D895E0598}"/>
              </a:ext>
            </a:extLst>
          </p:cNvPr>
          <p:cNvCxnSpPr>
            <a:endCxn id="35" idx="7"/>
          </p:cNvCxnSpPr>
          <p:nvPr/>
        </p:nvCxnSpPr>
        <p:spPr>
          <a:xfrm flipH="1">
            <a:off x="6769100" y="3657600"/>
            <a:ext cx="317500" cy="3937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BD7C9C-703E-25CA-3318-FF9FE0117E21}"/>
              </a:ext>
            </a:extLst>
          </p:cNvPr>
          <p:cNvCxnSpPr>
            <a:endCxn id="28" idx="4"/>
          </p:cNvCxnSpPr>
          <p:nvPr/>
        </p:nvCxnSpPr>
        <p:spPr>
          <a:xfrm flipV="1">
            <a:off x="7543800" y="2286000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7" name="Text Box 3">
            <a:extLst>
              <a:ext uri="{FF2B5EF4-FFF2-40B4-BE49-F238E27FC236}">
                <a16:creationId xmlns:a16="http://schemas.microsoft.com/office/drawing/2014/main" id="{1767837F-8C7A-BDB5-8739-B90F4EDB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19200"/>
            <a:ext cx="4339650" cy="5606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RISC0 ISA: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n    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n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34838" name="TextBox 39">
            <a:extLst>
              <a:ext uri="{FF2B5EF4-FFF2-40B4-BE49-F238E27FC236}">
                <a16:creationId xmlns:a16="http://schemas.microsoft.com/office/drawing/2014/main" id="{5DCED237-77E4-F844-8FA1-D3F8A706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207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34839" name="TextBox 40">
            <a:extLst>
              <a:ext uri="{FF2B5EF4-FFF2-40B4-BE49-F238E27FC236}">
                <a16:creationId xmlns:a16="http://schemas.microsoft.com/office/drawing/2014/main" id="{439D0970-B3A5-1357-ED40-5D3522CB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4840" name="TextBox 41">
            <a:extLst>
              <a:ext uri="{FF2B5EF4-FFF2-40B4-BE49-F238E27FC236}">
                <a16:creationId xmlns:a16="http://schemas.microsoft.com/office/drawing/2014/main" id="{C5D15327-A3B7-9AC7-2E73-58350039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48B8488E-0F0C-377A-9266-03682F32B7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B90DCDD6-07FE-5F88-A5D2-C21BB053CF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1033FE01-560D-DDED-688E-2CF97363D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>
            <a:extLst>
              <a:ext uri="{FF2B5EF4-FFF2-40B4-BE49-F238E27FC236}">
                <a16:creationId xmlns:a16="http://schemas.microsoft.com/office/drawing/2014/main" id="{62F69C74-C9A8-B657-1BED-9A068AF7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mov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9C09359A-46B7-15B9-6D65-77ACA303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EBF786E0-D570-87FD-C357-8DCCE699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357C297A-65C6-7114-4FF8-862FED707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638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8A6F557E-B7F1-E6AD-ADCC-DEC420D1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638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TextBox 56">
            <a:extLst>
              <a:ext uri="{FF2B5EF4-FFF2-40B4-BE49-F238E27FC236}">
                <a16:creationId xmlns:a16="http://schemas.microsoft.com/office/drawing/2014/main" id="{865181C8-26BC-39CE-610E-EE4752B1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mov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45" grpId="0"/>
      <p:bldP spid="34838" grpId="0"/>
      <p:bldP spid="34839" grpId="0"/>
      <p:bldP spid="34840" grpId="0"/>
      <p:bldP spid="52" grpId="0" animBg="1"/>
      <p:bldP spid="53" grpId="0" animBg="1"/>
      <p:bldP spid="54" grpId="0" animBg="1"/>
      <p:bldP spid="348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95AE09-793B-5164-2060-C8B3D8C0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as tiles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0917C-CE74-D43E-98CD-1DEAE13B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4005F51D-3B83-60BC-5E81-83F6C8C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86B02477-AA1A-B00A-89E9-64EF11A9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B7E68681-1992-6181-99ED-DAC61452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8AB1B5FE-32DD-1A33-3D17-24F19F986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EEA3E4FF-D758-AD64-C729-231C14268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CDC3872D-992D-F092-DA9D-F6E1C69E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store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E2F2CE2B-452A-3C68-6B99-A2D9CB97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335D8BB6-1569-5C8E-A4DD-733724EA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89968FD7-5DB8-0ABA-1CF3-C202811A1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572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D3B62864-52B7-D5C7-F38E-129E50DE7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572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5B813158-E105-64FE-2E39-40511178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4B57A495-6A2A-5C4C-D3BC-D0A76D256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56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14E1DAFE-5BEF-E0F7-2138-98231CA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E2C636E1-430A-7175-0CE2-BE9E8CF49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56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Text Box 3">
            <a:extLst>
              <a:ext uri="{FF2B5EF4-FFF2-40B4-BE49-F238E27FC236}">
                <a16:creationId xmlns:a16="http://schemas.microsoft.com/office/drawing/2014/main" id="{2330DA66-9828-A6C3-2D3F-6103C98A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4494213" cy="560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ISA: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n    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n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endParaRPr lang="en-US" altLang="zh-CN" sz="2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0259" name="TextBox 46">
            <a:extLst>
              <a:ext uri="{FF2B5EF4-FFF2-40B4-BE49-F238E27FC236}">
                <a16:creationId xmlns:a16="http://schemas.microsoft.com/office/drawing/2014/main" id="{C0998C0D-9357-E408-6294-28A76A4D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0260" name="TextBox 47">
            <a:extLst>
              <a:ext uri="{FF2B5EF4-FFF2-40B4-BE49-F238E27FC236}">
                <a16:creationId xmlns:a16="http://schemas.microsoft.com/office/drawing/2014/main" id="{294720D2-B51B-993A-054D-078219E9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</a:t>
            </a:r>
            <a:endParaRPr lang="zh-CN" altLang="en-US"/>
          </a:p>
        </p:txBody>
      </p:sp>
      <p:sp>
        <p:nvSpPr>
          <p:cNvPr id="10261" name="TextBox 53">
            <a:extLst>
              <a:ext uri="{FF2B5EF4-FFF2-40B4-BE49-F238E27FC236}">
                <a16:creationId xmlns:a16="http://schemas.microsoft.com/office/drawing/2014/main" id="{14FEC8DB-EA81-94F7-17AB-9F21FB4A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97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A87B5C61-56DF-5507-CB0A-10185EDF5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4B33D5C0-8A67-2B12-A1F0-A320B8A07D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80D1AE6-180D-24C5-2672-E156B33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79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store</a:t>
            </a: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955D2D06-4B03-CDB0-5F38-9831790C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1D615E67-EB10-391F-6E5D-6A5EDBC0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F0EDA574-6564-1A5A-176B-10A68CC46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892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CA0FF6B4-1F05-770F-0E41-40C3BF7CB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89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CDFDD3F7-5A04-6200-04C6-D0806AF3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63" name="Line 12">
            <a:extLst>
              <a:ext uri="{FF2B5EF4-FFF2-40B4-BE49-F238E27FC236}">
                <a16:creationId xmlns:a16="http://schemas.microsoft.com/office/drawing/2014/main" id="{C72F3DC6-48D9-EC87-C333-3CF4F71F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79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8B405B88-606C-92E3-C23A-C5D59AC5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8DDF56AE-496C-3FBD-7929-5E1D662A5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179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Box 65">
            <a:extLst>
              <a:ext uri="{FF2B5EF4-FFF2-40B4-BE49-F238E27FC236}">
                <a16:creationId xmlns:a16="http://schemas.microsoft.com/office/drawing/2014/main" id="{2A34F058-6CFA-AF55-12E3-7FB8D44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29" grpId="0" animBg="1"/>
      <p:bldP spid="41" grpId="0" animBg="1"/>
      <p:bldP spid="42" grpId="0" animBg="1"/>
      <p:bldP spid="43" grpId="0" animBg="1"/>
      <p:bldP spid="49" grpId="0" animBg="1"/>
      <p:bldP spid="51" grpId="0" animBg="1"/>
      <p:bldP spid="10259" grpId="0"/>
      <p:bldP spid="10260" grpId="0"/>
      <p:bldP spid="10261" grpId="0"/>
      <p:bldP spid="57" grpId="0" animBg="1"/>
      <p:bldP spid="58" grpId="0" animBg="1"/>
      <p:bldP spid="59" grpId="0" animBg="1"/>
      <p:bldP spid="62" grpId="0" animBg="1"/>
      <p:bldP spid="64" grpId="0" animBg="1"/>
      <p:bldP spid="10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A391072-A9FD-3F91-0AD9-42B0ED1A6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 as tree covering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7DA976-5FA2-3168-9896-701BF2B9F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Instruction selection can be implemented as tree covering</a:t>
            </a:r>
          </a:p>
          <a:p>
            <a:pPr lvl="1" eaLnBrk="1" hangingPunct="1"/>
            <a:r>
              <a:rPr lang="en-US" altLang="zh-CN" sz="2400" dirty="0"/>
              <a:t>The source is the IR from the compiler middle end</a:t>
            </a:r>
          </a:p>
          <a:p>
            <a:pPr lvl="1" eaLnBrk="1" hangingPunct="1"/>
            <a:r>
              <a:rPr lang="en-US" altLang="zh-CN" sz="2400" dirty="0"/>
              <a:t>Using the </a:t>
            </a:r>
            <a:r>
              <a:rPr lang="en-US" altLang="zh-CN" sz="2400" dirty="0">
                <a:solidFill>
                  <a:srgbClr val="0432FF"/>
                </a:solidFill>
              </a:rPr>
              <a:t>tiles</a:t>
            </a:r>
            <a:r>
              <a:rPr lang="en-US" altLang="zh-CN" sz="2400" dirty="0"/>
              <a:t> of the assembly instructions</a:t>
            </a:r>
          </a:p>
          <a:p>
            <a:pPr eaLnBrk="1" hangingPunct="1"/>
            <a:r>
              <a:rPr lang="en-US" altLang="zh-CN" sz="2800" dirty="0"/>
              <a:t>Two implementation strategies:</a:t>
            </a:r>
          </a:p>
          <a:p>
            <a:pPr lvl="1" eaLnBrk="1" hangingPunct="1"/>
            <a:r>
              <a:rPr lang="en-US" altLang="zh-CN" sz="2400" dirty="0"/>
              <a:t>hand-written</a:t>
            </a:r>
          </a:p>
          <a:p>
            <a:pPr lvl="2" eaLnBrk="1" hangingPunct="1"/>
            <a:r>
              <a:rPr lang="en-US" altLang="zh-CN" sz="2000" dirty="0"/>
              <a:t>Greedy or dynamic programming algorithms</a:t>
            </a:r>
          </a:p>
          <a:p>
            <a:pPr lvl="1" eaLnBrk="1" hangingPunct="1"/>
            <a:r>
              <a:rPr lang="en-US" altLang="zh-CN" sz="2400" dirty="0"/>
              <a:t>automatic tools</a:t>
            </a:r>
          </a:p>
          <a:p>
            <a:pPr lvl="2" eaLnBrk="1" hangingPunct="1"/>
            <a:r>
              <a:rPr lang="en-US" altLang="zh-CN" sz="2000" dirty="0"/>
              <a:t>different techniques</a:t>
            </a:r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11766</TotalTime>
  <Words>1900</Words>
  <Application>Microsoft Macintosh PowerPoint</Application>
  <PresentationFormat>全屏显示(4:3)</PresentationFormat>
  <Paragraphs>500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Comic Sans MS</vt:lpstr>
      <vt:lpstr>Courier New</vt:lpstr>
      <vt:lpstr>Tahoma</vt:lpstr>
      <vt:lpstr>Verdana</vt:lpstr>
      <vt:lpstr>Wingdings</vt:lpstr>
      <vt:lpstr>Wingdings 2</vt:lpstr>
      <vt:lpstr>Blends</vt:lpstr>
      <vt:lpstr>Instruction Selection: Tree Covering</vt:lpstr>
      <vt:lpstr>Middle End</vt:lpstr>
      <vt:lpstr>Back-end Structure</vt:lpstr>
      <vt:lpstr>Instruction selection category</vt:lpstr>
      <vt:lpstr> </vt:lpstr>
      <vt:lpstr>Insight for tree covering</vt:lpstr>
      <vt:lpstr>ISA as tiles </vt:lpstr>
      <vt:lpstr>ISA as tiles </vt:lpstr>
      <vt:lpstr>Instruction selection as tree covering</vt:lpstr>
      <vt:lpstr>Architecture</vt:lpstr>
      <vt:lpstr>Example</vt:lpstr>
      <vt:lpstr>Example: the 1st possible covering</vt:lpstr>
      <vt:lpstr>Example: the 2nd possible covering</vt:lpstr>
      <vt:lpstr>The optimal covering?</vt:lpstr>
      <vt:lpstr>Optimal vs optimum covering</vt:lpstr>
      <vt:lpstr>Key insight for optimal covering</vt:lpstr>
      <vt:lpstr>Optimal covering example</vt:lpstr>
      <vt:lpstr>Maximal munch algorithm</vt:lpstr>
      <vt:lpstr>Moral</vt:lpstr>
      <vt:lpstr>Optimum covering:  tree pattern costs</vt:lpstr>
      <vt:lpstr>Optimum covering </vt:lpstr>
      <vt:lpstr>Optimum covering key insights</vt:lpstr>
      <vt:lpstr>Dynamic  Progromming</vt:lpstr>
      <vt:lpstr>DP algorithm for Covering</vt:lpstr>
      <vt:lpstr>Moral</vt:lpstr>
      <vt:lpstr> </vt:lpstr>
      <vt:lpstr>CGGS</vt:lpstr>
      <vt:lpstr>Grammar-based CGG </vt:lpstr>
      <vt:lpstr>Architecture</vt:lpstr>
      <vt:lpstr>Assembly grammar</vt:lpstr>
      <vt:lpstr>Parser construction</vt:lpstr>
      <vt:lpstr>IR  parsing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4000</cp:revision>
  <cp:lastPrinted>1601-01-01T00:00:00Z</cp:lastPrinted>
  <dcterms:created xsi:type="dcterms:W3CDTF">1601-01-01T00:00:00Z</dcterms:created>
  <dcterms:modified xsi:type="dcterms:W3CDTF">2024-12-10T02:46:47Z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