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5"/>
  </p:handoutMasterIdLst>
  <p:sldIdLst>
    <p:sldId id="256" r:id="rId3"/>
    <p:sldId id="347" r:id="rId5"/>
    <p:sldId id="316" r:id="rId6"/>
    <p:sldId id="552" r:id="rId7"/>
    <p:sldId id="354" r:id="rId8"/>
    <p:sldId id="345" r:id="rId9"/>
    <p:sldId id="323" r:id="rId10"/>
    <p:sldId id="403" r:id="rId11"/>
    <p:sldId id="379" r:id="rId12"/>
    <p:sldId id="352" r:id="rId13"/>
    <p:sldId id="416" r:id="rId14"/>
    <p:sldId id="405" r:id="rId15"/>
    <p:sldId id="406" r:id="rId16"/>
    <p:sldId id="404" r:id="rId17"/>
    <p:sldId id="409" r:id="rId18"/>
    <p:sldId id="410" r:id="rId19"/>
    <p:sldId id="413" r:id="rId20"/>
    <p:sldId id="414" r:id="rId21"/>
    <p:sldId id="382" r:id="rId22"/>
    <p:sldId id="381" r:id="rId23"/>
    <p:sldId id="417" r:id="rId24"/>
    <p:sldId id="554" r:id="rId25"/>
    <p:sldId id="418" r:id="rId26"/>
    <p:sldId id="419" r:id="rId27"/>
    <p:sldId id="505" r:id="rId28"/>
    <p:sldId id="557" r:id="rId29"/>
    <p:sldId id="558" r:id="rId30"/>
    <p:sldId id="559" r:id="rId31"/>
    <p:sldId id="560" r:id="rId32"/>
    <p:sldId id="506" r:id="rId33"/>
    <p:sldId id="561" r:id="rId34"/>
    <p:sldId id="431" r:id="rId35"/>
    <p:sldId id="432" r:id="rId36"/>
    <p:sldId id="562" r:id="rId37"/>
    <p:sldId id="434" r:id="rId38"/>
    <p:sldId id="435" r:id="rId39"/>
    <p:sldId id="436" r:id="rId40"/>
    <p:sldId id="350" r:id="rId41"/>
    <p:sldId id="359" r:id="rId42"/>
    <p:sldId id="428" r:id="rId43"/>
    <p:sldId id="427" r:id="rId44"/>
    <p:sldId id="563" r:id="rId45"/>
    <p:sldId id="564" r:id="rId46"/>
    <p:sldId id="565" r:id="rId47"/>
    <p:sldId id="566" r:id="rId48"/>
    <p:sldId id="567" r:id="rId49"/>
    <p:sldId id="568" r:id="rId50"/>
    <p:sldId id="569" r:id="rId51"/>
    <p:sldId id="570" r:id="rId52"/>
    <p:sldId id="571" r:id="rId53"/>
    <p:sldId id="572" r:id="rId54"/>
    <p:sldId id="574" r:id="rId55"/>
    <p:sldId id="443" r:id="rId56"/>
    <p:sldId id="430" r:id="rId57"/>
    <p:sldId id="575" r:id="rId58"/>
    <p:sldId id="576" r:id="rId59"/>
    <p:sldId id="577" r:id="rId60"/>
    <p:sldId id="578" r:id="rId61"/>
    <p:sldId id="579" r:id="rId62"/>
    <p:sldId id="580" r:id="rId63"/>
    <p:sldId id="456" r:id="rId64"/>
    <p:sldId id="581" r:id="rId65"/>
    <p:sldId id="445" r:id="rId66"/>
    <p:sldId id="582" r:id="rId67"/>
    <p:sldId id="583" r:id="rId68"/>
    <p:sldId id="584" r:id="rId69"/>
    <p:sldId id="636" r:id="rId70"/>
    <p:sldId id="635" r:id="rId71"/>
    <p:sldId id="585" r:id="rId72"/>
    <p:sldId id="586" r:id="rId73"/>
    <p:sldId id="360" r:id="rId74"/>
    <p:sldId id="386" r:id="rId75"/>
    <p:sldId id="389" r:id="rId76"/>
    <p:sldId id="387" r:id="rId77"/>
    <p:sldId id="388" r:id="rId78"/>
    <p:sldId id="455" r:id="rId79"/>
    <p:sldId id="459" r:id="rId80"/>
    <p:sldId id="457" r:id="rId81"/>
    <p:sldId id="348" r:id="rId82"/>
    <p:sldId id="587" r:id="rId83"/>
    <p:sldId id="588" r:id="rId84"/>
    <p:sldId id="637" r:id="rId85"/>
    <p:sldId id="638" r:id="rId86"/>
    <p:sldId id="639" r:id="rId87"/>
    <p:sldId id="589" r:id="rId88"/>
    <p:sldId id="590" r:id="rId89"/>
    <p:sldId id="591" r:id="rId90"/>
    <p:sldId id="592" r:id="rId91"/>
    <p:sldId id="593" r:id="rId92"/>
    <p:sldId id="594" r:id="rId93"/>
    <p:sldId id="312" r:id="rId9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E75B6"/>
    <a:srgbClr val="FFFFFF"/>
    <a:srgbClr val="973600"/>
    <a:srgbClr val="DEEBF7"/>
    <a:srgbClr val="CC3300"/>
    <a:srgbClr val="B2B2B2"/>
    <a:srgbClr val="202020"/>
    <a:srgbClr val="32323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1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208" y="680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handoutMaster" Target="handoutMasters/handoutMaster1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tags" Target="../tags/tag1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tags" Target="../tags/tag3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image" Target="../media/image23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Relationship Id="rId3" Type="http://schemas.openxmlformats.org/officeDocument/2006/relationships/image" Target="../media/image29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7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86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8.pn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dirty="0"/>
              <a:t>Formal Method 2021-Fall</a:t>
            </a:r>
            <a:endParaRPr lang="en-US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-US" altLang="zh-CN" sz="2400" dirty="0"/>
              <a:t>Recitation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03</a:t>
            </a:r>
            <a:endParaRPr lang="en-GB" altLang="zh-CN" sz="24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：算法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Fourier-</a:t>
            </a:r>
            <a:r>
              <a:rPr lang="en-US" altLang="zh-CN" sz="2800" dirty="0" err="1"/>
              <a:t>Motzkin</a:t>
            </a:r>
            <a:r>
              <a:rPr lang="zh-CN" altLang="en-US" sz="2800" dirty="0"/>
              <a:t>消元法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单纯形法</a:t>
            </a:r>
            <a:endParaRPr lang="zh-CN" altLang="en-US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分支定界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：算法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Fourier-</a:t>
            </a:r>
            <a:r>
              <a:rPr lang="en-US" altLang="zh-CN" sz="2800" dirty="0" err="1">
                <a:solidFill>
                  <a:srgbClr val="FF0000"/>
                </a:solidFill>
              </a:rPr>
              <a:t>Motzkin</a:t>
            </a:r>
            <a:r>
              <a:rPr lang="zh-CN" altLang="en-US" sz="2800" dirty="0">
                <a:solidFill>
                  <a:srgbClr val="FF0000"/>
                </a:solidFill>
              </a:rPr>
              <a:t>消元法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单纯形法</a:t>
            </a:r>
            <a:endParaRPr lang="zh-CN" altLang="en-US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分支定界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zh-CN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2051685" y="1998345"/>
            <a:ext cx="808863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解决</a:t>
            </a:r>
            <a:r>
              <a:rPr kumimoji="1" lang="zh-CN" altLang="en-US" sz="2400" dirty="0">
                <a:solidFill>
                  <a:srgbClr val="FF0000"/>
                </a:solidFill>
              </a:rPr>
              <a:t>实数论域</a:t>
            </a:r>
            <a:r>
              <a:rPr kumimoji="1" lang="zh-CN" altLang="en-US" sz="2400" dirty="0"/>
              <a:t>上的线性算数命题的算法</a:t>
            </a:r>
            <a:endParaRPr kumimoji="1" lang="zh-CN" altLang="en-US" sz="2400" dirty="0"/>
          </a:p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核心思想：</a:t>
            </a:r>
            <a:r>
              <a:rPr kumimoji="1" lang="zh-CN" altLang="en-US" sz="2400" dirty="0">
                <a:solidFill>
                  <a:srgbClr val="FF0000"/>
                </a:solidFill>
              </a:rPr>
              <a:t>不断消去变量</a:t>
            </a:r>
            <a:r>
              <a:rPr kumimoji="1" lang="zh-CN" altLang="en-US" sz="2400" dirty="0"/>
              <a:t>，直到得到命题的最终结果</a:t>
            </a:r>
            <a:endParaRPr kumimoji="1" lang="zh-CN" altLang="en-US" sz="2400" dirty="0"/>
          </a:p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在每一轮消去变量的过程中，都可能产生关系式数量爆炸</a:t>
            </a:r>
            <a:endParaRPr kumimoji="1" lang="zh-CN" altLang="en-US" sz="2400" dirty="0"/>
          </a:p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不属于高效的算法</a:t>
            </a:r>
            <a:endParaRPr kumimoji="1" lang="zh-CN" altLang="en-US" sz="2400" dirty="0"/>
          </a:p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/>
              <a:t>在变量数量较少的情况下，该算法仍然是实用的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zh-CN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4501515" y="2924175"/>
            <a:ext cx="24733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/>
              <a:t>等式消去</a:t>
            </a:r>
            <a:endParaRPr lang="en-US" altLang="zh-CN" sz="280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/>
              <a:t>消元</a:t>
            </a:r>
            <a:endParaRPr lang="zh-CN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594330" y="1332250"/>
            <a:ext cx="206502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等式消去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7087" y="2706705"/>
            <a:ext cx="2881796" cy="18659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222" y="3042759"/>
            <a:ext cx="3035300" cy="1193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02" y="2971031"/>
            <a:ext cx="1409700" cy="4191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122406" y="3429000"/>
            <a:ext cx="1947187" cy="499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594330" y="1332250"/>
            <a:ext cx="13525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消元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17295" y="2017395"/>
            <a:ext cx="14033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340" indent="-20066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115272335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000" b="1"/>
              <a:t>正规化</a:t>
            </a:r>
            <a:endParaRPr lang="zh-CN" altLang="en-US" sz="2000" b="1"/>
          </a:p>
          <a:p>
            <a:pPr marL="180340" indent="-20066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115272335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000" b="1"/>
              <a:t>消除变量</a:t>
            </a:r>
            <a:endParaRPr lang="zh-CN" altLang="en-US" sz="2000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0485" y="2521585"/>
            <a:ext cx="3276600" cy="3352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170" y="1480820"/>
            <a:ext cx="3420745" cy="498729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6388100" y="3503295"/>
            <a:ext cx="821055" cy="9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594330" y="1332250"/>
            <a:ext cx="15265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Tx/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endParaRPr kumimoji="1" lang="en-US" altLang="zh-CN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7295" y="2017395"/>
            <a:ext cx="140335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340" indent="-20066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115272335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000" b="1"/>
              <a:t>正规化</a:t>
            </a:r>
            <a:endParaRPr lang="zh-CN" altLang="en-US" sz="2000" b="1"/>
          </a:p>
          <a:p>
            <a:pPr marL="180340" indent="-20066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115272335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000" b="1"/>
              <a:t>消除变量</a:t>
            </a:r>
            <a:endParaRPr lang="zh-CN" altLang="en-US" sz="20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732915" y="3568383"/>
                <a:ext cx="8726488" cy="2131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≤−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kumimoji="1" lang="en-US" altLang="zh-CN" sz="24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      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−−&gt;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</a:t>
                </a:r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kumimoji="1" lang="en-US" altLang="zh-CN" sz="2000" dirty="0"/>
                  <a:t>UNSAT</a:t>
                </a:r>
                <a:r>
                  <a:rPr kumimoji="1" lang="zh-CN" altLang="en-US" sz="2000" dirty="0"/>
                  <a:t>！</a:t>
                </a:r>
                <a:endParaRPr kumimoji="1" lang="zh-CN" altLang="en-US" sz="2000" dirty="0"/>
              </a:p>
            </p:txBody>
          </p:sp>
        </mc:Choice>
        <mc:Fallback>
          <p:sp>
            <p:nvSpPr>
              <p:cNvPr id="14" name="内容占位符 1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2915" y="3568383"/>
                <a:ext cx="8726488" cy="2131060"/>
              </a:xfrm>
              <a:prstGeom prst="rect">
                <a:avLst/>
              </a:prstGeom>
              <a:blipFill rotWithShape="1">
                <a:blip r:embed="rId1"/>
                <a:stretch>
                  <a:fillRect t="-492" r="4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347210" y="346519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①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47210" y="383349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②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7210" y="419354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③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47210" y="456184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④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478" y="2346361"/>
            <a:ext cx="10425043" cy="2387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4330" y="1332250"/>
            <a:ext cx="2449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算法复杂度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594330" y="1332250"/>
            <a:ext cx="20701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补充内容</a:t>
            </a:r>
            <a:endParaRPr kumimoji="1" lang="en-US" altLang="zh-CN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330960" y="2157730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2400" b="1" dirty="0">
                <a:solidFill>
                  <a:srgbClr val="0432FF"/>
                </a:solidFill>
              </a:rPr>
              <a:t>无界变量</a:t>
            </a:r>
            <a:endParaRPr kumimoji="1" lang="zh-CN" altLang="en-US" sz="2400" b="1" dirty="0">
              <a:solidFill>
                <a:srgbClr val="0432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582420" y="3700145"/>
                <a:ext cx="9038590" cy="2592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en-US" altLang="zh-CN"/>
                  <a:t>1. </a:t>
                </a:r>
                <a:r>
                  <a:rPr lang="zh-CN" altLang="en-US"/>
                  <a:t>当变量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在命题</a:t>
                </a:r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P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中全部为正时，变量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虽然有确定的上界，但是没有下界。</a:t>
                </a:r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  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我们称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为无界变量。</a:t>
                </a:r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2. </a:t>
                </a:r>
                <a:r>
                  <a:rPr lang="zh-CN" altLang="en-US">
                    <a:sym typeface="+mn-ea"/>
                  </a:rPr>
                  <a:t>当变量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在命题</a:t>
                </a:r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P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中全部为负时，变量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虽然有确定的下界，但是没有上界。</a:t>
                </a:r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      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我们称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为无界变量。</a:t>
                </a:r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  <a:p>
                <a:pPr algn="l"/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3. </a:t>
                </a:r>
                <a:r>
                  <a:rPr lang="zh-CN" altLang="en-US">
                    <a:sym typeface="+mn-ea"/>
                  </a:rPr>
                  <a:t>当变量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在命题</a:t>
                </a:r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P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中既有正数也有负数时，变量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既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有上界也有下界。</a:t>
                </a:r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      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为有界变量。</a:t>
                </a:r>
                <a:endParaRPr lang="en-US" altLang="zh-CN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420" y="3700145"/>
                <a:ext cx="9038590" cy="25920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369820" y="28771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考虑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276536" y="2618359"/>
                <a:ext cx="2153920" cy="880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536" y="2618359"/>
                <a:ext cx="2153920" cy="880110"/>
              </a:xfrm>
              <a:prstGeom prst="rect">
                <a:avLst/>
              </a:prstGeom>
              <a:blipFill rotWithShape="1">
                <a:blip r:embed="rId2"/>
                <a:stretch>
                  <a:fillRect l="-27" t="-29" r="27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消元法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2110740"/>
            <a:ext cx="3144520" cy="1946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0" y="2331720"/>
            <a:ext cx="2230755" cy="145669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444875" y="2430780"/>
            <a:ext cx="1158875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剔除</a:t>
            </a:r>
            <a:r>
              <a:rPr kumimoji="1" lang="en-US" altLang="zh-CN" dirty="0">
                <a:solidFill>
                  <a:schemeClr val="tx1"/>
                </a:solidFill>
              </a:rPr>
              <a:t>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005" y="2654300"/>
            <a:ext cx="1483360" cy="81089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6892925" y="2430780"/>
            <a:ext cx="1086485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剔除</a:t>
            </a:r>
            <a:r>
              <a:rPr kumimoji="1" lang="en-US" altLang="zh-CN" dirty="0">
                <a:solidFill>
                  <a:schemeClr val="tx1"/>
                </a:solidFill>
              </a:rPr>
              <a:t>z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095" y="4572635"/>
            <a:ext cx="1921510" cy="14103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5621" y="2830084"/>
            <a:ext cx="1044889" cy="39556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9651365" y="2759075"/>
            <a:ext cx="820420" cy="648970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1176839" y="4679368"/>
            <a:ext cx="976451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代回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165" y="1407795"/>
            <a:ext cx="15265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3" grpId="0" bldLvl="0" animBg="1"/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</a:rPr>
              <a:t>课程回顾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线性算数理论</a:t>
            </a:r>
            <a:r>
              <a:rPr lang="en-US" altLang="zh-CN" sz="2800" dirty="0"/>
              <a:t>(LA</a:t>
            </a:r>
            <a:r>
              <a:rPr lang="zh-CN" altLang="en-US" sz="2800" dirty="0"/>
              <a:t> </a:t>
            </a:r>
            <a:r>
              <a:rPr lang="en-US" altLang="zh-CN" sz="2800" dirty="0"/>
              <a:t>Theory)</a:t>
            </a:r>
            <a:r>
              <a:rPr lang="zh-CN" altLang="en-US" sz="2800" dirty="0"/>
              <a:t> </a:t>
            </a:r>
            <a:r>
              <a:rPr lang="en-US" altLang="en-US" sz="2800" dirty="0"/>
              <a:t>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  <a:endParaRPr lang="en-US" altLang="en-US" sz="2800" dirty="0" err="1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zh-CN" altLang="en-US" sz="2800" dirty="0"/>
              <a:t>理论组合回顾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消元法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207007" y="1875175"/>
            <a:ext cx="9062085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en-GB" altLang="zh-CN" sz="2800" b="1" dirty="0"/>
              <a:t>Fourier-</a:t>
            </a:r>
            <a:r>
              <a:rPr kumimoji="1" lang="en-GB" altLang="zh-CN" sz="2800" b="1" dirty="0" err="1"/>
              <a:t>Motzkin</a:t>
            </a:r>
            <a:r>
              <a:rPr kumimoji="1" lang="zh-CN" altLang="en-US" sz="2800" b="1" dirty="0"/>
              <a:t>消元法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等式消去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消元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无界变量处理</a:t>
            </a:r>
            <a:endParaRPr kumimoji="1" lang="en-US" altLang="zh-CN" sz="2800" b="1" dirty="0"/>
          </a:p>
          <a:p>
            <a:pPr marL="1371600" lvl="2" indent="-457200">
              <a:buFontTx/>
              <a:buChar char="-"/>
            </a:pPr>
            <a:r>
              <a:rPr kumimoji="1" lang="zh-CN" altLang="en-US" sz="2800" b="1" dirty="0"/>
              <a:t>当变量</a:t>
            </a:r>
            <a:r>
              <a:rPr kumimoji="1" lang="en-US" altLang="zh-CN" sz="2800" b="1" dirty="0"/>
              <a:t>x</a:t>
            </a:r>
            <a:r>
              <a:rPr kumimoji="1" lang="zh-CN" altLang="en-US" sz="2800" b="1" dirty="0"/>
              <a:t>的系数全为正，没有下界，</a:t>
            </a:r>
            <a:endParaRPr kumimoji="1" lang="en-US" altLang="zh-CN" sz="2800" b="1" dirty="0"/>
          </a:p>
          <a:p>
            <a:pPr marL="1371600" lvl="2" indent="-457200">
              <a:buFontTx/>
              <a:buChar char="-"/>
            </a:pPr>
            <a:r>
              <a:rPr kumimoji="1" lang="zh-CN" altLang="en-US" sz="2800" b="1" dirty="0"/>
              <a:t>当变量</a:t>
            </a:r>
            <a:r>
              <a:rPr kumimoji="1" lang="en-US" altLang="zh-CN" sz="2800" b="1" dirty="0"/>
              <a:t>x</a:t>
            </a:r>
            <a:r>
              <a:rPr kumimoji="1" lang="zh-CN" altLang="en-US" sz="2800" b="1" dirty="0"/>
              <a:t>的系数全为负，没有上界</a:t>
            </a:r>
            <a:endParaRPr kumimoji="1" lang="en-US" altLang="zh-CN" sz="2800" b="1" dirty="0"/>
          </a:p>
          <a:p>
            <a:pPr marL="1371600" lvl="2" indent="-457200">
              <a:buFontTx/>
              <a:buChar char="-"/>
            </a:pPr>
            <a:r>
              <a:rPr kumimoji="1" lang="zh-CN" altLang="en-US" sz="2800" b="1" dirty="0"/>
              <a:t>消元过程中，含有无界变量不等式可以直接剔除</a:t>
            </a:r>
            <a:endParaRPr kumimoji="1" lang="en-US" altLang="zh-CN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：算法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/>
              <a:t> </a:t>
            </a:r>
            <a:r>
              <a:rPr lang="en-US" altLang="zh-CN" sz="2800">
                <a:solidFill>
                  <a:schemeClr val="tx1"/>
                </a:solidFill>
              </a:rPr>
              <a:t>Fourier-Motzkin</a:t>
            </a:r>
            <a:endParaRPr lang="en-US" altLang="zh-CN" sz="280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/>
              <a:t> </a:t>
            </a:r>
            <a:r>
              <a:rPr lang="zh-CN" altLang="en-US" sz="2800">
                <a:solidFill>
                  <a:srgbClr val="FF0000"/>
                </a:solidFill>
              </a:rPr>
              <a:t>单纯形法</a:t>
            </a:r>
            <a:endParaRPr lang="zh-CN" altLang="en-US" sz="280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/>
              <a:t> 分支定界</a:t>
            </a:r>
            <a:endParaRPr lang="zh-CN" alt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160145" y="1998345"/>
            <a:ext cx="91573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单纯形法（Simplex Algorithm）于1947年由George Dantzig发明</a:t>
            </a:r>
            <a:endParaRPr kumimoji="1" lang="zh-CN" altLang="en-US" sz="2400" dirty="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最初用于解决线性规划问题</a:t>
            </a:r>
            <a:endParaRPr kumimoji="1" lang="zh-CN" altLang="en-US" sz="2400" dirty="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线性算数的可满足性问题是线性规划的一个</a:t>
            </a:r>
            <a:r>
              <a:rPr kumimoji="1" lang="zh-CN" altLang="en-US" sz="2400" dirty="0">
                <a:solidFill>
                  <a:srgbClr val="FF0000"/>
                </a:solidFill>
                <a:sym typeface="+mn-ea"/>
              </a:rPr>
              <a:t>子问题</a:t>
            </a:r>
            <a:endParaRPr kumimoji="1" lang="zh-CN" altLang="en-US" sz="2400" dirty="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最坏情况下的时间复杂度是指数级的</a:t>
            </a:r>
            <a:endParaRPr kumimoji="1" lang="zh-CN" altLang="en-US" sz="2400" dirty="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可以有效解决含有大量线性约束的线性算数问题</a:t>
            </a:r>
            <a:endParaRPr kumimoji="1" lang="zh-CN" alt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92885" y="1661160"/>
                <a:ext cx="9206865" cy="35356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kumimoji="1" lang="en-US" altLang="zh-CN" sz="28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Normal forms</a:t>
                </a:r>
                <a:r>
                  <a:rPr kumimoji="1" lang="zh-CN" altLang="en-US" sz="28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：</a:t>
                </a:r>
                <a:endParaRPr kumimoji="1" lang="zh-CN" altLang="en-US" sz="2800" b="1" dirty="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l"/>
                <a:endParaRPr kumimoji="1" lang="zh-CN" altLang="en-US" sz="2000" b="1" dirty="0">
                  <a:sym typeface="+mn-ea"/>
                </a:endParaRPr>
              </a:p>
              <a:p>
                <a:pPr algn="l"/>
                <a:r>
                  <a:rPr kumimoji="1" lang="zh-CN" altLang="en-US" sz="2000" b="1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Two types of constraints as input.</a:t>
                </a:r>
                <a:endParaRPr kumimoji="1" lang="zh-CN" altLang="en-US" sz="2000" b="1" dirty="0">
                  <a:sym typeface="+mn-ea"/>
                </a:endParaRPr>
              </a:p>
              <a:p>
                <a:pPr algn="l"/>
                <a:r>
                  <a:rPr kumimoji="1" lang="en-US" altLang="zh-CN" sz="2000" dirty="0">
                    <a:sym typeface="+mn-ea"/>
                  </a:rPr>
                  <a:t>We normalize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inequalities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into the following normal form: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kumimoji="1" lang="en-US" altLang="zh-CN" sz="2000" b="0" i="1" smtClea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   </a:t>
                </a:r>
                <a:endParaRPr kumimoji="1" lang="en-US" altLang="zh-CN" sz="2000" b="0" i="1" smtClean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kumimoji="1" lang="en-US" altLang="zh-CN" sz="2000" b="0" i="1" smtClea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	</a:t>
                </a:r>
                <a:endParaRPr kumimoji="1" lang="en-US" altLang="zh-CN" sz="2000" b="0" i="1" smtClean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algn="l"/>
                <a:r>
                  <a:rPr kumimoji="1" lang="en-US" altLang="zh-CN" sz="2000" dirty="0">
                    <a:sym typeface="+mn-ea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are called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basic variables</a:t>
                </a:r>
                <a:r>
                  <a:rPr kumimoji="1" lang="en-US" altLang="zh-CN" sz="2000" dirty="0">
                    <a:sym typeface="+mn-ea"/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are called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additional variables</a:t>
                </a:r>
                <a:r>
                  <a:rPr kumimoji="1" lang="en-US" altLang="zh-CN" sz="2000" dirty="0">
                    <a:sym typeface="+mn-ea"/>
                  </a:rPr>
                  <a:t>.</a:t>
                </a:r>
                <a:endParaRPr kumimoji="1" lang="zh-CN" altLang="en-US" dirty="0"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85" y="1661160"/>
                <a:ext cx="9206865" cy="35356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81455" y="1321435"/>
                <a:ext cx="9852660" cy="51390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800" b="1">
                    <a:latin typeface="Times New Roman" panose="02020603050405020304" charset="0"/>
                    <a:cs typeface="Times New Roman" panose="02020603050405020304" charset="0"/>
                  </a:rPr>
                  <a:t>Converting to </a:t>
                </a:r>
                <a:r>
                  <a:rPr lang="en-US" altLang="zh-CN" sz="2800" b="1">
                    <a:latin typeface="Times New Roman" panose="02020603050405020304" charset="0"/>
                    <a:cs typeface="Times New Roman" panose="02020603050405020304" charset="0"/>
                  </a:rPr>
                  <a:t>Normal </a:t>
                </a:r>
                <a:r>
                  <a:rPr lang="zh-CN" altLang="en-US" sz="2800" b="1">
                    <a:latin typeface="Times New Roman" panose="02020603050405020304" charset="0"/>
                    <a:cs typeface="Times New Roman" panose="02020603050405020304" charset="0"/>
                  </a:rPr>
                  <a:t>Form</a:t>
                </a:r>
                <a:endParaRPr lang="zh-CN" altLang="en-US" sz="2800" b="1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b="1">
                    <a:cs typeface="+mn-lt"/>
                  </a:rPr>
                  <a:t>  </a:t>
                </a:r>
                <a:r>
                  <a:rPr lang="en-US" altLang="zh-CN" sz="2000">
                    <a:cs typeface="+mn-lt"/>
                  </a:rPr>
                  <a:t>(</a:t>
                </a:r>
                <a:r>
                  <a:rPr lang="en-US" altLang="zh-CN" sz="2000">
                    <a:cs typeface="+mn-lt"/>
                    <a:sym typeface="+mn-ea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⋈∈{=,≤,≥}</m:t>
                    </m:r>
                  </m:oMath>
                </a14:m>
                <a:r>
                  <a:rPr lang="en-US" altLang="zh-CN" sz="2000">
                    <a:cs typeface="+mn-lt"/>
                  </a:rPr>
                  <a:t>)</a:t>
                </a:r>
                <a:endParaRPr lang="en-US" altLang="zh-CN" sz="2000">
                  <a:cs typeface="+mn-lt"/>
                </a:endParaRPr>
              </a:p>
              <a:p>
                <a:pPr algn="l"/>
                <a:endParaRPr lang="en-US" altLang="zh-CN" sz="2000">
                  <a:cs typeface="+mn-lt"/>
                </a:endParaRPr>
              </a:p>
              <a:p>
                <a:pPr marL="0" lvl="0" indent="0" algn="l">
                  <a:buNone/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1. Move all addends in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>
                    <a:solidFill>
                      <a:schemeClr val="tx1"/>
                    </a:solidFill>
                  </a:rPr>
                  <a:t> to the left-hand side to obtain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r>
                  <a:rPr lang="en-US" altLang="zh-CN" sz="2000">
                    <a:solidFill>
                      <a:schemeClr val="tx1"/>
                    </a:solidFill>
                  </a:rPr>
                  <a:t>(where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r>
                  <a:rPr lang="en-US" altLang="zh-CN" sz="2000">
                    <a:solidFill>
                      <a:schemeClr val="tx1"/>
                    </a:solidFill>
                  </a:rPr>
                  <a:t>is a constant)</a:t>
                </a:r>
                <a:endParaRPr lang="en-US" altLang="zh-CN" sz="2000">
                  <a:solidFill>
                    <a:schemeClr val="tx1"/>
                  </a:solidFill>
                </a:endParaRPr>
              </a:p>
              <a:p>
                <a:pPr marL="0" lvl="0" indent="0" algn="l">
                  <a:buNone/>
                </a:pPr>
                <a:endParaRPr lang="zh-CN" altLang="en-US" sz="2000">
                  <a:solidFill>
                    <a:schemeClr val="tx1"/>
                  </a:solidFill>
                </a:endParaRPr>
              </a:p>
              <a:p>
                <a:pPr algn="l">
                  <a:buClrTx/>
                  <a:buSzTx/>
                  <a:buFontTx/>
                </a:pPr>
                <a:r>
                  <a:rPr kumimoji="1" lang="en-US" altLang="zh-CN" sz="2000" kern="0">
                    <a:solidFill>
                      <a:schemeClr val="tx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2. Introduce a new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kern="0">
                    <a:solidFill>
                      <a:schemeClr val="tx1"/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.</a:t>
                </a:r>
                <a:endParaRPr kumimoji="1" lang="en-US" altLang="zh-CN" sz="2000" ker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zh-CN" sz="2000" b="1" kern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en-US" altLang="zh-CN" sz="2000" b="1" ker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Replace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/>
                  <a:t> </a:t>
                </a:r>
                <a:r>
                  <a:rPr kumimoji="1" lang="en-US" altLang="zh-CN" sz="2000" b="1" kern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    </a:t>
                </a:r>
                <a:endParaRPr kumimoji="1" lang="en-US" altLang="zh-CN" sz="2000" b="1" kern="0">
                  <a:solidFill>
                    <a:srgbClr val="0432FF"/>
                  </a:solidFill>
                  <a:latin typeface="Cambria Math" panose="02040503050406030204" pitchFamily="18" charset="0"/>
                  <a:sym typeface="+mn-ea"/>
                </a:endParaRPr>
              </a:p>
              <a:p>
                <a:r>
                  <a:rPr kumimoji="1" lang="en-US" altLang="zh-CN" sz="2000" b="1" kern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    </a:t>
                </a:r>
                <a:r>
                  <a:rPr kumimoji="1" lang="en-US" altLang="zh-CN" sz="2000" b="1" ker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with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/>
                  <a:t> = 0 </a:t>
                </a:r>
                <a:r>
                  <a:rPr kumimoji="1" lang="en-US" altLang="zh-CN" sz="2000" b="1" kern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  </a:t>
                </a:r>
                <a:r>
                  <a:rPr kumimoji="1" lang="en-US" altLang="zh-CN" sz="2000" b="1" ker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and</a:t>
                </a:r>
                <a:r>
                  <a:rPr lang="en-US" altLang="zh-CN" sz="200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US" altLang="zh-CN" sz="200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kumimoji="1" lang="en-US" altLang="zh-CN" sz="2000" kern="0">
                    <a:latin typeface="Arial" panose="020B0604020202090204" pitchFamily="34" charset="0"/>
                    <a:cs typeface="Arial" panose="020B0604020202090204" pitchFamily="34" charset="0"/>
                  </a:rPr>
                  <a:t>    If </a:t>
                </a:r>
                <a14:m>
                  <m:oMath xmlns:m="http://schemas.openxmlformats.org/officeDocument/2006/math">
                    <m:r>
                      <a:rPr kumimoji="1" lang="en-US" altLang="zh-CN" sz="2000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kumimoji="1" lang="en-US" altLang="zh-CN" sz="2000" kern="0">
                    <a:latin typeface="Arial" panose="020B0604020202090204" pitchFamily="34" charset="0"/>
                    <a:cs typeface="Arial" panose="020B0604020202090204" pitchFamily="34" charset="0"/>
                  </a:rPr>
                  <a:t> is the equality operator, rewrite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kern="0">
                    <a:latin typeface="Arial" panose="020B0604020202090204" pitchFamily="34" charset="0"/>
                    <a:cs typeface="Arial" panose="020B060402020209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kern="0">
                    <a:latin typeface="Arial" panose="020B0604020202090204" pitchFamily="34" charset="0"/>
                    <a:cs typeface="Arial" panose="020B060402020209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kern="0">
                    <a:latin typeface="Arial" panose="020B0604020202090204" pitchFamily="34" charset="0"/>
                    <a:cs typeface="Arial" panose="020B0604020202090204" pitchFamily="34" charset="0"/>
                  </a:rPr>
                  <a:t>.</a:t>
                </a:r>
                <a:endParaRPr kumimoji="1" lang="en-US" altLang="zh-CN" sz="2000" kern="0">
                  <a:latin typeface="Arial" panose="020B0604020202090204" pitchFamily="34" charset="0"/>
                  <a:cs typeface="Arial" panose="020B0604020202090204" pitchFamily="34" charset="0"/>
                </a:endParaRPr>
              </a:p>
              <a:p>
                <a:endParaRPr kumimoji="1" lang="en-US" altLang="zh-CN" sz="2000" kern="0">
                  <a:latin typeface="Arial" panose="020B0604020202090204" pitchFamily="34" charset="0"/>
                  <a:cs typeface="Arial" panose="020B0604020202090204" pitchFamily="34" charset="0"/>
                </a:endParaRPr>
              </a:p>
              <a:p>
                <a:r>
                  <a:rPr kumimoji="1" lang="en-US" altLang="zh-CN" sz="2000" kern="0">
                    <a:latin typeface="Arial" panose="020B0604020202090204" pitchFamily="34" charset="0"/>
                    <a:cs typeface="Arial" panose="020B0604020202090204" pitchFamily="34" charset="0"/>
                  </a:rPr>
                  <a:t>Example：</a:t>
                </a:r>
                <a:endParaRPr kumimoji="1" lang="en-US" altLang="zh-CN" sz="2000" kern="0">
                  <a:latin typeface="Arial" panose="020B0604020202090204" pitchFamily="34" charset="0"/>
                  <a:cs typeface="Arial" panose="020B0604020202090204" pitchFamily="34" charset="0"/>
                </a:endParaRPr>
              </a:p>
              <a:p>
                <a:endParaRPr kumimoji="1" lang="en-US" altLang="zh-CN" sz="2000" kern="0">
                  <a:latin typeface="Arial" panose="020B0604020202090204" pitchFamily="34" charset="0"/>
                  <a:cs typeface="Arial" panose="020B0604020202090204" pitchFamily="34" charset="0"/>
                </a:endParaRPr>
              </a:p>
              <a:p>
                <a:r>
                  <a:rPr kumimoji="1" lang="en-US" altLang="zh-CN" sz="2000" kern="0">
                    <a:latin typeface="Arial" panose="020B0604020202090204" pitchFamily="34" charset="0"/>
                    <a:cs typeface="Arial" panose="020B0604020202090204" pitchFamily="34" charset="0"/>
                  </a:rPr>
                  <a:t>	Convert  </a:t>
                </a:r>
                <a14:m>
                  <m:oMath xmlns:m="http://schemas.openxmlformats.org/officeDocument/2006/math"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sz="2000" i="1" kern="0">
                    <a:solidFill>
                      <a:schemeClr val="accent1">
                        <a:lumMod val="75000"/>
                      </a:schemeClr>
                    </a:solidFill>
                    <a:latin typeface="Arial" panose="020B0604020202090204" pitchFamily="34" charset="0"/>
                    <a:cs typeface="Arial" panose="020B0604020202090204" pitchFamily="34" charset="0"/>
                  </a:rPr>
                  <a:t> </a:t>
                </a:r>
                <a:r>
                  <a:rPr kumimoji="1" lang="en-US" altLang="zh-CN" sz="2000" i="1" kern="0">
                    <a:latin typeface="Arial" panose="020B0604020202090204" pitchFamily="34" charset="0"/>
                    <a:cs typeface="Arial" panose="020B0604020202090204" pitchFamily="34" charset="0"/>
                  </a:rPr>
                  <a:t> </a:t>
                </a:r>
                <a:r>
                  <a:rPr kumimoji="1" lang="en-US" altLang="zh-CN" sz="2000" kern="0">
                    <a:latin typeface="Arial" panose="020B0604020202090204" pitchFamily="34" charset="0"/>
                    <a:cs typeface="Arial" panose="020B0604020202090204" pitchFamily="34" charset="0"/>
                  </a:rPr>
                  <a:t>to  </a:t>
                </a:r>
                <a14:m>
                  <m:oMath xmlns:m="http://schemas.openxmlformats.org/officeDocument/2006/math"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∧</m:t>
                    </m:r>
                    <m:sSub>
                      <m:sSubPr>
                        <m:ctrlP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altLang="zh-CN" sz="2000" i="1" kern="0">
                  <a:solidFill>
                    <a:srgbClr val="0432FF"/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455" y="1321435"/>
                <a:ext cx="9852660" cy="5139055"/>
              </a:xfrm>
              <a:prstGeom prst="rect">
                <a:avLst/>
              </a:prstGeom>
              <a:blipFill rotWithShape="1">
                <a:blip r:embed="rId1"/>
                <a:stretch>
                  <a:fillRect b="-5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207770" y="1837055"/>
                <a:ext cx="9788525" cy="1988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sz="2400" b="1">
                    <a:latin typeface="Times New Roman" panose="02020603050405020304" charset="0"/>
                    <a:cs typeface="Times New Roman" panose="02020603050405020304" charset="0"/>
                  </a:rPr>
                  <a:t>Example</a:t>
                </a:r>
                <a:endParaRPr lang="en-US" sz="2400" b="1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en-US" sz="2400" b="1"/>
              </a:p>
              <a:p>
                <a:endParaRPr lang="en-US" sz="2400" b="1"/>
              </a:p>
              <a:p>
                <a:r>
                  <a:rPr kumimoji="1" lang="en-US" altLang="zh-CN" smtClea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aseline="-25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770" y="1837055"/>
                <a:ext cx="9788525" cy="198818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5210810" y="3460115"/>
            <a:ext cx="1417320" cy="6985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10810" y="3098800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normalize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552055" y="2596515"/>
                <a:ext cx="2314575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055" y="2596515"/>
                <a:ext cx="2314575" cy="16649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503930" y="2448560"/>
            <a:ext cx="1404000" cy="6985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03930" y="2087245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normalize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921250" y="1602740"/>
                <a:ext cx="2314575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50" y="1602740"/>
                <a:ext cx="2314575" cy="16649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458085" y="3564255"/>
            <a:ext cx="15271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Tableau</a:t>
            </a:r>
            <a:r>
              <a:rPr kumimoji="1"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endParaRPr kumimoji="1" lang="zh-CN" altLang="en-US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686300" y="421513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7851775" y="4542155"/>
                <a:ext cx="1734820" cy="829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775" y="4542155"/>
                <a:ext cx="1734820" cy="8299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>
          <a:xfrm>
            <a:off x="7416165" y="2455545"/>
            <a:ext cx="1404000" cy="6985"/>
          </a:xfrm>
          <a:prstGeom prst="straightConnector1">
            <a:avLst/>
          </a:prstGeom>
          <a:ln w="66675" cmpd="dbl">
            <a:solidFill>
              <a:schemeClr val="accent1">
                <a:shade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9027160" y="1626870"/>
                <a:ext cx="1677035" cy="1664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160" y="1626870"/>
                <a:ext cx="1677035" cy="16649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805241" y="199478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241" y="1994789"/>
                <a:ext cx="1518285" cy="880745"/>
              </a:xfrm>
              <a:prstGeom prst="rect">
                <a:avLst/>
              </a:prstGeom>
              <a:blipFill rotWithShape="1">
                <a:blip r:embed="rId5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213985" y="130810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033385" y="1634490"/>
                <a:ext cx="1734820" cy="829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85" y="1634490"/>
                <a:ext cx="1734820" cy="8299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455991" y="160997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91" y="1609979"/>
                <a:ext cx="1518285" cy="880745"/>
              </a:xfrm>
              <a:prstGeom prst="rect">
                <a:avLst/>
              </a:prstGeom>
              <a:blipFill rotWithShape="1">
                <a:blip r:embed="rId3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>
            <a:off x="3392170" y="2046605"/>
            <a:ext cx="1404000" cy="6985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Trial and fix</a:t>
                </a:r>
                <a:endParaRPr lang="en-US" altLang="zh-CN" sz="2400" b="1" dirty="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We do the 1</a:t>
                </a:r>
                <a:r>
                  <a:rPr lang="en-US" altLang="zh-CN" baseline="30000" dirty="0">
                    <a:sym typeface="+mn-ea"/>
                  </a:rPr>
                  <a:t>st</a:t>
                </a:r>
                <a:r>
                  <a:rPr lang="en-US" altLang="zh-CN" dirty="0">
                    <a:sym typeface="+mn-ea"/>
                  </a:rPr>
                  <a:t> trial by setting initially 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x=y=0</a:t>
                </a:r>
                <a:r>
                  <a:rPr lang="en-US" altLang="zh-CN" dirty="0">
                    <a:sym typeface="+mn-ea"/>
                  </a:rPr>
                  <a:t>, and get: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−−&gt;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And have two violations. We first fix </a:t>
                </a:r>
                <a:r>
                  <a:rPr lang="en-US" altLang="zh-CN" dirty="0">
                    <a:solidFill>
                      <a:srgbClr val="FF0000"/>
                    </a:solidFill>
                    <a:sym typeface="+mn-ea"/>
                  </a:rPr>
                  <a:t>s1</a:t>
                </a:r>
                <a:r>
                  <a:rPr lang="en-US" altLang="zh-CN" dirty="0">
                    <a:sym typeface="+mn-ea"/>
                  </a:rPr>
                  <a:t>. Perform the pivoting operation: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s1 = </a:t>
                </a:r>
                <a:r>
                  <a:rPr lang="en-US" altLang="zh-CN" dirty="0" err="1">
                    <a:solidFill>
                      <a:srgbClr val="0432FF"/>
                    </a:solidFill>
                    <a:sym typeface="+mn-ea"/>
                  </a:rPr>
                  <a:t>x+y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;  </a:t>
                </a:r>
                <a:r>
                  <a:rPr lang="en-US" altLang="zh-CN" dirty="0">
                    <a:sym typeface="Wingdings" panose="05000000000000000000" pitchFamily="2" charset="2"/>
                  </a:rPr>
                  <a:t>--&gt;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 = s1-y;</a:t>
                </a:r>
                <a:endParaRPr lang="en-US" altLang="zh-CN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And substitute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altLang="zh-CN" dirty="0">
                    <a:sym typeface="Wingdings" panose="05000000000000000000" pitchFamily="2" charset="2"/>
                  </a:rPr>
                  <a:t> into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</a:t>
                </a:r>
                <a:r>
                  <a:rPr lang="en-US" altLang="zh-CN" dirty="0">
                    <a:sym typeface="Wingdings" panose="05000000000000000000" pitchFamily="2" charset="2"/>
                  </a:rPr>
                  <a:t> and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s3</a:t>
                </a:r>
                <a:r>
                  <a:rPr lang="en-US" altLang="zh-CN" dirty="0">
                    <a:sym typeface="Wingdings" panose="05000000000000000000" pitchFamily="2" charset="2"/>
                  </a:rPr>
                  <a:t>, we get: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 = 2x-y = 2(s1-y)-y = 2s1 – 3y</a:t>
                </a:r>
                <a:endParaRPr lang="en-US" altLang="zh-CN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s3 = -x+2y = -(s1-y)+2y = -s1+3y</a:t>
                </a:r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7290435" y="485267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 flipH="1">
            <a:off x="7721600" y="5139690"/>
            <a:ext cx="555625" cy="264160"/>
          </a:xfrm>
          <a:prstGeom prst="straightConnector1">
            <a:avLst/>
          </a:prstGeom>
          <a:ln w="317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0292080" y="5304155"/>
                <a:ext cx="101600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80" y="5304155"/>
                <a:ext cx="1016000" cy="8299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063105" y="139954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s1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x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809301" y="1308989"/>
                <a:ext cx="1786890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01" y="1308989"/>
                <a:ext cx="1786890" cy="1664970"/>
              </a:xfrm>
              <a:prstGeom prst="rect">
                <a:avLst/>
              </a:prstGeom>
              <a:blipFill rotWithShape="1">
                <a:blip r:embed="rId3"/>
                <a:stretch>
                  <a:fillRect l="-32" t="-15" r="32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5799455" y="2134235"/>
            <a:ext cx="1096645" cy="381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Trial and fix</a:t>
                </a:r>
                <a:endParaRPr lang="en-US" altLang="zh-CN" sz="2400" b="1" dirty="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By setting up explicitly the value of 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s1</a:t>
                </a:r>
                <a:r>
                  <a:rPr lang="en-US" altLang="zh-CN" dirty="0">
                    <a:sym typeface="+mn-ea"/>
                  </a:rPr>
                  <a:t>, and get: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−−&gt;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And still one violation left. We want to fix </a:t>
                </a:r>
                <a:r>
                  <a:rPr lang="en-US" altLang="zh-CN" dirty="0">
                    <a:solidFill>
                      <a:srgbClr val="FF0000"/>
                    </a:solidFill>
                    <a:sym typeface="+mn-ea"/>
                  </a:rPr>
                  <a:t>s3</a:t>
                </a:r>
                <a:r>
                  <a:rPr lang="en-US" altLang="zh-CN" dirty="0">
                    <a:sym typeface="+mn-ea"/>
                  </a:rPr>
                  <a:t>. Perform the pivoting operation: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s3 = -s1+3y;  </a:t>
                </a:r>
                <a:r>
                  <a:rPr lang="en-US" altLang="zh-CN" dirty="0">
                    <a:sym typeface="Wingdings" panose="05000000000000000000" pitchFamily="2" charset="2"/>
                  </a:rPr>
                  <a:t>--&gt;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y = s1/3+s3/3;</a:t>
                </a:r>
                <a:endParaRPr lang="en-US" altLang="zh-CN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And substitute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y</a:t>
                </a:r>
                <a:r>
                  <a:rPr lang="en-US" altLang="zh-CN" dirty="0">
                    <a:sym typeface="Wingdings" panose="05000000000000000000" pitchFamily="2" charset="2"/>
                  </a:rPr>
                  <a:t> into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altLang="zh-CN" dirty="0">
                    <a:sym typeface="Wingdings" panose="05000000000000000000" pitchFamily="2" charset="2"/>
                  </a:rPr>
                  <a:t> and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</a:t>
                </a:r>
                <a:r>
                  <a:rPr lang="en-US" altLang="zh-CN" dirty="0">
                    <a:sym typeface="Wingdings" panose="05000000000000000000" pitchFamily="2" charset="2"/>
                  </a:rPr>
                  <a:t>, we get: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 = s1-y = s1-(s1/3+s3/3) = 2/3*s1 -1/3*s3</a:t>
                </a:r>
                <a:endParaRPr lang="en-US" altLang="zh-CN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 = 2s1-3y = 2s1-3(s1/3+s3/3) = s1-s3</a:t>
                </a:r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blipFill rotWithShape="1">
                <a:blip r:embed="rId5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2518410" y="2132330"/>
            <a:ext cx="1087755" cy="762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7063105" y="486156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s1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x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3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7588885" y="5099685"/>
            <a:ext cx="1384300" cy="1010920"/>
          </a:xfrm>
          <a:prstGeom prst="straightConnector1">
            <a:avLst/>
          </a:prstGeom>
          <a:ln w="412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0182225" y="5187950"/>
                <a:ext cx="119888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225" y="5187950"/>
                <a:ext cx="1198880" cy="8299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custDataLst>
                  <p:tags r:id="rId1"/>
                </p:custDataLst>
              </p:nvPr>
            </p:nvGraphicFramePr>
            <p:xfrm>
              <a:off x="7063105" y="1399540"/>
              <a:ext cx="2819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/>
                    <a:gridCol w="939800"/>
                    <a:gridCol w="939800"/>
                  </a:tblGrid>
                  <a:tr h="370840">
                    <a:tc>
                      <a:txBody>
                        <a:bodyPr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s1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s3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p>
                          <a:r>
                            <a:rPr lang="en-US" altLang="zh-CN" dirty="0"/>
                            <a:t>x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p>
                          <a:r>
                            <a:rPr lang="en-US" altLang="zh-CN" dirty="0"/>
                            <a:t>s2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p>
                          <a:r>
                            <a:rPr lang="en-US" altLang="zh-CN" dirty="0"/>
                            <a:t>y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custDataLst>
                  <p:tags r:id="rId2"/>
                </p:custDataLst>
              </p:nvPr>
            </p:nvGraphicFramePr>
            <p:xfrm>
              <a:off x="7063105" y="1399540"/>
              <a:ext cx="2819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/>
                    <a:gridCol w="939800"/>
                    <a:gridCol w="939800"/>
                  </a:tblGrid>
                  <a:tr h="370840">
                    <a:tc>
                      <a:txBody>
                        <a:bodyPr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s1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s3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601345">
                    <a:tc>
                      <a:txBody>
                        <a:bodyPr/>
                        <a:p>
                          <a:r>
                            <a:rPr lang="en-US" altLang="zh-CN" dirty="0"/>
                            <a:t>x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p>
                          <a:r>
                            <a:rPr lang="en-US" altLang="zh-CN" dirty="0"/>
                            <a:t>s2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601345">
                    <a:tc>
                      <a:txBody>
                        <a:bodyPr/>
                        <a:p>
                          <a:r>
                            <a:rPr lang="en-US" altLang="zh-CN" dirty="0"/>
                            <a:t>y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809301" y="1308989"/>
                <a:ext cx="1831340" cy="21786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01" y="1308989"/>
                <a:ext cx="1831340" cy="2178685"/>
              </a:xfrm>
              <a:prstGeom prst="rect">
                <a:avLst/>
              </a:prstGeom>
              <a:blipFill rotWithShape="1">
                <a:blip r:embed="rId5"/>
                <a:stretch>
                  <a:fillRect l="-31" t="-12" r="3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5799455" y="2134235"/>
            <a:ext cx="1096645" cy="381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331595" y="3629660"/>
                <a:ext cx="8550910" cy="2306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Trial and fix</a:t>
                </a:r>
                <a:endParaRPr lang="en-US" altLang="zh-CN" sz="2400" b="1" dirty="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We have fixed 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s3</a:t>
                </a:r>
                <a:r>
                  <a:rPr lang="en-US" altLang="zh-CN" dirty="0">
                    <a:sym typeface="+mn-ea"/>
                  </a:rPr>
                  <a:t>, and get: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−−&gt;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All constraints are satisfied, hence, we have this model: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[x=1, y=1]</a:t>
                </a:r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95" y="3629660"/>
                <a:ext cx="8550910" cy="2306955"/>
              </a:xfrm>
              <a:prstGeom prst="rect">
                <a:avLst/>
              </a:prstGeom>
              <a:blipFill rotWithShape="1">
                <a:blip r:embed="rId6"/>
                <a:stretch>
                  <a:fillRect b="-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blipFill rotWithShape="1">
                <a:blip r:embed="rId7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2518410" y="2132330"/>
            <a:ext cx="1087755" cy="762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SAT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Theory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480" y="3387090"/>
            <a:ext cx="920750" cy="4864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EUF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78943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LA</a:t>
            </a:r>
            <a:endParaRPr kumimoji="1" lang="en-US" altLang="zh-CN" sz="20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2085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Bit Vector</a:t>
            </a:r>
            <a:endParaRPr kumimoji="1" lang="en-US" altLang="zh-CN" sz="20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82743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Array</a:t>
            </a:r>
            <a:endParaRPr kumimoji="1" lang="en-US" altLang="zh-CN" sz="20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7814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Pointer</a:t>
            </a:r>
            <a:endParaRPr kumimoji="1" lang="en-US" altLang="zh-CN" sz="20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72270" y="3387090"/>
            <a:ext cx="1657350" cy="4864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Combination</a:t>
            </a:r>
            <a:endParaRPr kumimoji="1" lang="en-GB" altLang="zh-CN" sz="16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5655" y="2118360"/>
            <a:ext cx="3787775" cy="32905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985010" y="2988310"/>
                <a:ext cx="202882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010" y="2988310"/>
                <a:ext cx="2028825" cy="8807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17980" y="1873250"/>
            <a:ext cx="21837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几何学意义</a:t>
            </a:r>
            <a:endParaRPr lang="en-US" altLang="zh-CN" baseline="-25000"/>
          </a:p>
        </p:txBody>
      </p:sp>
      <p:sp>
        <p:nvSpPr>
          <p:cNvPr id="3" name="文本框 2"/>
          <p:cNvSpPr txBox="1"/>
          <p:nvPr/>
        </p:nvSpPr>
        <p:spPr>
          <a:xfrm>
            <a:off x="6691630" y="3531870"/>
            <a:ext cx="4279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FF0000"/>
                </a:solidFill>
              </a:rPr>
              <a:t>(D)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851015" y="3888105"/>
            <a:ext cx="109220" cy="1092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2893060" y="2233295"/>
            <a:ext cx="5690235" cy="3744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simplex(){</a:t>
            </a:r>
            <a:endParaRPr kumimoji="1" lang="en-US" altLang="zh-CN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tab =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constructTableau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();</a:t>
            </a:r>
            <a:endParaRPr kumimoji="1" lang="en-US" altLang="zh-CN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for(each additional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var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si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){</a:t>
            </a:r>
            <a:endParaRPr kumimoji="1" lang="en-US" altLang="zh-CN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  if(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si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violates its constraint){</a:t>
            </a:r>
            <a:endParaRPr kumimoji="1" lang="en-US" altLang="zh-CN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    if(there is a suitable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xj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)</a:t>
            </a:r>
            <a:endParaRPr kumimoji="1" lang="en-US" altLang="zh-CN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      pivot(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si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,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xj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);</a:t>
            </a:r>
            <a:endParaRPr kumimoji="1" lang="en-US" altLang="zh-CN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    else return UNSAT;</a:t>
            </a:r>
            <a:endParaRPr kumimoji="1" lang="en-US" altLang="zh-CN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  }</a:t>
            </a:r>
            <a:endParaRPr kumimoji="1" lang="en-US" altLang="zh-CN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}</a:t>
            </a:r>
            <a:endParaRPr kumimoji="1" lang="en-US" altLang="zh-CN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return SAT;</a:t>
            </a:r>
            <a:endParaRPr kumimoji="1" lang="en-US" altLang="zh-CN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53845" y="1491615"/>
            <a:ext cx="29978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Simplex algorithm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：算法</a:t>
            </a:r>
            <a:endParaRPr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Fourier-</a:t>
            </a:r>
            <a:r>
              <a:rPr lang="en-US" altLang="zh-CN" sz="2800" dirty="0" err="1">
                <a:solidFill>
                  <a:schemeClr val="tx1"/>
                </a:solidFill>
              </a:rPr>
              <a:t>Motzkin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单纯形法</a:t>
            </a:r>
            <a:endParaRPr lang="zh-CN" altLang="en-US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分支定界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725930" y="1623695"/>
                <a:ext cx="8739505" cy="48463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lvl="0" indent="0" algn="l" fontAlgn="auto">
                  <a:lnSpc>
                    <a:spcPct val="150000"/>
                  </a:lnSpc>
                  <a:buNone/>
                </a:pPr>
                <a:r>
                  <a:rPr kumimoji="1" lang="en-US" altLang="zh-CN" sz="2000" dirty="0">
                    <a:solidFill>
                      <a:schemeClr val="tx1"/>
                    </a:solidFill>
                    <a:sym typeface="+mn-ea"/>
                  </a:rPr>
                  <a:t>When the domain is integer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, this is called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integer</a:t>
                </a:r>
                <a:r>
                  <a:rPr kumimoji="1" lang="zh-CN" altLang="en-US" sz="2000" dirty="0">
                    <a:solidFill>
                      <a:srgbClr val="0432FF"/>
                    </a:solidFill>
                    <a:sym typeface="+mn-ea"/>
                  </a:rPr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linear</a:t>
                </a:r>
                <a:r>
                  <a:rPr kumimoji="1" lang="zh-CN" altLang="en-US" sz="2000" dirty="0">
                    <a:solidFill>
                      <a:srgbClr val="0432FF"/>
                    </a:solidFill>
                    <a:sym typeface="+mn-ea"/>
                  </a:rPr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programming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(ILP)</a:t>
                </a:r>
                <a:endParaRPr kumimoji="1" lang="en-US" altLang="zh-CN" sz="2000" dirty="0">
                  <a:sym typeface="+mn-ea"/>
                </a:endParaRPr>
              </a:p>
              <a:p>
                <a:pPr marL="0" lvl="1" indent="0" algn="l" fontAlgn="auto">
                  <a:lnSpc>
                    <a:spcPct val="15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This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problem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NPC, but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can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solved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divide-conquer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manner</a:t>
                </a:r>
                <a:endParaRPr kumimoji="1" lang="en-US" altLang="zh-CN" sz="2000" dirty="0">
                  <a:sym typeface="+mn-ea"/>
                </a:endParaRPr>
              </a:p>
              <a:p>
                <a:pPr marL="0" lvl="0" indent="0" algn="l" fontAlgn="auto">
                  <a:lnSpc>
                    <a:spcPct val="10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E.g.,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sz="2000" dirty="0">
                    <a:sym typeface="+mn-ea"/>
                  </a:rPr>
                  <a:t>    </a:t>
                </a:r>
                <a:r>
                  <a:rPr kumimoji="1" lang="en-US" altLang="zh-CN" sz="2000" dirty="0">
                    <a:sym typeface="+mn-ea"/>
                  </a:rPr>
                  <a:t>where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x,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y</a:t>
                </a:r>
                <a:r>
                  <a:rPr kumimoji="1" lang="en-US" altLang="zh-CN" sz="2000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en-US" altLang="zh-CN" sz="20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l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Key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idea:</a:t>
                </a:r>
                <a:endParaRPr kumimoji="1" lang="en-US" altLang="zh-CN" sz="2000" dirty="0"/>
              </a:p>
              <a:p>
                <a:pPr lvl="1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Solve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the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problem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x,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y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1" lang="en-US" altLang="zh-CN" sz="2000" dirty="0"/>
              </a:p>
              <a:p>
                <a:pPr lvl="2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No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solution,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then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UNSAT</a:t>
                </a:r>
                <a:endParaRPr kumimoji="1" lang="en-US" altLang="zh-CN" sz="2000" dirty="0"/>
              </a:p>
              <a:p>
                <a:pPr lvl="2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Find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solution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[x=r0,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y=r1]</a:t>
                </a:r>
                <a:endParaRPr kumimoji="1" lang="en-US" altLang="zh-CN" sz="2000" dirty="0"/>
              </a:p>
              <a:p>
                <a:pPr lvl="3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if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r0,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r1</a:t>
                </a:r>
                <a:r>
                  <a:rPr kumimoji="1" lang="en-US" altLang="zh-CN" sz="2000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SAT!</a:t>
                </a:r>
                <a:endParaRPr kumimoji="1" lang="en-US" altLang="zh-CN" sz="2000" dirty="0"/>
              </a:p>
              <a:p>
                <a:pPr lvl="3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Else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suppose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c0</a:t>
                </a:r>
                <a:r>
                  <a:rPr kumimoji="1" lang="en-US" altLang="zh-CN" sz="2000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then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we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add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two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branches:</a:t>
                </a:r>
                <a:endParaRPr kumimoji="1" lang="en-US" altLang="zh-CN" sz="2000" dirty="0"/>
              </a:p>
              <a:p>
                <a:pPr lvl="3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S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[x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d>
                      <m:dPr>
                        <m:begChr m:val="⌈"/>
                        <m:endChr m:val="⌉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]</a:t>
                </a:r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lvl="3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S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[x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⌊"/>
                        <m:endChr m:val="⌋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]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30" y="1623695"/>
                <a:ext cx="8739505" cy="4846320"/>
              </a:xfrm>
              <a:prstGeom prst="rect">
                <a:avLst/>
              </a:prstGeom>
              <a:blipFill rotWithShape="1">
                <a:blip r:embed="rId1"/>
                <a:stretch>
                  <a:fillRect b="-4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506855" y="1183005"/>
            <a:ext cx="7759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ILP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506855" y="1183005"/>
            <a:ext cx="7759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ILP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39820" y="3023870"/>
            <a:ext cx="2362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kumimoji="1" lang="en-US" altLang="zh-CN" sz="2000" dirty="0"/>
              <a:t>Suppose:</a:t>
            </a:r>
            <a:endParaRPr kumimoji="1" lang="en-US" altLang="zh-CN" sz="2000" dirty="0"/>
          </a:p>
          <a:p>
            <a:pPr fontAlgn="auto">
              <a:lnSpc>
                <a:spcPct val="150000"/>
              </a:lnSpc>
            </a:pPr>
            <a:r>
              <a:rPr kumimoji="1" lang="en-US" altLang="zh-CN" sz="2000" dirty="0"/>
              <a:t>[</a:t>
            </a:r>
            <a:r>
              <a:rPr kumimoji="1" lang="en-US" altLang="zh-CN" sz="2000" dirty="0">
                <a:solidFill>
                  <a:srgbClr val="FF0000"/>
                </a:solidFill>
              </a:rPr>
              <a:t>x=1.7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y=3.5]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639820" y="4139170"/>
                <a:ext cx="1731645" cy="1236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20" y="4139170"/>
                <a:ext cx="1731645" cy="1236345"/>
              </a:xfrm>
              <a:prstGeom prst="rect">
                <a:avLst/>
              </a:prstGeom>
              <a:blipFill rotWithShape="1">
                <a:blip r:embed="rId1"/>
                <a:stretch>
                  <a:fillRect t="-19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280150" y="4139170"/>
                <a:ext cx="1731645" cy="1236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150" y="4139170"/>
                <a:ext cx="1731645" cy="1236345"/>
              </a:xfrm>
              <a:prstGeom prst="rect">
                <a:avLst/>
              </a:prstGeom>
              <a:blipFill rotWithShape="1">
                <a:blip r:embed="rId2"/>
                <a:stretch>
                  <a:fillRect t="-19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251960" y="1886585"/>
                <a:ext cx="1758315" cy="968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0" y="1886585"/>
                <a:ext cx="1758315" cy="968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055360" y="2143125"/>
                <a:ext cx="1864995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kumimoji="1" lang="en-US" altLang="zh-CN" sz="2000" dirty="0">
                    <a:sym typeface="+mn-ea"/>
                  </a:rPr>
                  <a:t>where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x,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y</a:t>
                </a:r>
                <a:r>
                  <a:rPr kumimoji="1" lang="en-US" altLang="zh-CN" sz="2000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360" y="2143125"/>
                <a:ext cx="1864995" cy="398780"/>
              </a:xfrm>
              <a:prstGeom prst="rect">
                <a:avLst/>
              </a:prstGeom>
              <a:blipFill rotWithShape="1">
                <a:blip r:embed="rId4"/>
                <a:stretch>
                  <a:fillRect b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  <a:endParaRPr lang="zh-CN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015" y="1726565"/>
            <a:ext cx="7633970" cy="433260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246630" y="1760220"/>
                <a:ext cx="7667625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(S){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res = simplex(S);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if(res==UNSAT)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prune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return UNSAT;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if(res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are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integers)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exit(SAT);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deep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return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c0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select(x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of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real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value);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60902020509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[x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≥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60902020509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60902020509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60902020509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])||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backtrack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dirty="0">
                    <a:sym typeface="+mn-ea"/>
                  </a:rPr>
                  <a:t>             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60902020509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[x ≤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60902020509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60902020509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60902020509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]);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30" y="1760220"/>
                <a:ext cx="7667625" cy="3784600"/>
              </a:xfrm>
              <a:prstGeom prst="rect">
                <a:avLst/>
              </a:prstGeom>
              <a:blipFill rotWithShape="1">
                <a:blip r:embed="rId1"/>
                <a:stretch>
                  <a:fillRect b="-1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6695" y="2276475"/>
            <a:ext cx="5942965" cy="3717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66215" y="1452880"/>
            <a:ext cx="43751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Graphically: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tree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线性算数理论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(LA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Theory)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回顾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>
                <a:solidFill>
                  <a:srgbClr val="C00000"/>
                </a:solidFill>
              </a:rPr>
              <a:t>数据结构理论回顾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zh-CN" altLang="en-US" sz="2800" dirty="0"/>
              <a:t>理论组合回顾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比特向量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数组</a:t>
            </a:r>
            <a:endParaRPr lang="zh-CN" altLang="en-US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指针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SAT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Theory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480" y="3387090"/>
            <a:ext cx="920750" cy="4864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EUF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78943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LA</a:t>
            </a:r>
            <a:endParaRPr kumimoji="1" lang="en-US" altLang="zh-CN" sz="20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2085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Bit Vector</a:t>
            </a:r>
            <a:endParaRPr kumimoji="1" lang="en-US" altLang="zh-CN" sz="20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82743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Array</a:t>
            </a:r>
            <a:endParaRPr kumimoji="1" lang="en-US" altLang="zh-CN" sz="20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7814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Pointer</a:t>
            </a:r>
            <a:endParaRPr kumimoji="1" lang="en-US" altLang="zh-CN" sz="20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72270" y="3387090"/>
            <a:ext cx="1657350" cy="4864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Combination</a:t>
            </a:r>
            <a:endParaRPr kumimoji="1" lang="en-GB" altLang="zh-CN" sz="16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比特向量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数组</a:t>
            </a:r>
            <a:endParaRPr lang="zh-CN" altLang="en-US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指针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2602892" y="1738461"/>
            <a:ext cx="1229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yntax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5930" y="2339975"/>
            <a:ext cx="5484495" cy="190119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619277" y="1431756"/>
            <a:ext cx="172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</a:t>
            </a:r>
            <a:endParaRPr kumimoji="1" lang="en-US" altLang="zh-CN" sz="28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983230" y="1953895"/>
                <a:ext cx="5685155" cy="41592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1. Bitwise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  <a:endParaRPr kumimoji="1" lang="en-US" altLang="zh-CN" sz="2000" dirty="0"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	Extensions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of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the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single-bit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  <a:endParaRPr kumimoji="1" lang="en-US" altLang="zh-CN" sz="2000" dirty="0"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2. Arithmetic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  <a:endParaRPr kumimoji="1" lang="en-US" altLang="zh-CN" sz="2000" dirty="0"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Standard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interpretations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b:</a:t>
                </a:r>
                <a:endParaRPr kumimoji="1" lang="en-US" altLang="zh-CN" sz="20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sz="20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sz="2000" dirty="0"/>
              </a:p>
              <a:p>
                <a:pPr algn="l" fontAlgn="auto">
                  <a:lnSpc>
                    <a:spcPct val="150000"/>
                  </a:lnSpc>
                </a:pP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230" y="1953895"/>
                <a:ext cx="5685155" cy="41592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2840" y="1334770"/>
            <a:ext cx="51993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Semantics: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arithmetic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operations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738120" y="1966595"/>
                <a:ext cx="6000115" cy="47002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i="1">
                  <a:latin typeface="Cambria Math" panose="02040503050406030204" pitchFamily="18" charset="0"/>
                </a:endParaRPr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zh-CN" alt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zh-CN" alt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i="1">
                  <a:latin typeface="Cambria Math" panose="02040503050406030204" pitchFamily="18" charset="0"/>
                </a:endParaRPr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120" y="1966595"/>
                <a:ext cx="6000115" cy="4700270"/>
              </a:xfrm>
              <a:prstGeom prst="rect">
                <a:avLst/>
              </a:prstGeom>
              <a:blipFill rotWithShape="1">
                <a:blip r:embed="rId1"/>
                <a:stretch>
                  <a:fillRect b="-6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3455035" y="3168015"/>
            <a:ext cx="52819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procedures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bit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vectors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32865" y="1480820"/>
            <a:ext cx="35509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01215" y="2089150"/>
            <a:ext cx="72745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C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{};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//</a:t>
            </a:r>
            <a:r>
              <a:rPr kumimoji="1" lang="zh-CN" altLang="en-US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a set of all</a:t>
            </a:r>
            <a:r>
              <a:rPr kumimoji="1" lang="zh-CN" altLang="en-US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generated constraints</a:t>
            </a:r>
            <a:endParaRPr kumimoji="1" lang="en-US" altLang="zh-CN" sz="2000" b="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kumimoji="1" lang="en-US" altLang="zh-CN" sz="2000" b="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// two main passes:</a:t>
            </a:r>
            <a:endParaRPr kumimoji="1" lang="en-US" altLang="zh-CN" sz="2000" b="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// 1. blast each proposition;</a:t>
            </a:r>
            <a:endParaRPr kumimoji="1" lang="en-US" altLang="zh-CN" sz="2000" b="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// 2. generate constrains</a:t>
            </a:r>
            <a:endParaRPr kumimoji="1" lang="en-US" altLang="zh-CN" sz="2000" b="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bitBlast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(P){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// convert the proposition to atomic bools</a:t>
            </a:r>
            <a:endParaRPr kumimoji="1" lang="en-US" altLang="zh-CN" sz="2000" b="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blastProp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(P);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// generate constraints</a:t>
            </a:r>
            <a:endParaRPr kumimoji="1" lang="en-US" altLang="zh-CN" sz="2000" b="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genConsProp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(P);</a:t>
            </a:r>
            <a:b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</a:b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32865" y="148082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pass #1: blasting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101215" y="2089150"/>
                <a:ext cx="7274560" cy="45231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blast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each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proposition P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if P is (e1=e2){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// for atomic propositions, crawl through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  // expressions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(e1);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(e2);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}else if P is (P1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P2){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// trivial recursion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(P1);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(P2);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15" y="2089150"/>
                <a:ext cx="7274560" cy="45231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pass #1: blasting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8520" y="1847850"/>
            <a:ext cx="835850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//</a:t>
            </a:r>
            <a:r>
              <a:rPr kumimoji="1" lang="zh-CN" altLang="en-US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</a:t>
            </a:r>
            <a:r>
              <a:rPr kumimoji="1" lang="en-US" altLang="zh-CN" sz="2000" b="1" dirty="0" err="1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genCons</a:t>
            </a:r>
            <a:r>
              <a:rPr kumimoji="1" lang="en-US" altLang="zh-CN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()</a:t>
            </a:r>
            <a:r>
              <a:rPr kumimoji="1" lang="zh-CN" altLang="en-US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will</a:t>
            </a:r>
            <a:r>
              <a:rPr kumimoji="1" lang="zh-CN" altLang="en-US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generate</a:t>
            </a:r>
            <a:r>
              <a:rPr kumimoji="1" lang="zh-CN" altLang="en-US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constraints</a:t>
            </a:r>
            <a:endParaRPr kumimoji="1" lang="en-US" altLang="zh-CN" sz="2000" b="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(e){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if e is x: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  </a:t>
            </a:r>
            <a:r>
              <a:rPr kumimoji="1" lang="en-US" altLang="zh-CN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// a vector of </a:t>
            </a:r>
            <a:r>
              <a:rPr kumimoji="1" lang="en-US" altLang="zh-CN" sz="2000" b="1" dirty="0" err="1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boolean</a:t>
            </a:r>
            <a:r>
              <a:rPr kumimoji="1" lang="en-US" altLang="zh-CN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variables</a:t>
            </a:r>
            <a:endParaRPr kumimoji="1" lang="en-US" altLang="zh-CN" sz="2000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  return (b0, b1,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);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if e is c: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  return (b0, b1,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if e is e1+e2: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  (b0,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)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(e1);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  (c0,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cn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)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(e2);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  return (d0,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dn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);  </a:t>
            </a:r>
            <a:r>
              <a:rPr kumimoji="1" lang="en-US" altLang="zh-CN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// attach to e1+e2</a:t>
            </a:r>
            <a:endParaRPr kumimoji="1" lang="en-US" altLang="zh-CN" sz="2000" b="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// other cases are similar</a:t>
            </a:r>
            <a:endParaRPr kumimoji="1" lang="en-US" altLang="zh-CN" sz="2000" b="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step #2: generating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constr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303145" y="2038985"/>
                <a:ext cx="6609715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generate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constraints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if P is (e1=e2):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(e1);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(e2);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60902020509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{x0=y0,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};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else if P is (P1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P2):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(P1);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(P2);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145" y="2038985"/>
                <a:ext cx="6609715" cy="3784600"/>
              </a:xfrm>
              <a:prstGeom prst="rect">
                <a:avLst/>
              </a:prstGeom>
              <a:blipFill rotWithShape="1">
                <a:blip r:embed="rId1"/>
                <a:stretch>
                  <a:fillRect b="-1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step #2: generating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constr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917065" y="1793240"/>
                <a:ext cx="8358505" cy="48926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genExp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generate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constraints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for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exp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switch(e){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case 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x&amp;y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):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60902020509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{z0=x0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z1=x1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y1,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xn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 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case 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x|y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60902020509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{z0=x0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609020205090404" pitchFamily="49" charset="0"/>
                      </a:rPr>
                      <m:t> </m:t>
                    </m:r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609020205090404" pitchFamily="49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z1=x1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60902020509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60902020509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y1,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60902020509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60902020509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 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case (~x):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60902020509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{z0=~x0,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z1=~x1,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=~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};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1793240"/>
                <a:ext cx="8358505" cy="4892675"/>
              </a:xfrm>
              <a:prstGeom prst="rect">
                <a:avLst/>
              </a:prstGeom>
              <a:blipFill rotWithShape="1">
                <a:blip r:embed="rId1"/>
                <a:stretch>
                  <a:fillRect b="-1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/>
              <a:t>大纲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6640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知识基础（集合、关系与映射、上下文无关文法、基于结构的归纳法）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命题逻辑（语法、自然演绎系统、构造逻辑、语义系统、可靠性与完备性、可判断性）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布尔可满足性（合取范式、解析与传播、</a:t>
            </a:r>
            <a:r>
              <a:rPr lang="en-US" altLang="zh-CN" sz="2000" dirty="0">
                <a:solidFill>
                  <a:srgbClr val="C00000"/>
                </a:solidFill>
              </a:rPr>
              <a:t>DPLL</a:t>
            </a:r>
            <a:r>
              <a:rPr lang="zh-CN" altLang="en-US" sz="2000" dirty="0">
                <a:solidFill>
                  <a:srgbClr val="C00000"/>
                </a:solidFill>
              </a:rPr>
              <a:t>算法）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谓词逻辑（</a:t>
            </a: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>
                <a:solidFill>
                  <a:srgbClr val="C00000"/>
                </a:solidFill>
              </a:rPr>
              <a:t>）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等式与未解释函数理论（可满足性模理论、等式理论、并查集与等价类、未解释函数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00B0F0"/>
                </a:solidFill>
              </a:rPr>
              <a:t>线性算术（语法、Fourier-Motzkin消元法、单纯形法、分支定界法）</a:t>
            </a:r>
            <a:endParaRPr lang="zh-CN" altLang="en-US" sz="2000" dirty="0">
              <a:solidFill>
                <a:srgbClr val="00B0F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00B0F0"/>
                </a:solidFill>
              </a:rPr>
              <a:t>数据结构理论（比特向量、数组、指针</a:t>
            </a:r>
            <a:r>
              <a:rPr lang="zh-CN" altLang="en-US" sz="2000" dirty="0"/>
              <a:t>、字符串）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00B0F0"/>
                </a:solidFill>
              </a:rPr>
              <a:t>理论组合</a:t>
            </a:r>
            <a:r>
              <a:rPr lang="zh-CN" altLang="en-US" sz="2000" dirty="0"/>
              <a:t>（</a:t>
            </a:r>
            <a:r>
              <a:rPr lang="zh-CN" altLang="en-US" sz="2000" dirty="0">
                <a:solidFill>
                  <a:srgbClr val="00B0F0"/>
                </a:solidFill>
              </a:rPr>
              <a:t>Nelson-Oppen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00B0F0"/>
                </a:solidFill>
              </a:rPr>
              <a:t>理论凸性</a:t>
            </a:r>
            <a:r>
              <a:rPr lang="zh-CN" altLang="en-US" sz="2000" dirty="0"/>
              <a:t>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cont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917065" y="1793240"/>
                <a:ext cx="8358505" cy="26765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genExpCons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generates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constraints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for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exp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switch(e){case e1+e2: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c0=F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r0=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(x0,y0,c0)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c1=(x0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y0)\/(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(x0,y0)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c0)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r1=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(x1,y1,c1)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c2=(x1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y1)\/(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(x1,y1)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c1)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…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1793240"/>
                <a:ext cx="8358505" cy="2676525"/>
              </a:xfrm>
              <a:prstGeom prst="rect">
                <a:avLst/>
              </a:prstGeom>
              <a:blipFill rotWithShape="1">
                <a:blip r:embed="rId1"/>
                <a:stretch>
                  <a:fillRect b="-4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60" y="4052570"/>
            <a:ext cx="5190490" cy="2806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cont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280920" y="1998345"/>
                <a:ext cx="7630795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For other arithmetic or comparison operations, 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// we can transform them to the existing ones: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switch(e){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case x-y: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(x+(-y));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case x*y: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(y+…+y);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case x/y: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genPropCons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(z!=0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d*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z+r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=x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r&lt;z);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// similar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endParaRPr lang="zh-CN" altLang="en-US" sz="20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920" y="1998345"/>
                <a:ext cx="7630795" cy="37846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49680" y="1398905"/>
            <a:ext cx="55454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latin typeface="Times New Roman" panose="02020603050405020304" charset="0"/>
              </a:rPr>
              <a:t>利用比特向量求解部分费马大定理</a:t>
            </a:r>
            <a:endParaRPr lang="zh-CN" altLang="en-US" sz="2800" b="1">
              <a:latin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202940" y="2047875"/>
                <a:ext cx="5071110" cy="922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:r>
                  <a:rPr lang="en-US" altLang="zh-CN" b="1" kern="0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Fermat’s last theorem: The</a:t>
                </a:r>
                <a:r>
                  <a:rPr lang="zh-CN" altLang="en-US" b="1" kern="0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equation</a:t>
                </a:r>
                <a:endParaRPr lang="en-US" altLang="zh-CN" b="1" kern="0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609020205090404" pitchFamily="49" charset="0"/>
                            </a:rPr>
                          </m:ctrlPr>
                        </m:sSupPr>
                        <m:e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609020205090404" pitchFamily="49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609020205090404" pitchFamily="49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609020205090404" pitchFamily="49" charset="0"/>
                            </a:rPr>
                          </m:ctrlPr>
                        </m:sSupPr>
                        <m:e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609020205090404" pitchFamily="49" charset="0"/>
                            </a:rPr>
                            <m:t>+</m:t>
                          </m:r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609020205090404" pitchFamily="49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609020205090404" pitchFamily="49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609020205090404" pitchFamily="49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609020205090404" pitchFamily="49" charset="0"/>
                            </a:rPr>
                          </m:ctrlPr>
                        </m:sSupPr>
                        <m:e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609020205090404" pitchFamily="49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609020205090404" pitchFamily="49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altLang="zh-CN" b="1" kern="0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b="1" kern="0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has</a:t>
                </a:r>
                <a:r>
                  <a:rPr lang="zh-CN" altLang="en-US" b="1" kern="0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no</a:t>
                </a:r>
                <a:r>
                  <a:rPr lang="zh-CN" altLang="en-US" b="1" kern="0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solutions</a:t>
                </a:r>
                <a:r>
                  <a:rPr lang="zh-CN" altLang="en-US" b="1" kern="0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for</a:t>
                </a:r>
                <a:r>
                  <a:rPr lang="zh-CN" altLang="en-US" b="1" kern="0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b="1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609020205090404" pitchFamily="49" charset="0"/>
                      </a:rPr>
                      <m:t>≥</m:t>
                    </m:r>
                    <m:r>
                      <a:rPr lang="en-US" altLang="zh-CN" b="1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609020205090404" pitchFamily="49" charset="0"/>
                      </a:rPr>
                      <m:t>𝟑</m:t>
                    </m:r>
                    <m:r>
                      <a:rPr lang="en-US" altLang="zh-CN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609020205090404" pitchFamily="49" charset="0"/>
                      </a:rPr>
                      <m:t>.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940" y="2047875"/>
                <a:ext cx="5071110" cy="922020"/>
              </a:xfrm>
              <a:prstGeom prst="rect">
                <a:avLst/>
              </a:prstGeom>
              <a:blipFill rotWithShape="1">
                <a:blip r:embed="rId1"/>
                <a:stretch>
                  <a:fillRect b="-4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660" y="3170555"/>
            <a:ext cx="4239895" cy="3124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32610" y="36976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for simple case: n=3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比特向量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数组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指针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数组理论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3227732" y="1798786"/>
            <a:ext cx="1229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Syntax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5324" y="2321230"/>
            <a:ext cx="4765388" cy="194642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2978785" y="3168015"/>
            <a:ext cx="62337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procedures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 Elimination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20300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select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418840" y="1820545"/>
                <a:ext cx="5354955" cy="1938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select:</a:t>
                </a:r>
                <a:endParaRPr kumimoji="1" lang="en-US" altLang="zh-CN" sz="2000" dirty="0"/>
              </a:p>
              <a:p>
                <a:pPr marL="0" indent="0" algn="ctr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introduce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function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symbol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endParaRPr kumimoji="1"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zh-CN" sz="2000" baseline="-25000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And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index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becomes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function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call: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840" y="1820545"/>
                <a:ext cx="5354955" cy="1938020"/>
              </a:xfrm>
              <a:prstGeom prst="rect">
                <a:avLst/>
              </a:prstGeom>
              <a:blipFill rotWithShape="1">
                <a:blip r:embed="rId1"/>
                <a:stretch>
                  <a:fillRect b="-6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186180" y="3758565"/>
            <a:ext cx="22466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ClrTx/>
              <a:buSzTx/>
              <a:buFontTx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 update</a:t>
            </a:r>
            <a:endParaRPr kumimoji="1" lang="en-US" altLang="zh-CN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343150" y="4361180"/>
                <a:ext cx="7506970" cy="1938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update:</a:t>
                </a:r>
                <a:endParaRPr kumimoji="1" lang="en-US" altLang="zh-CN" sz="2000" dirty="0"/>
              </a:p>
              <a:p>
                <a:pPr marL="0" indent="0" algn="ctr" fontAlgn="auto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=</a:t>
                </a:r>
                <a:r>
                  <a:rPr kumimoji="1" lang="en-US" altLang="zh-CN" sz="2000" i="1" dirty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x</a:t>
                </a:r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introduce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symbol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′ 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along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with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two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constraints:</a:t>
                </a:r>
                <a:endParaRPr kumimoji="1" lang="en-US" altLang="zh-CN" sz="2000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000" b="0" dirty="0">
                  <a:solidFill>
                    <a:srgbClr val="0432FF"/>
                  </a:solidFill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150" y="4361180"/>
                <a:ext cx="7506970" cy="1938020"/>
              </a:xfrm>
              <a:prstGeom prst="rect">
                <a:avLst/>
              </a:prstGeom>
              <a:blipFill rotWithShape="1">
                <a:blip r:embed="rId2"/>
                <a:stretch>
                  <a:fillRect b="-9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42449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reduction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algorithm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252980" y="1942465"/>
                <a:ext cx="7685405" cy="41541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Given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a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proposition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in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property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form,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convert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it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into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an equivalent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EUF formulae.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Input: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any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proposition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P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Output: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an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EUF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proposition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EUF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arrayReduction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P1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eliminate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all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write: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store(A,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x);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P2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replace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609020205090404" pitchFamily="49" charset="0"/>
                      </a:rPr>
                      <m:t>∃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x.P1(x)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with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P1(y);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y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is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fresh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P3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replace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∀x.P2(x)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with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P2(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)/\.../\P2(k);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P4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eliminate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read in P3: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];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P4;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80" y="1942465"/>
                <a:ext cx="7685405" cy="41541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  <a:endParaRPr kumimoji="1" lang="en-US" sz="28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793240" y="2252980"/>
                <a:ext cx="8604885" cy="34150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#1: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eliminating</a:t>
                </a:r>
                <a:r>
                  <a:rPr kumimoji="1" lang="zh-CN" altLang="en-US" sz="2400">
                    <a:sym typeface="+mn-ea"/>
                  </a:rPr>
                  <a:t> </a:t>
                </a:r>
                <a:r>
                  <a:rPr kumimoji="1" lang="en-US" altLang="zh-CN" sz="2400">
                    <a:sym typeface="+mn-ea"/>
                  </a:rPr>
                  <a:t>array </a:t>
                </a:r>
                <a:r>
                  <a:rPr kumimoji="1" lang="en-US" altLang="zh-CN" sz="2400" dirty="0">
                    <a:sym typeface="+mn-ea"/>
                  </a:rPr>
                  <a:t>store</a:t>
                </a:r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smtClea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zh-CN" alt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prove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above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check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of:</a:t>
                </a:r>
                <a:endParaRPr kumimoji="1" lang="en-US" altLang="zh-CN" sz="24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40" y="2252980"/>
                <a:ext cx="8604885" cy="3415030"/>
              </a:xfrm>
              <a:prstGeom prst="rect">
                <a:avLst/>
              </a:prstGeom>
              <a:blipFill rotWithShape="1">
                <a:blip r:embed="rId1"/>
                <a:stretch>
                  <a:fillRect b="-6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  <a:endParaRPr kumimoji="1" lang="en-US" sz="28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421890" y="2244090"/>
                <a:ext cx="7348855" cy="34150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olidFill>
                      <a:schemeClr val="tx1"/>
                    </a:solidFill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#3: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elimination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(only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index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)</a:t>
                </a:r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Simplify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to:</a:t>
                </a:r>
                <a:endParaRPr kumimoji="1" lang="en-US" altLang="zh-CN" sz="2400" dirty="0">
                  <a:sym typeface="+mn-ea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890" y="2244090"/>
                <a:ext cx="7348855" cy="3415030"/>
              </a:xfrm>
              <a:prstGeom prst="rect">
                <a:avLst/>
              </a:prstGeom>
              <a:blipFill rotWithShape="1">
                <a:blip r:embed="rId1"/>
                <a:stretch>
                  <a:fillRect b="-8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</a:rPr>
              <a:t>线性算数理论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(LA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Theory)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>
                <a:solidFill>
                  <a:srgbClr val="C00000"/>
                </a:solidFill>
              </a:rPr>
              <a:t>回顾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  <a:endParaRPr lang="en-US" altLang="en-US" sz="2800" dirty="0" err="1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zh-CN" altLang="en-US" sz="2800" dirty="0">
                <a:sym typeface="+mn-ea"/>
              </a:rPr>
              <a:t>理论组合回顾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  <a:endParaRPr kumimoji="1" lang="en-US" sz="28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016760" y="2252980"/>
                <a:ext cx="8158480" cy="34264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#4: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array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read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elimination</a:t>
                </a:r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sz="24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It’s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easy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check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 above formulae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r>
                  <a:rPr kumimoji="1" lang="en-US" altLang="zh-CN" sz="2400" dirty="0">
                    <a:sym typeface="+mn-ea"/>
                  </a:rPr>
                  <a:t>,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thus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original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proposition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valid.</a:t>
                </a:r>
                <a:endParaRPr lang="zh-CN" altLang="en-US" sz="24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0" y="2252980"/>
                <a:ext cx="8158480" cy="3426460"/>
              </a:xfrm>
              <a:prstGeom prst="rect">
                <a:avLst/>
              </a:prstGeom>
              <a:blipFill rotWithShape="1">
                <a:blip r:embed="rId1"/>
                <a:stretch>
                  <a:fillRect b="-2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比特向量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数组</a:t>
            </a:r>
            <a:endParaRPr lang="zh-CN" altLang="en-US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val="-79" checksum="3893684283"/>
                  <wpsdc:marlchars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指针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sp>
        <p:nvSpPr>
          <p:cNvPr id="3" name="椭圆 2"/>
          <p:cNvSpPr/>
          <p:nvPr/>
        </p:nvSpPr>
        <p:spPr>
          <a:xfrm>
            <a:off x="4499695" y="41364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499695" y="47460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499695" y="53556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499695" y="59652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23695" y="4136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23695" y="4517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23695" y="4898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23695" y="5279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103</a:t>
            </a:r>
            <a:endParaRPr kumimoji="1"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023695" y="5660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23695" y="6041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102</a:t>
            </a:r>
            <a:endParaRPr kumimoji="1" lang="en-US" altLang="zh-CN"/>
          </a:p>
        </p:txBody>
      </p:sp>
      <p:cxnSp>
        <p:nvCxnSpPr>
          <p:cNvPr id="13" name="直线箭头连接符 12"/>
          <p:cNvCxnSpPr>
            <a:stCxn id="3" idx="6"/>
            <a:endCxn id="8" idx="1"/>
          </p:cNvCxnSpPr>
          <p:nvPr/>
        </p:nvCxnSpPr>
        <p:spPr>
          <a:xfrm>
            <a:off x="4880695" y="4326923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9" idx="1"/>
          </p:cNvCxnSpPr>
          <p:nvPr/>
        </p:nvCxnSpPr>
        <p:spPr>
          <a:xfrm>
            <a:off x="4880695" y="4954780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10" idx="1"/>
          </p:cNvCxnSpPr>
          <p:nvPr/>
        </p:nvCxnSpPr>
        <p:spPr>
          <a:xfrm flipV="1">
            <a:off x="4887264" y="5469923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2" idx="1"/>
          </p:cNvCxnSpPr>
          <p:nvPr/>
        </p:nvCxnSpPr>
        <p:spPr>
          <a:xfrm>
            <a:off x="4875440" y="6152549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68011" y="3782158"/>
            <a:ext cx="134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 符号表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585021" y="3782158"/>
            <a:ext cx="108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 内存</a:t>
            </a:r>
            <a:endParaRPr kumimoji="1" lang="zh-CN" altLang="en-US" dirty="0"/>
          </a:p>
        </p:txBody>
      </p:sp>
      <p:cxnSp>
        <p:nvCxnSpPr>
          <p:cNvPr id="19" name="曲线连接符 18"/>
          <p:cNvCxnSpPr>
            <a:stCxn id="10" idx="3"/>
            <a:endCxn id="9" idx="3"/>
          </p:cNvCxnSpPr>
          <p:nvPr/>
        </p:nvCxnSpPr>
        <p:spPr>
          <a:xfrm flipV="1">
            <a:off x="6785610" y="5088890"/>
            <a:ext cx="3175" cy="381000"/>
          </a:xfrm>
          <a:prstGeom prst="curved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3"/>
            <a:endCxn id="10" idx="3"/>
          </p:cNvCxnSpPr>
          <p:nvPr/>
        </p:nvCxnSpPr>
        <p:spPr>
          <a:xfrm flipV="1">
            <a:off x="6785610" y="5469890"/>
            <a:ext cx="3175" cy="762000"/>
          </a:xfrm>
          <a:prstGeom prst="curved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492365" y="4046220"/>
            <a:ext cx="14909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88;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99;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&amp;y;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q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&amp;p;</a:t>
            </a:r>
            <a:endParaRPr kumimoji="1" lang="zh-CN" altLang="en-US" sz="2000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2520341" y="1392588"/>
                <a:ext cx="6070907" cy="230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假设有内存模型：</a:t>
                </a:r>
                <a:endParaRPr kumimoji="1" lang="en-US" altLang="zh-CN" sz="2400" dirty="0"/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内存中存储整型</a:t>
                </a:r>
                <a:endParaRPr kumimoji="1" lang="en-US" altLang="zh-CN" sz="2400" dirty="0"/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内存地址也用整型表示</a:t>
                </a:r>
                <a:endParaRPr kumimoji="1" lang="en-US" altLang="zh-CN" sz="2400" dirty="0"/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S: x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sz="2400" dirty="0"/>
                  <a:t>表示将变量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x</a:t>
                </a:r>
                <a:r>
                  <a:rPr kumimoji="1" lang="zh-CN" altLang="en-US" sz="2400" dirty="0"/>
                  <a:t> 映射到地址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:endParaRPr kumimoji="1" lang="en-US" altLang="zh-CN" sz="2400" dirty="0">
                  <a:solidFill>
                    <a:schemeClr val="accent1"/>
                  </a:solidFill>
                </a:endParaRPr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H:</a:t>
                </a:r>
                <a:r>
                  <a:rPr kumimoji="1"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v</a:t>
                </a:r>
                <a:r>
                  <a:rPr kumimoji="1" lang="zh-CN" altLang="en-US" sz="2400" dirty="0"/>
                  <a:t>表示将地址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sz="2400" dirty="0"/>
                  <a:t> 映射到值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v</a:t>
                </a:r>
                <a:endParaRPr kumimoji="1"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41" y="1392588"/>
                <a:ext cx="6070907" cy="2306320"/>
              </a:xfrm>
              <a:prstGeom prst="rect">
                <a:avLst/>
              </a:prstGeom>
              <a:blipFill rotWithShape="1">
                <a:blip r:embed="rId1"/>
                <a:stretch>
                  <a:fillRect t="-1" r="5" b="-3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5543550" y="4554855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104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43550" y="493522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103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51805" y="529844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102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43550" y="569341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101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51805" y="608838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100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2227" y="2572831"/>
            <a:ext cx="5753100" cy="2095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6342" y="1765766"/>
            <a:ext cx="1229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Syntax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91922" y="1480651"/>
            <a:ext cx="172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/\</m:t>
                        </m:r>
                        <m:r>
                          <m:rPr>
                            <m:sty m:val="p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/\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 ~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blipFill rotWithShape="1">
                <a:blip r:embed="rId1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662170" y="2712085"/>
                <a:ext cx="2723515" cy="2399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170" y="2712085"/>
                <a:ext cx="2723515" cy="2399665"/>
              </a:xfrm>
              <a:prstGeom prst="rect">
                <a:avLst/>
              </a:prstGeom>
              <a:blipFill rotWithShape="1">
                <a:blip r:embed="rId2"/>
                <a:stretch>
                  <a:fillRect b="-13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blipFill rotWithShape="1">
                <a:blip r:embed="rId3"/>
                <a:stretch>
                  <a:fillRect b="-13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3265805" y="3168015"/>
            <a:ext cx="56610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Semantics-based decision procedure</a:t>
            </a:r>
            <a:endParaRPr lang="zh-CN" altLang="en-US" sz="28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68095" y="1261745"/>
            <a:ext cx="31032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procedure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62020" y="1897380"/>
            <a:ext cx="455295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kumimoji="1" lang="en-US" altLang="zh-CN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// Input: the proposition</a:t>
            </a:r>
            <a:r>
              <a:rPr kumimoji="1" lang="zh-CN" altLang="en-US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P</a:t>
            </a:r>
            <a:endParaRPr kumimoji="1" lang="en-US" altLang="zh-CN" sz="2000" b="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sat(P){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P’ = ⟦P⟧;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  return sat(P’);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609020205090404" pitchFamily="49" charset="0"/>
                <a:cs typeface="Courier New" panose="02070609020205090404" pitchFamily="49" charset="0"/>
                <a:sym typeface="+mn-ea"/>
              </a:rPr>
              <a:t>}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268095" y="3676650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707890" y="4198620"/>
                <a:ext cx="277749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p=&amp;a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 *p=1</a:t>
                </a:r>
                <a:endParaRPr lang="zh-CN" altLang="en-US" sz="20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890" y="4198620"/>
                <a:ext cx="2777490" cy="460375"/>
              </a:xfrm>
              <a:prstGeom prst="rect">
                <a:avLst/>
              </a:prstGeom>
              <a:blipFill rotWithShape="1">
                <a:blip r:embed="rId1"/>
                <a:stretch>
                  <a:fillRect b="-3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/\</m:t>
                        </m:r>
                        <m:r>
                          <m:rPr>
                            <m:sty m:val="p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/\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 ~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blipFill rotWithShape="1">
                <a:blip r:embed="rId1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662170" y="2712085"/>
                <a:ext cx="2723515" cy="2399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170" y="2712085"/>
                <a:ext cx="2723515" cy="2399665"/>
              </a:xfrm>
              <a:prstGeom prst="rect">
                <a:avLst/>
              </a:prstGeom>
              <a:blipFill rotWithShape="1">
                <a:blip r:embed="rId2"/>
                <a:stretch>
                  <a:fillRect b="-13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blipFill rotWithShape="1">
                <a:blip r:embed="rId3"/>
                <a:stretch>
                  <a:fillRect b="-13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349750" y="1612265"/>
                <a:ext cx="277749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p=&amp;a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 *p=1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50" y="1612265"/>
                <a:ext cx="2777490" cy="460375"/>
              </a:xfrm>
              <a:prstGeom prst="rect">
                <a:avLst/>
              </a:prstGeom>
              <a:blipFill rotWithShape="1">
                <a:blip r:embed="rId4"/>
                <a:stretch>
                  <a:fillRect b="-3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349750" y="4617085"/>
                <a:ext cx="277749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p=&amp;a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 *p=1</a:t>
                </a:r>
                <a:endParaRPr lang="zh-CN" altLang="en-US" sz="20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50" y="4617085"/>
                <a:ext cx="2777490" cy="460375"/>
              </a:xfrm>
              <a:prstGeom prst="rect">
                <a:avLst/>
              </a:prstGeom>
              <a:blipFill rotWithShape="1">
                <a:blip r:embed="rId1"/>
                <a:stretch>
                  <a:fillRect b="-3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819525" y="5161280"/>
                <a:ext cx="4552315" cy="14198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→ ∗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5161280"/>
                <a:ext cx="4552315" cy="1419860"/>
              </a:xfrm>
              <a:prstGeom prst="rect">
                <a:avLst/>
              </a:prstGeom>
              <a:blipFill rotWithShape="1">
                <a:blip r:embed="rId2"/>
                <a:stretch>
                  <a:fillRect b="-11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346835" y="1294130"/>
                <a:ext cx="2915285" cy="3322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/\</m:t>
                        </m:r>
                        <m:r>
                          <m:rPr>
                            <m:sty m:val="p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/\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 ~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35" y="1294130"/>
                <a:ext cx="2915285" cy="3322955"/>
              </a:xfrm>
              <a:prstGeom prst="rect">
                <a:avLst/>
              </a:prstGeom>
              <a:blipFill rotWithShape="1"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733925" y="1480820"/>
                <a:ext cx="2723515" cy="2399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925" y="1480820"/>
                <a:ext cx="2723515" cy="2399665"/>
              </a:xfrm>
              <a:prstGeom prst="rect">
                <a:avLst/>
              </a:prstGeom>
              <a:blipFill rotWithShape="1">
                <a:blip r:embed="rId4"/>
                <a:stretch>
                  <a:fillRect b="-13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794625" y="1480820"/>
                <a:ext cx="2695575" cy="2861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25" y="1480820"/>
                <a:ext cx="2695575" cy="2861310"/>
              </a:xfrm>
              <a:prstGeom prst="rect">
                <a:avLst/>
              </a:prstGeom>
              <a:blipFill rotWithShape="1">
                <a:blip r:embed="rId5"/>
                <a:stretch>
                  <a:fillRect b="-13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68095" y="1261745"/>
            <a:ext cx="23793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Pure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variables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0570" y="1998345"/>
            <a:ext cx="81508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call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variable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x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pure</a:t>
            </a:r>
            <a:r>
              <a:rPr kumimoji="1" lang="en-US" altLang="zh-CN" sz="2400" dirty="0">
                <a:sym typeface="+mn-ea"/>
              </a:rPr>
              <a:t>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if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x’s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address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not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taken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of: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&amp;x</a:t>
            </a:r>
            <a:endParaRPr kumimoji="1" lang="en-US" altLang="zh-CN" sz="2400" dirty="0">
              <a:solidFill>
                <a:srgbClr val="0432FF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Or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else,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variable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x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called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escaped</a:t>
            </a:r>
            <a:endParaRPr kumimoji="1" lang="en-US" altLang="zh-CN" sz="2400" dirty="0">
              <a:solidFill>
                <a:srgbClr val="0432FF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introduce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new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sort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 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i="1" dirty="0">
                <a:solidFill>
                  <a:srgbClr val="0432FF"/>
                </a:solidFill>
                <a:sym typeface="+mn-ea"/>
              </a:rPr>
              <a:t>R(x)</a:t>
            </a:r>
            <a:endParaRPr kumimoji="1" lang="en-US" altLang="zh-CN" sz="2400" i="1" dirty="0"/>
          </a:p>
          <a:p>
            <a:pPr lvl="1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standard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translation: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i="1" dirty="0">
                <a:solidFill>
                  <a:srgbClr val="0432FF"/>
                </a:solidFill>
                <a:sym typeface="+mn-ea"/>
              </a:rPr>
              <a:t>H(S(x))</a:t>
            </a:r>
            <a:endParaRPr kumimoji="1" lang="en-US" altLang="zh-CN" sz="2400" i="1" dirty="0">
              <a:solidFill>
                <a:srgbClr val="0432FF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For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pure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 err="1">
                <a:sym typeface="+mn-ea"/>
              </a:rPr>
              <a:t>vars</a:t>
            </a:r>
            <a:r>
              <a:rPr kumimoji="1" lang="en-US" altLang="zh-CN" sz="2400" dirty="0">
                <a:sym typeface="+mn-ea"/>
              </a:rPr>
              <a:t>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new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translation: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i="1" dirty="0">
                <a:solidFill>
                  <a:srgbClr val="0432FF"/>
                </a:solidFill>
                <a:sym typeface="+mn-ea"/>
              </a:rPr>
              <a:t>R(x)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 err="1"/>
              <a:t>概念</a:t>
            </a:r>
            <a:endParaRPr lang="en-US" altLang="en-US" sz="4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22" y="2563957"/>
            <a:ext cx="5880100" cy="27813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80925" y="1760702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语法</a:t>
            </a:r>
            <a:endParaRPr kumimoji="1"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982487" y="2176627"/>
            <a:ext cx="2813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A</a:t>
            </a:r>
            <a:r>
              <a:rPr kumimoji="1" lang="zh-CN" altLang="en-US" sz="2800" b="1" dirty="0"/>
              <a:t>：原子要素</a:t>
            </a:r>
            <a:endParaRPr kumimoji="1" lang="zh-CN" altLang="en-US" sz="2800" b="1" dirty="0"/>
          </a:p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E:   </a:t>
            </a:r>
            <a:r>
              <a:rPr kumimoji="1" lang="zh-CN" altLang="en-US" sz="2800" b="1" dirty="0"/>
              <a:t>表达式</a:t>
            </a:r>
            <a:endParaRPr kumimoji="1" lang="zh-CN" altLang="en-US" sz="2800" b="1" dirty="0"/>
          </a:p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R:   </a:t>
            </a:r>
            <a:r>
              <a:rPr kumimoji="1" lang="zh-CN" altLang="en-US" sz="2800" b="1" dirty="0"/>
              <a:t>关系式</a:t>
            </a:r>
            <a:endParaRPr kumimoji="1" lang="zh-CN" altLang="en-US" sz="2800" b="1" dirty="0"/>
          </a:p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P</a:t>
            </a:r>
            <a:r>
              <a:rPr kumimoji="1" lang="zh-CN" altLang="en-US" sz="2800" b="1" dirty="0"/>
              <a:t>：命题</a:t>
            </a:r>
            <a:endParaRPr kumimoji="1" lang="zh-CN" altLang="en-US" sz="2800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68095" y="1261745"/>
            <a:ext cx="3056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Memory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partitions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9240" y="2275840"/>
            <a:ext cx="91135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basic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idea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partition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further</a:t>
            </a:r>
            <a:endParaRPr kumimoji="1" lang="en-US" altLang="zh-CN" sz="2400" dirty="0"/>
          </a:p>
          <a:p>
            <a:pPr marL="800100" lvl="1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sz="2400" dirty="0">
                <a:sym typeface="+mn-ea"/>
              </a:rPr>
              <a:t>so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that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have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more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fine-grained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model</a:t>
            </a:r>
            <a:endParaRPr kumimoji="1" lang="en-US" altLang="zh-CN" sz="2400" dirty="0"/>
          </a:p>
          <a:p>
            <a:pPr marL="800100" lvl="1" indent="-342900" fontAlgn="auto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sz="2400" dirty="0">
                <a:sym typeface="+mn-ea"/>
              </a:rPr>
              <a:t>so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that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reason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more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subtle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properties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of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</a:t>
            </a:r>
            <a:endParaRPr kumimoji="1" lang="en-US" altLang="zh-CN" sz="2400" dirty="0"/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study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type-based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approach</a:t>
            </a:r>
            <a:endParaRPr lang="zh-CN" altLang="en-US" sz="2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转换到EUF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23586"/>
            <a:ext cx="4521200" cy="295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34" y="1223586"/>
            <a:ext cx="4165600" cy="237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343" y="1161614"/>
            <a:ext cx="2819400" cy="2755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3721" y="1066996"/>
            <a:ext cx="2616200" cy="1028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184" y="4903531"/>
            <a:ext cx="5041900" cy="965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36875" y="4318756"/>
            <a:ext cx="2653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转换到</a:t>
            </a:r>
            <a:r>
              <a:rPr lang="en-US" altLang="zh-CN" sz="3200" b="1" dirty="0"/>
              <a:t>EUF</a:t>
            </a:r>
            <a:r>
              <a:rPr lang="zh-CN" altLang="en-US" sz="3200" b="1" dirty="0"/>
              <a:t>：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" t="-51" r="6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4" name="椭圆 13"/>
          <p:cNvSpPr/>
          <p:nvPr/>
        </p:nvSpPr>
        <p:spPr>
          <a:xfrm>
            <a:off x="9283073" y="365839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9312952" y="42839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>
            <a:stCxn id="14" idx="6"/>
            <a:endCxn id="19" idx="1"/>
          </p:cNvCxnSpPr>
          <p:nvPr/>
        </p:nvCxnSpPr>
        <p:spPr>
          <a:xfrm>
            <a:off x="9664073" y="3848898"/>
            <a:ext cx="1211317" cy="71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5" idx="6"/>
            <a:endCxn id="21" idx="1"/>
          </p:cNvCxnSpPr>
          <p:nvPr/>
        </p:nvCxnSpPr>
        <p:spPr>
          <a:xfrm>
            <a:off x="9693952" y="4474406"/>
            <a:ext cx="1181438" cy="8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  <p:cxnSp>
        <p:nvCxnSpPr>
          <p:cNvPr id="43" name="曲线连接符 42"/>
          <p:cNvCxnSpPr>
            <a:stCxn id="21" idx="3"/>
            <a:endCxn id="20" idx="3"/>
          </p:cNvCxnSpPr>
          <p:nvPr/>
        </p:nvCxnSpPr>
        <p:spPr>
          <a:xfrm flipV="1">
            <a:off x="11637390" y="4948882"/>
            <a:ext cx="12700" cy="381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20" idx="3"/>
            <a:endCxn id="18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19" idx="3"/>
            <a:endCxn id="18" idx="3"/>
          </p:cNvCxnSpPr>
          <p:nvPr/>
        </p:nvCxnSpPr>
        <p:spPr>
          <a:xfrm flipV="1">
            <a:off x="11637390" y="4186882"/>
            <a:ext cx="12700" cy="381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" t="-51" r="6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p:sp>
        <p:nvSpPr>
          <p:cNvPr id="16" name="矩形 15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29" name="剪去对角的矩形 28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剪去对角的矩形 33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5" name="剪去对角的矩形 34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" t="-51" r="6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" t="-49" r="6" b="-2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49" name="剪去对角的矩形 48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剪去对角的矩形 53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5" name="剪去对角的矩形 54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6" name="直线箭头连接符 55"/>
          <p:cNvCxnSpPr>
            <a:stCxn id="55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  <a:endParaRPr kumimoji="1"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  <p:cxnSp>
        <p:nvCxnSpPr>
          <p:cNvPr id="59" name="直线箭头连接符 58"/>
          <p:cNvCxnSpPr>
            <a:stCxn id="54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" t="-51" r="6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" t="-49" r="6" b="-2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47305" y="349709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假设我们区分内存中的地址与整数</a:t>
            </a:r>
            <a:endParaRPr kumimoji="1" lang="en-US" altLang="zh-CN" sz="2000" dirty="0"/>
          </a:p>
        </p:txBody>
      </p:sp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47305" y="4037472"/>
            <a:ext cx="275588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/>
              <a:t>H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int-&gt;int</a:t>
            </a:r>
            <a:r>
              <a:rPr kumimoji="1" lang="zh-CN" altLang="en-US" sz="2000" dirty="0"/>
              <a:t> 就不管用了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  <a:endParaRPr kumimoji="1" lang="en-US" altLang="zh-CN" sz="2000" dirty="0"/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endParaRPr kumimoji="1" lang="en-US" altLang="zh-CN" sz="20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" t="-51" r="6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" t="-49" r="6" b="-2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47303" y="3523915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假设我们区分内存中的地址与整数</a:t>
            </a:r>
            <a:endParaRPr kumimoji="1" lang="en-US" altLang="zh-CN" sz="2000" dirty="0"/>
          </a:p>
        </p:txBody>
      </p:sp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47303" y="4000625"/>
            <a:ext cx="275588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/>
              <a:t>H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int-&gt;int</a:t>
            </a:r>
            <a:r>
              <a:rPr kumimoji="1" lang="zh-CN" altLang="en-US" sz="2000" dirty="0"/>
              <a:t> 就不管用了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  <a:endParaRPr kumimoji="1" lang="en-US" altLang="zh-CN" sz="2000" dirty="0"/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650147" y="5386970"/>
                <a:ext cx="796607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/\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−&gt;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 !=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7" y="5386970"/>
                <a:ext cx="7966075" cy="460375"/>
              </a:xfrm>
              <a:prstGeom prst="rect">
                <a:avLst/>
              </a:prstGeom>
              <a:blipFill rotWithShape="1">
                <a:blip r:embed="rId4"/>
                <a:stretch>
                  <a:fillRect l="-7" t="-58" r="7" b="-2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" t="-51" r="6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" t="-49" r="6" b="-2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47303" y="3523915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假设我们区分内存中的地址与整数</a:t>
            </a:r>
            <a:endParaRPr kumimoji="1" lang="en-US" altLang="zh-CN" sz="2000" dirty="0"/>
          </a:p>
        </p:txBody>
      </p:sp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  <a:endParaRPr kumimoji="1" lang="zh-CN" altLang="en-US" dirty="0"/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  <a:endParaRPr kumimoji="1" lang="zh-CN" altLang="en-US" dirty="0"/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47303" y="4000625"/>
            <a:ext cx="275588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/>
              <a:t>H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int-&gt;int</a:t>
            </a:r>
            <a:r>
              <a:rPr kumimoji="1" lang="zh-CN" altLang="en-US" sz="2000" dirty="0"/>
              <a:t> 就不管用了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  <a:endParaRPr kumimoji="1" lang="en-US" altLang="zh-CN" sz="2000" dirty="0"/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647303" y="5967186"/>
                <a:ext cx="95992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3" y="5967186"/>
                <a:ext cx="959923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" t="-20" r="2" b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650147" y="5386970"/>
                <a:ext cx="80025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/\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 −&gt;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 !=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7" y="5386970"/>
                <a:ext cx="800251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7" t="-57" r="2" b="-2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转换到EUF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27427" y="2329443"/>
                <a:ext cx="11043664" cy="745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7" y="2329443"/>
                <a:ext cx="11043664" cy="745460"/>
              </a:xfrm>
              <a:prstGeom prst="rect">
                <a:avLst/>
              </a:prstGeom>
              <a:blipFill rotWithShape="1">
                <a:blip r:embed="rId1"/>
                <a:stretch>
                  <a:fillRect t="-35" r="4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2" y="1480641"/>
            <a:ext cx="4140200" cy="495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27426" y="3327993"/>
                <a:ext cx="9027792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6" y="3327993"/>
                <a:ext cx="9027792" cy="645048"/>
              </a:xfrm>
              <a:prstGeom prst="rect">
                <a:avLst/>
              </a:prstGeom>
              <a:blipFill rotWithShape="1">
                <a:blip r:embed="rId3"/>
                <a:stretch>
                  <a:fillRect l="-1" t="-92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27426" y="4426955"/>
                <a:ext cx="9659183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6" y="4426955"/>
                <a:ext cx="9659183" cy="645048"/>
              </a:xfrm>
              <a:prstGeom prst="rect">
                <a:avLst/>
              </a:prstGeom>
              <a:blipFill rotWithShape="1">
                <a:blip r:embed="rId4"/>
                <a:stretch>
                  <a:fillRect t="-57" r="3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线性算数理论</a:t>
            </a:r>
            <a:r>
              <a:rPr lang="en-US" altLang="zh-CN" sz="2800" dirty="0"/>
              <a:t>(LA</a:t>
            </a:r>
            <a:r>
              <a:rPr lang="zh-CN" altLang="en-US" sz="2800" dirty="0"/>
              <a:t> </a:t>
            </a:r>
            <a:r>
              <a:rPr lang="en-US" altLang="zh-CN" sz="2800" dirty="0"/>
              <a:t>Theory)</a:t>
            </a:r>
            <a:r>
              <a:rPr lang="zh-CN" altLang="en-US" sz="2800" dirty="0"/>
              <a:t> </a:t>
            </a:r>
            <a:r>
              <a:rPr lang="en-US" altLang="en-US" sz="2800" dirty="0"/>
              <a:t>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  <a:endParaRPr lang="en-US" altLang="en-US" sz="2800" dirty="0"/>
          </a:p>
          <a:p>
            <a:pPr marL="457200" indent="-457200" algn="l">
              <a:lnSpc>
                <a:spcPct val="160000"/>
              </a:lnSpc>
              <a:buClrTx/>
              <a:buSzTx/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  <a:sym typeface="+mn-ea"/>
              </a:rPr>
              <a:t>理论组合回顾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疑问解答</a:t>
            </a:r>
            <a:endParaRPr lang="en-US" altLang="en-US" sz="2800" dirty="0" err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 err="1"/>
              <a:t>概念</a:t>
            </a:r>
            <a:endParaRPr lang="en-US" altLang="en-US" sz="4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22" y="2563957"/>
            <a:ext cx="5880100" cy="27813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80925" y="1760702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语法</a:t>
            </a:r>
            <a:endParaRPr kumimoji="1"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360823" y="1642592"/>
            <a:ext cx="38461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1485" fontAlgn="auto">
              <a:lnSpc>
                <a:spcPct val="150000"/>
              </a:lnSpc>
              <a:buFontTx/>
              <a:buChar char="-"/>
              <a:extLst>
                <a:ext uri="{35155182-B16C-46BC-9424-99874614C6A1}">
                  <wpsdc:indentchars xmlns:wpsdc="http://www.wps.cn/officeDocument/2017/drawingmlCustomData" val="-127" checksum="800028949"/>
                </a:ext>
              </a:extLst>
            </a:pPr>
            <a:r>
              <a:rPr kumimoji="1" lang="zh-CN" altLang="en-US" sz="2800" b="1" dirty="0"/>
              <a:t>是否支持减法表达式</a:t>
            </a:r>
            <a:endParaRPr kumimoji="1"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6932295" y="2541905"/>
            <a:ext cx="3839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kumimoji="1" lang="en-US" altLang="zh-CN" sz="2400" b="1" dirty="0">
                <a:latin typeface="+mn-ea"/>
                <a:cs typeface="+mn-ea"/>
                <a:sym typeface="+mn-ea"/>
              </a:rPr>
              <a:t>- </a:t>
            </a:r>
            <a:r>
              <a:rPr kumimoji="1" lang="zh-CN" altLang="en-US" sz="2400" b="1" dirty="0">
                <a:latin typeface="+mn-ea"/>
                <a:cs typeface="+mn-ea"/>
                <a:sym typeface="+mn-ea"/>
              </a:rPr>
              <a:t>支持，因为</a:t>
            </a:r>
            <a:r>
              <a:rPr kumimoji="1" lang="en-US" altLang="zh-CN" sz="2400" b="1" dirty="0">
                <a:latin typeface="+mn-ea"/>
                <a:cs typeface="+mn-ea"/>
                <a:sym typeface="+mn-ea"/>
              </a:rPr>
              <a:t>c</a:t>
            </a:r>
            <a:r>
              <a:rPr kumimoji="1" lang="zh-CN" altLang="en-US" sz="2400" b="1" dirty="0">
                <a:latin typeface="+mn-ea"/>
                <a:cs typeface="+mn-ea"/>
                <a:sym typeface="+mn-ea"/>
              </a:rPr>
              <a:t>可以为负数</a:t>
            </a:r>
            <a:endParaRPr lang="en-US" altLang="zh-CN" sz="2400" dirty="0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1024" y="3516950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例子</a:t>
            </a:r>
            <a:endParaRPr kumimoji="1" lang="zh-CN" altLang="en-US" sz="28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045" y="4063365"/>
            <a:ext cx="2616200" cy="172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4340225" y="3168015"/>
            <a:ext cx="35115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kumimoji="1"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i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</a:t>
            </a:r>
            <a:r>
              <a:rPr kumimoji="1"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86840" y="1480820"/>
            <a:ext cx="22961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58595" y="2266950"/>
                <a:ext cx="9274810" cy="29718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Step #1: purification </a:t>
                </a:r>
                <a:endParaRPr kumimoji="1" lang="en-US" altLang="zh-CN" sz="2400" dirty="0">
                  <a:solidFill>
                    <a:srgbClr val="FF0000"/>
                  </a:solidFill>
                </a:endParaRPr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ym typeface="+mn-ea"/>
                  </a:rPr>
                  <a:t>Introduce auxiliary variables, so that different theories don’t mix</a:t>
                </a:r>
                <a:endParaRPr kumimoji="1" lang="en-US" altLang="zh-CN" sz="2400" dirty="0">
                  <a:sym typeface="+mn-ea"/>
                </a:endParaRP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endParaRPr kumimoji="1" lang="en-US" altLang="zh-CN" sz="2400" dirty="0">
                  <a:sym typeface="+mn-ea"/>
                </a:endParaRP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Example with LA and EUF:</a:t>
                </a:r>
                <a:endParaRPr kumimoji="1" lang="en-US" altLang="zh-CN" sz="2400" dirty="0"/>
              </a:p>
              <a:p>
                <a:pPr lvl="1"/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x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1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f(x</a:t>
                </a:r>
                <a:r>
                  <a:rPr kumimoji="1" lang="en-US" altLang="zh-CN" sz="2400" baseline="-25000" dirty="0">
                    <a:solidFill>
                      <a:srgbClr val="FF0000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)</a:t>
                </a:r>
                <a:endParaRPr kumimoji="1" lang="en-US" altLang="zh-CN" sz="2400" dirty="0">
                  <a:solidFill>
                    <a:srgbClr val="FF0000"/>
                  </a:solidFill>
                </a:endParaRPr>
              </a:p>
              <a:p>
                <a:pPr lvl="1"/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x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1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t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400" dirty="0">
                    <a:sym typeface="+mn-ea"/>
                  </a:rPr>
                  <a:t> </a:t>
                </a:r>
                <a:endParaRPr kumimoji="1" lang="en-US" altLang="zh-CN" sz="2400" dirty="0"/>
              </a:p>
              <a:p>
                <a:pPr marL="457200" lvl="1" indent="0">
                  <a:buNone/>
                </a:pPr>
                <a:r>
                  <a:rPr kumimoji="1" lang="zh-CN" altLang="en-US" sz="2400" dirty="0">
                    <a:solidFill>
                      <a:srgbClr val="FF0000"/>
                    </a:solidFill>
                    <a:sym typeface="+mn-ea"/>
                  </a:rPr>
                  <a:t>  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t</a:t>
                </a:r>
                <a:r>
                  <a:rPr kumimoji="1" lang="en-US" altLang="zh-CN" sz="2400" baseline="-25000" dirty="0">
                    <a:solidFill>
                      <a:srgbClr val="FF0000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=f(x</a:t>
                </a:r>
                <a:r>
                  <a:rPr kumimoji="1" lang="en-US" altLang="zh-CN" sz="2400" baseline="-25000" dirty="0">
                    <a:solidFill>
                      <a:srgbClr val="FF0000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)</a:t>
                </a:r>
                <a:endParaRPr lang="en-US" altLang="zh-CN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95" y="2266950"/>
                <a:ext cx="9274810" cy="2971800"/>
              </a:xfrm>
              <a:prstGeom prst="rect">
                <a:avLst/>
              </a:prstGeom>
              <a:blipFill rotWithShape="1">
                <a:blip r:embed="rId1"/>
                <a:stretch>
                  <a:fillRect b="-3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86840" y="1480820"/>
            <a:ext cx="22961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66470" y="2221230"/>
                <a:ext cx="10258425" cy="40786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Step #1: purification </a:t>
                </a:r>
                <a:endParaRPr kumimoji="1" lang="en-US" altLang="zh-CN" sz="2400" dirty="0">
                  <a:solidFill>
                    <a:srgbClr val="FF0000"/>
                  </a:solidFill>
                </a:endParaRPr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ym typeface="+mn-ea"/>
                  </a:rPr>
                  <a:t>Introduce auxiliary variables, so that different theories don’t mix</a:t>
                </a:r>
                <a:endParaRPr kumimoji="1" lang="en-US" altLang="zh-CN" sz="2400" dirty="0">
                  <a:sym typeface="+mn-ea"/>
                </a:endParaRP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Step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#2: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Equality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propagation</a:t>
                </a:r>
                <a:endParaRPr kumimoji="1" lang="en-US" altLang="zh-CN" sz="2400" dirty="0">
                  <a:solidFill>
                    <a:srgbClr val="FF0000"/>
                  </a:solidFill>
                  <a:sym typeface="+mn-ea"/>
                </a:endParaRP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400" dirty="0">
                    <a:solidFill>
                      <a:schemeClr val="tx1"/>
                    </a:solidFill>
                    <a:sym typeface="+mn-ea"/>
                  </a:rPr>
                  <a:t>After purification, the proposition is turned into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2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...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n</a:t>
                </a:r>
                <a:endParaRPr kumimoji="1" lang="en-US" altLang="zh-CN" sz="2400" baseline="-25000" dirty="0">
                  <a:solidFill>
                    <a:srgbClr val="0432FF"/>
                  </a:solidFill>
                </a:endParaRPr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ym typeface="+mn-ea"/>
                  </a:rPr>
                  <a:t>Each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 belongs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 specific theory</a:t>
                </a:r>
                <a:endParaRPr kumimoji="1" lang="en-US" altLang="zh-CN" sz="2400" dirty="0"/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ym typeface="+mn-ea"/>
                  </a:rPr>
                  <a:t>And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 are connected by variables</a:t>
                </a:r>
                <a:endParaRPr kumimoji="1" lang="en-US" altLang="zh-CN" sz="2400" dirty="0"/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If some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 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r>
                  <a:rPr kumimoji="1" lang="en-US" altLang="zh-CN" sz="2400" dirty="0">
                    <a:sym typeface="+mn-ea"/>
                  </a:rPr>
                  <a:t>,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return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If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 implies an equality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e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=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e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j</a:t>
                </a:r>
                <a:r>
                  <a:rPr kumimoji="1" lang="en-US" altLang="zh-CN" sz="2400" dirty="0">
                    <a:sym typeface="+mn-ea"/>
                  </a:rPr>
                  <a:t>, add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e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=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e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j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every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j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(j!=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)</a:t>
                </a:r>
                <a:r>
                  <a:rPr kumimoji="1" lang="en-US" altLang="zh-CN" sz="2400" dirty="0">
                    <a:sym typeface="+mn-ea"/>
                  </a:rPr>
                  <a:t>, </a:t>
                </a:r>
                <a:r>
                  <a:rPr kumimoji="1" lang="en-US" altLang="zh-CN" sz="2400" dirty="0" err="1">
                    <a:sym typeface="+mn-ea"/>
                  </a:rPr>
                  <a:t>goto</a:t>
                </a:r>
                <a:r>
                  <a:rPr kumimoji="1" lang="en-US" altLang="zh-CN" sz="2400" dirty="0">
                    <a:sym typeface="+mn-ea"/>
                  </a:rPr>
                  <a:t> previous step</a:t>
                </a:r>
                <a:endParaRPr kumimoji="1" lang="en-US" altLang="zh-CN" sz="2400" dirty="0"/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broadcast</a:t>
                </a:r>
                <a:r>
                  <a:rPr kumimoji="1" lang="en-US" altLang="zh-CN" sz="2400" dirty="0">
                    <a:sym typeface="+mn-ea"/>
                  </a:rPr>
                  <a:t> operation (the key idea)!</a:t>
                </a:r>
                <a:endParaRPr lang="en-US" altLang="zh-CN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70" y="2221230"/>
                <a:ext cx="10258425" cy="40786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640715" y="1480820"/>
            <a:ext cx="37884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 Example</a:t>
            </a:r>
            <a:endParaRPr kumimoji="1" lang="en-US" altLang="zh-CN" sz="2800" b="1" dirty="0" err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450340" y="2508250"/>
                <a:ext cx="8576310" cy="3341370"/>
              </a:xfrm>
            </p:spPr>
            <p:txBody>
              <a:bodyPr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The initial proposition: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-x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 f(f(x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) -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)) !=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)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After purification: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-x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 f(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)!=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 = 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-t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FF0000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 = f(x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FF0000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 = f(x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)</a:t>
                </a:r>
                <a:endParaRPr kumimoji="1" lang="en-US" altLang="zh-CN" sz="2000" b="1" dirty="0">
                  <a:solidFill>
                    <a:srgbClr val="FF0000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0340" y="2508250"/>
                <a:ext cx="8576310" cy="3341370"/>
              </a:xfrm>
              <a:blipFill rotWithShape="1">
                <a:blip r:embed="rId1"/>
                <a:stretch>
                  <a:fillRect b="-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640715" y="1480820"/>
            <a:ext cx="37884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 Example</a:t>
            </a:r>
            <a:endParaRPr kumimoji="1" lang="en-US" altLang="zh-CN" sz="2800" b="1" dirty="0" err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3719195" y="2910840"/>
              <a:ext cx="4038600" cy="320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370840">
                    <a:tc>
                      <a:txBody>
                        <a:bodyPr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p>
                          <a:r>
                            <a:rPr lang="en-US" altLang="zh-CN" dirty="0"/>
                            <a:t>x2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x1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x1-x3&gt;=x2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x3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0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t1=t2-t3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f(t1) != f(x3)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t2=f(x1)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t3=f(x2)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3719195" y="2910840"/>
              <a:ext cx="4038600" cy="320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370840">
                    <a:tc>
                      <a:txBody>
                        <a:bodyPr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2834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f(t1) != f(x3)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t2=f(x1)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t3=f(x2)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文本框 9"/>
          <p:cNvSpPr txBox="1"/>
          <p:nvPr/>
        </p:nvSpPr>
        <p:spPr>
          <a:xfrm>
            <a:off x="3719195" y="46751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>
                <a:solidFill>
                  <a:srgbClr val="FF0000"/>
                </a:solidFill>
              </a:rPr>
              <a:t>x3=0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4372" y="4984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>
                <a:solidFill>
                  <a:srgbClr val="FF0000"/>
                </a:solidFill>
              </a:rPr>
              <a:t>x1=x2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24195" y="53159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>
                <a:solidFill>
                  <a:srgbClr val="FF0000"/>
                </a:solidFill>
              </a:rPr>
              <a:t>t2=t3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54883" y="56462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>
                <a:solidFill>
                  <a:srgbClr val="FF0000"/>
                </a:solidFill>
              </a:rPr>
              <a:t>t1=0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4195" y="56491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t1=0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624195" y="6198870"/>
            <a:ext cx="125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24195" y="46751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x3=0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9372" y="4984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x1=x2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754883" y="53530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t2=t3</a:t>
            </a:r>
            <a:endParaRPr kumimoji="1"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862195" y="4865132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10484" y="461347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dirty="0"/>
              <a:t>broadcast</a:t>
            </a:r>
            <a:endParaRPr kumimoji="1" lang="zh-CN" altLang="en-US" sz="1600" dirty="0"/>
          </a:p>
        </p:txBody>
      </p:sp>
      <p:sp>
        <p:nvSpPr>
          <p:cNvPr id="15" name="右箭头 14"/>
          <p:cNvSpPr/>
          <p:nvPr/>
        </p:nvSpPr>
        <p:spPr>
          <a:xfrm flipH="1">
            <a:off x="4852549" y="5353070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862195" y="5730240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71995" y="329184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dirty="0">
                <a:solidFill>
                  <a:srgbClr val="FF0000"/>
                </a:solidFill>
              </a:rPr>
              <a:t>f(0)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!=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f(0)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186940" y="2183130"/>
                <a:ext cx="7818755" cy="6451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>
                  <a:buNone/>
                </a:pPr>
                <a:r>
                  <a:rPr kumimoji="1" lang="en-US" altLang="zh-CN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//</a:t>
                </a:r>
                <a:r>
                  <a:rPr kumimoji="1" lang="zh-CN" altLang="en-US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</a:t>
                </a:r>
                <a:r>
                  <a:rPr kumimoji="1" lang="en-US" altLang="zh-CN" b="1" dirty="0"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The initial proposition:</a:t>
                </a:r>
                <a:endParaRPr kumimoji="1" lang="en-US" altLang="zh-CN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1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1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-x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3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2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3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0)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f(f(x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1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) - f(x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2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)) != f(x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3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940" y="2183130"/>
                <a:ext cx="7818755" cy="645160"/>
              </a:xfrm>
              <a:prstGeom prst="rect">
                <a:avLst/>
              </a:prstGeom>
              <a:blipFill rotWithShape="1">
                <a:blip r:embed="rId2"/>
                <a:stretch>
                  <a:fillRect b="-6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  <p:bldP spid="18" grpId="0"/>
      <p:bldP spid="20" grpId="0"/>
      <p:bldP spid="21" grpId="0"/>
      <p:bldP spid="22" grpId="0"/>
      <p:bldP spid="25" grpId="0"/>
      <p:bldP spid="7" grpId="0" bldLvl="0" animBg="1"/>
      <p:bldP spid="8" grpId="0"/>
      <p:bldP spid="15" grpId="0" bldLvl="0" animBg="1"/>
      <p:bldP spid="16" grpId="0" bldLvl="0" animBg="1"/>
      <p:bldP spid="1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5273040" y="3168015"/>
            <a:ext cx="16459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kumimoji="1"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Convexity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2495550" y="1825625"/>
                <a:ext cx="7200900" cy="4351655"/>
              </a:xfrm>
            </p:spPr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The initial proposition (suppose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609020205090404" pitchFamily="49" charset="0"/>
                      </a:rPr>
                      <m:t>∈</m:t>
                    </m:r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60902020509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):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 ~P(1)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 ~P(2)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After purification: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// Neither theory can imply an equality.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// But the proposition is UNSAT!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5550" y="1825625"/>
                <a:ext cx="720090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custDataLst>
                  <p:tags r:id="rId2"/>
                </p:custDataLst>
              </p:nvPr>
            </p:nvGraphicFramePr>
            <p:xfrm>
              <a:off x="3456940" y="3390265"/>
              <a:ext cx="4038600" cy="1656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233494">
                    <a:tc>
                      <a:txBody>
                        <a:bodyPr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1290506">
                    <a:tc>
                      <a:txBody>
                        <a:bodyPr/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2</a:t>
                          </a:r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custDataLst>
                  <p:tags r:id="rId3"/>
                </p:custDataLst>
              </p:nvPr>
            </p:nvGraphicFramePr>
            <p:xfrm>
              <a:off x="3456940" y="3390265"/>
              <a:ext cx="4038600" cy="1656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233494">
                    <a:tc>
                      <a:txBody>
                        <a:bodyPr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1290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1117600" y="1386840"/>
            <a:ext cx="29190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Theory Convexity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24255" y="2351405"/>
                <a:ext cx="10143490" cy="28816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fontAlgn="auto">
                  <a:lnSpc>
                    <a:spcPct val="150000"/>
                  </a:lnSpc>
                </a:pPr>
                <a:r>
                  <a:rPr kumimoji="1" lang="en-US" altLang="zh-CN" sz="2400" dirty="0">
                    <a:sym typeface="+mn-ea"/>
                  </a:rPr>
                  <a:t>A theory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>
                    <a:sym typeface="+mn-ea"/>
                  </a:rPr>
                  <a:t>is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convex</a:t>
                </a:r>
                <a:r>
                  <a:rPr kumimoji="1" lang="en-US" altLang="zh-CN" sz="2400" dirty="0">
                    <a:sym typeface="+mn-ea"/>
                  </a:rPr>
                  <a:t>, if for all conjunctions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dirty="0">
                    <a:sym typeface="+mn-ea"/>
                  </a:rPr>
                  <a:t>, it holds that:</a:t>
                </a:r>
                <a:endParaRPr kumimoji="1" lang="en-US" altLang="zh-CN" sz="2400" dirty="0"/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 P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sym typeface="Wingdings" panose="05000000000000000000" pitchFamily="2" charset="2"/>
                  </a:rPr>
                  <a:t> </a:t>
                </a:r>
                <a:endParaRPr kumimoji="1" lang="en-US" altLang="zh-CN" sz="2400" dirty="0">
                  <a:sym typeface="Wingdings" panose="05000000000000000000" pitchFamily="2" charset="2"/>
                </a:endParaRPr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Wingdings" panose="05000000000000000000" pitchFamily="2" charset="2"/>
                  </a:rPr>
                  <a:t>for some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Wingdings" panose="05000000000000000000" pitchFamily="2" charset="2"/>
                  </a:rPr>
                  <a:t>i</a:t>
                </a:r>
                <a:r>
                  <a:rPr kumimoji="1" lang="en-US" altLang="zh-CN" sz="2400" dirty="0">
                    <a:sym typeface="Wingdings" panose="05000000000000000000" pitchFamily="2" charset="2"/>
                  </a:rPr>
                  <a:t> (where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n&gt;1</a:t>
                </a:r>
                <a:r>
                  <a:rPr kumimoji="1" lang="en-US" altLang="zh-CN" sz="2400" dirty="0">
                    <a:sym typeface="Wingdings" panose="05000000000000000000" pitchFamily="2" charset="2"/>
                  </a:rPr>
                  <a:t>).</a:t>
                </a:r>
                <a:endParaRPr kumimoji="1" lang="en-US" altLang="zh-CN" sz="2400" dirty="0"/>
              </a:p>
              <a:p>
                <a:pPr fontAlgn="auto">
                  <a:lnSpc>
                    <a:spcPct val="150000"/>
                  </a:lnSpc>
                </a:pPr>
                <a:r>
                  <a:rPr kumimoji="1" lang="en-US" altLang="zh-CN" sz="2400" dirty="0">
                    <a:sym typeface="+mn-ea"/>
                  </a:rPr>
                  <a:t>informally: if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dirty="0">
                    <a:sym typeface="+mn-ea"/>
                  </a:rPr>
                  <a:t> implies a disjunction of equality,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dirty="0">
                    <a:sym typeface="+mn-ea"/>
                  </a:rPr>
                  <a:t> must imply one of them</a:t>
                </a:r>
                <a:endParaRPr kumimoji="1" lang="en-US" altLang="zh-CN" sz="2400" dirty="0"/>
              </a:p>
              <a:p>
                <a:pPr fontAlgn="auto">
                  <a:lnSpc>
                    <a:spcPct val="150000"/>
                  </a:lnSpc>
                </a:pPr>
                <a:r>
                  <a:rPr kumimoji="1" lang="en-US" altLang="zh-CN" sz="2400" dirty="0">
                    <a:sym typeface="+mn-ea"/>
                  </a:rPr>
                  <a:t>A theory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kumimoji="1" lang="en-US" altLang="zh-CN" sz="2400" dirty="0">
                    <a:sym typeface="+mn-ea"/>
                  </a:rPr>
                  <a:t> is called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non-convex</a:t>
                </a:r>
                <a:r>
                  <a:rPr kumimoji="1" lang="en-US" altLang="zh-CN" sz="2400" dirty="0">
                    <a:sym typeface="+mn-ea"/>
                  </a:rPr>
                  <a:t>, if the above condition does not hold</a:t>
                </a:r>
                <a:endParaRPr lang="zh-CN" altLang="en-US" sz="24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55" y="2351405"/>
                <a:ext cx="10143490" cy="2881630"/>
              </a:xfrm>
              <a:prstGeom prst="rect">
                <a:avLst/>
              </a:prstGeom>
              <a:blipFill rotWithShape="1">
                <a:blip r:embed="rId1"/>
                <a:stretch>
                  <a:fillRect b="-6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>
              <a:xfrm>
                <a:off x="2301875" y="1925320"/>
                <a:ext cx="6873240" cy="4351655"/>
              </a:xfrm>
            </p:spPr>
            <p:txBody>
              <a:bodyPr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The initial proposition (suppose x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609020205090404" pitchFamily="49" charset="0"/>
                      </a:rPr>
                      <m:t>∈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60902020509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):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 ~P(1)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</a:rPr>
                  <a:t> ~P(2)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609020205090404" pitchFamily="49" charset="0"/>
                    <a:cs typeface="Courier New" panose="02070609020205090404" pitchFamily="49" charset="0"/>
                  </a:rPr>
                  <a:t>After purification:</a:t>
                </a: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</p:txBody>
          </p:sp>
        </mc:Choice>
        <mc:Fallback>
          <p:sp>
            <p:nvSpPr>
              <p:cNvPr id="8" name="内容占位符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1875" y="1925320"/>
                <a:ext cx="687324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3863975" y="3681095"/>
              <a:ext cx="4038600" cy="3014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454344">
                    <a:tc>
                      <a:txBody>
                        <a:bodyPr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1603056">
                    <a:tc>
                      <a:txBody>
                        <a:bodyPr/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2</a:t>
                          </a:r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3863975" y="3681095"/>
              <a:ext cx="4038600" cy="3014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454344">
                    <a:tc>
                      <a:txBody>
                        <a:bodyPr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2560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863975" y="536434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x=2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975" y="5364340"/>
                <a:ext cx="1371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34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1" name="直线连接符 6"/>
          <p:cNvCxnSpPr/>
          <p:nvPr/>
        </p:nvCxnSpPr>
        <p:spPr>
          <a:xfrm>
            <a:off x="6835775" y="5509895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88175" y="49950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split!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768975" y="53574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x=1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835775" y="53691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/>
              <a:t>x=2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68975" y="5738495"/>
            <a:ext cx="97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34505" y="5730875"/>
            <a:ext cx="106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7575" y="1222375"/>
            <a:ext cx="53905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Non-convexity introduces splitting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917575" y="1222375"/>
            <a:ext cx="3945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algorithm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329940" y="1910715"/>
                <a:ext cx="4817110" cy="48926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nelson_oppen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...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Pn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= purify(P);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L: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if(some Pi is UNSAT)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  return UNSAT;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if(some Pi implies x=y){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  broadcast(x=y);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goto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L;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if(Pi implies 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=y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…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x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y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nelson_oppen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(P, 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y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  return 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609020205090404" pitchFamily="49" charset="0"/>
                  <a:cs typeface="Courier New" panose="0207060902020509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609020205090404" pitchFamily="49" charset="0"/>
                    <a:cs typeface="Courier New" panose="0207060902020509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940" y="1910715"/>
                <a:ext cx="4817110" cy="4892675"/>
              </a:xfrm>
              <a:prstGeom prst="rect">
                <a:avLst/>
              </a:prstGeom>
              <a:blipFill rotWithShape="1">
                <a:blip r:embed="rId1"/>
                <a:stretch>
                  <a:fillRect b="-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 err="1"/>
              <a:t>概念</a:t>
            </a:r>
            <a:endParaRPr lang="en-US" altLang="en-US" sz="4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22" y="1830532"/>
            <a:ext cx="5880100" cy="27813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81890" y="1307312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语法</a:t>
            </a:r>
            <a:endParaRPr kumimoji="1" lang="zh-CN" altLang="en-US" sz="28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5668038" y="1480667"/>
            <a:ext cx="634301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变量论域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整数域  </a:t>
            </a:r>
            <a:r>
              <a:rPr kumimoji="1" lang="en-US" altLang="zh-CN" sz="2800" dirty="0"/>
              <a:t>LIA</a:t>
            </a:r>
            <a:r>
              <a:rPr kumimoji="1" lang="zh-CN" altLang="en-US" sz="2800" b="1" dirty="0"/>
              <a:t>  ，复杂度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 </a:t>
            </a:r>
            <a:r>
              <a:rPr kumimoji="1" lang="en-US" altLang="zh-CN" sz="2800" dirty="0"/>
              <a:t>NPC</a:t>
            </a:r>
            <a:endParaRPr kumimoji="1" lang="en-US" altLang="zh-CN" sz="2800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实数域  </a:t>
            </a:r>
            <a:r>
              <a:rPr kumimoji="1" lang="en-US" altLang="zh-CN" sz="2800" dirty="0"/>
              <a:t>LRA</a:t>
            </a:r>
            <a:r>
              <a:rPr kumimoji="1" lang="zh-CN" altLang="en-US" sz="2800" b="1" dirty="0"/>
              <a:t>， 复杂度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ahoma" panose="020B0804030504040204" pitchFamily="34" charset="0"/>
              </a:rPr>
              <a:t>polynomial</a:t>
            </a:r>
            <a:r>
              <a:rPr kumimoji="1" lang="zh-CN" altLang="en-US" sz="2800" b="1" dirty="0"/>
              <a:t> 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线性算数理论</a:t>
            </a:r>
            <a:r>
              <a:rPr lang="en-US" altLang="zh-CN" sz="2800" dirty="0"/>
              <a:t>(LA</a:t>
            </a:r>
            <a:r>
              <a:rPr lang="zh-CN" altLang="en-US" sz="2800" dirty="0"/>
              <a:t> </a:t>
            </a:r>
            <a:r>
              <a:rPr lang="en-US" altLang="zh-CN" sz="2800" dirty="0"/>
              <a:t>Theory)</a:t>
            </a:r>
            <a:r>
              <a:rPr lang="zh-CN" altLang="en-US" sz="2800" dirty="0"/>
              <a:t> </a:t>
            </a:r>
            <a:r>
              <a:rPr lang="en-US" altLang="en-US" sz="2800" dirty="0"/>
              <a:t>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  <a:endParaRPr lang="en-US" altLang="en-US" sz="2800" dirty="0"/>
          </a:p>
          <a:p>
            <a:pPr marL="457200" indent="-457200" algn="l">
              <a:lnSpc>
                <a:spcPct val="160000"/>
              </a:lnSpc>
              <a:buClrTx/>
              <a:buSzTx/>
              <a:buAutoNum type="arabicPeriod"/>
            </a:pPr>
            <a:r>
              <a:rPr lang="en-US" altLang="en-US" sz="2800" dirty="0" err="1">
                <a:sym typeface="+mn-ea"/>
              </a:rPr>
              <a:t>理论组合回顾</a:t>
            </a:r>
            <a:endParaRPr lang="en-US" altLang="en-US" sz="2800" dirty="0" err="1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</a:rPr>
              <a:t>疑问解答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谢谢，周末愉快</a:t>
            </a:r>
            <a:r>
              <a:rPr lang="zh-CN" altLang="en-US" sz="4800" dirty="0"/>
              <a:t>！</a:t>
            </a:r>
            <a:endParaRPr lang="en-US" altLang="en-US" sz="48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5e9bf80-5b1c-43fa-bc28-2b5f0fb5d8e3}"/>
</p:tagLst>
</file>

<file path=ppt/tags/tag2.xml><?xml version="1.0" encoding="utf-8"?>
<p:tagLst xmlns:p="http://schemas.openxmlformats.org/presentationml/2006/main">
  <p:tag name="KSO_WM_UNIT_TABLE_BEAUTIFY" val="smartTable{55e9bf80-5b1c-43fa-bc28-2b5f0fb5d8e3}"/>
</p:tagLst>
</file>

<file path=ppt/tags/tag3.xml><?xml version="1.0" encoding="utf-8"?>
<p:tagLst xmlns:p="http://schemas.openxmlformats.org/presentationml/2006/main">
  <p:tag name="KSO_WM_UNIT_TABLE_BEAUTIFY" val="smartTable{8a7d6f75-5ea7-42d4-90ed-2a711bd03e91}"/>
</p:tagLst>
</file>

<file path=ppt/tags/tag4.xml><?xml version="1.0" encoding="utf-8"?>
<p:tagLst xmlns:p="http://schemas.openxmlformats.org/presentationml/2006/main">
  <p:tag name="KSO_WM_UNIT_TABLE_BEAUTIFY" val="smartTable{55e9bf80-5b1c-43fa-bc28-2b5f0fb5d8e3}"/>
</p:tagLst>
</file>

<file path=ppt/tags/tag5.xml><?xml version="1.0" encoding="utf-8"?>
<p:tagLst xmlns:p="http://schemas.openxmlformats.org/presentationml/2006/main">
  <p:tag name="KSO_WM_UNIT_TABLE_BEAUTIFY" val="smartTable{86c42e58-bf96-40c8-97ba-3007f74d91e6}"/>
</p:tagLst>
</file>

<file path=ppt/tags/tag6.xml><?xml version="1.0" encoding="utf-8"?>
<p:tagLst xmlns:p="http://schemas.openxmlformats.org/presentationml/2006/main">
  <p:tag name="KSO_WM_UNIT_TABLE_BEAUTIFY" val="smartTable{55e9bf80-5b1c-43fa-bc28-2b5f0fb5d8e3}"/>
</p:tagLst>
</file>

<file path=ppt/tags/tag7.xml><?xml version="1.0" encoding="utf-8"?>
<p:tagLst xmlns:p="http://schemas.openxmlformats.org/presentationml/2006/main">
  <p:tag name="KSO_WM_UNIT_TABLE_BEAUTIFY" val="smartTable{55e9bf80-5b1c-43fa-bc28-2b5f0fb5d8e3}"/>
</p:tagLst>
</file>

<file path=ppt/tags/tag8.xml><?xml version="1.0" encoding="utf-8"?>
<p:tagLst xmlns:p="http://schemas.openxmlformats.org/presentationml/2006/main">
  <p:tag name="KSO_WM_UNIT_TABLE_BEAUTIFY" val="smartTable{b758d6f0-fd56-42dc-adea-3fbdb92d7531}"/>
</p:tagLst>
</file>

<file path=ppt/tags/tag9.xml><?xml version="1.0" encoding="utf-8"?>
<p:tagLst xmlns:p="http://schemas.openxmlformats.org/presentationml/2006/main">
  <p:tag name="KSO_WM_UNIT_TABLE_BEAUTIFY" val="smartTable{b758d6f0-fd56-42dc-adea-3fbdb92d7531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15642</Words>
  <Application>WPS 演示</Application>
  <PresentationFormat>宽屏</PresentationFormat>
  <Paragraphs>1430</Paragraphs>
  <Slides>91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13" baseType="lpstr">
      <vt:lpstr>Arial</vt:lpstr>
      <vt:lpstr>方正书宋_GBK</vt:lpstr>
      <vt:lpstr>Wingdings</vt:lpstr>
      <vt:lpstr>黑体</vt:lpstr>
      <vt:lpstr>汉仪中黑KW</vt:lpstr>
      <vt:lpstr>Wingdings</vt:lpstr>
      <vt:lpstr>Tahoma</vt:lpstr>
      <vt:lpstr>Times New Roman</vt:lpstr>
      <vt:lpstr>Cambria Math</vt:lpstr>
      <vt:lpstr>Kingsoft Math</vt:lpstr>
      <vt:lpstr>MS Mincho</vt:lpstr>
      <vt:lpstr>Courier New</vt:lpstr>
      <vt:lpstr>Arial Black</vt:lpstr>
      <vt:lpstr>微软雅黑</vt:lpstr>
      <vt:lpstr>汉仪旗黑</vt:lpstr>
      <vt:lpstr>宋体</vt:lpstr>
      <vt:lpstr>Arial Unicode MS</vt:lpstr>
      <vt:lpstr>汉仪书宋二KW</vt:lpstr>
      <vt:lpstr>Hiragino Sans</vt:lpstr>
      <vt:lpstr>Calibri</vt:lpstr>
      <vt:lpstr>Helvetica Neue</vt:lpstr>
      <vt:lpstr>Office 主题​​</vt:lpstr>
      <vt:lpstr>Formal Method 2021-Fall</vt:lpstr>
      <vt:lpstr>习题回顾课程内容</vt:lpstr>
      <vt:lpstr>回顾：课程逻辑</vt:lpstr>
      <vt:lpstr>回顾：课程逻辑</vt:lpstr>
      <vt:lpstr>回顾：课程大纲</vt:lpstr>
      <vt:lpstr>习题回顾课程内容</vt:lpstr>
      <vt:lpstr>线性算数理论：概念</vt:lpstr>
      <vt:lpstr>线性算数理论：概念</vt:lpstr>
      <vt:lpstr>线性算数理论：概念</vt:lpstr>
      <vt:lpstr>线性算数理论：算法</vt:lpstr>
      <vt:lpstr>线性算数理论：算法</vt:lpstr>
      <vt:lpstr>线性算数理论：Fourier-Motzkin</vt:lpstr>
      <vt:lpstr>线性算数理论：Fourier-Motzkin</vt:lpstr>
      <vt:lpstr>线性算数理论：Fourier-Motzkin</vt:lpstr>
      <vt:lpstr>线性算数理论：Fourier-Motzkin</vt:lpstr>
      <vt:lpstr>线性算数理论：Fourier-Motzkin</vt:lpstr>
      <vt:lpstr>线性算数理论：Fourier-Motzkin</vt:lpstr>
      <vt:lpstr>线性算数理论：Fourier-Motzkin</vt:lpstr>
      <vt:lpstr>线性算数理论：消元法</vt:lpstr>
      <vt:lpstr>线性算数理论：消元法</vt:lpstr>
      <vt:lpstr>线性算数理论：算法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线性算数理论：算法</vt:lpstr>
      <vt:lpstr>线性算数理论：分支定界</vt:lpstr>
      <vt:lpstr>线性算数理论：分支定界</vt:lpstr>
      <vt:lpstr>线性算数理论：分支定界</vt:lpstr>
      <vt:lpstr>线性算数理论：分支定界</vt:lpstr>
      <vt:lpstr>线性算数理论：分支定界</vt:lpstr>
      <vt:lpstr>习题回顾课程内容</vt:lpstr>
      <vt:lpstr>数据结构理论</vt:lpstr>
      <vt:lpstr>数据结构理论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数据结构理论</vt:lpstr>
      <vt:lpstr>数组理论</vt:lpstr>
      <vt:lpstr>数组理论</vt:lpstr>
      <vt:lpstr>数组理论</vt:lpstr>
      <vt:lpstr>数组理论</vt:lpstr>
      <vt:lpstr>数组理论</vt:lpstr>
      <vt:lpstr>数组理论</vt:lpstr>
      <vt:lpstr>数组理论</vt:lpstr>
      <vt:lpstr>数据结构理论</vt:lpstr>
      <vt:lpstr>指针理论：内存模型</vt:lpstr>
      <vt:lpstr>指针理论</vt:lpstr>
      <vt:lpstr>指针理论</vt:lpstr>
      <vt:lpstr>指针理论</vt:lpstr>
      <vt:lpstr>指针理论</vt:lpstr>
      <vt:lpstr>指针理论</vt:lpstr>
      <vt:lpstr>指针理论</vt:lpstr>
      <vt:lpstr>指针理论</vt:lpstr>
      <vt:lpstr>指针理论</vt:lpstr>
      <vt:lpstr>指针理论：转换到EUF</vt:lpstr>
      <vt:lpstr>指针理论：内存模型</vt:lpstr>
      <vt:lpstr>指针理论：内存模型</vt:lpstr>
      <vt:lpstr>指针理论：内存模型</vt:lpstr>
      <vt:lpstr>指针理论：内存模型</vt:lpstr>
      <vt:lpstr>指针理论：内存模型</vt:lpstr>
      <vt:lpstr>指针理论：内存模型</vt:lpstr>
      <vt:lpstr>指针理论：转换到EUF</vt:lpstr>
      <vt:lpstr>习题回顾课程内容</vt:lpstr>
      <vt:lpstr>理论结合</vt:lpstr>
      <vt:lpstr>理论结合</vt:lpstr>
      <vt:lpstr>理论结合</vt:lpstr>
      <vt:lpstr>理论结合</vt:lpstr>
      <vt:lpstr>理论结合</vt:lpstr>
      <vt:lpstr>理论结合</vt:lpstr>
      <vt:lpstr>理论结合</vt:lpstr>
      <vt:lpstr>理论结合</vt:lpstr>
      <vt:lpstr>理论结合</vt:lpstr>
      <vt:lpstr>理论结合</vt:lpstr>
      <vt:lpstr>习题回顾课程内容</vt:lpstr>
      <vt:lpstr>谢谢，周末愉快！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xiatian</cp:lastModifiedBy>
  <cp:revision>219</cp:revision>
  <dcterms:created xsi:type="dcterms:W3CDTF">2022-01-02T12:11:46Z</dcterms:created>
  <dcterms:modified xsi:type="dcterms:W3CDTF">2022-01-02T12:11:46Z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  <property fmtid="{D5CDD505-2E9C-101B-9397-08002B2CF9AE}" pid="3" name="ICV">
    <vt:lpwstr>ADE66D8FE14A4FACA038CC7A0B873631</vt:lpwstr>
  </property>
</Properties>
</file>