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4"/>
  </p:handoutMasterIdLst>
  <p:sldIdLst>
    <p:sldId id="256" r:id="rId2"/>
    <p:sldId id="455" r:id="rId3"/>
    <p:sldId id="472" r:id="rId4"/>
    <p:sldId id="473" r:id="rId5"/>
    <p:sldId id="507" r:id="rId6"/>
    <p:sldId id="508" r:id="rId7"/>
    <p:sldId id="509" r:id="rId8"/>
    <p:sldId id="474" r:id="rId9"/>
    <p:sldId id="511" r:id="rId10"/>
    <p:sldId id="512" r:id="rId11"/>
    <p:sldId id="513" r:id="rId12"/>
    <p:sldId id="514" r:id="rId13"/>
    <p:sldId id="510" r:id="rId14"/>
    <p:sldId id="309" r:id="rId15"/>
    <p:sldId id="287" r:id="rId16"/>
    <p:sldId id="456" r:id="rId17"/>
    <p:sldId id="475" r:id="rId18"/>
    <p:sldId id="457" r:id="rId19"/>
    <p:sldId id="490" r:id="rId20"/>
    <p:sldId id="492" r:id="rId21"/>
    <p:sldId id="493" r:id="rId22"/>
    <p:sldId id="494" r:id="rId23"/>
    <p:sldId id="495" r:id="rId24"/>
    <p:sldId id="496" r:id="rId25"/>
    <p:sldId id="497" r:id="rId26"/>
    <p:sldId id="499" r:id="rId27"/>
    <p:sldId id="500" r:id="rId28"/>
    <p:sldId id="498" r:id="rId29"/>
    <p:sldId id="491" r:id="rId30"/>
    <p:sldId id="501" r:id="rId31"/>
    <p:sldId id="430" r:id="rId32"/>
    <p:sldId id="502" r:id="rId33"/>
    <p:sldId id="503" r:id="rId34"/>
    <p:sldId id="504" r:id="rId35"/>
    <p:sldId id="505" r:id="rId36"/>
    <p:sldId id="476" r:id="rId37"/>
    <p:sldId id="477" r:id="rId38"/>
    <p:sldId id="478" r:id="rId39"/>
    <p:sldId id="479" r:id="rId40"/>
    <p:sldId id="480" r:id="rId41"/>
    <p:sldId id="481" r:id="rId42"/>
    <p:sldId id="506" r:id="rId4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758"/>
  </p:normalViewPr>
  <p:slideViewPr>
    <p:cSldViewPr>
      <p:cViewPr varScale="1">
        <p:scale>
          <a:sx n="101" d="100"/>
          <a:sy n="101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4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10.png"/><Relationship Id="rId4" Type="http://schemas.openxmlformats.org/officeDocument/2006/relationships/image" Target="../media/image3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11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Hoare 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4F20-BC9D-9BC5-9BC2-20AE93322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A2C17-ABDF-02C9-23A5-6E8CAD49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10365-204D-8D55-BF33-AE845D5D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But comments suffer from several limitations for checking correctness</a:t>
            </a:r>
          </a:p>
          <a:p>
            <a:pPr lvl="1"/>
            <a:r>
              <a:rPr kumimoji="1" lang="en-US" altLang="zh-CN" dirty="0"/>
              <a:t>it is ambiguous </a:t>
            </a:r>
          </a:p>
          <a:p>
            <a:pPr lvl="1"/>
            <a:r>
              <a:rPr kumimoji="1" lang="en-US" altLang="zh-CN" dirty="0"/>
              <a:t>it does not check</a:t>
            </a:r>
          </a:p>
          <a:p>
            <a:pPr lvl="1"/>
            <a:r>
              <a:rPr kumimoji="1" lang="en-US" altLang="zh-CN" dirty="0"/>
              <a:t>it does not evolve</a:t>
            </a:r>
          </a:p>
          <a:p>
            <a:pPr lvl="1"/>
            <a:r>
              <a:rPr kumimoji="1" lang="en-US" altLang="zh-CN" dirty="0"/>
              <a:t>caveat: it targets for human, but not machine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734FB57-6366-A0E1-88E5-8F128D684259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take any integer n as input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return an integer that is equal or greater than 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19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477E9-BF35-B11D-CCCA-F5DB273AA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A53B-5D0A-4846-297C-E76BFC76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0C70F3-AF61-B8A3-7450-DA3EE22AB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A better idea is </a:t>
            </a:r>
            <a:r>
              <a:rPr kumimoji="1" lang="en-US" altLang="zh-CN"/>
              <a:t>to utilize </a:t>
            </a:r>
            <a:r>
              <a:rPr kumimoji="1" lang="en-US" altLang="zh-CN" dirty="0"/>
              <a:t>logic!</a:t>
            </a:r>
          </a:p>
          <a:p>
            <a:pPr lvl="1"/>
            <a:r>
              <a:rPr kumimoji="1" lang="en-US" altLang="zh-CN" dirty="0"/>
              <a:t>we specify the requirements via logical formulas </a:t>
            </a:r>
          </a:p>
          <a:p>
            <a:pPr lvl="1"/>
            <a:r>
              <a:rPr kumimoji="1" lang="en-US" altLang="zh-CN" dirty="0"/>
              <a:t>it is checked against code automatically</a:t>
            </a:r>
          </a:p>
          <a:p>
            <a:pPr lvl="1"/>
            <a:r>
              <a:rPr kumimoji="1" lang="en-US" altLang="zh-CN" dirty="0"/>
              <a:t>it evolves with code</a:t>
            </a:r>
          </a:p>
          <a:p>
            <a:pPr lvl="1"/>
            <a:r>
              <a:rPr kumimoji="1" lang="en-US" altLang="zh-CN" dirty="0"/>
              <a:t>i.e., it targets both human and </a:t>
            </a:r>
            <a:r>
              <a:rPr kumimoji="1" lang="en-US" altLang="zh-CN" dirty="0">
                <a:solidFill>
                  <a:srgbClr val="0432FF"/>
                </a:solidFill>
              </a:rPr>
              <a:t>machine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C1E119-2D9D-C75E-5DBE-2026ADDC0152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True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result&gt;=0 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67E2F-D0C4-978B-58CA-51D3E15F1F15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9B9A8499-55F1-49A1-7748-FE4C74C33A61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38843C20-2B6A-5664-8DE1-E96B12DC0DC6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78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A2A7C-2E88-7A99-7C74-A8D6D14B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Redundancy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38192-0741-6495-569A-5E610746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insight:</a:t>
            </a:r>
          </a:p>
          <a:p>
            <a:pPr lvl="1"/>
            <a:r>
              <a:rPr kumimoji="1" lang="en-US" altLang="zh-CN" dirty="0"/>
              <a:t>leverage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redundancy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correctness</a:t>
            </a:r>
          </a:p>
          <a:p>
            <a:r>
              <a:rPr kumimoji="1" lang="en-US" altLang="zh-CN" dirty="0"/>
              <a:t>Both comments are logic formulas are essentially redundancy</a:t>
            </a:r>
          </a:p>
          <a:p>
            <a:pPr lvl="1"/>
            <a:r>
              <a:rPr kumimoji="1" lang="en-US" altLang="zh-CN" dirty="0"/>
              <a:t>discrepancies regarding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rigorousness</a:t>
            </a:r>
          </a:p>
        </p:txBody>
      </p:sp>
    </p:spTree>
    <p:extLst>
      <p:ext uri="{BB962C8B-B14F-4D97-AF65-F5344CB8AC3E}">
        <p14:creationId xmlns:p14="http://schemas.microsoft.com/office/powerpoint/2010/main" val="1641841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F4C25-F845-EF57-6051-07F93BD8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B28A0-26E3-585D-78E6-517A9FB9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br>
              <a:rPr kumimoji="1" lang="en-US" altLang="zh-CN" dirty="0"/>
            </a:br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6FAA-0C2C-14A0-FB9E-C88DC01F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 how can we guarantee </a:t>
            </a:r>
            <a:r>
              <a:rPr kumimoji="1" lang="en-US" altLang="zh-CN" dirty="0">
                <a:solidFill>
                  <a:srgbClr val="0432FF"/>
                </a:solidFill>
              </a:rPr>
              <a:t>result==5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Note 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this:</a:t>
            </a:r>
          </a:p>
          <a:p>
            <a:pPr lvl="1"/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FF0000"/>
                </a:solidFill>
              </a:rPr>
              <a:t>cannot</a:t>
            </a:r>
            <a:r>
              <a:rPr kumimoji="1" lang="en-US" altLang="zh-CN" dirty="0"/>
              <a:t> enumerate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n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3A5B3F-829D-5BD4-26AA-9D2A45ED18E7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 n&lt;0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result==5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E861A1-1509-3B91-CAAF-EEB29F49AA19}"/>
              </a:ext>
            </a:extLst>
          </p:cNvPr>
          <p:cNvSpPr txBox="1"/>
          <p:nvPr/>
        </p:nvSpPr>
        <p:spPr>
          <a:xfrm>
            <a:off x="6781799" y="987269"/>
            <a:ext cx="216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formulae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DBEF0E1-FF50-8D30-A23C-DFEE4851F337}"/>
              </a:ext>
            </a:extLst>
          </p:cNvPr>
          <p:cNvCxnSpPr>
            <a:cxnSpLocks/>
          </p:cNvCxnSpPr>
          <p:nvPr/>
        </p:nvCxnSpPr>
        <p:spPr>
          <a:xfrm flipH="1">
            <a:off x="7315201" y="1356601"/>
            <a:ext cx="257571" cy="66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3908D59-640F-F788-69EB-ED1486EC3756}"/>
              </a:ext>
            </a:extLst>
          </p:cNvPr>
          <p:cNvCxnSpPr>
            <a:cxnSpLocks/>
          </p:cNvCxnSpPr>
          <p:nvPr/>
        </p:nvCxnSpPr>
        <p:spPr>
          <a:xfrm>
            <a:off x="7572772" y="1356601"/>
            <a:ext cx="0" cy="103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2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8660EE2-E25A-8444-8E9D-C068A46B1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Big picture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CF5C3EF0-3D13-FD4C-ADB0-795D70EBE088}"/>
              </a:ext>
            </a:extLst>
          </p:cNvPr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400" dirty="0"/>
              <a:t>Logic</a:t>
            </a:r>
            <a:endParaRPr kumimoji="1" lang="zh-CN" altLang="en-US" sz="2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94A6A5B-756B-9B42-879D-1F5E64AE705C}"/>
              </a:ext>
            </a:extLst>
          </p:cNvPr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400" dirty="0"/>
              <a:t>Programs</a:t>
            </a:r>
            <a:endParaRPr kumimoji="1" lang="zh-CN" altLang="en-US" sz="2400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6F3679E-5CF1-2D46-92EB-BA228CF587EA}"/>
              </a:ext>
            </a:extLst>
          </p:cNvPr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2400" dirty="0"/>
              <a:t>prover/</a:t>
            </a:r>
          </a:p>
          <a:p>
            <a:pPr algn="ctr">
              <a:defRPr/>
            </a:pPr>
            <a:r>
              <a:rPr kumimoji="1" lang="en-US" altLang="zh-CN" sz="2400" dirty="0"/>
              <a:t>solver</a:t>
            </a:r>
            <a:endParaRPr kumimoji="1" lang="zh-CN" altLang="en-US" sz="24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51E5772-C5C1-4448-B052-F53C90471D02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ECFFBCE-F4D1-3245-93C9-FF059F6193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FC329C2-2AD3-9249-9953-121904F332B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06A91CA-6F1F-4A4D-9729-771B2EF8752D}"/>
              </a:ext>
            </a:extLst>
          </p:cNvPr>
          <p:cNvSpPr txBox="1"/>
          <p:nvPr/>
        </p:nvSpPr>
        <p:spPr>
          <a:xfrm>
            <a:off x="381001" y="2667000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Hoare logic connects the logic and program!</a:t>
            </a:r>
            <a:endParaRPr kumimoji="1" lang="zh-CN" altLang="en-US" sz="20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C85E07C-EE6F-0341-8C6C-2262B9698EC9}"/>
              </a:ext>
            </a:extLst>
          </p:cNvPr>
          <p:cNvCxnSpPr>
            <a:cxnSpLocks/>
          </p:cNvCxnSpPr>
          <p:nvPr/>
        </p:nvCxnSpPr>
        <p:spPr>
          <a:xfrm>
            <a:off x="2286000" y="3352800"/>
            <a:ext cx="10668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23649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Hoare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Triple</a:t>
            </a:r>
          </a:p>
        </p:txBody>
      </p:sp>
    </p:spTree>
    <p:extLst>
      <p:ext uri="{BB962C8B-B14F-4D97-AF65-F5344CB8AC3E}">
        <p14:creationId xmlns:p14="http://schemas.microsoft.com/office/powerpoint/2010/main" val="146460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 is a 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/>
                  <a:t> is a program statement;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dirty="0"/>
                  <a:t> are two logical propositions: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pre</a:t>
                </a:r>
                <a:r>
                  <a:rPr kumimoji="1" lang="en-US" altLang="zh-CN" dirty="0"/>
                  <a:t>-condition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post</a:t>
                </a:r>
                <a:r>
                  <a:rPr kumimoji="1" lang="en-US" altLang="zh-CN" dirty="0"/>
                  <a:t>-condition.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whenever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if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244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Partial and total correctness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Hoare triple: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is all about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partial</a:t>
                </a:r>
                <a:r>
                  <a:rPr kumimoji="1" lang="en-US" altLang="zh-CN" dirty="0"/>
                  <a:t> correctness.</a:t>
                </a:r>
              </a:p>
              <a:p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also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total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Informal meaning: if the initial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the program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 terminates, then the final program state satisfies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ea typeface="Cambria Math" panose="02040503050406030204" pitchFamily="18" charset="0"/>
                  </a:rPr>
                  <a:t>This is about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liveness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 property.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142" b="-20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/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B7F601-4138-DA44-8420-2D5C318C6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21582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56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{n&gt;=1}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209800" y="2438400"/>
            <a:ext cx="22860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38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 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{n&lt;0}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while(n&lt;5)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 = n+1;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{result==5}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6B9EB1-3388-814F-81CD-EB1858BC4BBF}"/>
              </a:ext>
            </a:extLst>
          </p:cNvPr>
          <p:cNvSpPr txBox="1"/>
          <p:nvPr/>
        </p:nvSpPr>
        <p:spPr>
          <a:xfrm>
            <a:off x="4419599" y="2017713"/>
            <a:ext cx="4524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FOL propositions, to be specific, the linear arithmetic 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propositions!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result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(like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reserved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D016FD8-C612-7A4C-94C9-70DCA13CA539}"/>
              </a:ext>
            </a:extLst>
          </p:cNvPr>
          <p:cNvCxnSpPr/>
          <p:nvPr/>
        </p:nvCxnSpPr>
        <p:spPr>
          <a:xfrm flipH="1">
            <a:off x="2057400" y="2286000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58BE28A-C546-2447-BACD-4B2BF6B15C4A}"/>
              </a:ext>
            </a:extLst>
          </p:cNvPr>
          <p:cNvCxnSpPr>
            <a:cxnSpLocks/>
          </p:cNvCxnSpPr>
          <p:nvPr/>
        </p:nvCxnSpPr>
        <p:spPr>
          <a:xfrm flipH="1">
            <a:off x="2438400" y="2438400"/>
            <a:ext cx="2057400" cy="198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39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7485856" y="3048000"/>
            <a:ext cx="158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077200" y="2506814"/>
            <a:ext cx="199628" cy="5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33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dirty="0">
                <a:ea typeface="Cambria Math" panose="02040503050406030204" pitchFamily="18" charset="0"/>
              </a:rPr>
              <a:t>Let’s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semantics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more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formally: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what’s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formal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language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to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define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the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propositions?</a:t>
            </a:r>
          </a:p>
          <a:p>
            <a:pPr marL="514350" indent="-514350">
              <a:buAutoNum type="arabicPeriod"/>
            </a:pPr>
            <a:r>
              <a:rPr kumimoji="1" lang="en-US" altLang="zh-CN" sz="2800" dirty="0">
                <a:ea typeface="Cambria Math" panose="02040503050406030204" pitchFamily="18" charset="0"/>
              </a:rPr>
              <a:t>When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can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we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say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proposition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i="1" dirty="0">
                <a:solidFill>
                  <a:srgbClr val="0432FF"/>
                </a:solidFill>
                <a:ea typeface="Cambria Math" panose="02040503050406030204" pitchFamily="18" charset="0"/>
              </a:rPr>
              <a:t>P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holds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in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a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given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program</a:t>
            </a:r>
            <a:r>
              <a:rPr kumimoji="1" lang="zh-CN" altLang="en-US" sz="2800" dirty="0">
                <a:ea typeface="Cambria Math" panose="02040503050406030204" pitchFamily="18" charset="0"/>
              </a:rPr>
              <a:t> </a:t>
            </a:r>
            <a:r>
              <a:rPr kumimoji="1" lang="en-US" altLang="zh-CN" sz="2800" dirty="0">
                <a:ea typeface="Cambria Math" panose="02040503050406030204" pitchFamily="18" charset="0"/>
              </a:rPr>
              <a:t>state?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2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514600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2600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propositions: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c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f(E,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r(E,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E)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 </a:t>
                </a:r>
                <a:endParaRPr kumimoji="1" lang="en-US" altLang="zh-CN" sz="28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sz="2800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80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800" dirty="0">
                        <a:solidFill>
                          <a:srgbClr val="0432FF"/>
                        </a:solidFill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800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80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8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8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    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8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8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27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02CAB-D096-2E41-BE9E-E76E90F9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fragment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FOL</a:t>
            </a:r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exist,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say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Temporal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protocols),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(user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extensible)</a:t>
            </a:r>
          </a:p>
          <a:p>
            <a:pPr lvl="1"/>
            <a:r>
              <a:rPr kumimoji="1" lang="en-US" altLang="zh-CN" dirty="0"/>
              <a:t>Say: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type(x,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T)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T</a:t>
            </a:r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tradeoff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simplicity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art)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4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Next,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we’d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design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</a:t>
                </a:r>
              </a:p>
              <a:p>
                <a:pPr lvl="1"/>
                <a:r>
                  <a:rPr kumimoji="1" lang="en-US" altLang="zh-CN" dirty="0"/>
                  <a:t>“What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mean,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down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assertions?”</a:t>
                </a: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2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store, </a:t>
                </a:r>
                <a:r>
                  <a:rPr kumimoji="1" lang="en-US" altLang="zh-CN" i="1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is the proposition</a:t>
                </a:r>
              </a:p>
              <a:p>
                <a:pPr lvl="1"/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2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046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assertion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always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zh-CN" altLang="en-US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1⟹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b="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kumimoji="1" lang="en-US" altLang="zh-CN" sz="24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⊨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zh-CN" alt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iff</m:t>
                      </m:r>
                      <m:r>
                        <a:rPr kumimoji="1" lang="zh-CN" altLang="en-US" sz="240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kumimoji="1" lang="zh-CN" altLang="en-US" sz="2400" dirty="0">
                          <a:solidFill>
                            <a:srgbClr val="0432FF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kumimoji="1" lang="zh-CN" altLang="en-US" sz="24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kumimoji="1" lang="zh-CN" altLang="en-US" sz="2400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implies</a:t>
                </a:r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00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017713"/>
                <a:ext cx="8802688" cy="4114800"/>
              </a:xfrm>
              <a:blipFill>
                <a:blip r:embed="rId2"/>
                <a:stretch>
                  <a:fillRect l="-577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9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Now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b="0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start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699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′.(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kumimoji="1" lang="en-US" altLang="zh-CN" dirty="0"/>
                  <a:t>Gives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method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triple:</a:t>
                </a:r>
              </a:p>
              <a:p>
                <a:pPr lvl="1"/>
                <a:r>
                  <a:rPr kumimoji="1" lang="en-US" altLang="zh-CN" dirty="0"/>
                  <a:t>Choose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satisfying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program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obtain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store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terminates)</a:t>
                </a:r>
              </a:p>
              <a:p>
                <a:pPr lvl="1"/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checking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satifies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 r="-653"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76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0BE84-116D-F74B-AEDB-9F16565A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Exhausted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Exhausted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testing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infeasible,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for:</a:t>
                </a:r>
              </a:p>
              <a:p>
                <a:pPr lvl="1"/>
                <a:r>
                  <a:rPr kumimoji="1" lang="en-US" altLang="zh-CN" dirty="0"/>
                  <a:t>Cannot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initial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terminate,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non-deterministic</a:t>
                </a:r>
              </a:p>
              <a:p>
                <a:pPr lvl="1"/>
                <a:r>
                  <a:rPr kumimoji="1" lang="en-US" altLang="zh-CN" dirty="0"/>
                  <a:t>May be infeasible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verify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truth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quantification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iff    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]⊨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lvl="1"/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C02CAB-D096-2E41-BE9E-E76E90F9E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874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E43FD-96D5-714B-8B38-A63D752E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Axiomatic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axiomatic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</a:p>
              <a:p>
                <a:pPr lvl="1"/>
                <a:r>
                  <a:rPr kumimoji="1" lang="en-US" altLang="zh-CN" dirty="0"/>
                  <a:t>Assertions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establish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soundness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completeness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theorems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6D7648-FEF6-C14F-BDE1-37B7484D2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51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2AD13822-7032-4044-A293-3F03CA1B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33236271-C509-0D42-B6EB-BCFDE4443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6C9D3A3E-5D79-DD4B-971C-08725484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57765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Hoare logic: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inference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8882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FD869-394E-7D4C-A2C1-69C6F5B4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A87AC-E2A9-C74B-9D30-558AE16EF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proving program correctness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based on the idea of </a:t>
            </a:r>
            <a:r>
              <a:rPr kumimoji="1" lang="en-US" altLang="zh-CN" dirty="0">
                <a:solidFill>
                  <a:srgbClr val="0432FF"/>
                </a:solidFill>
              </a:rPr>
              <a:t>Hoare logic</a:t>
            </a:r>
          </a:p>
          <a:p>
            <a:r>
              <a:rPr kumimoji="1" lang="en-US" altLang="zh-CN" dirty="0"/>
              <a:t>One of the oldest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deepest ideas in CS</a:t>
            </a:r>
          </a:p>
          <a:p>
            <a:r>
              <a:rPr kumimoji="1" lang="en-US" altLang="zh-CN" dirty="0"/>
              <a:t>Still important today</a:t>
            </a:r>
          </a:p>
          <a:p>
            <a:pPr lvl="1"/>
            <a:r>
              <a:rPr kumimoji="1" lang="en-US" altLang="zh-CN" dirty="0"/>
              <a:t>successful applications in many fields</a:t>
            </a:r>
          </a:p>
          <a:p>
            <a:pPr lvl="1"/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the advancement in proof theory and constraint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solvers/theorem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provers</a:t>
            </a:r>
          </a:p>
        </p:txBody>
      </p:sp>
    </p:spTree>
    <p:extLst>
      <p:ext uri="{BB962C8B-B14F-4D97-AF65-F5344CB8AC3E}">
        <p14:creationId xmlns:p14="http://schemas.microsoft.com/office/powerpoint/2010/main" val="4031609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7E04-FA06-A842-A228-6EF73A6C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inference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rules</a:t>
                </a:r>
                <a:r>
                  <a:rPr kumimoji="1" lang="zh-CN" altLang="en-US" dirty="0"/>
                  <a:t> </a:t>
                </a:r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syntax-directed</a:t>
                </a:r>
              </a:p>
              <a:p>
                <a:pPr lvl="1"/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rule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 syntactic form 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statement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BAB177-420A-1E48-A98B-71E26D878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905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empty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22860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/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”skip”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are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same.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==3∧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==4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𝑠𝑘𝑖𝑝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==3∧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131CE8D-A3FF-124E-A36B-D2B74818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733800"/>
                <a:ext cx="6705600" cy="2308324"/>
              </a:xfrm>
              <a:prstGeom prst="rect">
                <a:avLst/>
              </a:prstGeom>
              <a:blipFill>
                <a:blip r:embed="rId4"/>
                <a:stretch>
                  <a:fillRect l="-1323" t="-2747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2408475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sz="2400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79132"/>
                <a:ext cx="44958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209800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/>
              <p:nvPr/>
            </p:nvSpPr>
            <p:spPr>
              <a:xfrm>
                <a:off x="1166980" y="3505200"/>
                <a:ext cx="6705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assignment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pre-condition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formed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substituting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post-condition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sz="2400" dirty="0"/>
                  <a:t>.</a:t>
                </a:r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≥5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≥5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FC364B5-EC48-7947-A897-0EA7EB0EB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980" y="3505200"/>
                <a:ext cx="6705600" cy="1938992"/>
              </a:xfrm>
              <a:prstGeom prst="rect">
                <a:avLst/>
              </a:prstGeom>
              <a:blipFill>
                <a:blip r:embed="rId4"/>
                <a:stretch>
                  <a:fillRect l="-1323" t="-2614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/>
              <p:nvPr/>
            </p:nvSpPr>
            <p:spPr>
              <a:xfrm>
                <a:off x="1143000" y="5486400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2943A1-BDFD-594B-853F-7E3EBC8D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86400"/>
                <a:ext cx="67056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/>
              <p:nvPr/>
            </p:nvSpPr>
            <p:spPr>
              <a:xfrm>
                <a:off x="1143000" y="6084332"/>
                <a:ext cx="670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+1&gt;</m:t>
                          </m:r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D95482-FB96-FC44-916A-8D7339BAE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6084332"/>
                <a:ext cx="6705600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0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sequence</a:t>
            </a:r>
            <a:endParaRPr kumimoji="1"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2508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066528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/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D134C1A-A6FF-484C-A95C-4DC626DC5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587" y="20574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/>
              <p:nvPr/>
            </p:nvSpPr>
            <p:spPr>
              <a:xfrm>
                <a:off x="381000" y="3365480"/>
                <a:ext cx="749158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sequence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find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out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make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assertions (above the line)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hold.</a:t>
                </a:r>
              </a:p>
              <a:p>
                <a:r>
                  <a:rPr kumimoji="1" lang="en-US" altLang="zh-CN" sz="2400" dirty="0"/>
                  <a:t>This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non-deterministic</a:t>
                </a:r>
                <a:r>
                  <a:rPr kumimoji="1" lang="en-US" altLang="zh-CN" sz="2400" dirty="0"/>
                  <a:t>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(what’s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intermediate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assertion?):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=9;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=4;</m:t>
                      </m:r>
                      <m:r>
                        <a:rPr kumimoji="1"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==9∧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==4}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4A1121E-D678-8543-AD21-27B76E4C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65480"/>
                <a:ext cx="7491580" cy="2308324"/>
              </a:xfrm>
              <a:prstGeom prst="rect">
                <a:avLst/>
              </a:prstGeom>
              <a:blipFill>
                <a:blip r:embed="rId6"/>
                <a:stretch>
                  <a:fillRect l="-1356" t="-1639" b="-4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166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828800" y="2508012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78668"/>
                <a:ext cx="2819400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2309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066528"/>
                <a:ext cx="2184776" cy="461665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/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A762625-869D-744E-A8B7-6C38BB10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24" y="2057400"/>
                <a:ext cx="2184776" cy="461665"/>
              </a:xfrm>
              <a:prstGeom prst="rect">
                <a:avLst/>
              </a:prstGeom>
              <a:blipFill>
                <a:blip r:embed="rId5"/>
                <a:stretch>
                  <a:fillRect r="-1744"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two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judgments: 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one for 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else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branch.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must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prove: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∧¬(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≥0)</m:t>
                        </m:r>
                      </m:e>
                    </m:d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≥0}</m:t>
                    </m:r>
                  </m:oMath>
                </a14:m>
                <a:endParaRPr kumimoji="1" lang="en-US" altLang="zh-CN" sz="2400" dirty="0"/>
              </a:p>
              <a:p>
                <a:pPr/>
                <a:endParaRPr kumimoji="1" lang="en-US" altLang="zh-CN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2677656"/>
              </a:xfrm>
              <a:prstGeom prst="rect">
                <a:avLst/>
              </a:prstGeom>
              <a:blipFill>
                <a:blip r:embed="rId6"/>
                <a:stretch>
                  <a:fillRect l="-1356" t="-1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555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</a:t>
            </a:r>
            <a:r>
              <a:rPr kumimoji="1" lang="zh-CN" altLang="en-US" dirty="0"/>
              <a:t> </a:t>
            </a:r>
            <a:r>
              <a:rPr kumimoji="1" lang="en-US" altLang="zh-CN"/>
              <a:t>while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/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For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statement,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need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en-US" altLang="zh-CN" sz="2400" dirty="0"/>
                  <a:t>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which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supplied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programmer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(one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of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most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difficult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parts), to specify what’s going unchanged during the loop.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≤5∧¬(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Notice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that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the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loop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invariant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holds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both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entry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to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and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on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exit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from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while.</a:t>
                </a: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133F7F-6B25-F44E-BBAA-4F6996DEB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505200"/>
                <a:ext cx="7491580" cy="3046988"/>
              </a:xfrm>
              <a:prstGeom prst="rect">
                <a:avLst/>
              </a:prstGeom>
              <a:blipFill>
                <a:blip r:embed="rId2"/>
                <a:stretch>
                  <a:fillRect l="-1184" t="-1667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ACB93CD-B641-BF4B-B4BC-07142924BAD3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/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EFE48A-4AE9-A645-B2AC-7061AAD59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602468"/>
                <a:ext cx="373380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/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3FDC9B8-3149-7C45-88F5-0ADA0EB49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3313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/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F3C994-870E-2045-825E-B1A93C8A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81200"/>
                <a:ext cx="1828800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6864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consequence</a:t>
            </a:r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F3D6E41-9899-AF48-8A4A-C2D35F4CE6A8}"/>
              </a:ext>
            </a:extLst>
          </p:cNvPr>
          <p:cNvCxnSpPr>
            <a:cxnSpLocks/>
          </p:cNvCxnSpPr>
          <p:nvPr/>
        </p:nvCxnSpPr>
        <p:spPr>
          <a:xfrm>
            <a:off x="1752600" y="23556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/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6F24CBB-EB07-CD4D-8423-8EEA1E893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526268"/>
                <a:ext cx="2438400" cy="461665"/>
              </a:xfrm>
              <a:prstGeom prst="rect">
                <a:avLst/>
              </a:prstGeom>
              <a:blipFill>
                <a:blip r:embed="rId2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/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EC3DF2F-76D1-B34B-A274-6FAA321C1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21569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/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C5D5E2A-4E33-7143-B3F2-0E130D1DC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05000"/>
                <a:ext cx="1828800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/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A7A90FDB-1C16-6E41-A9B9-39271322A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1905000"/>
                <a:ext cx="18288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/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76BAC01-7C86-2542-BBC9-E2DE4E64A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905000"/>
                <a:ext cx="1828800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/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can strengthen the pre-condition from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2400" dirty="0"/>
                  <a:t>, and weaken the post-condition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en-US" altLang="zh-CN" sz="2400" dirty="0"/>
                  <a:t> to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-US" altLang="zh-CN" sz="2400" dirty="0"/>
                  <a:t>.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0482286-396D-324C-86B4-296C25348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169384"/>
                <a:ext cx="6553200" cy="830997"/>
              </a:xfrm>
              <a:prstGeom prst="rect">
                <a:avLst/>
              </a:prstGeom>
              <a:blipFill>
                <a:blip r:embed="rId7"/>
                <a:stretch>
                  <a:fillRect l="-1550" t="-6061" r="-1744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/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Example: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==0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!=0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sz="2400" dirty="0"/>
              </a:p>
              <a:p>
                <a:r>
                  <a:rPr kumimoji="1" lang="en-US" altLang="zh-CN" sz="2400" dirty="0"/>
                  <a:t>we ”guess” (or programmer supplies) the loop invariant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kumimoji="1" lang="en-US" altLang="zh-CN" sz="2400" dirty="0"/>
                  <a:t>, and to prove: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==0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≤5∧~(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&lt;5)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!=0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9587212-74F4-1B4C-86FA-630B3F8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9603"/>
                <a:ext cx="7620000" cy="2308324"/>
              </a:xfrm>
              <a:prstGeom prst="rect">
                <a:avLst/>
              </a:prstGeom>
              <a:blipFill>
                <a:blip r:embed="rId8"/>
                <a:stretch>
                  <a:fillRect l="-1333" t="-2198" b="-3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08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using the assignment rule: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38" y="4982859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1828800" y="4031946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4202603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5==5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21803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/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Using the consequence rule: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→5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7FC5CA9-95F0-504F-AE12-4A57EF809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955203"/>
                <a:ext cx="4495800" cy="646331"/>
              </a:xfrm>
              <a:prstGeom prst="rect">
                <a:avLst/>
              </a:prstGeom>
              <a:blipFill>
                <a:blip r:embed="rId7"/>
                <a:stretch>
                  <a:fillRect l="-1130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14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Or, the proof 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ea typeface="Cambria Math" panose="02040503050406030204" pitchFamily="18" charset="0"/>
                  </a:rPr>
                  <a:t>To prove: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547" y="1828800"/>
                <a:ext cx="4495800" cy="646331"/>
              </a:xfrm>
              <a:prstGeom prst="rect">
                <a:avLst/>
              </a:prstGeom>
              <a:blipFill>
                <a:blip r:embed="rId2"/>
                <a:stretch>
                  <a:fillRect l="-845" t="-3922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/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C49DA3-EB95-5E43-A985-81E2F818D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88" y="4179397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609600" y="4031946"/>
            <a:ext cx="6477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𝐶𝑜𝑛𝑠𝑒𝑞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383327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/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(5==5)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6153EB-0ECF-9747-AFC1-0901FE23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51577"/>
                <a:ext cx="2819400" cy="36939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/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==5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zh-CN" altLang="en-US" i="1" dirty="0">
                              <a:latin typeface="Cambria Math" panose="02040503050406030204" pitchFamily="18" charset="0"/>
                            </a:rPr>
                            <m:t>↦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F0F932E-FE88-B744-BF72-AD557B75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599656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E1DC7A56-899C-8C45-8BAB-23839F7743C8}"/>
              </a:ext>
            </a:extLst>
          </p:cNvPr>
          <p:cNvCxnSpPr>
            <a:cxnSpLocks/>
          </p:cNvCxnSpPr>
          <p:nvPr/>
        </p:nvCxnSpPr>
        <p:spPr>
          <a:xfrm>
            <a:off x="3581400" y="3486943"/>
            <a:ext cx="365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/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CE4CB4-B927-7140-95A6-154D935F5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288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455D6D2-14C8-AB42-954F-1DABD8EB1960}"/>
              </a:ext>
            </a:extLst>
          </p:cNvPr>
          <p:cNvCxnSpPr>
            <a:cxnSpLocks/>
          </p:cNvCxnSpPr>
          <p:nvPr/>
        </p:nvCxnSpPr>
        <p:spPr>
          <a:xfrm>
            <a:off x="381000" y="3551577"/>
            <a:ext cx="2514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738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78668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/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689B15C-2E51-F84D-8F3C-A66A17D6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312" y="6043071"/>
                <a:ext cx="110648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/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72BE48-9C45-C74A-985E-D531683A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4" y="5772980"/>
                <a:ext cx="3142456" cy="369397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𝑇𝑟𝑢𝑒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∧¬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0)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791200"/>
                <a:ext cx="3581400" cy="369332"/>
              </a:xfrm>
              <a:prstGeom prst="rect">
                <a:avLst/>
              </a:prstGeom>
              <a:blipFill>
                <a:blip r:embed="rId6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41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𝑇𝑟𝑢𝑒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≤0→1&gt;0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57800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1&gt;0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257800"/>
                <a:ext cx="23622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2667000" y="51816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4953000" y="57150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144" y="5246331"/>
                <a:ext cx="23622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CE621B8B-3E20-EA44-B443-BC1222C6B327}"/>
              </a:ext>
            </a:extLst>
          </p:cNvPr>
          <p:cNvCxnSpPr>
            <a:cxnSpLocks/>
          </p:cNvCxnSpPr>
          <p:nvPr/>
        </p:nvCxnSpPr>
        <p:spPr>
          <a:xfrm>
            <a:off x="160338" y="5181600"/>
            <a:ext cx="22018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5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6574-30AC-A74C-958F-11DC9E34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Capsule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1616A0-AD14-B14D-889B-59786C0D4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132512" cy="4114800"/>
          </a:xfrm>
        </p:spPr>
        <p:txBody>
          <a:bodyPr/>
          <a:lstStyle/>
          <a:p>
            <a:r>
              <a:rPr lang="en-US" altLang="zh-CN" sz="2800" dirty="0"/>
              <a:t>1967: Assigning Meaning to Programs (Floyd) </a:t>
            </a:r>
          </a:p>
          <a:p>
            <a:pPr lvl="1"/>
            <a:r>
              <a:rPr lang="en-US" altLang="zh-CN" sz="2400" dirty="0"/>
              <a:t>1978 Turing Award</a:t>
            </a:r>
          </a:p>
          <a:p>
            <a:r>
              <a:rPr lang="en-US" altLang="zh-CN" sz="2800" dirty="0"/>
              <a:t>1969: An Axiomatic Basis for Computer Programming (Hoare) </a:t>
            </a:r>
          </a:p>
          <a:p>
            <a:pPr lvl="1"/>
            <a:r>
              <a:rPr lang="en-US" altLang="zh-CN" sz="2400" dirty="0"/>
              <a:t>1980 Turing Award</a:t>
            </a:r>
          </a:p>
          <a:p>
            <a:r>
              <a:rPr lang="en-US" altLang="zh-CN" sz="2800" dirty="0"/>
              <a:t>1975: Guarded Commands, </a:t>
            </a:r>
            <a:r>
              <a:rPr lang="en-US" altLang="zh-CN" sz="2800" dirty="0" err="1"/>
              <a:t>Nondeterminacy</a:t>
            </a:r>
            <a:r>
              <a:rPr lang="en-US" altLang="zh-CN" sz="2800" dirty="0"/>
              <a:t> and Formal Derivation of Programs (Dijkstra)</a:t>
            </a:r>
          </a:p>
          <a:p>
            <a:pPr lvl="1"/>
            <a:r>
              <a:rPr lang="en-US" altLang="zh-CN" sz="2400" dirty="0"/>
              <a:t>1972 Turing Award</a:t>
            </a:r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C5EF3E-D371-5E43-9228-259A7F72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05000"/>
            <a:ext cx="1295400" cy="14596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0B077-200A-AF44-9C6F-EE156C67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593206"/>
            <a:ext cx="1295400" cy="1295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619518-DC92-0649-B1AF-2183B72F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414" y="5029200"/>
            <a:ext cx="1256586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68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tree: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/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&lt;5;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88511D0-011C-AC42-8ED4-F634E6B8B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743200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6412403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h𝑖𝑙𝑒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+1){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5791200"/>
                <a:ext cx="54864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69EA8633-B49B-3C4D-9D7B-7E775B50BEDB}"/>
              </a:ext>
            </a:extLst>
          </p:cNvPr>
          <p:cNvCxnSpPr>
            <a:cxnSpLocks/>
          </p:cNvCxnSpPr>
          <p:nvPr/>
        </p:nvCxnSpPr>
        <p:spPr>
          <a:xfrm>
            <a:off x="304800" y="5715000"/>
            <a:ext cx="198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/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972101-DD8A-864E-81C2-E7AB0E825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" y="5791200"/>
                <a:ext cx="19232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≤5∧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5257800"/>
                <a:ext cx="36576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4943D55-17CC-B84D-B170-8E3E4A0FF556}"/>
              </a:ext>
            </a:extLst>
          </p:cNvPr>
          <p:cNvCxnSpPr>
            <a:cxnSpLocks/>
          </p:cNvCxnSpPr>
          <p:nvPr/>
        </p:nvCxnSpPr>
        <p:spPr>
          <a:xfrm>
            <a:off x="1752600" y="5181600"/>
            <a:ext cx="670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2590800" y="5715000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/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8346428-5F5D-6F43-AF18-72B5A2169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344" y="5732465"/>
                <a:ext cx="8564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+1)≤5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724400"/>
                <a:ext cx="3657600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BFFEB5A-3FE0-6045-993E-F3239D92FE67}"/>
              </a:ext>
            </a:extLst>
          </p:cNvPr>
          <p:cNvCxnSpPr>
            <a:cxnSpLocks/>
          </p:cNvCxnSpPr>
          <p:nvPr/>
        </p:nvCxnSpPr>
        <p:spPr>
          <a:xfrm>
            <a:off x="5486400" y="4648200"/>
            <a:ext cx="289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/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&lt;5)→((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+1)≤5)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BEBD6EE-E53F-2F43-A68A-EAF368C7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724400"/>
                <a:ext cx="3657600" cy="369332"/>
              </a:xfrm>
              <a:prstGeom prst="rect">
                <a:avLst/>
              </a:prstGeom>
              <a:blipFill>
                <a:blip r:embed="rId9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5AAF3797-FC76-2E4B-8B57-C2E27C0CAC0B}"/>
              </a:ext>
            </a:extLst>
          </p:cNvPr>
          <p:cNvCxnSpPr>
            <a:cxnSpLocks/>
          </p:cNvCxnSpPr>
          <p:nvPr/>
        </p:nvCxnSpPr>
        <p:spPr>
          <a:xfrm>
            <a:off x="1524000" y="4648200"/>
            <a:ext cx="3352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955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CB819-AD21-984F-A3A6-A502A943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Hoare logic rules: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538A8-7BCA-2A42-85B0-ACA58AC53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this judgment: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“while”: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8511D0-011C-AC42-8ED4-F634E6B8B36B}"/>
              </a:ext>
            </a:extLst>
          </p:cNvPr>
          <p:cNvSpPr txBox="1"/>
          <p:nvPr/>
        </p:nvSpPr>
        <p:spPr>
          <a:xfrm>
            <a:off x="6629399" y="2017713"/>
            <a:ext cx="2314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{n&gt;=0}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s=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=i+1;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{2*s==n*(n+1)}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55158F2-24BB-284B-863F-5CD7C8893AF9}"/>
              </a:ext>
            </a:extLst>
          </p:cNvPr>
          <p:cNvCxnSpPr>
            <a:cxnSpLocks/>
          </p:cNvCxnSpPr>
          <p:nvPr/>
        </p:nvCxnSpPr>
        <p:spPr>
          <a:xfrm>
            <a:off x="210344" y="6241746"/>
            <a:ext cx="8733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/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)∧¬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0852A5-537B-1B43-B5E9-79ADC3F0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6412403"/>
                <a:ext cx="842168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/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+1{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3114AAE-B2E2-9B42-9EEA-599CB1E57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791200"/>
                <a:ext cx="8878888" cy="369332"/>
              </a:xfrm>
              <a:prstGeom prst="rect">
                <a:avLst/>
              </a:prstGeom>
              <a:blipFill>
                <a:blip r:embed="rId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/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𝑆𝑢𝑚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+1−1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C78706-4E7B-6643-B10D-66EA881CA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57800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l="-1166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637219C1-8395-2547-924E-D9C96B0B1313}"/>
              </a:ext>
            </a:extLst>
          </p:cNvPr>
          <p:cNvCxnSpPr>
            <a:cxnSpLocks/>
          </p:cNvCxnSpPr>
          <p:nvPr/>
        </p:nvCxnSpPr>
        <p:spPr>
          <a:xfrm>
            <a:off x="381000" y="5715000"/>
            <a:ext cx="7543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/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003DECD-4F39-8F48-9462-313C6D086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140" y="4779235"/>
                <a:ext cx="4800600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/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zh-CN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kumimoji="1" lang="en-US" altLang="zh-CN" dirty="0" smtClean="0"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+1)≤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8CD1B7F-4C34-5544-A40A-D2DFC0930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355068"/>
                <a:ext cx="8305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530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Hoare 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 axiomatic system to reason program correctness</a:t>
            </a:r>
          </a:p>
          <a:p>
            <a:pPr lvl="1"/>
            <a:r>
              <a:rPr kumimoji="1" lang="en-US" altLang="zh-CN" dirty="0"/>
              <a:t>FOL, judgments, and inference rules</a:t>
            </a:r>
          </a:p>
          <a:p>
            <a:r>
              <a:rPr kumimoji="1" lang="en-US" altLang="zh-CN" dirty="0"/>
              <a:t>Proving program properties formally requires considerable proof engineering efforts</a:t>
            </a:r>
          </a:p>
          <a:p>
            <a:pPr lvl="1"/>
            <a:r>
              <a:rPr kumimoji="1" lang="en-US" altLang="zh-CN" dirty="0"/>
              <a:t>But we can leverage off-the-shelf automatic techniques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/>
              <a:t>tools, </a:t>
            </a:r>
            <a:r>
              <a:rPr kumimoji="1" lang="en-US" altLang="zh-CN" dirty="0"/>
              <a:t>to be discussed next</a:t>
            </a:r>
          </a:p>
        </p:txBody>
      </p:sp>
    </p:spTree>
    <p:extLst>
      <p:ext uri="{BB962C8B-B14F-4D97-AF65-F5344CB8AC3E}">
        <p14:creationId xmlns:p14="http://schemas.microsoft.com/office/powerpoint/2010/main" val="379156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1B4E6-99B8-E4FA-2061-97348EE7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57C87-2E5A-92FD-4931-631FD89FB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Many Languages Today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7B16A-B6B2-61CA-009E-D6D59E7E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idea of Hoare logic has been applied to many languages again and again</a:t>
            </a:r>
          </a:p>
          <a:p>
            <a:pPr lvl="1"/>
            <a:r>
              <a:rPr kumimoji="1" lang="en-US" altLang="zh-CN" dirty="0"/>
              <a:t>and even to the same language </a:t>
            </a:r>
          </a:p>
          <a:p>
            <a:r>
              <a:rPr kumimoji="1" lang="en-US" altLang="zh-CN" dirty="0"/>
              <a:t>To name a few:</a:t>
            </a:r>
          </a:p>
          <a:p>
            <a:pPr lvl="1"/>
            <a:r>
              <a:rPr kumimoji="1" lang="en-US" altLang="zh-CN" dirty="0"/>
              <a:t>Dafny (C#), Boogie (</a:t>
            </a:r>
            <a:r>
              <a:rPr kumimoji="1" lang="en-US" altLang="zh-CN" dirty="0" err="1"/>
              <a:t>.Net</a:t>
            </a:r>
            <a:r>
              <a:rPr kumimoji="1" lang="en-US" altLang="zh-CN" dirty="0"/>
              <a:t> IL), F* (F#), VCC (C), </a:t>
            </a:r>
            <a:r>
              <a:rPr kumimoji="1" lang="en-US" altLang="zh-CN" dirty="0" err="1"/>
              <a:t>Prusti</a:t>
            </a:r>
            <a:r>
              <a:rPr kumimoji="1" lang="en-US" altLang="zh-CN" dirty="0"/>
              <a:t> (Rust), Creusot (Rust), Aeneas (Rust), and </a:t>
            </a:r>
            <a:r>
              <a:rPr kumimoji="1" lang="en-US" altLang="zh-CN" dirty="0">
                <a:solidFill>
                  <a:srgbClr val="0432FF"/>
                </a:solidFill>
              </a:rPr>
              <a:t>Verus (Rust) 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68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D9D6-2BEE-058D-1EA3-F4042BF5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45A6-2C78-9332-6904-5CCE1ADA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Many Successful Stories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EEBC5D-E296-928F-B1BC-911397F9B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CompCert</a:t>
            </a:r>
            <a:r>
              <a:rPr kumimoji="1" lang="en-US" altLang="zh-CN" dirty="0"/>
              <a:t>:</a:t>
            </a:r>
          </a:p>
          <a:p>
            <a:pPr lvl="1"/>
            <a:r>
              <a:rPr kumimoji="1" lang="en-US" altLang="zh-CN" dirty="0"/>
              <a:t>the first fully verified C compiler</a:t>
            </a:r>
          </a:p>
          <a:p>
            <a:r>
              <a:rPr kumimoji="1" lang="en-US" altLang="zh-CN" dirty="0"/>
              <a:t>seL4:</a:t>
            </a:r>
          </a:p>
          <a:p>
            <a:pPr lvl="1"/>
            <a:r>
              <a:rPr kumimoji="1" lang="en-US" altLang="zh-CN" dirty="0"/>
              <a:t>the first verified operating system (micro-)kernel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861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CBBB-07A2-2B33-ED17-F1FC9D15C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F7249-6F49-CA82-F5F7-0E887086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DC56-5CF3-DFC4-A511-9EC60201B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kumimoji="1" lang="en-US" altLang="zh-CN" dirty="0"/>
          </a:p>
          <a:p>
            <a:pPr marL="457200" lvl="1" indent="0" algn="ctr">
              <a:buNone/>
            </a:pPr>
            <a:endParaRPr kumimoji="1" lang="en-US" altLang="zh-CN" sz="3600" dirty="0"/>
          </a:p>
          <a:p>
            <a:pPr marL="457200" lvl="1" indent="0" algn="ctr">
              <a:buNone/>
            </a:pPr>
            <a:r>
              <a:rPr kumimoji="1" lang="en-US" altLang="zh-CN" sz="360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7998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D9874-6D59-C34C-A73A-F64B387C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9CD97-B7B9-5F40-8957-73DA0468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For 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program, how can we guarantee its </a:t>
            </a:r>
            <a:r>
              <a:rPr kumimoji="1" lang="en-US" altLang="zh-CN" dirty="0">
                <a:solidFill>
                  <a:srgbClr val="0432FF"/>
                </a:solidFill>
              </a:rPr>
              <a:t>correctness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But first of all, how do we express </a:t>
            </a:r>
            <a:r>
              <a:rPr kumimoji="1" lang="en-US" altLang="zh-CN" dirty="0">
                <a:solidFill>
                  <a:srgbClr val="0432FF"/>
                </a:solidFill>
              </a:rPr>
              <a:t>correctness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74E72D-E27A-0B44-B8BF-40EB651CC666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4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9FE5C-E14C-FCDC-CD46-68BD0F3B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24879-5665-D507-AB8F-A9140986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correctness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6F7E4-F9C2-2AB7-C27C-6DE25180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4379912" cy="4114800"/>
          </a:xfrm>
        </p:spPr>
        <p:txBody>
          <a:bodyPr/>
          <a:lstStyle/>
          <a:p>
            <a:r>
              <a:rPr kumimoji="1" lang="en-US" altLang="zh-CN" dirty="0"/>
              <a:t>A daily practice is to leverage comments</a:t>
            </a:r>
          </a:p>
          <a:p>
            <a:pPr lvl="1"/>
            <a:r>
              <a:rPr kumimoji="1" lang="en-US" altLang="zh-CN" dirty="0"/>
              <a:t>we specify the intended </a:t>
            </a:r>
            <a:r>
              <a:rPr kumimoji="1" lang="en-US" altLang="zh-CN" dirty="0">
                <a:solidFill>
                  <a:srgbClr val="0432FF"/>
                </a:solidFill>
              </a:rPr>
              <a:t>requirements</a:t>
            </a:r>
            <a:r>
              <a:rPr kumimoji="1" lang="en-US" altLang="zh-CN" dirty="0"/>
              <a:t> via natural language</a:t>
            </a:r>
          </a:p>
          <a:p>
            <a:pPr lvl="1"/>
            <a:r>
              <a:rPr kumimoji="1" lang="en-US" altLang="zh-CN" dirty="0"/>
              <a:t>and the implementation should satisfy these requirements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92110E0-1C62-B249-F1BE-E1D3503533BC}"/>
              </a:ext>
            </a:extLst>
          </p:cNvPr>
          <p:cNvSpPr txBox="1">
            <a:spLocks/>
          </p:cNvSpPr>
          <p:nvPr/>
        </p:nvSpPr>
        <p:spPr bwMode="auto">
          <a:xfrm>
            <a:off x="5715000" y="1947319"/>
            <a:ext cx="2971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pre: take any integer n as input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post: return an integer that is equal or greater than 0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if(n&gt;=0)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0-n;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62611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22742</TotalTime>
  <Words>2464</Words>
  <Application>Microsoft Macintosh PowerPoint</Application>
  <PresentationFormat>全屏显示(4:3)</PresentationFormat>
  <Paragraphs>337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Cambria Math</vt:lpstr>
      <vt:lpstr>Courier New</vt:lpstr>
      <vt:lpstr>Tahoma</vt:lpstr>
      <vt:lpstr>Wingdings</vt:lpstr>
      <vt:lpstr>Blends</vt:lpstr>
      <vt:lpstr>Hoare logic</vt:lpstr>
      <vt:lpstr>Spectrum of program validation methods</vt:lpstr>
      <vt:lpstr>Overview</vt:lpstr>
      <vt:lpstr>Capsule history</vt:lpstr>
      <vt:lpstr>Many Languages Today</vt:lpstr>
      <vt:lpstr>Many Successful Stories</vt:lpstr>
      <vt:lpstr> </vt:lpstr>
      <vt:lpstr>Program correctness</vt:lpstr>
      <vt:lpstr>Program correctness</vt:lpstr>
      <vt:lpstr>Program correctness</vt:lpstr>
      <vt:lpstr>Program correctness</vt:lpstr>
      <vt:lpstr>Redundancy</vt:lpstr>
      <vt:lpstr>Scale to Complex Programs</vt:lpstr>
      <vt:lpstr>Big picture</vt:lpstr>
      <vt:lpstr> </vt:lpstr>
      <vt:lpstr>Hoare triple</vt:lpstr>
      <vt:lpstr>Partial and total correctness</vt:lpstr>
      <vt:lpstr>Hoare triple example</vt:lpstr>
      <vt:lpstr>Hoare triple example 2</vt:lpstr>
      <vt:lpstr>Hoare triple semantics</vt:lpstr>
      <vt:lpstr>Proposition syntax</vt:lpstr>
      <vt:lpstr>Proposition syntax</vt:lpstr>
      <vt:lpstr>Proposition semantics</vt:lpstr>
      <vt:lpstr>Proposition semantics</vt:lpstr>
      <vt:lpstr>Hoare triple semantics</vt:lpstr>
      <vt:lpstr>Exhausted testing</vt:lpstr>
      <vt:lpstr>Exhausted testing, cont’</vt:lpstr>
      <vt:lpstr>Axiomatic semantics</vt:lpstr>
      <vt:lpstr> </vt:lpstr>
      <vt:lpstr>Inference rules</vt:lpstr>
      <vt:lpstr>Hoare logic rules: empty</vt:lpstr>
      <vt:lpstr>Hoare logic rules: assignment</vt:lpstr>
      <vt:lpstr>Hoare logic rules: sequence</vt:lpstr>
      <vt:lpstr>Hoare logic rules: if</vt:lpstr>
      <vt:lpstr>Hoare logic rules: while</vt:lpstr>
      <vt:lpstr>Hoare logic rules: consequence</vt:lpstr>
      <vt:lpstr>Hoare logic rules: example</vt:lpstr>
      <vt:lpstr>Or, the proof tree</vt:lpstr>
      <vt:lpstr>Hoare logic rules: example</vt:lpstr>
      <vt:lpstr>Hoare logic rules: example</vt:lpstr>
      <vt:lpstr>Hoare logic rules: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5629</cp:revision>
  <cp:lastPrinted>1601-01-01T00:00:00Z</cp:lastPrinted>
  <dcterms:created xsi:type="dcterms:W3CDTF">1601-01-01T00:00:00Z</dcterms:created>
  <dcterms:modified xsi:type="dcterms:W3CDTF">2025-06-19T05:37:41Z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