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8"/>
  </p:handoutMasterIdLst>
  <p:sldIdLst>
    <p:sldId id="256" r:id="rId2"/>
    <p:sldId id="358" r:id="rId3"/>
    <p:sldId id="367" r:id="rId4"/>
    <p:sldId id="378" r:id="rId5"/>
    <p:sldId id="349" r:id="rId6"/>
    <p:sldId id="392" r:id="rId7"/>
    <p:sldId id="393" r:id="rId8"/>
    <p:sldId id="379" r:id="rId9"/>
    <p:sldId id="394" r:id="rId10"/>
    <p:sldId id="397" r:id="rId11"/>
    <p:sldId id="395" r:id="rId12"/>
    <p:sldId id="396" r:id="rId13"/>
    <p:sldId id="387" r:id="rId14"/>
    <p:sldId id="398" r:id="rId15"/>
    <p:sldId id="399" r:id="rId16"/>
    <p:sldId id="401" r:id="rId17"/>
    <p:sldId id="400" r:id="rId18"/>
    <p:sldId id="402" r:id="rId19"/>
    <p:sldId id="388" r:id="rId20"/>
    <p:sldId id="403" r:id="rId21"/>
    <p:sldId id="404" r:id="rId22"/>
    <p:sldId id="405" r:id="rId23"/>
    <p:sldId id="389" r:id="rId24"/>
    <p:sldId id="390" r:id="rId25"/>
    <p:sldId id="406" r:id="rId26"/>
    <p:sldId id="372" r:id="rId2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Subtyping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6921BA-207F-804D-AF5D-3BE09AD5325B}"/>
              </a:ext>
            </a:extLst>
          </p:cNvPr>
          <p:cNvSpPr txBox="1"/>
          <p:nvPr/>
        </p:nvSpPr>
        <p:spPr>
          <a:xfrm>
            <a:off x="1447800" y="2009105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Arrow: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D2D6F6-8FFA-BD43-9535-5726E379C718}"/>
              </a:ext>
            </a:extLst>
          </p:cNvPr>
          <p:cNvSpPr txBox="1"/>
          <p:nvPr/>
        </p:nvSpPr>
        <p:spPr>
          <a:xfrm>
            <a:off x="1447800" y="358659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Top: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10E490-A790-664A-8209-05B698A7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2620007"/>
            <a:ext cx="6159500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B406DB-B931-CC47-A83D-E7B2DE05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60514"/>
            <a:ext cx="556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5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6921BA-207F-804D-AF5D-3BE09AD5325B}"/>
              </a:ext>
            </a:extLst>
          </p:cNvPr>
          <p:cNvSpPr txBox="1"/>
          <p:nvPr/>
        </p:nvSpPr>
        <p:spPr>
          <a:xfrm>
            <a:off x="1447800" y="2009105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BB5A30-6B75-8149-AC18-4C24D44C9B99}"/>
              </a:ext>
            </a:extLst>
          </p:cNvPr>
          <p:cNvSpPr txBox="1"/>
          <p:nvPr/>
        </p:nvSpPr>
        <p:spPr>
          <a:xfrm>
            <a:off x="1451975" y="4038600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55E579-A6F7-1C4F-A0DC-B08A63F8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7" y="2550931"/>
            <a:ext cx="8140700" cy="1130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E1DDEF-3DEE-E44E-9418-5D0B40CA5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" y="4765301"/>
            <a:ext cx="8509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2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6921BA-207F-804D-AF5D-3BE09AD5325B}"/>
              </a:ext>
            </a:extLst>
          </p:cNvPr>
          <p:cNvSpPr txBox="1"/>
          <p:nvPr/>
        </p:nvSpPr>
        <p:spPr>
          <a:xfrm>
            <a:off x="1447800" y="2009105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42EC17-7183-A047-95CB-09B03841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711142"/>
            <a:ext cx="86487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7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B90F9-2C5E-9A43-9AF5-5AB1F144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zh-CN" dirty="0"/>
            </a:br>
            <a:r>
              <a:rPr kumimoji="1" lang="en-US" altLang="zh-CN" dirty="0"/>
              <a:t>Simply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typed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CAB35C-65B9-8E4E-BA44-E5E33DAB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93238"/>
            <a:ext cx="7155421" cy="58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3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B90F9-2C5E-9A43-9AF5-5AB1F144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Record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D508A7-64FD-7548-A9D8-83B31569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00" y="990600"/>
            <a:ext cx="735566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514600"/>
            <a:ext cx="5334000" cy="1462087"/>
          </a:xfrm>
        </p:spPr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316715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264FF-171B-A748-8B4E-EE6080AB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safety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103A6B-AEBA-1E40-BE24-27A1E5476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" y="3962400"/>
            <a:ext cx="8995796" cy="81334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274F61-D92B-094E-9422-BD3C24BBC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9626"/>
            <a:ext cx="9144000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0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514600"/>
            <a:ext cx="5334000" cy="1462087"/>
          </a:xfrm>
        </p:spPr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Casting</a:t>
            </a:r>
          </a:p>
        </p:txBody>
      </p:sp>
    </p:spTree>
    <p:extLst>
      <p:ext uri="{BB962C8B-B14F-4D97-AF65-F5344CB8AC3E}">
        <p14:creationId xmlns:p14="http://schemas.microsoft.com/office/powerpoint/2010/main" val="154970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F8E4D-F7BA-724E-8C00-55704F9E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9E59F-922C-6844-9CE6-6F3384CC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&lt;: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e:</a:t>
            </a:r>
            <a:r>
              <a:rPr kumimoji="1" lang="zh-CN" altLang="en-US" dirty="0"/>
              <a:t> </a:t>
            </a:r>
            <a:r>
              <a:rPr kumimoji="1" lang="en-US" altLang="zh-CN" dirty="0"/>
              <a:t>S,</a:t>
            </a:r>
            <a:r>
              <a:rPr kumimoji="1" lang="zh-CN" altLang="en-US" dirty="0"/>
              <a:t>  </a:t>
            </a:r>
            <a:r>
              <a:rPr kumimoji="1" lang="en-US" altLang="zh-CN" dirty="0">
                <a:solidFill>
                  <a:srgbClr val="0432FF"/>
                </a:solidFill>
              </a:rPr>
              <a:t>(T)e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up-casting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(S)e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down-casting</a:t>
            </a:r>
          </a:p>
          <a:p>
            <a:r>
              <a:rPr kumimoji="1" lang="en-US" altLang="zh-CN" dirty="0"/>
              <a:t>Up-casting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</a:t>
            </a:r>
          </a:p>
          <a:p>
            <a:pPr lvl="1"/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informative</a:t>
            </a:r>
          </a:p>
          <a:p>
            <a:r>
              <a:rPr kumimoji="1" lang="en-US" altLang="zh-CN" dirty="0"/>
              <a:t>Down-casting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unsafe</a:t>
            </a:r>
          </a:p>
          <a:p>
            <a:pPr lvl="1"/>
            <a:r>
              <a:rPr kumimoji="1" lang="en-US" altLang="zh-CN" dirty="0"/>
              <a:t>runtime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398609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699F4C-2306-954B-A682-6B99C5EA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6286500" cy="787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F1862-1D5B-8D41-96CC-38688FD2FF02}"/>
              </a:ext>
            </a:extLst>
          </p:cNvPr>
          <p:cNvSpPr txBox="1"/>
          <p:nvPr/>
        </p:nvSpPr>
        <p:spPr>
          <a:xfrm>
            <a:off x="1447800" y="2009105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&lt;: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AA1294-DC21-1A48-A63E-6013A00B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572000"/>
            <a:ext cx="6083300" cy="787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6608CE-CBC7-E14C-BBB6-CB25B935F061}"/>
              </a:ext>
            </a:extLst>
          </p:cNvPr>
          <p:cNvSpPr txBox="1"/>
          <p:nvPr/>
        </p:nvSpPr>
        <p:spPr>
          <a:xfrm>
            <a:off x="1295400" y="395553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Runtime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checking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(reflection):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Lambda calculus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066-BE39-2A46-B1AE-E33B5DD6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209800"/>
            <a:ext cx="7581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67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F8E4D-F7BA-724E-8C00-55704F9E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9E59F-922C-6844-9CE6-6F3384CC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33600"/>
            <a:ext cx="4343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modern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List&lt;T&gt;{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List&lt;Integer&gt;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C94EEE4-E16B-2D41-82F8-1901835903C4}"/>
              </a:ext>
            </a:extLst>
          </p:cNvPr>
          <p:cNvSpPr txBox="1">
            <a:spLocks/>
          </p:cNvSpPr>
          <p:nvPr/>
        </p:nvSpPr>
        <p:spPr bwMode="auto">
          <a:xfrm>
            <a:off x="4630846" y="2133600"/>
            <a:ext cx="434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stone-age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5.0)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List(new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Integer(…));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45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F8E4D-F7BA-724E-8C00-55704F9E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Down-casting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9E59F-922C-6844-9CE6-6F3384CC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336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”l”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sum(List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while(l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l.data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Inefficient!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70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F8E4D-F7BA-724E-8C00-55704F9E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Type-switch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9E59F-922C-6844-9CE6-6F3384CC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33600"/>
            <a:ext cx="38862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17.0.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Tree{}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Tree{}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DB9DD8-F2AB-7044-AD2B-1F2EF30A38F3}"/>
              </a:ext>
            </a:extLst>
          </p:cNvPr>
          <p:cNvSpPr txBox="1">
            <a:spLocks/>
          </p:cNvSpPr>
          <p:nvPr/>
        </p:nvSpPr>
        <p:spPr bwMode="auto">
          <a:xfrm>
            <a:off x="4540685" y="2137775"/>
            <a:ext cx="457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Pre-order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traversal: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(Tree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switch(t){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s.data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s.left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s.right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5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514600"/>
            <a:ext cx="6858000" cy="1462087"/>
          </a:xfrm>
        </p:spPr>
        <p:txBody>
          <a:bodyPr/>
          <a:lstStyle/>
          <a:p>
            <a:r>
              <a:rPr lang="en-US" altLang="zh-CN" dirty="0"/>
              <a:t>References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371065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6C86D-A975-3644-B91F-2C9315DD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63" y="2277301"/>
            <a:ext cx="6515100" cy="800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73966D-0CAE-E445-8C14-7B3993E3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005" y="5537200"/>
            <a:ext cx="6540500" cy="711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65CCA7-6FC3-D74F-8D98-D387159E4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463" y="3962400"/>
            <a:ext cx="6616700" cy="8382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383714C-4F32-974D-863E-1BD25E330B3E}"/>
              </a:ext>
            </a:extLst>
          </p:cNvPr>
          <p:cNvSpPr txBox="1"/>
          <p:nvPr/>
        </p:nvSpPr>
        <p:spPr>
          <a:xfrm>
            <a:off x="1447800" y="1840468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References: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5E1663-7192-9944-9DB9-5C48F76E92D3}"/>
              </a:ext>
            </a:extLst>
          </p:cNvPr>
          <p:cNvSpPr txBox="1"/>
          <p:nvPr/>
        </p:nvSpPr>
        <p:spPr>
          <a:xfrm>
            <a:off x="1447800" y="3361499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Arrays: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7F6953-02DF-CA44-A624-1932D5E42DDB}"/>
              </a:ext>
            </a:extLst>
          </p:cNvPr>
          <p:cNvSpPr txBox="1"/>
          <p:nvPr/>
        </p:nvSpPr>
        <p:spPr>
          <a:xfrm>
            <a:off x="1447800" y="499406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Java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arrays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(pitfalls):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11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F8E4D-F7BA-724E-8C00-55704F9E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pitfalls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9E59F-922C-6844-9CE6-6F3384CC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33600"/>
            <a:ext cx="38862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suppose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f(B[]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x[0]</a:t>
            </a:r>
            <a:r>
              <a: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B();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f(m);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f(n);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DB9DD8-F2AB-7044-AD2B-1F2EF30A38F3}"/>
              </a:ext>
            </a:extLst>
          </p:cNvPr>
          <p:cNvSpPr txBox="1">
            <a:spLocks/>
          </p:cNvSpPr>
          <p:nvPr/>
        </p:nvSpPr>
        <p:spPr bwMode="auto">
          <a:xfrm>
            <a:off x="4540685" y="2137775"/>
            <a:ext cx="457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Thus,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inserted,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incurs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considerable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cost.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Generally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considered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design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pitfall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52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subtyping</a:t>
            </a:r>
          </a:p>
          <a:p>
            <a:pPr lvl="1"/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popular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OOP</a:t>
            </a:r>
          </a:p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syntax,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04178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mechanisms:</a:t>
            </a:r>
          </a:p>
          <a:p>
            <a:pPr lvl="1"/>
            <a:r>
              <a:rPr kumimoji="1" lang="en-US" altLang="zh-CN" dirty="0"/>
              <a:t>simply-typed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subtyping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</a:rPr>
              <a:t>a.k.a</a:t>
            </a:r>
            <a:r>
              <a:rPr kumimoji="1" lang="en-US" altLang="zh-CN" dirty="0">
                <a:solidFill>
                  <a:srgbClr val="0432FF"/>
                </a:solidFill>
              </a:rPr>
              <a:t>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subtyping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polymorphism)</a:t>
            </a:r>
          </a:p>
          <a:p>
            <a:pPr lvl="1"/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lvl="1"/>
            <a:r>
              <a:rPr kumimoji="1" lang="en-US" altLang="zh-CN" dirty="0"/>
              <a:t>polymorphisms</a:t>
            </a:r>
          </a:p>
          <a:p>
            <a:pPr lvl="1"/>
            <a:r>
              <a:rPr kumimoji="1" lang="en-US" altLang="zh-CN" dirty="0"/>
              <a:t>higher-order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r>
              <a:rPr kumimoji="1" lang="en-US" altLang="zh-CN" dirty="0"/>
              <a:t>Subtyping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OOP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514600"/>
            <a:ext cx="5486400" cy="1462087"/>
          </a:xfrm>
        </p:spPr>
        <p:txBody>
          <a:bodyPr/>
          <a:lstStyle/>
          <a:p>
            <a:r>
              <a:rPr lang="en-US" altLang="zh-CN" dirty="0"/>
              <a:t>Subtyping</a:t>
            </a:r>
          </a:p>
        </p:txBody>
      </p:sp>
    </p:spTree>
    <p:extLst>
      <p:ext uri="{BB962C8B-B14F-4D97-AF65-F5344CB8AC3E}">
        <p14:creationId xmlns:p14="http://schemas.microsoft.com/office/powerpoint/2010/main" val="111684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33A384-4429-7D4C-8DAA-34D2A14E9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2200"/>
            <a:ext cx="7010400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A48234-E18C-7043-BA50-A87CBF27F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3886200"/>
            <a:ext cx="3962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Subsumption</a:t>
            </a:r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6051DB3-4DE2-BB4E-B906-FBFC656D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notation: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&lt;: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</a:p>
          <a:p>
            <a:pPr lvl="1"/>
            <a:r>
              <a:rPr kumimoji="1" lang="en-US" altLang="zh-CN" dirty="0"/>
              <a:t>elements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98F6C6-1FBB-5646-B7B0-767B8FB1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4572000"/>
            <a:ext cx="6235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514600"/>
            <a:ext cx="5486400" cy="1462087"/>
          </a:xfrm>
        </p:spPr>
        <p:txBody>
          <a:bodyPr/>
          <a:lstStyle/>
          <a:p>
            <a:r>
              <a:rPr lang="en-US" altLang="zh-CN" dirty="0"/>
              <a:t>Subtyping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209326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6921BA-207F-804D-AF5D-3BE09AD5325B}"/>
              </a:ext>
            </a:extLst>
          </p:cNvPr>
          <p:cNvSpPr txBox="1"/>
          <p:nvPr/>
        </p:nvSpPr>
        <p:spPr>
          <a:xfrm>
            <a:off x="1447800" y="2009105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Reflexivity: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BB5A30-6B75-8149-AC18-4C24D44C9B99}"/>
              </a:ext>
            </a:extLst>
          </p:cNvPr>
          <p:cNvSpPr txBox="1"/>
          <p:nvPr/>
        </p:nvSpPr>
        <p:spPr>
          <a:xfrm>
            <a:off x="1447800" y="3021942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Transitivity: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0A77BA-9DB1-8946-8057-9E9DD4FC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2425392"/>
            <a:ext cx="5549900" cy="57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38F838-3AD1-B14D-A293-16D94A6A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09" y="3657600"/>
            <a:ext cx="6019800" cy="76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BA5325-CBCE-6E43-8EA0-9A216411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217" y="4978092"/>
            <a:ext cx="6540500" cy="4953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ED2D6F6-8FFA-BD43-9535-5726E379C718}"/>
              </a:ext>
            </a:extLst>
          </p:cNvPr>
          <p:cNvSpPr txBox="1"/>
          <p:nvPr/>
        </p:nvSpPr>
        <p:spPr>
          <a:xfrm>
            <a:off x="1371600" y="4515895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width: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19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6921BA-207F-804D-AF5D-3BE09AD5325B}"/>
              </a:ext>
            </a:extLst>
          </p:cNvPr>
          <p:cNvSpPr txBox="1"/>
          <p:nvPr/>
        </p:nvSpPr>
        <p:spPr>
          <a:xfrm>
            <a:off x="1447800" y="2009105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depth: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6F7BD2-4165-3A4D-915A-0CBE8AB0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17" y="2471302"/>
            <a:ext cx="6565900" cy="8001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ED2D6F6-8FFA-BD43-9535-5726E379C718}"/>
              </a:ext>
            </a:extLst>
          </p:cNvPr>
          <p:cNvSpPr txBox="1"/>
          <p:nvPr/>
        </p:nvSpPr>
        <p:spPr>
          <a:xfrm>
            <a:off x="1447800" y="358659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permutation: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648A0E-D888-A24D-B9A1-C70A2CE0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4271128"/>
            <a:ext cx="75184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3687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3133</TotalTime>
  <Words>526</Words>
  <Application>Microsoft Macintosh PowerPoint</Application>
  <PresentationFormat>全屏显示(4:3)</PresentationFormat>
  <Paragraphs>128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Tahoma</vt:lpstr>
      <vt:lpstr>Wingdings</vt:lpstr>
      <vt:lpstr>Blends</vt:lpstr>
      <vt:lpstr>Subtyping</vt:lpstr>
      <vt:lpstr>Recap: Lambda calculus</vt:lpstr>
      <vt:lpstr>Roadmap</vt:lpstr>
      <vt:lpstr>Subtyping</vt:lpstr>
      <vt:lpstr>Motivation</vt:lpstr>
      <vt:lpstr>Subsumption</vt:lpstr>
      <vt:lpstr>Subtyping Relation</vt:lpstr>
      <vt:lpstr>Properties</vt:lpstr>
      <vt:lpstr>Properties, cont’</vt:lpstr>
      <vt:lpstr>Properties, cont’</vt:lpstr>
      <vt:lpstr>Examples</vt:lpstr>
      <vt:lpstr>Examples, cont’</vt:lpstr>
      <vt:lpstr> Simply typed </vt:lpstr>
      <vt:lpstr>Record </vt:lpstr>
      <vt:lpstr>Type Safety</vt:lpstr>
      <vt:lpstr>Type safety</vt:lpstr>
      <vt:lpstr>Type Casting</vt:lpstr>
      <vt:lpstr>Up vs. Down Casting</vt:lpstr>
      <vt:lpstr>Typing Rules</vt:lpstr>
      <vt:lpstr>Poor man’s polymorphism</vt:lpstr>
      <vt:lpstr>Down-casting</vt:lpstr>
      <vt:lpstr>Type-switch</vt:lpstr>
      <vt:lpstr>References and Arrays</vt:lpstr>
      <vt:lpstr>Rules</vt:lpstr>
      <vt:lpstr>Java array pitfalls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2988</cp:revision>
  <cp:lastPrinted>1601-01-01T00:00:00Z</cp:lastPrinted>
  <dcterms:created xsi:type="dcterms:W3CDTF">1601-01-01T00:00:00Z</dcterms:created>
  <dcterms:modified xsi:type="dcterms:W3CDTF">2022-04-24T11:08:15Z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