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99"/>
  </p:notesMasterIdLst>
  <p:handoutMasterIdLst>
    <p:handoutMasterId r:id="rId100"/>
  </p:handoutMasterIdLst>
  <p:sldIdLst>
    <p:sldId id="256" r:id="rId2"/>
    <p:sldId id="626" r:id="rId3"/>
    <p:sldId id="627" r:id="rId4"/>
    <p:sldId id="628" r:id="rId5"/>
    <p:sldId id="629" r:id="rId6"/>
    <p:sldId id="631" r:id="rId7"/>
    <p:sldId id="633" r:id="rId8"/>
    <p:sldId id="634" r:id="rId9"/>
    <p:sldId id="719" r:id="rId10"/>
    <p:sldId id="720" r:id="rId11"/>
    <p:sldId id="721" r:id="rId12"/>
    <p:sldId id="638" r:id="rId13"/>
    <p:sldId id="708" r:id="rId14"/>
    <p:sldId id="709" r:id="rId15"/>
    <p:sldId id="710" r:id="rId16"/>
    <p:sldId id="639" r:id="rId17"/>
    <p:sldId id="637" r:id="rId18"/>
    <p:sldId id="640" r:id="rId19"/>
    <p:sldId id="641" r:id="rId20"/>
    <p:sldId id="670" r:id="rId21"/>
    <p:sldId id="643" r:id="rId22"/>
    <p:sldId id="644" r:id="rId23"/>
    <p:sldId id="711" r:id="rId24"/>
    <p:sldId id="645" r:id="rId25"/>
    <p:sldId id="651" r:id="rId26"/>
    <p:sldId id="652" r:id="rId27"/>
    <p:sldId id="654" r:id="rId28"/>
    <p:sldId id="656" r:id="rId29"/>
    <p:sldId id="657" r:id="rId30"/>
    <p:sldId id="658" r:id="rId31"/>
    <p:sldId id="659" r:id="rId32"/>
    <p:sldId id="660" r:id="rId33"/>
    <p:sldId id="661" r:id="rId34"/>
    <p:sldId id="663" r:id="rId35"/>
    <p:sldId id="664" r:id="rId36"/>
    <p:sldId id="665" r:id="rId37"/>
    <p:sldId id="666" r:id="rId38"/>
    <p:sldId id="667" r:id="rId39"/>
    <p:sldId id="668" r:id="rId40"/>
    <p:sldId id="669" r:id="rId41"/>
    <p:sldId id="671" r:id="rId42"/>
    <p:sldId id="672" r:id="rId43"/>
    <p:sldId id="674" r:id="rId44"/>
    <p:sldId id="675" r:id="rId45"/>
    <p:sldId id="673" r:id="rId46"/>
    <p:sldId id="712" r:id="rId47"/>
    <p:sldId id="676" r:id="rId48"/>
    <p:sldId id="707" r:id="rId49"/>
    <p:sldId id="677" r:id="rId50"/>
    <p:sldId id="678" r:id="rId51"/>
    <p:sldId id="679" r:id="rId52"/>
    <p:sldId id="680" r:id="rId53"/>
    <p:sldId id="681" r:id="rId54"/>
    <p:sldId id="682" r:id="rId55"/>
    <p:sldId id="683" r:id="rId56"/>
    <p:sldId id="684" r:id="rId57"/>
    <p:sldId id="685" r:id="rId58"/>
    <p:sldId id="686" r:id="rId59"/>
    <p:sldId id="687" r:id="rId60"/>
    <p:sldId id="688" r:id="rId61"/>
    <p:sldId id="689" r:id="rId62"/>
    <p:sldId id="690" r:id="rId63"/>
    <p:sldId id="691" r:id="rId64"/>
    <p:sldId id="692" r:id="rId65"/>
    <p:sldId id="693" r:id="rId66"/>
    <p:sldId id="694" r:id="rId67"/>
    <p:sldId id="695" r:id="rId68"/>
    <p:sldId id="697" r:id="rId69"/>
    <p:sldId id="698" r:id="rId70"/>
    <p:sldId id="699" r:id="rId71"/>
    <p:sldId id="700" r:id="rId72"/>
    <p:sldId id="701" r:id="rId73"/>
    <p:sldId id="702" r:id="rId74"/>
    <p:sldId id="703" r:id="rId75"/>
    <p:sldId id="704" r:id="rId76"/>
    <p:sldId id="705" r:id="rId77"/>
    <p:sldId id="706" r:id="rId78"/>
    <p:sldId id="715" r:id="rId79"/>
    <p:sldId id="716" r:id="rId80"/>
    <p:sldId id="722" r:id="rId81"/>
    <p:sldId id="717" r:id="rId82"/>
    <p:sldId id="723" r:id="rId83"/>
    <p:sldId id="724" r:id="rId84"/>
    <p:sldId id="725" r:id="rId85"/>
    <p:sldId id="726" r:id="rId86"/>
    <p:sldId id="727" r:id="rId87"/>
    <p:sldId id="728" r:id="rId88"/>
    <p:sldId id="713" r:id="rId89"/>
    <p:sldId id="729" r:id="rId90"/>
    <p:sldId id="730" r:id="rId91"/>
    <p:sldId id="731" r:id="rId92"/>
    <p:sldId id="732" r:id="rId93"/>
    <p:sldId id="733" r:id="rId94"/>
    <p:sldId id="734" r:id="rId95"/>
    <p:sldId id="735" r:id="rId96"/>
    <p:sldId id="736" r:id="rId97"/>
    <p:sldId id="737" r:id="rId98"/>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3" autoAdjust="0"/>
    <p:restoredTop sz="94720"/>
  </p:normalViewPr>
  <p:slideViewPr>
    <p:cSldViewPr>
      <p:cViewPr varScale="1">
        <p:scale>
          <a:sx n="102" d="100"/>
          <a:sy n="102" d="100"/>
        </p:scale>
        <p:origin x="832" y="17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54"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5EEFD05-364B-7941-AE60-9D3004558CE8}"/>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Arial" panose="020B0604020202020204" pitchFamily="34" charset="0"/>
              </a:defRPr>
            </a:lvl1pPr>
          </a:lstStyle>
          <a:p>
            <a:endParaRPr lang="en-US" altLang="zh-CN"/>
          </a:p>
        </p:txBody>
      </p:sp>
      <p:sp>
        <p:nvSpPr>
          <p:cNvPr id="6147" name="Rectangle 3">
            <a:extLst>
              <a:ext uri="{FF2B5EF4-FFF2-40B4-BE49-F238E27FC236}">
                <a16:creationId xmlns:a16="http://schemas.microsoft.com/office/drawing/2014/main" id="{8EA0BA23-E55E-FB42-81E3-7912D5BDAD56}"/>
              </a:ext>
            </a:extLst>
          </p:cNvPr>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Arial" panose="020B0604020202020204" pitchFamily="34" charset="0"/>
              </a:defRPr>
            </a:lvl1pPr>
          </a:lstStyle>
          <a:p>
            <a:endParaRPr lang="en-US" altLang="zh-CN"/>
          </a:p>
        </p:txBody>
      </p:sp>
      <p:sp>
        <p:nvSpPr>
          <p:cNvPr id="6148" name="Rectangle 4">
            <a:extLst>
              <a:ext uri="{FF2B5EF4-FFF2-40B4-BE49-F238E27FC236}">
                <a16:creationId xmlns:a16="http://schemas.microsoft.com/office/drawing/2014/main" id="{599E80D5-3801-B043-B962-C3FDA9BD6660}"/>
              </a:ext>
            </a:extLst>
          </p:cNvPr>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Arial" panose="020B0604020202020204" pitchFamily="34" charset="0"/>
              </a:defRPr>
            </a:lvl1pPr>
          </a:lstStyle>
          <a:p>
            <a:endParaRPr lang="en-US" altLang="zh-CN"/>
          </a:p>
        </p:txBody>
      </p:sp>
      <p:sp>
        <p:nvSpPr>
          <p:cNvPr id="6149" name="Rectangle 5">
            <a:extLst>
              <a:ext uri="{FF2B5EF4-FFF2-40B4-BE49-F238E27FC236}">
                <a16:creationId xmlns:a16="http://schemas.microsoft.com/office/drawing/2014/main" id="{E8951802-D9EB-494C-A3C7-F3719E3F7E9B}"/>
              </a:ext>
            </a:extLst>
          </p:cNvPr>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Arial" panose="020B0604020202020204" pitchFamily="34" charset="0"/>
              </a:defRPr>
            </a:lvl1pPr>
          </a:lstStyle>
          <a:p>
            <a:fld id="{92A814B9-157C-B74B-81DB-323788B1596D}"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FC5571E-518D-F949-AC98-B0DF52EAA4B1}"/>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03427" name="Rectangle 3">
            <a:extLst>
              <a:ext uri="{FF2B5EF4-FFF2-40B4-BE49-F238E27FC236}">
                <a16:creationId xmlns:a16="http://schemas.microsoft.com/office/drawing/2014/main" id="{620E8866-41B7-A541-90CD-E944385B3F6B}"/>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103428" name="Rectangle 4">
            <a:extLst>
              <a:ext uri="{FF2B5EF4-FFF2-40B4-BE49-F238E27FC236}">
                <a16:creationId xmlns:a16="http://schemas.microsoft.com/office/drawing/2014/main" id="{D620F8EB-54E7-1847-A03D-8B5B35AC2A3B}"/>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a:extLst>
              <a:ext uri="{FF2B5EF4-FFF2-40B4-BE49-F238E27FC236}">
                <a16:creationId xmlns:a16="http://schemas.microsoft.com/office/drawing/2014/main" id="{63E6CA1A-0B26-B84A-9330-AF3BFF8BD6EB}"/>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a:extLst>
              <a:ext uri="{FF2B5EF4-FFF2-40B4-BE49-F238E27FC236}">
                <a16:creationId xmlns:a16="http://schemas.microsoft.com/office/drawing/2014/main" id="{F73F481C-D66D-0C42-8D85-D20D42D13DED}"/>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03431" name="Rectangle 7">
            <a:extLst>
              <a:ext uri="{FF2B5EF4-FFF2-40B4-BE49-F238E27FC236}">
                <a16:creationId xmlns:a16="http://schemas.microsoft.com/office/drawing/2014/main" id="{68AD5366-12F8-CD47-8183-A850BDA81ED2}"/>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199EABB-AB0D-FC40-A08C-AC6B9BE8F3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B196674D-F0E4-FA4B-9384-DF0AF854AB45}"/>
              </a:ext>
            </a:extLst>
          </p:cNvPr>
          <p:cNvGrpSpPr>
            <a:grpSpLocks/>
          </p:cNvGrpSpPr>
          <p:nvPr/>
        </p:nvGrpSpPr>
        <p:grpSpPr bwMode="auto">
          <a:xfrm>
            <a:off x="0" y="2438400"/>
            <a:ext cx="9009063" cy="1052513"/>
            <a:chOff x="0" y="1536"/>
            <a:chExt cx="5675" cy="663"/>
          </a:xfrm>
        </p:grpSpPr>
        <p:grpSp>
          <p:nvGrpSpPr>
            <p:cNvPr id="10243" name="Group 3">
              <a:extLst>
                <a:ext uri="{FF2B5EF4-FFF2-40B4-BE49-F238E27FC236}">
                  <a16:creationId xmlns:a16="http://schemas.microsoft.com/office/drawing/2014/main" id="{1E3E8878-6B39-E441-9F48-93F18657D7AB}"/>
                </a:ext>
              </a:extLst>
            </p:cNvPr>
            <p:cNvGrpSpPr>
              <a:grpSpLocks/>
            </p:cNvGrpSpPr>
            <p:nvPr/>
          </p:nvGrpSpPr>
          <p:grpSpPr bwMode="auto">
            <a:xfrm>
              <a:off x="183" y="1604"/>
              <a:ext cx="448" cy="299"/>
              <a:chOff x="720" y="336"/>
              <a:chExt cx="624" cy="432"/>
            </a:xfrm>
          </p:grpSpPr>
          <p:sp>
            <p:nvSpPr>
              <p:cNvPr id="10244" name="Rectangle 4">
                <a:extLst>
                  <a:ext uri="{FF2B5EF4-FFF2-40B4-BE49-F238E27FC236}">
                    <a16:creationId xmlns:a16="http://schemas.microsoft.com/office/drawing/2014/main" id="{5EB9DC1B-DC75-3941-A366-49379FA523B4}"/>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5" name="Rectangle 5">
                <a:extLst>
                  <a:ext uri="{FF2B5EF4-FFF2-40B4-BE49-F238E27FC236}">
                    <a16:creationId xmlns:a16="http://schemas.microsoft.com/office/drawing/2014/main" id="{16E8FEB6-F74F-CD4B-98D6-0B88D8A6ED3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46" name="Group 6">
              <a:extLst>
                <a:ext uri="{FF2B5EF4-FFF2-40B4-BE49-F238E27FC236}">
                  <a16:creationId xmlns:a16="http://schemas.microsoft.com/office/drawing/2014/main" id="{B64B6A93-C5D8-C54B-8D95-FB687964AA66}"/>
                </a:ext>
              </a:extLst>
            </p:cNvPr>
            <p:cNvGrpSpPr>
              <a:grpSpLocks/>
            </p:cNvGrpSpPr>
            <p:nvPr/>
          </p:nvGrpSpPr>
          <p:grpSpPr bwMode="auto">
            <a:xfrm>
              <a:off x="261" y="1870"/>
              <a:ext cx="465" cy="299"/>
              <a:chOff x="912" y="2640"/>
              <a:chExt cx="672" cy="432"/>
            </a:xfrm>
          </p:grpSpPr>
          <p:sp>
            <p:nvSpPr>
              <p:cNvPr id="10247" name="Rectangle 7">
                <a:extLst>
                  <a:ext uri="{FF2B5EF4-FFF2-40B4-BE49-F238E27FC236}">
                    <a16:creationId xmlns:a16="http://schemas.microsoft.com/office/drawing/2014/main" id="{3323A27F-B4E6-7545-B522-6FF383B61A9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 name="Rectangle 8">
                <a:extLst>
                  <a:ext uri="{FF2B5EF4-FFF2-40B4-BE49-F238E27FC236}">
                    <a16:creationId xmlns:a16="http://schemas.microsoft.com/office/drawing/2014/main" id="{2CE7F760-927A-5F47-A1E3-A7ED190BE3F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9" name="Rectangle 9">
              <a:extLst>
                <a:ext uri="{FF2B5EF4-FFF2-40B4-BE49-F238E27FC236}">
                  <a16:creationId xmlns:a16="http://schemas.microsoft.com/office/drawing/2014/main" id="{C86075A1-B210-6149-A052-956147524B6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0" name="Rectangle 10">
              <a:extLst>
                <a:ext uri="{FF2B5EF4-FFF2-40B4-BE49-F238E27FC236}">
                  <a16:creationId xmlns:a16="http://schemas.microsoft.com/office/drawing/2014/main" id="{69E21E18-3779-AE4F-A78E-4677E5E9B420}"/>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1" name="Rectangle 11">
              <a:extLst>
                <a:ext uri="{FF2B5EF4-FFF2-40B4-BE49-F238E27FC236}">
                  <a16:creationId xmlns:a16="http://schemas.microsoft.com/office/drawing/2014/main" id="{77476A51-0AB6-6749-8125-CF7AFBCB650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52" name="Rectangle 12">
            <a:extLst>
              <a:ext uri="{FF2B5EF4-FFF2-40B4-BE49-F238E27FC236}">
                <a16:creationId xmlns:a16="http://schemas.microsoft.com/office/drawing/2014/main" id="{504E4A1E-0F60-DC48-A352-763A97B4FEE5}"/>
              </a:ext>
            </a:extLst>
          </p:cNvPr>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0253" name="Rectangle 13">
            <a:extLst>
              <a:ext uri="{FF2B5EF4-FFF2-40B4-BE49-F238E27FC236}">
                <a16:creationId xmlns:a16="http://schemas.microsoft.com/office/drawing/2014/main" id="{9A79CD0E-53E9-734E-920E-8E4FB28CA76A}"/>
              </a:ext>
            </a:extLst>
          </p:cNvPr>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0254" name="Rectangle 14">
            <a:extLst>
              <a:ext uri="{FF2B5EF4-FFF2-40B4-BE49-F238E27FC236}">
                <a16:creationId xmlns:a16="http://schemas.microsoft.com/office/drawing/2014/main" id="{BD30C80A-6E70-DC4A-A283-28E0933A1247}"/>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0255" name="Rectangle 15">
            <a:extLst>
              <a:ext uri="{FF2B5EF4-FFF2-40B4-BE49-F238E27FC236}">
                <a16:creationId xmlns:a16="http://schemas.microsoft.com/office/drawing/2014/main" id="{F7B02059-C866-0844-B2BF-D354F2132683}"/>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0256" name="Rectangle 16">
            <a:extLst>
              <a:ext uri="{FF2B5EF4-FFF2-40B4-BE49-F238E27FC236}">
                <a16:creationId xmlns:a16="http://schemas.microsoft.com/office/drawing/2014/main" id="{3F70356C-B1E1-B34C-86E7-0E8639C637FA}"/>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5A8A237-44E3-C94D-B35A-CD4C6EC7D1B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C1579-7D3C-EA40-B985-8CB82A18D1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D4840A-50C6-5E4C-9FE4-A1649FBD4B6A}"/>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B6E742CF-AFB6-8041-85F8-2ECF294B1FF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82968CA-AE33-5746-B66F-97F14B99651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C30CD12-C9DF-4144-9485-5D3EB7D0E1E6}"/>
              </a:ext>
            </a:extLst>
          </p:cNvPr>
          <p:cNvSpPr>
            <a:spLocks noGrp="1"/>
          </p:cNvSpPr>
          <p:nvPr>
            <p:ph type="sldNum" sz="quarter" idx="12"/>
          </p:nvPr>
        </p:nvSpPr>
        <p:spPr/>
        <p:txBody>
          <a:bodyPr/>
          <a:lstStyle>
            <a:lvl1pPr>
              <a:defRPr/>
            </a:lvl1pPr>
          </a:lstStyle>
          <a:p>
            <a:fld id="{1F208FFA-AC73-5045-BAE0-04FC09CC3236}" type="slidenum">
              <a:rPr lang="en-US" altLang="zh-CN"/>
              <a:pPr/>
              <a:t>‹#›</a:t>
            </a:fld>
            <a:endParaRPr lang="en-US" altLang="zh-CN"/>
          </a:p>
        </p:txBody>
      </p:sp>
    </p:spTree>
    <p:extLst>
      <p:ext uri="{BB962C8B-B14F-4D97-AF65-F5344CB8AC3E}">
        <p14:creationId xmlns:p14="http://schemas.microsoft.com/office/powerpoint/2010/main" val="149361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4255B7-D9BC-D54D-8855-234E6FCB4DD8}"/>
              </a:ext>
            </a:extLst>
          </p:cNvPr>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CA50EA-6685-D142-81D7-34A632AC92C2}"/>
              </a:ext>
            </a:extLst>
          </p:cNvPr>
          <p:cNvSpPr>
            <a:spLocks noGrp="1"/>
          </p:cNvSpPr>
          <p:nvPr>
            <p:ph type="body" orient="vert" idx="1"/>
          </p:nvPr>
        </p:nvSpPr>
        <p:spPr>
          <a:xfrm>
            <a:off x="1150938" y="214313"/>
            <a:ext cx="5700712" cy="59182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55B74879-A9CB-6548-9FF0-92616EA10A1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4019651-58A1-E143-9494-D58B40F49EA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47F7B2F-25EC-B54F-845E-4A2A16EEEB22}"/>
              </a:ext>
            </a:extLst>
          </p:cNvPr>
          <p:cNvSpPr>
            <a:spLocks noGrp="1"/>
          </p:cNvSpPr>
          <p:nvPr>
            <p:ph type="sldNum" sz="quarter" idx="12"/>
          </p:nvPr>
        </p:nvSpPr>
        <p:spPr/>
        <p:txBody>
          <a:bodyPr/>
          <a:lstStyle>
            <a:lvl1pPr>
              <a:defRPr/>
            </a:lvl1pPr>
          </a:lstStyle>
          <a:p>
            <a:fld id="{360FCD94-1C84-0842-A310-70DE0C1AC272}" type="slidenum">
              <a:rPr lang="en-US" altLang="zh-CN"/>
              <a:pPr/>
              <a:t>‹#›</a:t>
            </a:fld>
            <a:endParaRPr lang="en-US" altLang="zh-CN"/>
          </a:p>
        </p:txBody>
      </p:sp>
    </p:spTree>
    <p:extLst>
      <p:ext uri="{BB962C8B-B14F-4D97-AF65-F5344CB8AC3E}">
        <p14:creationId xmlns:p14="http://schemas.microsoft.com/office/powerpoint/2010/main" val="32170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5771A-33DB-4146-857C-A263BE5E89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C00827-E44A-DA40-B75E-CFEF814A863D}"/>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49AABAE5-CEDA-8848-8DC0-F219A5479C2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B41281F-E676-C244-998D-3184F7BC024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9EC770B-8B76-4D40-B45B-57C71E32C7C2}"/>
              </a:ext>
            </a:extLst>
          </p:cNvPr>
          <p:cNvSpPr>
            <a:spLocks noGrp="1"/>
          </p:cNvSpPr>
          <p:nvPr>
            <p:ph type="sldNum" sz="quarter" idx="12"/>
          </p:nvPr>
        </p:nvSpPr>
        <p:spPr/>
        <p:txBody>
          <a:bodyPr/>
          <a:lstStyle>
            <a:lvl1pPr>
              <a:defRPr/>
            </a:lvl1pPr>
          </a:lstStyle>
          <a:p>
            <a:fld id="{49FD53E8-5911-0D48-82D7-6C5A17E4C82A}" type="slidenum">
              <a:rPr lang="en-US" altLang="zh-CN"/>
              <a:pPr/>
              <a:t>‹#›</a:t>
            </a:fld>
            <a:endParaRPr lang="en-US" altLang="zh-CN"/>
          </a:p>
        </p:txBody>
      </p:sp>
    </p:spTree>
    <p:extLst>
      <p:ext uri="{BB962C8B-B14F-4D97-AF65-F5344CB8AC3E}">
        <p14:creationId xmlns:p14="http://schemas.microsoft.com/office/powerpoint/2010/main" val="77297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99BAC-188A-FB4F-BFB5-191DA3104B71}"/>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A2AAF0-2005-254D-B9AF-61FD9C38B87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AC7B2FB6-76A1-4E4C-8898-60CFD52FE56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F88EBE7-48C2-4C42-B239-962C0322628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513BA1E-D8BC-9048-A276-B2DD9BB5624D}"/>
              </a:ext>
            </a:extLst>
          </p:cNvPr>
          <p:cNvSpPr>
            <a:spLocks noGrp="1"/>
          </p:cNvSpPr>
          <p:nvPr>
            <p:ph type="sldNum" sz="quarter" idx="12"/>
          </p:nvPr>
        </p:nvSpPr>
        <p:spPr/>
        <p:txBody>
          <a:bodyPr/>
          <a:lstStyle>
            <a:lvl1pPr>
              <a:defRPr/>
            </a:lvl1pPr>
          </a:lstStyle>
          <a:p>
            <a:fld id="{76E297BD-0AA9-9C4A-8630-2E2AE2A47163}" type="slidenum">
              <a:rPr lang="en-US" altLang="zh-CN"/>
              <a:pPr/>
              <a:t>‹#›</a:t>
            </a:fld>
            <a:endParaRPr lang="en-US" altLang="zh-CN"/>
          </a:p>
        </p:txBody>
      </p:sp>
    </p:spTree>
    <p:extLst>
      <p:ext uri="{BB962C8B-B14F-4D97-AF65-F5344CB8AC3E}">
        <p14:creationId xmlns:p14="http://schemas.microsoft.com/office/powerpoint/2010/main" val="236328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9C553-656E-F045-BC04-B76CBA0E33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7383BD-4045-A14C-9341-826D01E518A5}"/>
              </a:ext>
            </a:extLst>
          </p:cNvPr>
          <p:cNvSpPr>
            <a:spLocks noGrp="1"/>
          </p:cNvSpPr>
          <p:nvPr>
            <p:ph sz="half" idx="1"/>
          </p:nvPr>
        </p:nvSpPr>
        <p:spPr>
          <a:xfrm>
            <a:off x="1182688" y="2017713"/>
            <a:ext cx="381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265B8F03-D727-4A45-AA8D-E3D621862013}"/>
              </a:ext>
            </a:extLst>
          </p:cNvPr>
          <p:cNvSpPr>
            <a:spLocks noGrp="1"/>
          </p:cNvSpPr>
          <p:nvPr>
            <p:ph sz="half" idx="2"/>
          </p:nvPr>
        </p:nvSpPr>
        <p:spPr>
          <a:xfrm>
            <a:off x="5145088" y="2017713"/>
            <a:ext cx="381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5D923474-957D-B944-AE16-12F1059191E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3263943-8087-1144-9CFF-AA7FFB91B5A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D351CE5-2A30-B443-B568-3D3FFBABFC3A}"/>
              </a:ext>
            </a:extLst>
          </p:cNvPr>
          <p:cNvSpPr>
            <a:spLocks noGrp="1"/>
          </p:cNvSpPr>
          <p:nvPr>
            <p:ph type="sldNum" sz="quarter" idx="12"/>
          </p:nvPr>
        </p:nvSpPr>
        <p:spPr/>
        <p:txBody>
          <a:bodyPr/>
          <a:lstStyle>
            <a:lvl1pPr>
              <a:defRPr/>
            </a:lvl1pPr>
          </a:lstStyle>
          <a:p>
            <a:fld id="{8F90807C-60A0-244A-8A87-AC47C7F21291}" type="slidenum">
              <a:rPr lang="en-US" altLang="zh-CN"/>
              <a:pPr/>
              <a:t>‹#›</a:t>
            </a:fld>
            <a:endParaRPr lang="en-US" altLang="zh-CN"/>
          </a:p>
        </p:txBody>
      </p:sp>
    </p:spTree>
    <p:extLst>
      <p:ext uri="{BB962C8B-B14F-4D97-AF65-F5344CB8AC3E}">
        <p14:creationId xmlns:p14="http://schemas.microsoft.com/office/powerpoint/2010/main" val="281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7938C-F4D8-894C-867F-34FC48E4626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DFB344-68B7-FF43-94E5-A9F724C1A80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1E157BCE-3DF2-4742-9B06-CECA50131BE3}"/>
              </a:ext>
            </a:extLst>
          </p:cNvPr>
          <p:cNvSpPr>
            <a:spLocks noGrp="1"/>
          </p:cNvSpPr>
          <p:nvPr>
            <p:ph sz="half" idx="2"/>
          </p:nvPr>
        </p:nvSpPr>
        <p:spPr>
          <a:xfrm>
            <a:off x="630238" y="2505075"/>
            <a:ext cx="3868737"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29C7CB0A-CCC4-C442-9256-A52B1CE5F51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A137907A-5F62-794D-B528-56559609231A}"/>
              </a:ext>
            </a:extLst>
          </p:cNvPr>
          <p:cNvSpPr>
            <a:spLocks noGrp="1"/>
          </p:cNvSpPr>
          <p:nvPr>
            <p:ph sz="quarter" idx="4"/>
          </p:nvPr>
        </p:nvSpPr>
        <p:spPr>
          <a:xfrm>
            <a:off x="4629150" y="2505075"/>
            <a:ext cx="3887788"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F758DE4A-52A9-5D42-80D8-FCCBF97F2E7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5A33A353-EDDD-8345-89DE-DE82861D8BDF}"/>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FB4C4836-25B7-4046-BDD0-41767FF27AB1}"/>
              </a:ext>
            </a:extLst>
          </p:cNvPr>
          <p:cNvSpPr>
            <a:spLocks noGrp="1"/>
          </p:cNvSpPr>
          <p:nvPr>
            <p:ph type="sldNum" sz="quarter" idx="12"/>
          </p:nvPr>
        </p:nvSpPr>
        <p:spPr/>
        <p:txBody>
          <a:bodyPr/>
          <a:lstStyle>
            <a:lvl1pPr>
              <a:defRPr/>
            </a:lvl1pPr>
          </a:lstStyle>
          <a:p>
            <a:fld id="{7650333B-B6BB-2241-9F2F-FF89DA8AC8B3}" type="slidenum">
              <a:rPr lang="en-US" altLang="zh-CN"/>
              <a:pPr/>
              <a:t>‹#›</a:t>
            </a:fld>
            <a:endParaRPr lang="en-US" altLang="zh-CN"/>
          </a:p>
        </p:txBody>
      </p:sp>
    </p:spTree>
    <p:extLst>
      <p:ext uri="{BB962C8B-B14F-4D97-AF65-F5344CB8AC3E}">
        <p14:creationId xmlns:p14="http://schemas.microsoft.com/office/powerpoint/2010/main" val="260791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EE717-A01B-7341-B40F-E04A451F99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3D2051-F000-BB40-A15D-6CCE1C0E672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842E929-2B62-C141-932B-27DA98D0C68C}"/>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A83528C-A574-1D43-BE3C-980B858289A7}"/>
              </a:ext>
            </a:extLst>
          </p:cNvPr>
          <p:cNvSpPr>
            <a:spLocks noGrp="1"/>
          </p:cNvSpPr>
          <p:nvPr>
            <p:ph type="sldNum" sz="quarter" idx="12"/>
          </p:nvPr>
        </p:nvSpPr>
        <p:spPr/>
        <p:txBody>
          <a:bodyPr/>
          <a:lstStyle>
            <a:lvl1pPr>
              <a:defRPr/>
            </a:lvl1pPr>
          </a:lstStyle>
          <a:p>
            <a:fld id="{FF1DB22E-2D57-4D42-9BA6-4E4F97C69E76}" type="slidenum">
              <a:rPr lang="en-US" altLang="zh-CN"/>
              <a:pPr/>
              <a:t>‹#›</a:t>
            </a:fld>
            <a:endParaRPr lang="en-US" altLang="zh-CN"/>
          </a:p>
        </p:txBody>
      </p:sp>
    </p:spTree>
    <p:extLst>
      <p:ext uri="{BB962C8B-B14F-4D97-AF65-F5344CB8AC3E}">
        <p14:creationId xmlns:p14="http://schemas.microsoft.com/office/powerpoint/2010/main" val="168899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F310B9-A24F-E44D-976C-A066888BDF3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72A5981-15E3-2046-A07B-761378911D95}"/>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521FD37-4D8A-F249-B5DC-513DAA0E9F85}"/>
              </a:ext>
            </a:extLst>
          </p:cNvPr>
          <p:cNvSpPr>
            <a:spLocks noGrp="1"/>
          </p:cNvSpPr>
          <p:nvPr>
            <p:ph type="sldNum" sz="quarter" idx="12"/>
          </p:nvPr>
        </p:nvSpPr>
        <p:spPr/>
        <p:txBody>
          <a:bodyPr/>
          <a:lstStyle>
            <a:lvl1pPr>
              <a:defRPr/>
            </a:lvl1pPr>
          </a:lstStyle>
          <a:p>
            <a:fld id="{91388EE3-739E-2248-B2D0-601A29F7DF9E}" type="slidenum">
              <a:rPr lang="en-US" altLang="zh-CN"/>
              <a:pPr/>
              <a:t>‹#›</a:t>
            </a:fld>
            <a:endParaRPr lang="en-US" altLang="zh-CN"/>
          </a:p>
        </p:txBody>
      </p:sp>
    </p:spTree>
    <p:extLst>
      <p:ext uri="{BB962C8B-B14F-4D97-AF65-F5344CB8AC3E}">
        <p14:creationId xmlns:p14="http://schemas.microsoft.com/office/powerpoint/2010/main" val="310729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0354A-941F-4E4F-8EAA-9A7CC6513419}"/>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859BBE-A7DC-F647-A273-FD422015408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8F540F58-B205-C44B-82EE-6BF87C85347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C2923DF8-350E-CC40-85C6-F7714296028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DA8B187-01CE-864B-B079-E2ED252FF85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302F35B-3D46-1E43-A50D-8ACAE93600DF}"/>
              </a:ext>
            </a:extLst>
          </p:cNvPr>
          <p:cNvSpPr>
            <a:spLocks noGrp="1"/>
          </p:cNvSpPr>
          <p:nvPr>
            <p:ph type="sldNum" sz="quarter" idx="12"/>
          </p:nvPr>
        </p:nvSpPr>
        <p:spPr/>
        <p:txBody>
          <a:bodyPr/>
          <a:lstStyle>
            <a:lvl1pPr>
              <a:defRPr/>
            </a:lvl1pPr>
          </a:lstStyle>
          <a:p>
            <a:fld id="{E8C69DF4-3B78-654A-A4F0-ABB14F937945}" type="slidenum">
              <a:rPr lang="en-US" altLang="zh-CN"/>
              <a:pPr/>
              <a:t>‹#›</a:t>
            </a:fld>
            <a:endParaRPr lang="en-US" altLang="zh-CN"/>
          </a:p>
        </p:txBody>
      </p:sp>
    </p:spTree>
    <p:extLst>
      <p:ext uri="{BB962C8B-B14F-4D97-AF65-F5344CB8AC3E}">
        <p14:creationId xmlns:p14="http://schemas.microsoft.com/office/powerpoint/2010/main" val="74080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CB0F1-F319-9A40-826B-3A3EEDB0BE4A}"/>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B58C40-1FB6-6F4B-B1B0-5FF14ABC3BC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9A6CA0-AB5A-B143-B755-B3BD90C17B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FB478A4C-364B-E640-BE6A-48AEE01E537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DC79076-AA24-3F44-9563-8D27B88705D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D0C2486-D7B0-0444-87BC-343A6D5FA80D}"/>
              </a:ext>
            </a:extLst>
          </p:cNvPr>
          <p:cNvSpPr>
            <a:spLocks noGrp="1"/>
          </p:cNvSpPr>
          <p:nvPr>
            <p:ph type="sldNum" sz="quarter" idx="12"/>
          </p:nvPr>
        </p:nvSpPr>
        <p:spPr/>
        <p:txBody>
          <a:bodyPr/>
          <a:lstStyle>
            <a:lvl1pPr>
              <a:defRPr/>
            </a:lvl1pPr>
          </a:lstStyle>
          <a:p>
            <a:fld id="{8A9B2BDF-D9BC-CD47-8FE0-25A8B955F6AF}" type="slidenum">
              <a:rPr lang="en-US" altLang="zh-CN"/>
              <a:pPr/>
              <a:t>‹#›</a:t>
            </a:fld>
            <a:endParaRPr lang="en-US" altLang="zh-CN"/>
          </a:p>
        </p:txBody>
      </p:sp>
    </p:spTree>
    <p:extLst>
      <p:ext uri="{BB962C8B-B14F-4D97-AF65-F5344CB8AC3E}">
        <p14:creationId xmlns:p14="http://schemas.microsoft.com/office/powerpoint/2010/main" val="244024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48E8B7F-8AC1-9340-93AB-B113D97CDD8B}"/>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19" name="Rectangle 3">
            <a:extLst>
              <a:ext uri="{FF2B5EF4-FFF2-40B4-BE49-F238E27FC236}">
                <a16:creationId xmlns:a16="http://schemas.microsoft.com/office/drawing/2014/main" id="{963E3FC1-207F-9140-8E00-FFB3F4A9DD1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0" name="Rectangle 4">
            <a:extLst>
              <a:ext uri="{FF2B5EF4-FFF2-40B4-BE49-F238E27FC236}">
                <a16:creationId xmlns:a16="http://schemas.microsoft.com/office/drawing/2014/main" id="{CCFDAD4A-BA63-1345-82B3-73F1D2D8C771}"/>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1" name="Rectangle 5">
            <a:extLst>
              <a:ext uri="{FF2B5EF4-FFF2-40B4-BE49-F238E27FC236}">
                <a16:creationId xmlns:a16="http://schemas.microsoft.com/office/drawing/2014/main" id="{CEBA6037-4091-C741-A9AC-62498C0F31B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2" name="Rectangle 6">
            <a:extLst>
              <a:ext uri="{FF2B5EF4-FFF2-40B4-BE49-F238E27FC236}">
                <a16:creationId xmlns:a16="http://schemas.microsoft.com/office/drawing/2014/main" id="{885E118A-8911-0C43-AD1E-956197F9FDA6}"/>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3" name="Rectangle 7">
            <a:extLst>
              <a:ext uri="{FF2B5EF4-FFF2-40B4-BE49-F238E27FC236}">
                <a16:creationId xmlns:a16="http://schemas.microsoft.com/office/drawing/2014/main" id="{222F3FD1-C62A-564F-BBC5-4C4002AF3514}"/>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4" name="Rectangle 8">
            <a:extLst>
              <a:ext uri="{FF2B5EF4-FFF2-40B4-BE49-F238E27FC236}">
                <a16:creationId xmlns:a16="http://schemas.microsoft.com/office/drawing/2014/main" id="{98319F5D-5932-BE4C-90D0-50EEEDECC9B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5" name="Rectangle 9">
            <a:extLst>
              <a:ext uri="{FF2B5EF4-FFF2-40B4-BE49-F238E27FC236}">
                <a16:creationId xmlns:a16="http://schemas.microsoft.com/office/drawing/2014/main" id="{D5370835-880D-7F45-8745-D2D5653F0A2D}"/>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9226" name="Rectangle 10">
            <a:extLst>
              <a:ext uri="{FF2B5EF4-FFF2-40B4-BE49-F238E27FC236}">
                <a16:creationId xmlns:a16="http://schemas.microsoft.com/office/drawing/2014/main" id="{D66E1DC0-6FDB-8D40-9DBD-6EF4E88883D3}"/>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7" name="Rectangle 11">
            <a:extLst>
              <a:ext uri="{FF2B5EF4-FFF2-40B4-BE49-F238E27FC236}">
                <a16:creationId xmlns:a16="http://schemas.microsoft.com/office/drawing/2014/main" id="{FAA711B9-EA58-EC4D-B4B1-4EBA7DCD931B}"/>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9228" name="Rectangle 12">
            <a:extLst>
              <a:ext uri="{FF2B5EF4-FFF2-40B4-BE49-F238E27FC236}">
                <a16:creationId xmlns:a16="http://schemas.microsoft.com/office/drawing/2014/main" id="{212DF8C4-0AD9-FF42-A88D-63D755B41324}"/>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9229" name="Rectangle 13">
            <a:extLst>
              <a:ext uri="{FF2B5EF4-FFF2-40B4-BE49-F238E27FC236}">
                <a16:creationId xmlns:a16="http://schemas.microsoft.com/office/drawing/2014/main" id="{0AF50F10-F09F-FC4F-A348-3F31B25086AA}"/>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1DA6FE8-2C3D-E24C-A7E2-718C6D92B9A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4AA6867-FA1D-9C4E-BBFE-FDE9C7E617E7}"/>
              </a:ext>
            </a:extLst>
          </p:cNvPr>
          <p:cNvSpPr>
            <a:spLocks noGrp="1" noChangeArrowheads="1"/>
          </p:cNvSpPr>
          <p:nvPr>
            <p:ph type="ctrTitle"/>
          </p:nvPr>
        </p:nvSpPr>
        <p:spPr/>
        <p:txBody>
          <a:bodyPr/>
          <a:lstStyle/>
          <a:p>
            <a:r>
              <a:rPr lang="en-US" altLang="zh-CN" dirty="0"/>
              <a:t>Register Allocation: </a:t>
            </a:r>
            <a:br>
              <a:rPr lang="en-US" altLang="zh-CN" dirty="0"/>
            </a:br>
            <a:r>
              <a:rPr lang="en-US" altLang="zh-CN" dirty="0"/>
              <a:t>Graph Coloring</a:t>
            </a:r>
          </a:p>
        </p:txBody>
      </p:sp>
      <p:sp>
        <p:nvSpPr>
          <p:cNvPr id="5123" name="Rectangle 3">
            <a:extLst>
              <a:ext uri="{FF2B5EF4-FFF2-40B4-BE49-F238E27FC236}">
                <a16:creationId xmlns:a16="http://schemas.microsoft.com/office/drawing/2014/main" id="{F310E5DE-870A-924A-A36C-C4034B6E9DF3}"/>
              </a:ext>
            </a:extLst>
          </p:cNvPr>
          <p:cNvSpPr>
            <a:spLocks noGrp="1" noChangeArrowheads="1"/>
          </p:cNvSpPr>
          <p:nvPr>
            <p:ph type="subTitle" idx="1"/>
          </p:nvPr>
        </p:nvSpPr>
        <p:spPr/>
        <p:txBody>
          <a:bodyPr/>
          <a:lstStyle/>
          <a:p>
            <a:r>
              <a:rPr lang="en-US" altLang="zh-CN" sz="3600"/>
              <a:t>Compiler</a:t>
            </a:r>
          </a:p>
          <a:p>
            <a:r>
              <a:rPr lang="en-US" altLang="zh-CN" sz="2800"/>
              <a:t>Baojian Hua</a:t>
            </a:r>
          </a:p>
          <a:p>
            <a:r>
              <a:rPr lang="en-US" altLang="zh-CN" sz="2400"/>
              <a:t>bjhua@ustc.edu.cn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Final</a:t>
            </a:r>
            <a:r>
              <a:rPr lang="zh-CN" altLang="en-US" dirty="0"/>
              <a:t> </a:t>
            </a:r>
            <a:r>
              <a:rPr lang="en-US" altLang="zh-CN" dirty="0"/>
              <a:t>Assembly</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799" y="2017712"/>
            <a:ext cx="4067175"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solidFill>
                  <a:schemeClr val="folHlink"/>
                </a:solidFill>
                <a:latin typeface="Courier New" panose="02070309020205020404" pitchFamily="49" charset="0"/>
              </a:rPr>
              <a:t>	.text</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globl</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f</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f:</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pushq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rsp</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leave</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endParaRPr lang="en-US" altLang="zh-CN" sz="1800" b="1" dirty="0">
              <a:solidFill>
                <a:schemeClr val="folHlink"/>
              </a:solidFill>
              <a:latin typeface="Courier New" panose="02070309020205020404" pitchFamily="49" charset="0"/>
            </a:endParaRP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extLst>
      <p:ext uri="{BB962C8B-B14F-4D97-AF65-F5344CB8AC3E}">
        <p14:creationId xmlns:p14="http://schemas.microsoft.com/office/powerpoint/2010/main" val="51776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8D3407-D45D-6847-AC0A-7355B4E4EC0F}"/>
              </a:ext>
            </a:extLst>
          </p:cNvPr>
          <p:cNvSpPr>
            <a:spLocks noGrp="1" noChangeArrowheads="1"/>
          </p:cNvSpPr>
          <p:nvPr>
            <p:ph type="title"/>
          </p:nvPr>
        </p:nvSpPr>
        <p:spPr/>
        <p:txBody>
          <a:bodyPr/>
          <a:lstStyle/>
          <a:p>
            <a:r>
              <a:rPr lang="en-US" altLang="zh-CN"/>
              <a:t>Register</a:t>
            </a:r>
            <a:br>
              <a:rPr lang="en-US" altLang="zh-CN"/>
            </a:br>
            <a:r>
              <a:rPr lang="en-US" altLang="zh-CN"/>
              <a:t>Allocation</a:t>
            </a:r>
          </a:p>
        </p:txBody>
      </p:sp>
      <p:sp>
        <p:nvSpPr>
          <p:cNvPr id="513028" name="Rectangle 4">
            <a:extLst>
              <a:ext uri="{FF2B5EF4-FFF2-40B4-BE49-F238E27FC236}">
                <a16:creationId xmlns:a16="http://schemas.microsoft.com/office/drawing/2014/main" id="{270D1820-36C6-BB4A-B622-1D7559822E1B}"/>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None/>
            </a:pPr>
            <a:r>
              <a:rPr lang="en-US" altLang="zh-CN" sz="1800" b="1" dirty="0">
                <a:solidFill>
                  <a:schemeClr val="folHlink"/>
                </a:solidFill>
                <a:latin typeface="Courier New" panose="02070309020205020404" pitchFamily="49" charset="0"/>
              </a:rPr>
              <a:t>  </a:t>
            </a:r>
          </a:p>
          <a:p>
            <a:pPr>
              <a:lnSpc>
                <a:spcPct val="90000"/>
              </a:lnSpc>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None/>
            </a:pPr>
            <a:r>
              <a:rPr lang="en-US" altLang="zh-CN" sz="1800" b="1" dirty="0">
                <a:solidFill>
                  <a:schemeClr val="folHlink"/>
                </a:solidFill>
                <a:latin typeface="Courier New" panose="02070309020205020404" pitchFamily="49" charset="0"/>
              </a:rPr>
              <a:t>}</a:t>
            </a:r>
          </a:p>
        </p:txBody>
      </p:sp>
      <p:sp>
        <p:nvSpPr>
          <p:cNvPr id="513029" name="Rectangle 5">
            <a:extLst>
              <a:ext uri="{FF2B5EF4-FFF2-40B4-BE49-F238E27FC236}">
                <a16:creationId xmlns:a16="http://schemas.microsoft.com/office/drawing/2014/main" id="{81A276F9-B1CE-B94E-8E93-9895BA95EC37}"/>
              </a:ext>
            </a:extLst>
          </p:cNvPr>
          <p:cNvSpPr>
            <a:spLocks noChangeArrowheads="1"/>
          </p:cNvSpPr>
          <p:nvPr/>
        </p:nvSpPr>
        <p:spPr bwMode="auto">
          <a:xfrm>
            <a:off x="1371600" y="1905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2000" b="1" dirty="0">
                <a:latin typeface="Courier New" panose="02070309020205020404" pitchFamily="49" charset="0"/>
              </a:rPr>
              <a:t>Register allocation </a:t>
            </a:r>
          </a:p>
          <a:p>
            <a:pPr>
              <a:lnSpc>
                <a:spcPct val="90000"/>
              </a:lnSpc>
              <a:buNone/>
            </a:pPr>
            <a:r>
              <a:rPr lang="en-US" altLang="zh-CN" sz="2000" b="1" dirty="0">
                <a:latin typeface="Courier New" panose="02070309020205020404" pitchFamily="49" charset="0"/>
              </a:rPr>
              <a:t>determines a </a:t>
            </a:r>
            <a:r>
              <a:rPr lang="en-US" altLang="zh-CN" sz="2000" b="1" dirty="0">
                <a:solidFill>
                  <a:srgbClr val="0432FF"/>
                </a:solidFill>
                <a:latin typeface="Courier New" panose="02070309020205020404" pitchFamily="49" charset="0"/>
              </a:rPr>
              <a:t>temp map</a:t>
            </a:r>
            <a:r>
              <a:rPr lang="en-US" altLang="zh-CN" sz="2000" b="1" dirty="0">
                <a:latin typeface="Courier New" panose="02070309020205020404" pitchFamily="49" charset="0"/>
              </a:rPr>
              <a:t>:</a:t>
            </a:r>
          </a:p>
          <a:p>
            <a:pPr>
              <a:lnSpc>
                <a:spcPct val="90000"/>
              </a:lnSpc>
              <a:buFont typeface="Wingdings" pitchFamily="2" charset="2"/>
              <a:buNone/>
            </a:pPr>
            <a:r>
              <a:rPr lang="en-US" altLang="zh-CN" sz="2000" b="1" dirty="0">
                <a:solidFill>
                  <a:srgbClr val="0432FF"/>
                </a:solidFill>
                <a:latin typeface="Courier New" panose="02070309020205020404" pitchFamily="49" charset="0"/>
              </a:rPr>
              <a:t>x</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rdi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y</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rsi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a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b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c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d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endParaRPr lang="en-US" altLang="zh-CN" sz="2000" b="1" dirty="0">
              <a:solidFill>
                <a:srgbClr val="0432FF"/>
              </a:solidFill>
              <a:latin typeface="Courier New" panose="02070309020205020404" pitchFamily="49" charset="0"/>
            </a:endParaRPr>
          </a:p>
        </p:txBody>
      </p:sp>
      <p:sp>
        <p:nvSpPr>
          <p:cNvPr id="2" name="Text Box 5">
            <a:extLst>
              <a:ext uri="{FF2B5EF4-FFF2-40B4-BE49-F238E27FC236}">
                <a16:creationId xmlns:a16="http://schemas.microsoft.com/office/drawing/2014/main" id="{53DAA9C4-0967-C5EB-4F4E-770E64E0D96B}"/>
              </a:ext>
            </a:extLst>
          </p:cNvPr>
          <p:cNvSpPr txBox="1">
            <a:spLocks noChangeArrowheads="1"/>
          </p:cNvSpPr>
          <p:nvPr/>
        </p:nvSpPr>
        <p:spPr bwMode="auto">
          <a:xfrm>
            <a:off x="838200" y="5029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How to generate such a temp map?</a:t>
            </a:r>
          </a:p>
        </p:txBody>
      </p:sp>
      <p:sp>
        <p:nvSpPr>
          <p:cNvPr id="3" name="Freeform 6">
            <a:extLst>
              <a:ext uri="{FF2B5EF4-FFF2-40B4-BE49-F238E27FC236}">
                <a16:creationId xmlns:a16="http://schemas.microsoft.com/office/drawing/2014/main" id="{75823550-43C2-24FE-9887-1D0586D8611B}"/>
              </a:ext>
            </a:extLst>
          </p:cNvPr>
          <p:cNvSpPr>
            <a:spLocks/>
          </p:cNvSpPr>
          <p:nvPr/>
        </p:nvSpPr>
        <p:spPr bwMode="auto">
          <a:xfrm>
            <a:off x="241300" y="3429000"/>
            <a:ext cx="901700" cy="1841500"/>
          </a:xfrm>
          <a:custGeom>
            <a:avLst/>
            <a:gdLst>
              <a:gd name="T0" fmla="*/ 424 w 568"/>
              <a:gd name="T1" fmla="*/ 1104 h 1160"/>
              <a:gd name="T2" fmla="*/ 280 w 568"/>
              <a:gd name="T3" fmla="*/ 1104 h 1160"/>
              <a:gd name="T4" fmla="*/ 40 w 568"/>
              <a:gd name="T5" fmla="*/ 768 h 1160"/>
              <a:gd name="T6" fmla="*/ 88 w 568"/>
              <a:gd name="T7" fmla="*/ 240 h 1160"/>
              <a:gd name="T8" fmla="*/ 568 w 568"/>
              <a:gd name="T9" fmla="*/ 0 h 1160"/>
            </a:gdLst>
            <a:ahLst/>
            <a:cxnLst>
              <a:cxn ang="0">
                <a:pos x="T0" y="T1"/>
              </a:cxn>
              <a:cxn ang="0">
                <a:pos x="T2" y="T3"/>
              </a:cxn>
              <a:cxn ang="0">
                <a:pos x="T4" y="T5"/>
              </a:cxn>
              <a:cxn ang="0">
                <a:pos x="T6" y="T7"/>
              </a:cxn>
              <a:cxn ang="0">
                <a:pos x="T8" y="T9"/>
              </a:cxn>
            </a:cxnLst>
            <a:rect l="0" t="0" r="r" b="b"/>
            <a:pathLst>
              <a:path w="568" h="1160">
                <a:moveTo>
                  <a:pt x="424" y="1104"/>
                </a:moveTo>
                <a:cubicBezTo>
                  <a:pt x="384" y="1132"/>
                  <a:pt x="344" y="1160"/>
                  <a:pt x="280" y="1104"/>
                </a:cubicBezTo>
                <a:cubicBezTo>
                  <a:pt x="216" y="1048"/>
                  <a:pt x="72" y="912"/>
                  <a:pt x="40" y="768"/>
                </a:cubicBezTo>
                <a:cubicBezTo>
                  <a:pt x="8" y="624"/>
                  <a:pt x="0" y="368"/>
                  <a:pt x="88" y="240"/>
                </a:cubicBezTo>
                <a:cubicBezTo>
                  <a:pt x="176" y="112"/>
                  <a:pt x="488" y="40"/>
                  <a:pt x="568" y="0"/>
                </a:cubicBezTo>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 Box 7">
            <a:extLst>
              <a:ext uri="{FF2B5EF4-FFF2-40B4-BE49-F238E27FC236}">
                <a16:creationId xmlns:a16="http://schemas.microsoft.com/office/drawing/2014/main" id="{4C1674F0-C75A-27AE-F63F-E2900BF90482}"/>
              </a:ext>
            </a:extLst>
          </p:cNvPr>
          <p:cNvSpPr txBox="1">
            <a:spLocks noChangeArrowheads="1"/>
          </p:cNvSpPr>
          <p:nvPr/>
        </p:nvSpPr>
        <p:spPr bwMode="auto">
          <a:xfrm>
            <a:off x="838200" y="5638800"/>
            <a:ext cx="441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Key observation: two variables can reside in one register, </a:t>
            </a:r>
            <a:r>
              <a:rPr lang="en-US" altLang="zh-CN" sz="2000" dirty="0" err="1"/>
              <a:t>iff</a:t>
            </a:r>
            <a:r>
              <a:rPr lang="en-US" altLang="zh-CN" sz="2000" dirty="0"/>
              <a:t> they do </a:t>
            </a:r>
            <a:r>
              <a:rPr lang="en-US" altLang="zh-CN" sz="2000" dirty="0">
                <a:solidFill>
                  <a:srgbClr val="0432FF"/>
                </a:solidFill>
              </a:rPr>
              <a:t>NOT live simultaneously</a:t>
            </a:r>
            <a:r>
              <a:rPr lang="en-US" altLang="zh-CN" sz="2000" dirty="0"/>
              <a:t>. </a:t>
            </a:r>
          </a:p>
        </p:txBody>
      </p:sp>
    </p:spTree>
    <p:extLst>
      <p:ext uri="{BB962C8B-B14F-4D97-AF65-F5344CB8AC3E}">
        <p14:creationId xmlns:p14="http://schemas.microsoft.com/office/powerpoint/2010/main" val="283499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3D2B0A44-55EA-E74E-894D-A8E09D74B27E}"/>
              </a:ext>
            </a:extLst>
          </p:cNvPr>
          <p:cNvSpPr>
            <a:spLocks noGrp="1" noChangeArrowheads="1"/>
          </p:cNvSpPr>
          <p:nvPr>
            <p:ph type="title"/>
          </p:nvPr>
        </p:nvSpPr>
        <p:spPr/>
        <p:txBody>
          <a:bodyPr/>
          <a:lstStyle/>
          <a:p>
            <a:r>
              <a:rPr lang="en-US" altLang="zh-CN"/>
              <a:t>Liveness</a:t>
            </a:r>
            <a:br>
              <a:rPr lang="en-US" altLang="zh-CN"/>
            </a:br>
            <a:r>
              <a:rPr lang="en-US" altLang="zh-CN"/>
              <a:t>Analysis</a:t>
            </a:r>
          </a:p>
        </p:txBody>
      </p:sp>
      <p:sp>
        <p:nvSpPr>
          <p:cNvPr id="520196" name="Rectangle 4">
            <a:extLst>
              <a:ext uri="{FF2B5EF4-FFF2-40B4-BE49-F238E27FC236}">
                <a16:creationId xmlns:a16="http://schemas.microsoft.com/office/drawing/2014/main" id="{A99A1731-1B10-5143-999B-A0EB1656CBA0}"/>
              </a:ext>
            </a:extLst>
          </p:cNvPr>
          <p:cNvSpPr>
            <a:spLocks noChangeArrowheads="1"/>
          </p:cNvSpPr>
          <p:nvPr/>
        </p:nvSpPr>
        <p:spPr bwMode="auto">
          <a:xfrm>
            <a:off x="5221288" y="457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20228" name="Text Box 36">
            <a:extLst>
              <a:ext uri="{FF2B5EF4-FFF2-40B4-BE49-F238E27FC236}">
                <a16:creationId xmlns:a16="http://schemas.microsoft.com/office/drawing/2014/main" id="{66B61324-90A2-F940-B19F-99637467BFF6}"/>
              </a:ext>
            </a:extLst>
          </p:cNvPr>
          <p:cNvSpPr txBox="1">
            <a:spLocks noChangeArrowheads="1"/>
          </p:cNvSpPr>
          <p:nvPr/>
        </p:nvSpPr>
        <p:spPr bwMode="auto">
          <a:xfrm>
            <a:off x="304800" y="2362200"/>
            <a:ext cx="29718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So, we can perform liveness analysis to calculate the live variable information.</a:t>
            </a:r>
          </a:p>
          <a:p>
            <a:pPr>
              <a:spcBef>
                <a:spcPct val="50000"/>
              </a:spcBef>
            </a:pPr>
            <a:r>
              <a:rPr lang="en-US" altLang="zh-CN" sz="2400" dirty="0"/>
              <a:t>On the right, we mark, between adjacent statements, the </a:t>
            </a:r>
            <a:r>
              <a:rPr lang="en-US" altLang="zh-CN" sz="2400" dirty="0" err="1">
                <a:solidFill>
                  <a:srgbClr val="0432FF"/>
                </a:solidFill>
              </a:rPr>
              <a:t>liveOut</a:t>
            </a:r>
            <a:r>
              <a:rPr lang="en-US" altLang="zh-CN" sz="2400" dirty="0"/>
              <a:t> set.</a:t>
            </a:r>
          </a:p>
        </p:txBody>
      </p:sp>
      <p:sp>
        <p:nvSpPr>
          <p:cNvPr id="520229" name="Text Box 37">
            <a:extLst>
              <a:ext uri="{FF2B5EF4-FFF2-40B4-BE49-F238E27FC236}">
                <a16:creationId xmlns:a16="http://schemas.microsoft.com/office/drawing/2014/main" id="{D4959D6E-7774-524A-B0F5-EC02959A0822}"/>
              </a:ext>
            </a:extLst>
          </p:cNvPr>
          <p:cNvSpPr txBox="1">
            <a:spLocks noChangeArrowheads="1"/>
          </p:cNvSpPr>
          <p:nvPr/>
        </p:nvSpPr>
        <p:spPr bwMode="auto">
          <a:xfrm>
            <a:off x="4724400" y="62484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a:t>
            </a:r>
            <a:r>
              <a:rPr lang="en-US" altLang="zh-CN" b="1" dirty="0">
                <a:latin typeface="Courier New" panose="02070309020205020404" pitchFamily="49" charset="0"/>
              </a:rPr>
              <a:t>}</a:t>
            </a:r>
          </a:p>
        </p:txBody>
      </p:sp>
      <p:sp>
        <p:nvSpPr>
          <p:cNvPr id="520230" name="Text Box 38">
            <a:extLst>
              <a:ext uri="{FF2B5EF4-FFF2-40B4-BE49-F238E27FC236}">
                <a16:creationId xmlns:a16="http://schemas.microsoft.com/office/drawing/2014/main" id="{D6840924-EC00-D64E-80C3-50C24ED0C733}"/>
              </a:ext>
            </a:extLst>
          </p:cNvPr>
          <p:cNvSpPr txBox="1">
            <a:spLocks noChangeArrowheads="1"/>
          </p:cNvSpPr>
          <p:nvPr/>
        </p:nvSpPr>
        <p:spPr bwMode="auto">
          <a:xfrm>
            <a:off x="4724400" y="6019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a:t>
            </a:r>
            <a:r>
              <a:rPr lang="en-US" altLang="zh-CN" b="1" dirty="0">
                <a:latin typeface="Courier New" panose="02070309020205020404" pitchFamily="49" charset="0"/>
              </a:rPr>
              <a:t>}</a:t>
            </a:r>
          </a:p>
        </p:txBody>
      </p:sp>
      <p:sp>
        <p:nvSpPr>
          <p:cNvPr id="520231" name="Text Box 39">
            <a:extLst>
              <a:ext uri="{FF2B5EF4-FFF2-40B4-BE49-F238E27FC236}">
                <a16:creationId xmlns:a16="http://schemas.microsoft.com/office/drawing/2014/main" id="{B03874D3-F353-8443-A188-688C37AC6D9A}"/>
              </a:ext>
            </a:extLst>
          </p:cNvPr>
          <p:cNvSpPr txBox="1">
            <a:spLocks noChangeArrowheads="1"/>
          </p:cNvSpPr>
          <p:nvPr/>
        </p:nvSpPr>
        <p:spPr bwMode="auto">
          <a:xfrm>
            <a:off x="5029200" y="5715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{d}</a:t>
            </a:r>
          </a:p>
        </p:txBody>
      </p:sp>
      <p:sp>
        <p:nvSpPr>
          <p:cNvPr id="520232" name="Text Box 40">
            <a:extLst>
              <a:ext uri="{FF2B5EF4-FFF2-40B4-BE49-F238E27FC236}">
                <a16:creationId xmlns:a16="http://schemas.microsoft.com/office/drawing/2014/main" id="{526A8D5B-06D8-EA4C-A8C3-F47BD6410FCE}"/>
              </a:ext>
            </a:extLst>
          </p:cNvPr>
          <p:cNvSpPr txBox="1">
            <a:spLocks noChangeArrowheads="1"/>
          </p:cNvSpPr>
          <p:nvPr/>
        </p:nvSpPr>
        <p:spPr bwMode="auto">
          <a:xfrm>
            <a:off x="4191000" y="5424488"/>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rax,rdx</a:t>
            </a:r>
            <a:r>
              <a:rPr lang="en-US" altLang="zh-CN" b="1" dirty="0">
                <a:latin typeface="Courier New" panose="02070309020205020404" pitchFamily="49" charset="0"/>
              </a:rPr>
              <a:t>}</a:t>
            </a:r>
          </a:p>
        </p:txBody>
      </p:sp>
      <p:sp>
        <p:nvSpPr>
          <p:cNvPr id="520235" name="Text Box 43">
            <a:extLst>
              <a:ext uri="{FF2B5EF4-FFF2-40B4-BE49-F238E27FC236}">
                <a16:creationId xmlns:a16="http://schemas.microsoft.com/office/drawing/2014/main" id="{3AFF5D3D-8DC0-554F-BFC1-F414603EAC1C}"/>
              </a:ext>
            </a:extLst>
          </p:cNvPr>
          <p:cNvSpPr txBox="1">
            <a:spLocks noChangeArrowheads="1"/>
          </p:cNvSpPr>
          <p:nvPr/>
        </p:nvSpPr>
        <p:spPr bwMode="auto">
          <a:xfrm>
            <a:off x="5029200" y="5119687"/>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229"/>
                                        </p:tgtEl>
                                        <p:attrNameLst>
                                          <p:attrName>style.visibility</p:attrName>
                                        </p:attrNameLst>
                                      </p:cBhvr>
                                      <p:to>
                                        <p:strVal val="visible"/>
                                      </p:to>
                                    </p:set>
                                    <p:animEffect transition="in" filter="blinds(horizontal)">
                                      <p:cBhvr>
                                        <p:cTn id="7" dur="500"/>
                                        <p:tgtEl>
                                          <p:spTgt spid="52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0230"/>
                                        </p:tgtEl>
                                        <p:attrNameLst>
                                          <p:attrName>style.visibility</p:attrName>
                                        </p:attrNameLst>
                                      </p:cBhvr>
                                      <p:to>
                                        <p:strVal val="visible"/>
                                      </p:to>
                                    </p:set>
                                    <p:animEffect transition="in" filter="blinds(horizontal)">
                                      <p:cBhvr>
                                        <p:cTn id="12" dur="500"/>
                                        <p:tgtEl>
                                          <p:spTgt spid="520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0231"/>
                                        </p:tgtEl>
                                        <p:attrNameLst>
                                          <p:attrName>style.visibility</p:attrName>
                                        </p:attrNameLst>
                                      </p:cBhvr>
                                      <p:to>
                                        <p:strVal val="visible"/>
                                      </p:to>
                                    </p:set>
                                    <p:animEffect transition="in" filter="blinds(horizontal)">
                                      <p:cBhvr>
                                        <p:cTn id="17" dur="500"/>
                                        <p:tgtEl>
                                          <p:spTgt spid="520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0232"/>
                                        </p:tgtEl>
                                        <p:attrNameLst>
                                          <p:attrName>style.visibility</p:attrName>
                                        </p:attrNameLst>
                                      </p:cBhvr>
                                      <p:to>
                                        <p:strVal val="visible"/>
                                      </p:to>
                                    </p:set>
                                    <p:animEffect transition="in" filter="blinds(horizontal)">
                                      <p:cBhvr>
                                        <p:cTn id="22" dur="500"/>
                                        <p:tgtEl>
                                          <p:spTgt spid="5202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0235"/>
                                        </p:tgtEl>
                                        <p:attrNameLst>
                                          <p:attrName>style.visibility</p:attrName>
                                        </p:attrNameLst>
                                      </p:cBhvr>
                                      <p:to>
                                        <p:strVal val="visible"/>
                                      </p:to>
                                    </p:set>
                                    <p:animEffect transition="in" filter="blinds(horizontal)">
                                      <p:cBhvr>
                                        <p:cTn id="27" dur="500"/>
                                        <p:tgtEl>
                                          <p:spTgt spid="52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29" grpId="0"/>
      <p:bldP spid="520230" grpId="0"/>
      <p:bldP spid="520231" grpId="0"/>
      <p:bldP spid="520232" grpId="0"/>
      <p:bldP spid="5202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498ED74-7AFE-004D-AAC0-A0B3381CB062}"/>
              </a:ext>
            </a:extLst>
          </p:cNvPr>
          <p:cNvSpPr>
            <a:spLocks noGrp="1" noChangeArrowheads="1"/>
          </p:cNvSpPr>
          <p:nvPr>
            <p:ph type="title"/>
          </p:nvPr>
        </p:nvSpPr>
        <p:spPr/>
        <p:txBody>
          <a:bodyPr/>
          <a:lstStyle/>
          <a:p>
            <a:r>
              <a:rPr lang="en-US" altLang="zh-CN"/>
              <a:t> </a:t>
            </a:r>
          </a:p>
        </p:txBody>
      </p:sp>
      <p:sp>
        <p:nvSpPr>
          <p:cNvPr id="555011" name="Rectangle 3">
            <a:extLst>
              <a:ext uri="{FF2B5EF4-FFF2-40B4-BE49-F238E27FC236}">
                <a16:creationId xmlns:a16="http://schemas.microsoft.com/office/drawing/2014/main" id="{2E4101FA-230F-EB4C-9209-C7B19748C851}"/>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Interference Graph</a:t>
            </a:r>
          </a:p>
        </p:txBody>
      </p:sp>
    </p:spTree>
    <p:extLst>
      <p:ext uri="{BB962C8B-B14F-4D97-AF65-F5344CB8AC3E}">
        <p14:creationId xmlns:p14="http://schemas.microsoft.com/office/powerpoint/2010/main" val="136259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8445-E442-934E-BCD6-2F00C779E9A7}"/>
              </a:ext>
            </a:extLst>
          </p:cNvPr>
          <p:cNvSpPr>
            <a:spLocks noGrp="1"/>
          </p:cNvSpPr>
          <p:nvPr>
            <p:ph type="title"/>
          </p:nvPr>
        </p:nvSpPr>
        <p:spPr/>
        <p:txBody>
          <a:bodyPr/>
          <a:lstStyle/>
          <a:p>
            <a:r>
              <a:rPr kumimoji="1" lang="en-US" altLang="zh-CN" dirty="0"/>
              <a:t>Interference Graph</a:t>
            </a:r>
            <a:endParaRPr kumimoji="1" lang="zh-CN" altLang="en-US" dirty="0"/>
          </a:p>
        </p:txBody>
      </p:sp>
      <p:sp>
        <p:nvSpPr>
          <p:cNvPr id="3" name="内容占位符 2">
            <a:extLst>
              <a:ext uri="{FF2B5EF4-FFF2-40B4-BE49-F238E27FC236}">
                <a16:creationId xmlns:a16="http://schemas.microsoft.com/office/drawing/2014/main" id="{C14338AF-19AA-004C-B731-B45B6C020C58}"/>
              </a:ext>
            </a:extLst>
          </p:cNvPr>
          <p:cNvSpPr>
            <a:spLocks noGrp="1"/>
          </p:cNvSpPr>
          <p:nvPr>
            <p:ph idx="1"/>
          </p:nvPr>
        </p:nvSpPr>
        <p:spPr/>
        <p:txBody>
          <a:bodyPr/>
          <a:lstStyle/>
          <a:p>
            <a:r>
              <a:rPr kumimoji="1" lang="en-US" altLang="zh-CN" dirty="0"/>
              <a:t>The interference graph (IG) = </a:t>
            </a:r>
            <a:r>
              <a:rPr kumimoji="1" lang="en-US" altLang="zh-CN" dirty="0">
                <a:solidFill>
                  <a:srgbClr val="0432FF"/>
                </a:solidFill>
              </a:rPr>
              <a:t>&lt;V, E&gt;</a:t>
            </a:r>
            <a:r>
              <a:rPr kumimoji="1" lang="en-US" altLang="zh-CN" dirty="0"/>
              <a:t>:</a:t>
            </a:r>
          </a:p>
          <a:p>
            <a:pPr lvl="1"/>
            <a:r>
              <a:rPr kumimoji="1" lang="en-US" altLang="zh-CN" dirty="0"/>
              <a:t>V are all temporaries</a:t>
            </a:r>
          </a:p>
          <a:p>
            <a:pPr lvl="1"/>
            <a:r>
              <a:rPr kumimoji="1" lang="en-US" altLang="zh-CN" dirty="0"/>
              <a:t>E are undirected edges:</a:t>
            </a:r>
          </a:p>
          <a:p>
            <a:pPr lvl="2"/>
            <a:r>
              <a:rPr kumimoji="1" lang="en-US" altLang="zh-CN" dirty="0"/>
              <a:t>an</a:t>
            </a:r>
            <a:r>
              <a:rPr kumimoji="1" lang="zh-CN" altLang="en-US" dirty="0"/>
              <a:t> </a:t>
            </a:r>
            <a:r>
              <a:rPr kumimoji="1" lang="en-US" altLang="zh-CN" dirty="0"/>
              <a:t>edge</a:t>
            </a:r>
            <a:r>
              <a:rPr kumimoji="1" lang="zh-CN" altLang="en-US" dirty="0"/>
              <a:t> </a:t>
            </a:r>
            <a:r>
              <a:rPr kumimoji="1" lang="en-US" altLang="zh-CN" dirty="0"/>
              <a:t>&lt;x1,</a:t>
            </a:r>
            <a:r>
              <a:rPr kumimoji="1" lang="zh-CN" altLang="en-US" dirty="0"/>
              <a:t> </a:t>
            </a:r>
            <a:r>
              <a:rPr kumimoji="1" lang="en-US" altLang="zh-CN" dirty="0"/>
              <a:t>x2&gt; indicates that the two temporaries x1,</a:t>
            </a:r>
            <a:r>
              <a:rPr kumimoji="1" lang="zh-CN" altLang="en-US" dirty="0"/>
              <a:t> </a:t>
            </a:r>
            <a:r>
              <a:rPr kumimoji="1" lang="en-US" altLang="zh-CN" dirty="0"/>
              <a:t>x2</a:t>
            </a:r>
            <a:r>
              <a:rPr kumimoji="1" lang="zh-CN" altLang="en-US" dirty="0"/>
              <a:t> </a:t>
            </a:r>
            <a:r>
              <a:rPr kumimoji="1" lang="en-US" altLang="zh-CN" dirty="0"/>
              <a:t>interference </a:t>
            </a:r>
          </a:p>
          <a:p>
            <a:pPr lvl="1"/>
            <a:r>
              <a:rPr kumimoji="1" lang="en-US" altLang="zh-CN" dirty="0"/>
              <a:t>Sample IG:</a:t>
            </a:r>
            <a:endParaRPr kumimoji="1" lang="zh-CN" altLang="en-US" dirty="0"/>
          </a:p>
        </p:txBody>
      </p:sp>
      <p:sp>
        <p:nvSpPr>
          <p:cNvPr id="4" name="Oval 29">
            <a:extLst>
              <a:ext uri="{FF2B5EF4-FFF2-40B4-BE49-F238E27FC236}">
                <a16:creationId xmlns:a16="http://schemas.microsoft.com/office/drawing/2014/main" id="{F8DBBB07-0DDD-A04C-96B0-D36F5FB85A14}"/>
              </a:ext>
            </a:extLst>
          </p:cNvPr>
          <p:cNvSpPr>
            <a:spLocks noChangeArrowheads="1"/>
          </p:cNvSpPr>
          <p:nvPr/>
        </p:nvSpPr>
        <p:spPr bwMode="auto">
          <a:xfrm>
            <a:off x="20574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 name="Oval 30">
            <a:extLst>
              <a:ext uri="{FF2B5EF4-FFF2-40B4-BE49-F238E27FC236}">
                <a16:creationId xmlns:a16="http://schemas.microsoft.com/office/drawing/2014/main" id="{249BC93A-7400-124E-97C3-A9EEFE1042FB}"/>
              </a:ext>
            </a:extLst>
          </p:cNvPr>
          <p:cNvSpPr>
            <a:spLocks noChangeArrowheads="1"/>
          </p:cNvSpPr>
          <p:nvPr/>
        </p:nvSpPr>
        <p:spPr bwMode="auto">
          <a:xfrm>
            <a:off x="29718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1">
            <a:extLst>
              <a:ext uri="{FF2B5EF4-FFF2-40B4-BE49-F238E27FC236}">
                <a16:creationId xmlns:a16="http://schemas.microsoft.com/office/drawing/2014/main" id="{0E43F488-64AC-294F-B5B8-B544C2DB5853}"/>
              </a:ext>
            </a:extLst>
          </p:cNvPr>
          <p:cNvSpPr>
            <a:spLocks noChangeArrowheads="1"/>
          </p:cNvSpPr>
          <p:nvPr/>
        </p:nvSpPr>
        <p:spPr bwMode="auto">
          <a:xfrm>
            <a:off x="1371600" y="5638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7" name="Oval 32">
            <a:extLst>
              <a:ext uri="{FF2B5EF4-FFF2-40B4-BE49-F238E27FC236}">
                <a16:creationId xmlns:a16="http://schemas.microsoft.com/office/drawing/2014/main" id="{21DC7DF2-57A2-024D-ACCB-16C95FF889BA}"/>
              </a:ext>
            </a:extLst>
          </p:cNvPr>
          <p:cNvSpPr>
            <a:spLocks noChangeArrowheads="1"/>
          </p:cNvSpPr>
          <p:nvPr/>
        </p:nvSpPr>
        <p:spPr bwMode="auto">
          <a:xfrm>
            <a:off x="3810000" y="5638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8" name="Oval 33">
            <a:extLst>
              <a:ext uri="{FF2B5EF4-FFF2-40B4-BE49-F238E27FC236}">
                <a16:creationId xmlns:a16="http://schemas.microsoft.com/office/drawing/2014/main" id="{D45EEE49-4967-A343-B9F9-DD214E4E4E62}"/>
              </a:ext>
            </a:extLst>
          </p:cNvPr>
          <p:cNvSpPr>
            <a:spLocks noChangeArrowheads="1"/>
          </p:cNvSpPr>
          <p:nvPr/>
        </p:nvSpPr>
        <p:spPr bwMode="auto">
          <a:xfrm>
            <a:off x="2057400" y="617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t1</a:t>
            </a:r>
          </a:p>
        </p:txBody>
      </p:sp>
      <p:sp>
        <p:nvSpPr>
          <p:cNvPr id="9" name="Oval 34">
            <a:extLst>
              <a:ext uri="{FF2B5EF4-FFF2-40B4-BE49-F238E27FC236}">
                <a16:creationId xmlns:a16="http://schemas.microsoft.com/office/drawing/2014/main" id="{710E6F49-DA39-7A4C-A3E9-628740B930B3}"/>
              </a:ext>
            </a:extLst>
          </p:cNvPr>
          <p:cNvSpPr>
            <a:spLocks noChangeArrowheads="1"/>
          </p:cNvSpPr>
          <p:nvPr/>
        </p:nvSpPr>
        <p:spPr bwMode="auto">
          <a:xfrm>
            <a:off x="2971800" y="617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t2</a:t>
            </a:r>
          </a:p>
        </p:txBody>
      </p:sp>
      <p:sp>
        <p:nvSpPr>
          <p:cNvPr id="10" name="Line 35">
            <a:extLst>
              <a:ext uri="{FF2B5EF4-FFF2-40B4-BE49-F238E27FC236}">
                <a16:creationId xmlns:a16="http://schemas.microsoft.com/office/drawing/2014/main" id="{7981B7AF-35F3-EB4A-9A4A-6B46E35FABDB}"/>
              </a:ext>
            </a:extLst>
          </p:cNvPr>
          <p:cNvSpPr>
            <a:spLocks noChangeShapeType="1"/>
          </p:cNvSpPr>
          <p:nvPr/>
        </p:nvSpPr>
        <p:spPr bwMode="auto">
          <a:xfrm>
            <a:off x="2514600" y="6400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6">
            <a:extLst>
              <a:ext uri="{FF2B5EF4-FFF2-40B4-BE49-F238E27FC236}">
                <a16:creationId xmlns:a16="http://schemas.microsoft.com/office/drawing/2014/main" id="{A3414CCD-7D2F-BB49-AB66-54F5D2065B87}"/>
              </a:ext>
            </a:extLst>
          </p:cNvPr>
          <p:cNvSpPr>
            <a:spLocks noChangeShapeType="1"/>
          </p:cNvSpPr>
          <p:nvPr/>
        </p:nvSpPr>
        <p:spPr bwMode="auto">
          <a:xfrm>
            <a:off x="2438400" y="5410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25838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8445-E442-934E-BCD6-2F00C779E9A7}"/>
              </a:ext>
            </a:extLst>
          </p:cNvPr>
          <p:cNvSpPr>
            <a:spLocks noGrp="1"/>
          </p:cNvSpPr>
          <p:nvPr>
            <p:ph type="title"/>
          </p:nvPr>
        </p:nvSpPr>
        <p:spPr/>
        <p:txBody>
          <a:bodyPr/>
          <a:lstStyle/>
          <a:p>
            <a:r>
              <a:rPr kumimoji="1" lang="en-US" altLang="zh-CN" dirty="0"/>
              <a:t>Interference Graph Construction</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14338AF-19AA-004C-B731-B45B6C020C58}"/>
                  </a:ext>
                </a:extLst>
              </p:cNvPr>
              <p:cNvSpPr>
                <a:spLocks noGrp="1"/>
              </p:cNvSpPr>
              <p:nvPr>
                <p:ph idx="1"/>
              </p:nvPr>
            </p:nvSpPr>
            <p:spPr/>
            <p:txBody>
              <a:bodyPr/>
              <a:lstStyle/>
              <a:p>
                <a:r>
                  <a:rPr kumimoji="1" lang="en-US" altLang="zh-CN" dirty="0"/>
                  <a:t>Given a control-flow graph </a:t>
                </a:r>
                <a:r>
                  <a:rPr kumimoji="1" lang="en-US" altLang="zh-CN" dirty="0">
                    <a:solidFill>
                      <a:srgbClr val="0432FF"/>
                    </a:solidFill>
                  </a:rPr>
                  <a:t>G</a:t>
                </a:r>
                <a:r>
                  <a:rPr kumimoji="1" lang="en-US" altLang="zh-CN" dirty="0"/>
                  <a:t>, first</a:t>
                </a:r>
                <a:r>
                  <a:rPr kumimoji="1" lang="zh-CN" altLang="en-US" dirty="0"/>
                  <a:t> </a:t>
                </a:r>
                <a:r>
                  <a:rPr kumimoji="1" lang="en-US" altLang="zh-CN" dirty="0"/>
                  <a:t>do liveness analysis</a:t>
                </a:r>
              </a:p>
              <a:p>
                <a:r>
                  <a:rPr kumimoji="1" lang="en-US" altLang="zh-CN" dirty="0"/>
                  <a:t>For a statement s:</a:t>
                </a:r>
              </a:p>
              <a:p>
                <a:pPr marL="0" indent="0" algn="ctr">
                  <a:buNone/>
                </a:pPr>
                <a:r>
                  <a:rPr kumimoji="1" lang="en-US" altLang="zh-CN" dirty="0">
                    <a:solidFill>
                      <a:srgbClr val="0432FF"/>
                    </a:solidFill>
                  </a:rPr>
                  <a:t>y = op(x1,</a:t>
                </a:r>
                <a:r>
                  <a:rPr kumimoji="1" lang="zh-CN" altLang="en-US" dirty="0">
                    <a:solidFill>
                      <a:srgbClr val="0432FF"/>
                    </a:solidFill>
                  </a:rPr>
                  <a:t> </a:t>
                </a:r>
                <a:r>
                  <a:rPr kumimoji="1" lang="en-US" altLang="zh-CN" dirty="0">
                    <a:solidFill>
                      <a:srgbClr val="0432FF"/>
                    </a:solidFill>
                  </a:rPr>
                  <a:t>x2,</a:t>
                </a:r>
                <a:r>
                  <a:rPr kumimoji="1" lang="zh-CN" altLang="en-US" dirty="0">
                    <a:solidFill>
                      <a:srgbClr val="0432FF"/>
                    </a:solidFill>
                  </a:rPr>
                  <a:t> </a:t>
                </a:r>
                <a:r>
                  <a:rPr kumimoji="1" lang="en-US" altLang="zh-CN" dirty="0">
                    <a:solidFill>
                      <a:srgbClr val="0432FF"/>
                    </a:solidFill>
                  </a:rPr>
                  <a:t>…,</a:t>
                </a:r>
                <a:r>
                  <a:rPr kumimoji="1" lang="zh-CN" altLang="en-US" dirty="0">
                    <a:solidFill>
                      <a:srgbClr val="0432FF"/>
                    </a:solidFill>
                  </a:rPr>
                  <a:t> </a:t>
                </a:r>
                <a:r>
                  <a:rPr kumimoji="1" lang="en-US" altLang="zh-CN" dirty="0" err="1">
                    <a:solidFill>
                      <a:srgbClr val="0432FF"/>
                    </a:solidFill>
                  </a:rPr>
                  <a:t>xn</a:t>
                </a:r>
                <a:r>
                  <a:rPr kumimoji="1" lang="en-US" altLang="zh-CN" dirty="0">
                    <a:solidFill>
                      <a:srgbClr val="0432FF"/>
                    </a:solidFill>
                  </a:rPr>
                  <a:t>)</a:t>
                </a:r>
              </a:p>
              <a:p>
                <a:pPr marL="0" indent="0">
                  <a:buNone/>
                </a:pPr>
                <a:r>
                  <a:rPr kumimoji="1" lang="en-US" altLang="zh-CN" dirty="0"/>
                  <a:t>For each </a:t>
                </a:r>
                <a:r>
                  <a:rPr kumimoji="1" lang="en-US" altLang="zh-CN" dirty="0">
                    <a:solidFill>
                      <a:srgbClr val="0432FF"/>
                    </a:solidFill>
                  </a:rPr>
                  <a:t>x</a:t>
                </a:r>
                <a14:m>
                  <m:oMath xmlns:m="http://schemas.openxmlformats.org/officeDocument/2006/math">
                    <m:r>
                      <a:rPr kumimoji="1" lang="en-US" altLang="zh-CN" i="1" dirty="0" smtClean="0">
                        <a:solidFill>
                          <a:srgbClr val="0432FF"/>
                        </a:solidFill>
                        <a:latin typeface="Cambria Math" panose="02040503050406030204" pitchFamily="18" charset="0"/>
                        <a:ea typeface="Cambria Math" panose="02040503050406030204" pitchFamily="18" charset="0"/>
                      </a:rPr>
                      <m:t>∈</m:t>
                    </m:r>
                  </m:oMath>
                </a14:m>
                <a:r>
                  <a:rPr kumimoji="1" lang="en-US" altLang="zh-CN" dirty="0" err="1">
                    <a:solidFill>
                      <a:srgbClr val="0432FF"/>
                    </a:solidFill>
                  </a:rPr>
                  <a:t>liveOut</a:t>
                </a:r>
                <a:r>
                  <a:rPr kumimoji="1" lang="en-US" altLang="zh-CN" dirty="0">
                    <a:solidFill>
                      <a:srgbClr val="0432FF"/>
                    </a:solidFill>
                  </a:rPr>
                  <a:t>(s)</a:t>
                </a:r>
                <a:r>
                  <a:rPr kumimoji="1" lang="en-US" altLang="zh-CN" dirty="0"/>
                  <a:t>, add an edge </a:t>
                </a:r>
              </a:p>
              <a:p>
                <a:pPr marL="0" indent="0" algn="ctr">
                  <a:buNone/>
                </a:pPr>
                <a:r>
                  <a:rPr kumimoji="1" lang="en-US" altLang="zh-CN" dirty="0">
                    <a:solidFill>
                      <a:srgbClr val="0432FF"/>
                    </a:solidFill>
                  </a:rPr>
                  <a:t>&lt;y, x&gt;</a:t>
                </a:r>
                <a:r>
                  <a:rPr kumimoji="1" lang="en-US" altLang="zh-CN" dirty="0"/>
                  <a:t> </a:t>
                </a:r>
              </a:p>
              <a:p>
                <a:pPr marL="0" indent="0">
                  <a:buNone/>
                </a:pPr>
                <a:r>
                  <a:rPr kumimoji="1" lang="en-US" altLang="zh-CN" dirty="0"/>
                  <a:t>to </a:t>
                </a:r>
                <a:r>
                  <a:rPr kumimoji="1" lang="en-US" altLang="zh-CN" dirty="0">
                    <a:solidFill>
                      <a:srgbClr val="0432FF"/>
                    </a:solidFill>
                  </a:rPr>
                  <a:t>G</a:t>
                </a:r>
                <a:r>
                  <a:rPr kumimoji="1" lang="zh-CN" altLang="en-US" dirty="0"/>
                  <a:t> </a:t>
                </a:r>
                <a:endParaRPr kumimoji="1" lang="en-US" altLang="zh-CN" dirty="0"/>
              </a:p>
              <a:p>
                <a:pPr lvl="1"/>
                <a:r>
                  <a:rPr kumimoji="1" lang="en-US" altLang="zh-CN" dirty="0"/>
                  <a:t>be</a:t>
                </a:r>
                <a:r>
                  <a:rPr kumimoji="1" lang="zh-CN" altLang="en-US" dirty="0"/>
                  <a:t> </a:t>
                </a:r>
                <a:r>
                  <a:rPr kumimoji="1" lang="en-US" altLang="zh-CN" dirty="0"/>
                  <a:t>careful</a:t>
                </a:r>
                <a:r>
                  <a:rPr kumimoji="1" lang="zh-CN" altLang="en-US" dirty="0"/>
                  <a:t> </a:t>
                </a:r>
                <a:r>
                  <a:rPr kumimoji="1" lang="en-US" altLang="zh-CN" dirty="0"/>
                  <a:t>of</a:t>
                </a:r>
                <a:r>
                  <a:rPr kumimoji="1" lang="zh-CN" altLang="en-US" dirty="0"/>
                  <a:t> </a:t>
                </a:r>
                <a:r>
                  <a:rPr kumimoji="1" lang="en-US" altLang="zh-CN" dirty="0"/>
                  <a:t>move</a:t>
                </a:r>
                <a:r>
                  <a:rPr kumimoji="1" lang="zh-CN" altLang="en-US" dirty="0"/>
                  <a:t> </a:t>
                </a:r>
                <a:r>
                  <a:rPr kumimoji="1" lang="en-US" altLang="zh-CN" dirty="0"/>
                  <a:t>statement</a:t>
                </a:r>
                <a:endParaRPr kumimoji="1" lang="en-US" altLang="zh-CN" dirty="0">
                  <a:solidFill>
                    <a:srgbClr val="0432FF"/>
                  </a:solidFill>
                </a:endParaRPr>
              </a:p>
            </p:txBody>
          </p:sp>
        </mc:Choice>
        <mc:Fallback>
          <p:sp>
            <p:nvSpPr>
              <p:cNvPr id="3" name="内容占位符 2">
                <a:extLst>
                  <a:ext uri="{FF2B5EF4-FFF2-40B4-BE49-F238E27FC236}">
                    <a16:creationId xmlns:a16="http://schemas.microsoft.com/office/drawing/2014/main" id="{C14338AF-19AA-004C-B731-B45B6C020C58}"/>
                  </a:ext>
                </a:extLst>
              </p:cNvPr>
              <p:cNvSpPr>
                <a:spLocks noGrp="1" noRot="1" noChangeAspect="1" noMove="1" noResize="1" noEditPoints="1" noAdjustHandles="1" noChangeArrowheads="1" noChangeShapeType="1" noTextEdit="1"/>
              </p:cNvSpPr>
              <p:nvPr>
                <p:ph idx="1"/>
              </p:nvPr>
            </p:nvSpPr>
            <p:spPr>
              <a:blipFill>
                <a:blip r:embed="rId2"/>
                <a:stretch>
                  <a:fillRect l="-1958" t="-1846" b="-13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97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lang="en-US" altLang="zh-CN" dirty="0"/>
              <a:t>Interference</a:t>
            </a:r>
            <a:br>
              <a:rPr lang="en-US" altLang="zh-CN" dirty="0"/>
            </a:br>
            <a:r>
              <a:rPr lang="en-US" altLang="zh-CN" dirty="0"/>
              <a:t>Graph (IG)</a:t>
            </a:r>
          </a:p>
        </p:txBody>
      </p:sp>
      <p:sp>
        <p:nvSpPr>
          <p:cNvPr id="521219" name="Rectangle 3">
            <a:extLst>
              <a:ext uri="{FF2B5EF4-FFF2-40B4-BE49-F238E27FC236}">
                <a16:creationId xmlns:a16="http://schemas.microsoft.com/office/drawing/2014/main" id="{6808D04C-1BB3-B44C-A4A4-EC725D423872}"/>
              </a:ext>
            </a:extLst>
          </p:cNvPr>
          <p:cNvSpPr>
            <a:spLocks noGrp="1" noChangeArrowheads="1"/>
          </p:cNvSpPr>
          <p:nvPr>
            <p:ph type="body" idx="1"/>
          </p:nvPr>
        </p:nvSpPr>
        <p:spPr>
          <a:xfrm>
            <a:off x="553244" y="4031753"/>
            <a:ext cx="3465512" cy="2750047"/>
          </a:xfrm>
          <a:ln/>
          <a:extLst>
            <a:ext uri="{91240B29-F687-4F45-9708-019B960494DF}">
              <a14:hiddenLine xmlns:a14="http://schemas.microsoft.com/office/drawing/2010/main" w="9525">
                <a:solidFill>
                  <a:schemeClr val="folHlink"/>
                </a:solidFill>
                <a:miter lim="800000"/>
                <a:headEnd/>
                <a:tailEnd/>
              </a14:hiddenLine>
            </a:ext>
          </a:extLst>
        </p:spPr>
        <p:txBody>
          <a:bodyPr/>
          <a:lstStyle/>
          <a:p>
            <a:pPr>
              <a:buFont typeface="Wingdings" pitchFamily="2" charset="2"/>
              <a:buNone/>
            </a:pPr>
            <a:r>
              <a:rPr lang="en-US" altLang="zh-CN" sz="2000" b="1" dirty="0">
                <a:latin typeface="Courier New" panose="02070309020205020404" pitchFamily="49" charset="0"/>
              </a:rPr>
              <a:t>The remaining task is</a:t>
            </a:r>
            <a:r>
              <a:rPr lang="zh-CN" altLang="en-US" sz="2000" b="1" dirty="0">
                <a:latin typeface="Courier New" panose="02070309020205020404" pitchFamily="49" charset="0"/>
              </a:rPr>
              <a:t> </a:t>
            </a:r>
            <a:r>
              <a:rPr lang="en-US" altLang="zh-CN" sz="2000" b="1" dirty="0">
                <a:latin typeface="Courier New" panose="02070309020205020404" pitchFamily="49" charset="0"/>
              </a:rPr>
              <a:t>to color the IG with </a:t>
            </a:r>
            <a:r>
              <a:rPr lang="en-US" altLang="zh-CN" sz="2000" b="1" dirty="0">
                <a:solidFill>
                  <a:srgbClr val="0432FF"/>
                </a:solidFill>
                <a:latin typeface="Courier New" panose="02070309020205020404" pitchFamily="49" charset="0"/>
              </a:rPr>
              <a:t>K</a:t>
            </a:r>
            <a:r>
              <a:rPr lang="en-US" altLang="zh-CN" sz="2000" b="1" dirty="0">
                <a:latin typeface="Courier New" panose="02070309020205020404" pitchFamily="49" charset="0"/>
              </a:rPr>
              <a:t> colors, so that the adjacent vertex can NOT be of the same color.</a:t>
            </a:r>
            <a:endParaRPr lang="en-US" altLang="zh-CN" sz="2000" b="1" dirty="0">
              <a:solidFill>
                <a:schemeClr val="folHlink"/>
              </a:solidFill>
              <a:latin typeface="Courier New" panose="02070309020205020404" pitchFamily="49" charset="0"/>
            </a:endParaRPr>
          </a:p>
          <a:p>
            <a:pPr>
              <a:buFont typeface="Wingdings" pitchFamily="2" charset="2"/>
              <a:buNone/>
            </a:pPr>
            <a:r>
              <a:rPr lang="en-US" altLang="zh-CN" sz="2000" b="1" dirty="0">
                <a:solidFill>
                  <a:srgbClr val="0432FF"/>
                </a:solidFill>
                <a:latin typeface="Courier New" panose="02070309020205020404" pitchFamily="49" charset="0"/>
              </a:rPr>
              <a:t>K</a:t>
            </a:r>
            <a:r>
              <a:rPr lang="en-US" altLang="zh-CN" sz="2000" b="1" dirty="0">
                <a:latin typeface="Courier New" panose="02070309020205020404" pitchFamily="49" charset="0"/>
              </a:rPr>
              <a:t>: the number of physical registers.</a:t>
            </a:r>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21243" name="Text Box 27">
            <a:extLst>
              <a:ext uri="{FF2B5EF4-FFF2-40B4-BE49-F238E27FC236}">
                <a16:creationId xmlns:a16="http://schemas.microsoft.com/office/drawing/2014/main" id="{AA6AEB2B-3539-0745-91EF-2A4ACDB06E10}"/>
              </a:ext>
            </a:extLst>
          </p:cNvPr>
          <p:cNvSpPr txBox="1">
            <a:spLocks noChangeArrowheads="1"/>
          </p:cNvSpPr>
          <p:nvPr/>
        </p:nvSpPr>
        <p:spPr bwMode="auto">
          <a:xfrm>
            <a:off x="5181600" y="59406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27">
            <a:extLst>
              <a:ext uri="{FF2B5EF4-FFF2-40B4-BE49-F238E27FC236}">
                <a16:creationId xmlns:a16="http://schemas.microsoft.com/office/drawing/2014/main" id="{49F2BE3D-A724-E844-9265-B53E4AB2CEB1}"/>
              </a:ext>
            </a:extLst>
          </p:cNvPr>
          <p:cNvSpPr txBox="1">
            <a:spLocks noChangeArrowheads="1"/>
          </p:cNvSpPr>
          <p:nvPr/>
        </p:nvSpPr>
        <p:spPr bwMode="auto">
          <a:xfrm>
            <a:off x="5181600" y="5638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27" name="Text Box 27">
            <a:extLst>
              <a:ext uri="{FF2B5EF4-FFF2-40B4-BE49-F238E27FC236}">
                <a16:creationId xmlns:a16="http://schemas.microsoft.com/office/drawing/2014/main" id="{DD612020-A96C-5C4C-9981-FD0F72D45662}"/>
              </a:ext>
            </a:extLst>
          </p:cNvPr>
          <p:cNvSpPr txBox="1">
            <a:spLocks noChangeArrowheads="1"/>
          </p:cNvSpPr>
          <p:nvPr/>
        </p:nvSpPr>
        <p:spPr bwMode="auto">
          <a:xfrm>
            <a:off x="5181600" y="51024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28" name="Text Box 27">
            <a:extLst>
              <a:ext uri="{FF2B5EF4-FFF2-40B4-BE49-F238E27FC236}">
                <a16:creationId xmlns:a16="http://schemas.microsoft.com/office/drawing/2014/main" id="{7BC26F92-521D-804F-8F93-D479C323D3A3}"/>
              </a:ext>
            </a:extLst>
          </p:cNvPr>
          <p:cNvSpPr txBox="1">
            <a:spLocks noChangeArrowheads="1"/>
          </p:cNvSpPr>
          <p:nvPr/>
        </p:nvSpPr>
        <p:spPr bwMode="auto">
          <a:xfrm>
            <a:off x="4876800" y="4724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r>
              <a:rPr lang="en-US" altLang="zh-CN" sz="1400" dirty="0"/>
              <a:t>, </a:t>
            </a:r>
            <a:r>
              <a:rPr lang="en-US" altLang="zh-CN" sz="1400" dirty="0" err="1"/>
              <a:t>rdx</a:t>
            </a:r>
            <a:endParaRPr lang="en-US" altLang="zh-CN" sz="1400" dirty="0"/>
          </a:p>
        </p:txBody>
      </p:sp>
      <p:sp>
        <p:nvSpPr>
          <p:cNvPr id="29" name="Text Box 27">
            <a:extLst>
              <a:ext uri="{FF2B5EF4-FFF2-40B4-BE49-F238E27FC236}">
                <a16:creationId xmlns:a16="http://schemas.microsoft.com/office/drawing/2014/main" id="{547769A6-5893-0B45-8904-D643742642C6}"/>
              </a:ext>
            </a:extLst>
          </p:cNvPr>
          <p:cNvSpPr txBox="1">
            <a:spLocks noChangeArrowheads="1"/>
          </p:cNvSpPr>
          <p:nvPr/>
        </p:nvSpPr>
        <p:spPr bwMode="auto">
          <a:xfrm>
            <a:off x="5181600" y="44196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30" name="Text Box 27">
            <a:extLst>
              <a:ext uri="{FF2B5EF4-FFF2-40B4-BE49-F238E27FC236}">
                <a16:creationId xmlns:a16="http://schemas.microsoft.com/office/drawing/2014/main" id="{3E4E5EAF-3B71-CA4E-A7D7-22F33AEE1898}"/>
              </a:ext>
            </a:extLst>
          </p:cNvPr>
          <p:cNvSpPr txBox="1">
            <a:spLocks noChangeArrowheads="1"/>
          </p:cNvSpPr>
          <p:nvPr/>
        </p:nvSpPr>
        <p:spPr bwMode="auto">
          <a:xfrm>
            <a:off x="5334000" y="4114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c</a:t>
            </a:r>
          </a:p>
        </p:txBody>
      </p:sp>
      <p:sp>
        <p:nvSpPr>
          <p:cNvPr id="31" name="Text Box 27">
            <a:extLst>
              <a:ext uri="{FF2B5EF4-FFF2-40B4-BE49-F238E27FC236}">
                <a16:creationId xmlns:a16="http://schemas.microsoft.com/office/drawing/2014/main" id="{8DABDCF7-0817-BD41-9048-34A36A287EA4}"/>
              </a:ext>
            </a:extLst>
          </p:cNvPr>
          <p:cNvSpPr txBox="1">
            <a:spLocks noChangeArrowheads="1"/>
          </p:cNvSpPr>
          <p:nvPr/>
        </p:nvSpPr>
        <p:spPr bwMode="auto">
          <a:xfrm>
            <a:off x="5181600" y="3826056"/>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32" name="Text Box 27">
            <a:extLst>
              <a:ext uri="{FF2B5EF4-FFF2-40B4-BE49-F238E27FC236}">
                <a16:creationId xmlns:a16="http://schemas.microsoft.com/office/drawing/2014/main" id="{D81D787B-EAE0-7747-9C79-373D12732DB4}"/>
              </a:ext>
            </a:extLst>
          </p:cNvPr>
          <p:cNvSpPr txBox="1">
            <a:spLocks noChangeArrowheads="1"/>
          </p:cNvSpPr>
          <p:nvPr/>
        </p:nvSpPr>
        <p:spPr bwMode="auto">
          <a:xfrm>
            <a:off x="5181600" y="35052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rax</a:t>
            </a:r>
            <a:endParaRPr lang="en-US" altLang="zh-CN" sz="1400" dirty="0"/>
          </a:p>
        </p:txBody>
      </p:sp>
      <p:sp>
        <p:nvSpPr>
          <p:cNvPr id="33" name="Text Box 27">
            <a:extLst>
              <a:ext uri="{FF2B5EF4-FFF2-40B4-BE49-F238E27FC236}">
                <a16:creationId xmlns:a16="http://schemas.microsoft.com/office/drawing/2014/main" id="{8DF1EB6E-40F1-4547-8F20-D36CB6DD4D1B}"/>
              </a:ext>
            </a:extLst>
          </p:cNvPr>
          <p:cNvSpPr txBox="1">
            <a:spLocks noChangeArrowheads="1"/>
          </p:cNvSpPr>
          <p:nvPr/>
        </p:nvSpPr>
        <p:spPr bwMode="auto">
          <a:xfrm>
            <a:off x="5257800" y="32736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b</a:t>
            </a:r>
          </a:p>
        </p:txBody>
      </p:sp>
      <p:sp>
        <p:nvSpPr>
          <p:cNvPr id="34" name="Text Box 27">
            <a:extLst>
              <a:ext uri="{FF2B5EF4-FFF2-40B4-BE49-F238E27FC236}">
                <a16:creationId xmlns:a16="http://schemas.microsoft.com/office/drawing/2014/main" id="{D1D6E6D7-A3C7-694D-B8C2-7EE5AB8B411B}"/>
              </a:ext>
            </a:extLst>
          </p:cNvPr>
          <p:cNvSpPr txBox="1">
            <a:spLocks noChangeArrowheads="1"/>
          </p:cNvSpPr>
          <p:nvPr/>
        </p:nvSpPr>
        <p:spPr bwMode="auto">
          <a:xfrm>
            <a:off x="5257800" y="29688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b</a:t>
            </a:r>
          </a:p>
        </p:txBody>
      </p:sp>
      <p:sp>
        <p:nvSpPr>
          <p:cNvPr id="35" name="Text Box 27">
            <a:extLst>
              <a:ext uri="{FF2B5EF4-FFF2-40B4-BE49-F238E27FC236}">
                <a16:creationId xmlns:a16="http://schemas.microsoft.com/office/drawing/2014/main" id="{E5289131-C7A4-0945-B36C-E3C28B88FFF0}"/>
              </a:ext>
            </a:extLst>
          </p:cNvPr>
          <p:cNvSpPr txBox="1">
            <a:spLocks noChangeArrowheads="1"/>
          </p:cNvSpPr>
          <p:nvPr/>
        </p:nvSpPr>
        <p:spPr bwMode="auto">
          <a:xfrm>
            <a:off x="5257800" y="2590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a:t>
            </a:r>
          </a:p>
        </p:txBody>
      </p:sp>
      <p:sp>
        <p:nvSpPr>
          <p:cNvPr id="36" name="Text Box 27">
            <a:extLst>
              <a:ext uri="{FF2B5EF4-FFF2-40B4-BE49-F238E27FC236}">
                <a16:creationId xmlns:a16="http://schemas.microsoft.com/office/drawing/2014/main" id="{F347A93E-65C2-5041-A9C1-087D66EA754C}"/>
              </a:ext>
            </a:extLst>
          </p:cNvPr>
          <p:cNvSpPr txBox="1">
            <a:spLocks noChangeArrowheads="1"/>
          </p:cNvSpPr>
          <p:nvPr/>
        </p:nvSpPr>
        <p:spPr bwMode="auto">
          <a:xfrm>
            <a:off x="5181600" y="2057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 y</a:t>
            </a:r>
          </a:p>
        </p:txBody>
      </p:sp>
      <p:sp>
        <p:nvSpPr>
          <p:cNvPr id="37" name="Text Box 27">
            <a:extLst>
              <a:ext uri="{FF2B5EF4-FFF2-40B4-BE49-F238E27FC236}">
                <a16:creationId xmlns:a16="http://schemas.microsoft.com/office/drawing/2014/main" id="{113D9C07-C62D-0C40-B3D6-021CD40174A0}"/>
              </a:ext>
            </a:extLst>
          </p:cNvPr>
          <p:cNvSpPr txBox="1">
            <a:spLocks noChangeArrowheads="1"/>
          </p:cNvSpPr>
          <p:nvPr/>
        </p:nvSpPr>
        <p:spPr bwMode="auto">
          <a:xfrm>
            <a:off x="5181600" y="1143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rsi</a:t>
            </a:r>
            <a:r>
              <a:rPr lang="en-US" altLang="zh-CN" sz="1400" dirty="0"/>
              <a:t>,</a:t>
            </a:r>
            <a:r>
              <a:rPr lang="zh-CN" altLang="en-US" sz="1400" dirty="0"/>
              <a:t> </a:t>
            </a:r>
            <a:r>
              <a:rPr lang="en-US" altLang="zh-CN" sz="1400" dirty="0"/>
              <a:t>x</a:t>
            </a:r>
          </a:p>
        </p:txBody>
      </p:sp>
      <p:sp>
        <p:nvSpPr>
          <p:cNvPr id="38" name="Text Box 27">
            <a:extLst>
              <a:ext uri="{FF2B5EF4-FFF2-40B4-BE49-F238E27FC236}">
                <a16:creationId xmlns:a16="http://schemas.microsoft.com/office/drawing/2014/main" id="{896088AA-EAF9-454B-966D-BAD5BDBAE1ED}"/>
              </a:ext>
            </a:extLst>
          </p:cNvPr>
          <p:cNvSpPr txBox="1">
            <a:spLocks noChangeArrowheads="1"/>
          </p:cNvSpPr>
          <p:nvPr/>
        </p:nvSpPr>
        <p:spPr bwMode="auto">
          <a:xfrm>
            <a:off x="5181600" y="1676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x,</a:t>
            </a:r>
            <a:r>
              <a:rPr lang="zh-CN" altLang="en-US" sz="1400" dirty="0"/>
              <a:t> </a:t>
            </a:r>
            <a:r>
              <a:rPr lang="en-US" altLang="zh-CN" sz="1400" dirty="0"/>
              <a:t>y</a:t>
            </a:r>
          </a:p>
        </p:txBody>
      </p:sp>
      <p:sp>
        <p:nvSpPr>
          <p:cNvPr id="2" name="文本框 1">
            <a:extLst>
              <a:ext uri="{FF2B5EF4-FFF2-40B4-BE49-F238E27FC236}">
                <a16:creationId xmlns:a16="http://schemas.microsoft.com/office/drawing/2014/main" id="{50B3E751-AB29-394B-8F61-F554F639F7FA}"/>
              </a:ext>
            </a:extLst>
          </p:cNvPr>
          <p:cNvSpPr txBox="1"/>
          <p:nvPr/>
        </p:nvSpPr>
        <p:spPr>
          <a:xfrm>
            <a:off x="7620000" y="990600"/>
            <a:ext cx="990600" cy="369332"/>
          </a:xfrm>
          <a:prstGeom prst="rect">
            <a:avLst/>
          </a:prstGeom>
          <a:noFill/>
        </p:spPr>
        <p:txBody>
          <a:bodyPr wrap="square" rtlCol="0">
            <a:spAutoFit/>
          </a:bodyPr>
          <a:lstStyle/>
          <a:p>
            <a:r>
              <a:rPr kumimoji="1" lang="en-US" altLang="zh-CN" dirty="0"/>
              <a:t>x&lt;-&gt;</a:t>
            </a:r>
            <a:r>
              <a:rPr kumimoji="1" lang="en-US" altLang="zh-CN" dirty="0" err="1"/>
              <a:t>rsi</a:t>
            </a:r>
            <a:endParaRPr kumimoji="1" lang="zh-CN" altLang="en-US" dirty="0"/>
          </a:p>
        </p:txBody>
      </p:sp>
      <p:sp>
        <p:nvSpPr>
          <p:cNvPr id="40" name="文本框 39">
            <a:extLst>
              <a:ext uri="{FF2B5EF4-FFF2-40B4-BE49-F238E27FC236}">
                <a16:creationId xmlns:a16="http://schemas.microsoft.com/office/drawing/2014/main" id="{ED0C2AF7-22D7-3349-9414-EC13214973B9}"/>
              </a:ext>
            </a:extLst>
          </p:cNvPr>
          <p:cNvSpPr txBox="1"/>
          <p:nvPr/>
        </p:nvSpPr>
        <p:spPr>
          <a:xfrm>
            <a:off x="7620000" y="1292423"/>
            <a:ext cx="990600" cy="369332"/>
          </a:xfrm>
          <a:prstGeom prst="rect">
            <a:avLst/>
          </a:prstGeom>
          <a:noFill/>
        </p:spPr>
        <p:txBody>
          <a:bodyPr wrap="square" rtlCol="0">
            <a:spAutoFit/>
          </a:bodyPr>
          <a:lstStyle/>
          <a:p>
            <a:r>
              <a:rPr kumimoji="1" lang="en-US" altLang="zh-CN" dirty="0"/>
              <a:t>x&lt;-&gt;y</a:t>
            </a:r>
            <a:endParaRPr kumimoji="1" lang="zh-CN" altLang="en-US" dirty="0"/>
          </a:p>
        </p:txBody>
      </p:sp>
      <p:sp>
        <p:nvSpPr>
          <p:cNvPr id="3" name="Text Box 27">
            <a:extLst>
              <a:ext uri="{FF2B5EF4-FFF2-40B4-BE49-F238E27FC236}">
                <a16:creationId xmlns:a16="http://schemas.microsoft.com/office/drawing/2014/main" id="{629E55FE-2034-144A-C55D-29ACF9B06778}"/>
              </a:ext>
            </a:extLst>
          </p:cNvPr>
          <p:cNvSpPr txBox="1">
            <a:spLocks noChangeArrowheads="1"/>
          </p:cNvSpPr>
          <p:nvPr/>
        </p:nvSpPr>
        <p:spPr bwMode="auto">
          <a:xfrm>
            <a:off x="5181600" y="5334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d</a:t>
            </a:r>
          </a:p>
        </p:txBody>
      </p:sp>
      <p:sp>
        <p:nvSpPr>
          <p:cNvPr id="4" name="Text Box 27">
            <a:extLst>
              <a:ext uri="{FF2B5EF4-FFF2-40B4-BE49-F238E27FC236}">
                <a16:creationId xmlns:a16="http://schemas.microsoft.com/office/drawing/2014/main" id="{00B91D8B-CA6D-5200-5262-F2ACD4B43682}"/>
              </a:ext>
            </a:extLst>
          </p:cNvPr>
          <p:cNvSpPr txBox="1">
            <a:spLocks noChangeArrowheads="1"/>
          </p:cNvSpPr>
          <p:nvPr/>
        </p:nvSpPr>
        <p:spPr bwMode="auto">
          <a:xfrm>
            <a:off x="5181600" y="762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err="1"/>
              <a:t>rdi</a:t>
            </a:r>
            <a:r>
              <a:rPr lang="en-US" altLang="zh-CN" sz="1400" dirty="0"/>
              <a:t>,</a:t>
            </a:r>
            <a:r>
              <a:rPr lang="zh-CN" altLang="en-US" sz="1400" dirty="0"/>
              <a:t> </a:t>
            </a:r>
            <a:r>
              <a:rPr lang="en-US" altLang="zh-CN" sz="1400" dirty="0" err="1"/>
              <a:t>rsi</a:t>
            </a:r>
            <a:endParaRPr lang="en-US" altLang="zh-CN" sz="1400" dirty="0"/>
          </a:p>
        </p:txBody>
      </p:sp>
      <p:sp>
        <p:nvSpPr>
          <p:cNvPr id="6" name="文本框 5">
            <a:extLst>
              <a:ext uri="{FF2B5EF4-FFF2-40B4-BE49-F238E27FC236}">
                <a16:creationId xmlns:a16="http://schemas.microsoft.com/office/drawing/2014/main" id="{6465898E-4455-2E45-3181-A2DCBCCABA70}"/>
              </a:ext>
            </a:extLst>
          </p:cNvPr>
          <p:cNvSpPr txBox="1"/>
          <p:nvPr/>
        </p:nvSpPr>
        <p:spPr>
          <a:xfrm>
            <a:off x="7620000" y="1825823"/>
            <a:ext cx="990600" cy="369332"/>
          </a:xfrm>
          <a:prstGeom prst="rect">
            <a:avLst/>
          </a:prstGeom>
          <a:noFill/>
        </p:spPr>
        <p:txBody>
          <a:bodyPr wrap="square" rtlCol="0">
            <a:spAutoFit/>
          </a:bodyPr>
          <a:lstStyle/>
          <a:p>
            <a:r>
              <a:rPr kumimoji="1" lang="en-US" altLang="zh-CN" dirty="0"/>
              <a:t>a&lt;-&gt;y</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51"/>
                                        </p:tgtEl>
                                        <p:attrNameLst>
                                          <p:attrName>style.visibility</p:attrName>
                                        </p:attrNameLst>
                                      </p:cBhvr>
                                      <p:to>
                                        <p:strVal val="visible"/>
                                      </p:to>
                                    </p:set>
                                    <p:animEffect transition="in" filter="blinds(horizontal)">
                                      <p:cBhvr>
                                        <p:cTn id="12" dur="500"/>
                                        <p:tgtEl>
                                          <p:spTgt spid="521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52"/>
                                        </p:tgtEl>
                                        <p:attrNameLst>
                                          <p:attrName>style.visibility</p:attrName>
                                        </p:attrNameLst>
                                      </p:cBhvr>
                                      <p:to>
                                        <p:strVal val="visible"/>
                                      </p:to>
                                    </p:set>
                                    <p:animEffect transition="in" filter="blinds(horizontal)">
                                      <p:cBhvr>
                                        <p:cTn id="22" dur="500"/>
                                        <p:tgtEl>
                                          <p:spTgt spid="5212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1219">
                                            <p:txEl>
                                              <p:pRg st="0" end="0"/>
                                            </p:txEl>
                                          </p:spTgt>
                                        </p:tgtEl>
                                        <p:attrNameLst>
                                          <p:attrName>style.visibility</p:attrName>
                                        </p:attrNameLst>
                                      </p:cBhvr>
                                      <p:to>
                                        <p:strVal val="visible"/>
                                      </p:to>
                                    </p:set>
                                    <p:animEffect transition="in" filter="blinds(horizontal)">
                                      <p:cBhvr>
                                        <p:cTn id="27" dur="500"/>
                                        <p:tgtEl>
                                          <p:spTgt spid="52121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1219">
                                            <p:txEl>
                                              <p:pRg st="1" end="1"/>
                                            </p:txEl>
                                          </p:spTgt>
                                        </p:tgtEl>
                                        <p:attrNameLst>
                                          <p:attrName>style.visibility</p:attrName>
                                        </p:attrNameLst>
                                      </p:cBhvr>
                                      <p:to>
                                        <p:strVal val="visible"/>
                                      </p:to>
                                    </p:set>
                                    <p:animEffect transition="in" filter="blinds(horizontal)">
                                      <p:cBhvr>
                                        <p:cTn id="32" dur="500"/>
                                        <p:tgtEl>
                                          <p:spTgt spid="521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p:bldP spid="521251" grpId="0" animBg="1"/>
      <p:bldP spid="521252" grpId="0" animBg="1"/>
      <p:bldP spid="40"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A3D0E9D1-C6FD-1745-B379-9CFA61ECB7EC}"/>
              </a:ext>
            </a:extLst>
          </p:cNvPr>
          <p:cNvSpPr>
            <a:spLocks noGrp="1" noChangeArrowheads="1"/>
          </p:cNvSpPr>
          <p:nvPr>
            <p:ph type="title"/>
          </p:nvPr>
        </p:nvSpPr>
        <p:spPr/>
        <p:txBody>
          <a:bodyPr/>
          <a:lstStyle/>
          <a:p>
            <a:r>
              <a:rPr lang="en-US" altLang="zh-CN"/>
              <a:t>Steps in Register Allocator</a:t>
            </a:r>
          </a:p>
        </p:txBody>
      </p:sp>
      <p:sp>
        <p:nvSpPr>
          <p:cNvPr id="519171" name="Rectangle 3">
            <a:extLst>
              <a:ext uri="{FF2B5EF4-FFF2-40B4-BE49-F238E27FC236}">
                <a16:creationId xmlns:a16="http://schemas.microsoft.com/office/drawing/2014/main" id="{BBD0F5C5-1169-2144-B345-24DF7FD90484}"/>
              </a:ext>
            </a:extLst>
          </p:cNvPr>
          <p:cNvSpPr>
            <a:spLocks noGrp="1" noChangeArrowheads="1"/>
          </p:cNvSpPr>
          <p:nvPr>
            <p:ph type="body" idx="1"/>
          </p:nvPr>
        </p:nvSpPr>
        <p:spPr/>
        <p:txBody>
          <a:bodyPr/>
          <a:lstStyle/>
          <a:p>
            <a:pPr>
              <a:lnSpc>
                <a:spcPct val="80000"/>
              </a:lnSpc>
            </a:pPr>
            <a:r>
              <a:rPr lang="en-US" altLang="zh-CN" sz="2800" dirty="0"/>
              <a:t>Do </a:t>
            </a:r>
            <a:r>
              <a:rPr lang="en-US" altLang="zh-CN" sz="2800" dirty="0">
                <a:solidFill>
                  <a:srgbClr val="0432FF"/>
                </a:solidFill>
              </a:rPr>
              <a:t>liveness analysis</a:t>
            </a:r>
          </a:p>
          <a:p>
            <a:pPr>
              <a:lnSpc>
                <a:spcPct val="80000"/>
              </a:lnSpc>
            </a:pPr>
            <a:r>
              <a:rPr lang="en-US" altLang="zh-CN" sz="2800" dirty="0"/>
              <a:t>Build the </a:t>
            </a:r>
            <a:r>
              <a:rPr lang="en-US" altLang="zh-CN" sz="2800" dirty="0">
                <a:solidFill>
                  <a:srgbClr val="0432FF"/>
                </a:solidFill>
              </a:rPr>
              <a:t>interference graph </a:t>
            </a:r>
            <a:r>
              <a:rPr lang="en-US" altLang="zh-CN" sz="2800" dirty="0"/>
              <a:t>(IG)</a:t>
            </a:r>
          </a:p>
          <a:p>
            <a:pPr lvl="1">
              <a:lnSpc>
                <a:spcPct val="80000"/>
              </a:lnSpc>
            </a:pPr>
            <a:r>
              <a:rPr lang="en-US" altLang="zh-CN" sz="2400" dirty="0"/>
              <a:t>draw an edge between any two variables which interference</a:t>
            </a:r>
          </a:p>
          <a:p>
            <a:pPr>
              <a:lnSpc>
                <a:spcPct val="80000"/>
              </a:lnSpc>
            </a:pPr>
            <a:r>
              <a:rPr lang="en-US" altLang="zh-CN" sz="2800" dirty="0">
                <a:solidFill>
                  <a:srgbClr val="0432FF"/>
                </a:solidFill>
              </a:rPr>
              <a:t>Color</a:t>
            </a:r>
            <a:r>
              <a:rPr lang="en-US" altLang="zh-CN" sz="2800" dirty="0"/>
              <a:t> the IG with </a:t>
            </a:r>
            <a:r>
              <a:rPr lang="en-US" altLang="zh-CN" sz="2800" dirty="0">
                <a:solidFill>
                  <a:srgbClr val="0432FF"/>
                </a:solidFill>
              </a:rPr>
              <a:t>K</a:t>
            </a:r>
            <a:r>
              <a:rPr lang="en-US" altLang="zh-CN" sz="2800" dirty="0"/>
              <a:t> colors</a:t>
            </a:r>
          </a:p>
          <a:p>
            <a:pPr lvl="1">
              <a:lnSpc>
                <a:spcPct val="80000"/>
              </a:lnSpc>
            </a:pPr>
            <a:r>
              <a:rPr lang="en-US" altLang="zh-CN" sz="2400" dirty="0"/>
              <a:t>K is the number of available physical registers on the</a:t>
            </a:r>
            <a:r>
              <a:rPr lang="zh-CN" altLang="en-US" sz="2400" dirty="0"/>
              <a:t> </a:t>
            </a:r>
            <a:r>
              <a:rPr lang="en-US" altLang="zh-CN" sz="2400" dirty="0"/>
              <a:t>target machine (typically 8, 16, or 32)</a:t>
            </a:r>
          </a:p>
          <a:p>
            <a:pPr lvl="1">
              <a:lnSpc>
                <a:spcPct val="80000"/>
              </a:lnSpc>
            </a:pPr>
            <a:r>
              <a:rPr lang="en-US" altLang="zh-CN" sz="2400" dirty="0"/>
              <a:t>A classical problem in graph theory</a:t>
            </a:r>
          </a:p>
          <a:p>
            <a:pPr lvl="1">
              <a:lnSpc>
                <a:spcPct val="80000"/>
              </a:lnSpc>
            </a:pPr>
            <a:r>
              <a:rPr lang="en-US" altLang="zh-CN" sz="2400" dirty="0"/>
              <a:t>NP-complete (for K&gt;=3), thus one might use heuristics</a:t>
            </a:r>
          </a:p>
          <a:p>
            <a:pPr>
              <a:lnSpc>
                <a:spcPct val="80000"/>
              </a:lnSpc>
            </a:pPr>
            <a:r>
              <a:rPr lang="en-US" altLang="zh-CN" sz="2800" dirty="0">
                <a:solidFill>
                  <a:srgbClr val="0432FF"/>
                </a:solidFill>
              </a:rPr>
              <a:t>Allocate</a:t>
            </a:r>
            <a:r>
              <a:rPr lang="en-US" altLang="zh-CN" sz="2800" dirty="0"/>
              <a:t> physical registers to variables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1CB0BC2C-1890-F649-B9D4-43F18BDA9A3C}"/>
              </a:ext>
            </a:extLst>
          </p:cNvPr>
          <p:cNvSpPr>
            <a:spLocks noGrp="1" noChangeArrowheads="1"/>
          </p:cNvSpPr>
          <p:nvPr>
            <p:ph type="title"/>
          </p:nvPr>
        </p:nvSpPr>
        <p:spPr/>
        <p:txBody>
          <a:bodyPr/>
          <a:lstStyle/>
          <a:p>
            <a:r>
              <a:rPr lang="en-US" altLang="zh-CN"/>
              <a:t>History</a:t>
            </a:r>
          </a:p>
        </p:txBody>
      </p:sp>
      <p:sp>
        <p:nvSpPr>
          <p:cNvPr id="522243" name="Rectangle 3">
            <a:extLst>
              <a:ext uri="{FF2B5EF4-FFF2-40B4-BE49-F238E27FC236}">
                <a16:creationId xmlns:a16="http://schemas.microsoft.com/office/drawing/2014/main" id="{FF618532-8218-6248-8DBF-B28B0C7B28F1}"/>
              </a:ext>
            </a:extLst>
          </p:cNvPr>
          <p:cNvSpPr>
            <a:spLocks noGrp="1" noChangeArrowheads="1"/>
          </p:cNvSpPr>
          <p:nvPr>
            <p:ph type="body" idx="1"/>
          </p:nvPr>
        </p:nvSpPr>
        <p:spPr/>
        <p:txBody>
          <a:bodyPr/>
          <a:lstStyle/>
          <a:p>
            <a:r>
              <a:rPr lang="en-US" altLang="zh-CN" dirty="0"/>
              <a:t>Early work by </a:t>
            </a:r>
            <a:r>
              <a:rPr lang="en-US" altLang="zh-CN" dirty="0" err="1"/>
              <a:t>Cocke</a:t>
            </a:r>
            <a:r>
              <a:rPr lang="en-US" altLang="zh-CN" dirty="0"/>
              <a:t> suggests that register allocation can be viewed as a graph coloring problem (1971) </a:t>
            </a:r>
          </a:p>
          <a:p>
            <a:r>
              <a:rPr lang="en-US" altLang="zh-CN" dirty="0"/>
              <a:t>The first working allocator is </a:t>
            </a:r>
            <a:r>
              <a:rPr lang="en-US" altLang="zh-CN" dirty="0" err="1"/>
              <a:t>Chaitin</a:t>
            </a:r>
            <a:r>
              <a:rPr lang="en-US" altLang="zh-CN" dirty="0" err="1">
                <a:latin typeface="Arial" panose="020B0604020202020204" pitchFamily="34" charset="0"/>
              </a:rPr>
              <a:t>’</a:t>
            </a:r>
            <a:r>
              <a:rPr lang="en-US" altLang="zh-CN" dirty="0" err="1"/>
              <a:t>s</a:t>
            </a:r>
            <a:r>
              <a:rPr lang="en-US" altLang="zh-CN" dirty="0"/>
              <a:t> allocator for IBM PL/1 compiler (1981)</a:t>
            </a:r>
          </a:p>
          <a:p>
            <a:pPr lvl="1"/>
            <a:r>
              <a:rPr lang="en-US" altLang="zh-CN" dirty="0"/>
              <a:t>Later, IBM PL.8 compiler</a:t>
            </a:r>
          </a:p>
          <a:p>
            <a:pPr lvl="1"/>
            <a:r>
              <a:rPr lang="en-US" altLang="zh-CN" dirty="0"/>
              <a:t>Have impact on the RISC design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147B6AC0-8FBA-E640-9BFE-95FC971DD9CC}"/>
              </a:ext>
            </a:extLst>
          </p:cNvPr>
          <p:cNvSpPr>
            <a:spLocks noGrp="1" noChangeArrowheads="1"/>
          </p:cNvSpPr>
          <p:nvPr>
            <p:ph type="title"/>
          </p:nvPr>
        </p:nvSpPr>
        <p:spPr/>
        <p:txBody>
          <a:bodyPr/>
          <a:lstStyle/>
          <a:p>
            <a:r>
              <a:rPr lang="en-US" altLang="zh-CN" dirty="0"/>
              <a:t>History, </a:t>
            </a:r>
            <a:r>
              <a:rPr lang="en-US" altLang="zh-CN" dirty="0" err="1"/>
              <a:t>cont</a:t>
            </a:r>
            <a:r>
              <a:rPr lang="en-US" altLang="zh-CN" dirty="0"/>
              <a:t>’</a:t>
            </a:r>
          </a:p>
        </p:txBody>
      </p:sp>
      <p:sp>
        <p:nvSpPr>
          <p:cNvPr id="523267" name="Rectangle 3">
            <a:extLst>
              <a:ext uri="{FF2B5EF4-FFF2-40B4-BE49-F238E27FC236}">
                <a16:creationId xmlns:a16="http://schemas.microsoft.com/office/drawing/2014/main" id="{F6FD9E14-50A0-D640-9892-2D1897B5CE1C}"/>
              </a:ext>
            </a:extLst>
          </p:cNvPr>
          <p:cNvSpPr>
            <a:spLocks noGrp="1" noChangeArrowheads="1"/>
          </p:cNvSpPr>
          <p:nvPr>
            <p:ph type="body" idx="1"/>
          </p:nvPr>
        </p:nvSpPr>
        <p:spPr/>
        <p:txBody>
          <a:bodyPr/>
          <a:lstStyle/>
          <a:p>
            <a:pPr>
              <a:lnSpc>
                <a:spcPct val="80000"/>
              </a:lnSpc>
            </a:pPr>
            <a:r>
              <a:rPr lang="en-US" altLang="zh-CN" sz="2800" dirty="0"/>
              <a:t>The more recent graph coloring allocator is due to Briggs (1992) </a:t>
            </a:r>
          </a:p>
          <a:p>
            <a:pPr>
              <a:lnSpc>
                <a:spcPct val="80000"/>
              </a:lnSpc>
            </a:pPr>
            <a:r>
              <a:rPr lang="en-US" altLang="zh-CN" sz="2800" dirty="0"/>
              <a:t>For now, the graph coloring is one</a:t>
            </a:r>
            <a:r>
              <a:rPr lang="zh-CN" altLang="en-US" sz="2800" dirty="0"/>
              <a:t> </a:t>
            </a:r>
            <a:r>
              <a:rPr lang="en-US" altLang="zh-CN" sz="2800" dirty="0"/>
              <a:t>popular allocator, used in many production compilers</a:t>
            </a:r>
          </a:p>
          <a:p>
            <a:pPr>
              <a:lnSpc>
                <a:spcPct val="80000"/>
              </a:lnSpc>
            </a:pPr>
            <a:r>
              <a:rPr lang="en-US" altLang="zh-CN" sz="2800" dirty="0"/>
              <a:t>But more advanced allocators invented in recent decades</a:t>
            </a:r>
          </a:p>
          <a:p>
            <a:pPr lvl="1">
              <a:lnSpc>
                <a:spcPct val="80000"/>
              </a:lnSpc>
            </a:pPr>
            <a:r>
              <a:rPr lang="en-US" altLang="zh-CN" sz="2400" dirty="0"/>
              <a:t>Linear-scan, ILP, SSA-based, PBQP, …</a:t>
            </a:r>
          </a:p>
          <a:p>
            <a:pPr lvl="1">
              <a:lnSpc>
                <a:spcPct val="80000"/>
              </a:lnSpc>
            </a:pPr>
            <a:r>
              <a:rPr lang="en-US" altLang="zh-CN" sz="2400" dirty="0"/>
              <a:t>So, graph coloring allocator is a lesson abandoned?</a:t>
            </a:r>
          </a:p>
          <a:p>
            <a:pPr lvl="1">
              <a:lnSpc>
                <a:spcPct val="80000"/>
              </a:lnSpc>
            </a:pPr>
            <a:r>
              <a:rPr lang="en-US" altLang="zh-CN" sz="2400" dirty="0"/>
              <a:t>more on this topic for the next few lectures </a:t>
            </a:r>
            <a:r>
              <a:rPr lang="en-US" altLang="zh-CN" sz="2400" dirty="0">
                <a:latin typeface="Arial" panose="020B0604020202020204" pitchFamily="34" charset="0"/>
              </a:rPr>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EC5D7973-5E9C-414E-A7B7-02E7A2634038}"/>
              </a:ext>
            </a:extLst>
          </p:cNvPr>
          <p:cNvSpPr>
            <a:spLocks noGrp="1" noChangeArrowheads="1"/>
          </p:cNvSpPr>
          <p:nvPr>
            <p:ph type="title"/>
          </p:nvPr>
        </p:nvSpPr>
        <p:spPr/>
        <p:txBody>
          <a:bodyPr/>
          <a:lstStyle/>
          <a:p>
            <a:r>
              <a:rPr lang="en-US" altLang="zh-CN"/>
              <a:t>Middle and Back End</a:t>
            </a:r>
          </a:p>
        </p:txBody>
      </p:sp>
      <p:sp>
        <p:nvSpPr>
          <p:cNvPr id="507907" name="Rectangle 3">
            <a:extLst>
              <a:ext uri="{FF2B5EF4-FFF2-40B4-BE49-F238E27FC236}">
                <a16:creationId xmlns:a16="http://schemas.microsoft.com/office/drawing/2014/main" id="{82B0FE93-5423-7B4F-9ABE-209853C5BA51}"/>
              </a:ext>
            </a:extLst>
          </p:cNvPr>
          <p:cNvSpPr>
            <a:spLocks noChangeArrowheads="1"/>
          </p:cNvSpPr>
          <p:nvPr/>
        </p:nvSpPr>
        <p:spPr bwMode="auto">
          <a:xfrm>
            <a:off x="2057400" y="1981200"/>
            <a:ext cx="5029200" cy="4800600"/>
          </a:xfrm>
          <a:prstGeom prst="rect">
            <a:avLst/>
          </a:prstGeom>
          <a:solidFill>
            <a:srgbClr val="FFCC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08" name="AutoShape 4">
            <a:extLst>
              <a:ext uri="{FF2B5EF4-FFF2-40B4-BE49-F238E27FC236}">
                <a16:creationId xmlns:a16="http://schemas.microsoft.com/office/drawing/2014/main" id="{4A3B4091-81E7-DB42-837C-BD72B960295A}"/>
              </a:ext>
            </a:extLst>
          </p:cNvPr>
          <p:cNvSpPr>
            <a:spLocks noChangeArrowheads="1"/>
          </p:cNvSpPr>
          <p:nvPr/>
        </p:nvSpPr>
        <p:spPr bwMode="auto">
          <a:xfrm>
            <a:off x="381000" y="2209800"/>
            <a:ext cx="1295400" cy="908050"/>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AST</a:t>
            </a:r>
          </a:p>
        </p:txBody>
      </p:sp>
      <p:sp>
        <p:nvSpPr>
          <p:cNvPr id="507909" name="AutoShape 5">
            <a:extLst>
              <a:ext uri="{FF2B5EF4-FFF2-40B4-BE49-F238E27FC236}">
                <a16:creationId xmlns:a16="http://schemas.microsoft.com/office/drawing/2014/main" id="{4D1EA939-49DC-064D-B76F-37C8C50285DF}"/>
              </a:ext>
            </a:extLst>
          </p:cNvPr>
          <p:cNvSpPr>
            <a:spLocks noChangeArrowheads="1"/>
          </p:cNvSpPr>
          <p:nvPr/>
        </p:nvSpPr>
        <p:spPr bwMode="auto">
          <a:xfrm>
            <a:off x="2667000" y="21336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translation</a:t>
            </a:r>
          </a:p>
        </p:txBody>
      </p:sp>
      <p:cxnSp>
        <p:nvCxnSpPr>
          <p:cNvPr id="507910" name="AutoShape 6">
            <a:extLst>
              <a:ext uri="{FF2B5EF4-FFF2-40B4-BE49-F238E27FC236}">
                <a16:creationId xmlns:a16="http://schemas.microsoft.com/office/drawing/2014/main" id="{21DCBF88-8B87-1D40-9532-32F286C00B86}"/>
              </a:ext>
            </a:extLst>
          </p:cNvPr>
          <p:cNvCxnSpPr>
            <a:cxnSpLocks noChangeShapeType="1"/>
            <a:stCxn id="507908" idx="3"/>
            <a:endCxn id="507909" idx="1"/>
          </p:cNvCxnSpPr>
          <p:nvPr/>
        </p:nvCxnSpPr>
        <p:spPr bwMode="auto">
          <a:xfrm>
            <a:off x="1676400" y="2663825"/>
            <a:ext cx="9906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1" name="AutoShape 7">
            <a:extLst>
              <a:ext uri="{FF2B5EF4-FFF2-40B4-BE49-F238E27FC236}">
                <a16:creationId xmlns:a16="http://schemas.microsoft.com/office/drawing/2014/main" id="{00A6DF61-0576-C447-9B0F-63DCE84BAFD6}"/>
              </a:ext>
            </a:extLst>
          </p:cNvPr>
          <p:cNvCxnSpPr>
            <a:cxnSpLocks noChangeShapeType="1"/>
            <a:endCxn id="507920" idx="1"/>
          </p:cNvCxnSpPr>
          <p:nvPr/>
        </p:nvCxnSpPr>
        <p:spPr bwMode="auto">
          <a:xfrm>
            <a:off x="4191000" y="4267200"/>
            <a:ext cx="6096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2" name="AutoShape 8">
            <a:extLst>
              <a:ext uri="{FF2B5EF4-FFF2-40B4-BE49-F238E27FC236}">
                <a16:creationId xmlns:a16="http://schemas.microsoft.com/office/drawing/2014/main" id="{A82A1AC7-6AB0-1D49-B45B-D8CC39CE3C0A}"/>
              </a:ext>
            </a:extLst>
          </p:cNvPr>
          <p:cNvSpPr>
            <a:spLocks noChangeArrowheads="1"/>
          </p:cNvSpPr>
          <p:nvPr/>
        </p:nvSpPr>
        <p:spPr bwMode="auto">
          <a:xfrm>
            <a:off x="4724400" y="23622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IR1</a:t>
            </a:r>
          </a:p>
        </p:txBody>
      </p:sp>
      <p:cxnSp>
        <p:nvCxnSpPr>
          <p:cNvPr id="507913" name="AutoShape 9">
            <a:extLst>
              <a:ext uri="{FF2B5EF4-FFF2-40B4-BE49-F238E27FC236}">
                <a16:creationId xmlns:a16="http://schemas.microsoft.com/office/drawing/2014/main" id="{CB1E3B1D-CF25-0D4D-B5AB-A0F036242195}"/>
              </a:ext>
            </a:extLst>
          </p:cNvPr>
          <p:cNvCxnSpPr>
            <a:cxnSpLocks noChangeShapeType="1"/>
            <a:stCxn id="507909" idx="3"/>
            <a:endCxn id="507912" idx="1"/>
          </p:cNvCxnSpPr>
          <p:nvPr/>
        </p:nvCxnSpPr>
        <p:spPr bwMode="auto">
          <a:xfrm>
            <a:off x="4343400" y="2667000"/>
            <a:ext cx="3810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4" name="AutoShape 10">
            <a:extLst>
              <a:ext uri="{FF2B5EF4-FFF2-40B4-BE49-F238E27FC236}">
                <a16:creationId xmlns:a16="http://schemas.microsoft.com/office/drawing/2014/main" id="{68207495-10DD-874D-B8C3-3F1259814719}"/>
              </a:ext>
            </a:extLst>
          </p:cNvPr>
          <p:cNvSpPr>
            <a:spLocks noChangeArrowheads="1"/>
          </p:cNvSpPr>
          <p:nvPr/>
        </p:nvSpPr>
        <p:spPr bwMode="auto">
          <a:xfrm>
            <a:off x="7467600" y="5486400"/>
            <a:ext cx="11430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asm</a:t>
            </a:r>
          </a:p>
        </p:txBody>
      </p:sp>
      <p:cxnSp>
        <p:nvCxnSpPr>
          <p:cNvPr id="507915" name="AutoShape 11">
            <a:extLst>
              <a:ext uri="{FF2B5EF4-FFF2-40B4-BE49-F238E27FC236}">
                <a16:creationId xmlns:a16="http://schemas.microsoft.com/office/drawing/2014/main" id="{583F8AC9-07EF-4A48-85BA-88EAD68A56A2}"/>
              </a:ext>
            </a:extLst>
          </p:cNvPr>
          <p:cNvCxnSpPr>
            <a:cxnSpLocks noChangeShapeType="1"/>
            <a:stCxn id="507916" idx="3"/>
            <a:endCxn id="507914" idx="1"/>
          </p:cNvCxnSpPr>
          <p:nvPr/>
        </p:nvCxnSpPr>
        <p:spPr bwMode="auto">
          <a:xfrm>
            <a:off x="4267200" y="5791200"/>
            <a:ext cx="32004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6" name="AutoShape 12">
            <a:extLst>
              <a:ext uri="{FF2B5EF4-FFF2-40B4-BE49-F238E27FC236}">
                <a16:creationId xmlns:a16="http://schemas.microsoft.com/office/drawing/2014/main" id="{DA2CBAA8-9918-2449-8472-005D23692DF3}"/>
              </a:ext>
            </a:extLst>
          </p:cNvPr>
          <p:cNvSpPr>
            <a:spLocks noChangeArrowheads="1"/>
          </p:cNvSpPr>
          <p:nvPr/>
        </p:nvSpPr>
        <p:spPr bwMode="auto">
          <a:xfrm>
            <a:off x="2667000" y="5257800"/>
            <a:ext cx="16002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other IR and translation</a:t>
            </a:r>
          </a:p>
        </p:txBody>
      </p:sp>
      <p:cxnSp>
        <p:nvCxnSpPr>
          <p:cNvPr id="507917" name="AutoShape 13">
            <a:extLst>
              <a:ext uri="{FF2B5EF4-FFF2-40B4-BE49-F238E27FC236}">
                <a16:creationId xmlns:a16="http://schemas.microsoft.com/office/drawing/2014/main" id="{75D93935-5305-E74C-A000-EC515BA28408}"/>
              </a:ext>
            </a:extLst>
          </p:cNvPr>
          <p:cNvCxnSpPr>
            <a:cxnSpLocks noChangeShapeType="1"/>
            <a:stCxn id="507912" idx="3"/>
          </p:cNvCxnSpPr>
          <p:nvPr/>
        </p:nvCxnSpPr>
        <p:spPr bwMode="auto">
          <a:xfrm flipH="1">
            <a:off x="3581400" y="2667000"/>
            <a:ext cx="2362200" cy="1066800"/>
          </a:xfrm>
          <a:prstGeom prst="bentConnector4">
            <a:avLst>
              <a:gd name="adj1" fmla="val -9676"/>
              <a:gd name="adj2" fmla="val 6428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a:extLst>
              <a:ext uri="{FF2B5EF4-FFF2-40B4-BE49-F238E27FC236}">
                <a16:creationId xmlns:a16="http://schemas.microsoft.com/office/drawing/2014/main" id="{15F5A7DC-7748-A544-BB98-179352DF52AE}"/>
              </a:ext>
            </a:extLst>
          </p:cNvPr>
          <p:cNvCxnSpPr>
            <a:cxnSpLocks noChangeShapeType="1"/>
            <a:stCxn id="507920" idx="3"/>
            <a:endCxn id="507916" idx="0"/>
          </p:cNvCxnSpPr>
          <p:nvPr/>
        </p:nvCxnSpPr>
        <p:spPr bwMode="auto">
          <a:xfrm flipH="1">
            <a:off x="3467100" y="4267200"/>
            <a:ext cx="2552700" cy="990600"/>
          </a:xfrm>
          <a:prstGeom prst="bentConnector4">
            <a:avLst>
              <a:gd name="adj1" fmla="val -8954"/>
              <a:gd name="adj2" fmla="val 65384"/>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9" name="AutoShape 15">
            <a:extLst>
              <a:ext uri="{FF2B5EF4-FFF2-40B4-BE49-F238E27FC236}">
                <a16:creationId xmlns:a16="http://schemas.microsoft.com/office/drawing/2014/main" id="{3E1A5144-F58C-9646-93A5-3D4234974D1F}"/>
              </a:ext>
            </a:extLst>
          </p:cNvPr>
          <p:cNvSpPr>
            <a:spLocks noChangeArrowheads="1"/>
          </p:cNvSpPr>
          <p:nvPr/>
        </p:nvSpPr>
        <p:spPr bwMode="auto">
          <a:xfrm>
            <a:off x="2667000" y="37338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translation</a:t>
            </a:r>
          </a:p>
        </p:txBody>
      </p:sp>
      <p:sp>
        <p:nvSpPr>
          <p:cNvPr id="507920" name="AutoShape 16">
            <a:extLst>
              <a:ext uri="{FF2B5EF4-FFF2-40B4-BE49-F238E27FC236}">
                <a16:creationId xmlns:a16="http://schemas.microsoft.com/office/drawing/2014/main" id="{CB63E924-074D-4E4B-B408-B6724C32A79C}"/>
              </a:ext>
            </a:extLst>
          </p:cNvPr>
          <p:cNvSpPr>
            <a:spLocks noChangeArrowheads="1"/>
          </p:cNvSpPr>
          <p:nvPr/>
        </p:nvSpPr>
        <p:spPr bwMode="auto">
          <a:xfrm>
            <a:off x="4800600" y="39624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498ED74-7AFE-004D-AAC0-A0B3381CB062}"/>
              </a:ext>
            </a:extLst>
          </p:cNvPr>
          <p:cNvSpPr>
            <a:spLocks noGrp="1" noChangeArrowheads="1"/>
          </p:cNvSpPr>
          <p:nvPr>
            <p:ph type="title"/>
          </p:nvPr>
        </p:nvSpPr>
        <p:spPr/>
        <p:txBody>
          <a:bodyPr/>
          <a:lstStyle/>
          <a:p>
            <a:r>
              <a:rPr lang="en-US" altLang="zh-CN"/>
              <a:t> </a:t>
            </a:r>
          </a:p>
        </p:txBody>
      </p:sp>
      <p:sp>
        <p:nvSpPr>
          <p:cNvPr id="555011" name="Rectangle 3">
            <a:extLst>
              <a:ext uri="{FF2B5EF4-FFF2-40B4-BE49-F238E27FC236}">
                <a16:creationId xmlns:a16="http://schemas.microsoft.com/office/drawing/2014/main" id="{2E4101FA-230F-EB4C-9209-C7B19748C851}"/>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Kempe</a:t>
            </a:r>
            <a:r>
              <a:rPr lang="en-US" altLang="zh-CN" i="1">
                <a:latin typeface="Arial" panose="020B0604020202020204" pitchFamily="34" charset="0"/>
              </a:rPr>
              <a:t>’</a:t>
            </a:r>
            <a:r>
              <a:rPr lang="en-US" altLang="zh-CN" i="1"/>
              <a:t>s Allocator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a:t>Kempe</a:t>
            </a:r>
            <a:r>
              <a:rPr lang="en-US" altLang="zh-CN">
                <a:latin typeface="Arial" panose="020B0604020202020204" pitchFamily="34" charset="0"/>
              </a:rPr>
              <a:t>’</a:t>
            </a:r>
            <a:r>
              <a:rPr lang="en-US" altLang="zh-CN"/>
              <a:t>s Theorem</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[Kempe,</a:t>
            </a:r>
            <a:r>
              <a:rPr lang="zh-CN" altLang="en-US" dirty="0"/>
              <a:t> </a:t>
            </a:r>
            <a:r>
              <a:rPr lang="en-US" altLang="zh-CN" dirty="0"/>
              <a:t>1876] Given a graph </a:t>
            </a:r>
            <a:r>
              <a:rPr lang="en-US" altLang="zh-CN" dirty="0">
                <a:solidFill>
                  <a:srgbClr val="0432FF"/>
                </a:solidFill>
              </a:rPr>
              <a:t>G</a:t>
            </a:r>
            <a:r>
              <a:rPr lang="en-US" altLang="zh-CN" dirty="0"/>
              <a:t> with some node </a:t>
            </a:r>
            <a:r>
              <a:rPr lang="en-US" altLang="zh-CN" dirty="0">
                <a:solidFill>
                  <a:srgbClr val="0432FF"/>
                </a:solidFill>
              </a:rPr>
              <a:t>n</a:t>
            </a:r>
            <a:r>
              <a:rPr lang="en-US" altLang="zh-CN" dirty="0"/>
              <a:t> such that </a:t>
            </a:r>
            <a:r>
              <a:rPr lang="en-US" altLang="zh-CN" dirty="0">
                <a:solidFill>
                  <a:srgbClr val="0432FF"/>
                </a:solidFill>
              </a:rPr>
              <a:t>degree(n)&lt;K</a:t>
            </a:r>
            <a:r>
              <a:rPr lang="en-US" altLang="zh-CN" dirty="0"/>
              <a:t>, </a:t>
            </a:r>
            <a:r>
              <a:rPr lang="en-US" altLang="zh-CN" dirty="0">
                <a:solidFill>
                  <a:srgbClr val="0432FF"/>
                </a:solidFill>
              </a:rPr>
              <a:t>G</a:t>
            </a:r>
            <a:r>
              <a:rPr lang="en-US" altLang="zh-CN" dirty="0"/>
              <a:t> is K-colorable </a:t>
            </a:r>
            <a:r>
              <a:rPr lang="en-US" altLang="zh-CN" dirty="0" err="1"/>
              <a:t>iff</a:t>
            </a:r>
            <a:r>
              <a:rPr lang="en-US" altLang="zh-CN" dirty="0"/>
              <a:t> (</a:t>
            </a:r>
            <a:r>
              <a:rPr lang="en-US" altLang="zh-CN" dirty="0">
                <a:solidFill>
                  <a:srgbClr val="0432FF"/>
                </a:solidFill>
              </a:rPr>
              <a:t>G-{n}</a:t>
            </a:r>
            <a:r>
              <a:rPr lang="en-US" altLang="zh-CN" dirty="0"/>
              <a:t>) is K-colorable (</a:t>
            </a:r>
            <a:r>
              <a:rPr lang="en-US" altLang="zh-CN" dirty="0">
                <a:solidFill>
                  <a:srgbClr val="0432FF"/>
                </a:solidFill>
              </a:rPr>
              <a:t>G-{n}=</a:t>
            </a:r>
            <a:r>
              <a:rPr lang="en-US" altLang="zh-CN" dirty="0"/>
              <a:t>remove </a:t>
            </a:r>
            <a:r>
              <a:rPr lang="en-US" altLang="zh-CN" dirty="0">
                <a:solidFill>
                  <a:srgbClr val="0432FF"/>
                </a:solidFill>
              </a:rPr>
              <a:t>n</a:t>
            </a:r>
            <a:r>
              <a:rPr lang="en-US" altLang="zh-CN" dirty="0"/>
              <a:t> and all edges connecting </a:t>
            </a:r>
            <a:r>
              <a:rPr lang="en-US" altLang="zh-CN" dirty="0">
                <a:solidFill>
                  <a:srgbClr val="0432FF"/>
                </a:solidFill>
              </a:rPr>
              <a:t>n</a:t>
            </a:r>
            <a:r>
              <a:rPr lang="en-US" altLang="zh-CN" dirty="0"/>
              <a:t>)</a:t>
            </a:r>
          </a:p>
          <a:p>
            <a:pPr lvl="1"/>
            <a:r>
              <a:rPr lang="en-US" altLang="zh-CN" dirty="0"/>
              <a:t>Proof?</a:t>
            </a:r>
          </a:p>
        </p:txBody>
      </p:sp>
      <p:sp>
        <p:nvSpPr>
          <p:cNvPr id="526340" name="Oval 4">
            <a:extLst>
              <a:ext uri="{FF2B5EF4-FFF2-40B4-BE49-F238E27FC236}">
                <a16:creationId xmlns:a16="http://schemas.microsoft.com/office/drawing/2014/main" id="{05D07389-D054-D344-89A0-5EDE515BDA0A}"/>
              </a:ext>
            </a:extLst>
          </p:cNvPr>
          <p:cNvSpPr>
            <a:spLocks noChangeArrowheads="1"/>
          </p:cNvSpPr>
          <p:nvPr/>
        </p:nvSpPr>
        <p:spPr bwMode="auto">
          <a:xfrm>
            <a:off x="7848600" y="44196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n</a:t>
            </a:r>
          </a:p>
        </p:txBody>
      </p:sp>
      <p:sp>
        <p:nvSpPr>
          <p:cNvPr id="526342" name="Freeform 6">
            <a:extLst>
              <a:ext uri="{FF2B5EF4-FFF2-40B4-BE49-F238E27FC236}">
                <a16:creationId xmlns:a16="http://schemas.microsoft.com/office/drawing/2014/main" id="{8600C4CB-1C7F-3740-9A60-B59B4363E9EF}"/>
              </a:ext>
            </a:extLst>
          </p:cNvPr>
          <p:cNvSpPr>
            <a:spLocks/>
          </p:cNvSpPr>
          <p:nvPr/>
        </p:nvSpPr>
        <p:spPr bwMode="auto">
          <a:xfrm>
            <a:off x="3924300" y="4144963"/>
            <a:ext cx="3321050" cy="2382837"/>
          </a:xfrm>
          <a:custGeom>
            <a:avLst/>
            <a:gdLst>
              <a:gd name="T0" fmla="*/ 665 w 2092"/>
              <a:gd name="T1" fmla="*/ 251 h 1501"/>
              <a:gd name="T2" fmla="*/ 594 w 2092"/>
              <a:gd name="T3" fmla="*/ 260 h 1501"/>
              <a:gd name="T4" fmla="*/ 488 w 2092"/>
              <a:gd name="T5" fmla="*/ 304 h 1501"/>
              <a:gd name="T6" fmla="*/ 399 w 2092"/>
              <a:gd name="T7" fmla="*/ 358 h 1501"/>
              <a:gd name="T8" fmla="*/ 319 w 2092"/>
              <a:gd name="T9" fmla="*/ 411 h 1501"/>
              <a:gd name="T10" fmla="*/ 204 w 2092"/>
              <a:gd name="T11" fmla="*/ 517 h 1501"/>
              <a:gd name="T12" fmla="*/ 124 w 2092"/>
              <a:gd name="T13" fmla="*/ 597 h 1501"/>
              <a:gd name="T14" fmla="*/ 54 w 2092"/>
              <a:gd name="T15" fmla="*/ 721 h 1501"/>
              <a:gd name="T16" fmla="*/ 0 w 2092"/>
              <a:gd name="T17" fmla="*/ 907 h 1501"/>
              <a:gd name="T18" fmla="*/ 45 w 2092"/>
              <a:gd name="T19" fmla="*/ 1129 h 1501"/>
              <a:gd name="T20" fmla="*/ 213 w 2092"/>
              <a:gd name="T21" fmla="*/ 1297 h 1501"/>
              <a:gd name="T22" fmla="*/ 541 w 2092"/>
              <a:gd name="T23" fmla="*/ 1412 h 1501"/>
              <a:gd name="T24" fmla="*/ 674 w 2092"/>
              <a:gd name="T25" fmla="*/ 1448 h 1501"/>
              <a:gd name="T26" fmla="*/ 842 w 2092"/>
              <a:gd name="T27" fmla="*/ 1465 h 1501"/>
              <a:gd name="T28" fmla="*/ 1392 w 2092"/>
              <a:gd name="T29" fmla="*/ 1501 h 1501"/>
              <a:gd name="T30" fmla="*/ 1578 w 2092"/>
              <a:gd name="T31" fmla="*/ 1492 h 1501"/>
              <a:gd name="T32" fmla="*/ 1711 w 2092"/>
              <a:gd name="T33" fmla="*/ 1448 h 1501"/>
              <a:gd name="T34" fmla="*/ 1808 w 2092"/>
              <a:gd name="T35" fmla="*/ 1430 h 1501"/>
              <a:gd name="T36" fmla="*/ 1941 w 2092"/>
              <a:gd name="T37" fmla="*/ 1377 h 1501"/>
              <a:gd name="T38" fmla="*/ 2021 w 2092"/>
              <a:gd name="T39" fmla="*/ 1332 h 1501"/>
              <a:gd name="T40" fmla="*/ 2065 w 2092"/>
              <a:gd name="T41" fmla="*/ 1279 h 1501"/>
              <a:gd name="T42" fmla="*/ 2092 w 2092"/>
              <a:gd name="T43" fmla="*/ 1208 h 1501"/>
              <a:gd name="T44" fmla="*/ 2083 w 2092"/>
              <a:gd name="T45" fmla="*/ 1137 h 1501"/>
              <a:gd name="T46" fmla="*/ 2012 w 2092"/>
              <a:gd name="T47" fmla="*/ 1013 h 1501"/>
              <a:gd name="T48" fmla="*/ 2003 w 2092"/>
              <a:gd name="T49" fmla="*/ 987 h 1501"/>
              <a:gd name="T50" fmla="*/ 1976 w 2092"/>
              <a:gd name="T51" fmla="*/ 969 h 1501"/>
              <a:gd name="T52" fmla="*/ 1959 w 2092"/>
              <a:gd name="T53" fmla="*/ 942 h 1501"/>
              <a:gd name="T54" fmla="*/ 1932 w 2092"/>
              <a:gd name="T55" fmla="*/ 925 h 1501"/>
              <a:gd name="T56" fmla="*/ 1906 w 2092"/>
              <a:gd name="T57" fmla="*/ 863 h 1501"/>
              <a:gd name="T58" fmla="*/ 1870 w 2092"/>
              <a:gd name="T59" fmla="*/ 703 h 1501"/>
              <a:gd name="T60" fmla="*/ 1861 w 2092"/>
              <a:gd name="T61" fmla="*/ 544 h 1501"/>
              <a:gd name="T62" fmla="*/ 1799 w 2092"/>
              <a:gd name="T63" fmla="*/ 331 h 1501"/>
              <a:gd name="T64" fmla="*/ 1764 w 2092"/>
              <a:gd name="T65" fmla="*/ 207 h 1501"/>
              <a:gd name="T66" fmla="*/ 1720 w 2092"/>
              <a:gd name="T67" fmla="*/ 65 h 1501"/>
              <a:gd name="T68" fmla="*/ 1383 w 2092"/>
              <a:gd name="T69" fmla="*/ 12 h 1501"/>
              <a:gd name="T70" fmla="*/ 1028 w 2092"/>
              <a:gd name="T71" fmla="*/ 65 h 1501"/>
              <a:gd name="T72" fmla="*/ 816 w 2092"/>
              <a:gd name="T73" fmla="*/ 145 h 1501"/>
              <a:gd name="T74" fmla="*/ 709 w 2092"/>
              <a:gd name="T75" fmla="*/ 180 h 1501"/>
              <a:gd name="T76" fmla="*/ 621 w 2092"/>
              <a:gd name="T77" fmla="*/ 225 h 1501"/>
              <a:gd name="T78" fmla="*/ 612 w 2092"/>
              <a:gd name="T79" fmla="*/ 251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2" h="1501">
                <a:moveTo>
                  <a:pt x="665" y="251"/>
                </a:moveTo>
                <a:cubicBezTo>
                  <a:pt x="641" y="254"/>
                  <a:pt x="617" y="255"/>
                  <a:pt x="594" y="260"/>
                </a:cubicBezTo>
                <a:cubicBezTo>
                  <a:pt x="554" y="269"/>
                  <a:pt x="528" y="295"/>
                  <a:pt x="488" y="304"/>
                </a:cubicBezTo>
                <a:cubicBezTo>
                  <a:pt x="457" y="335"/>
                  <a:pt x="436" y="337"/>
                  <a:pt x="399" y="358"/>
                </a:cubicBezTo>
                <a:cubicBezTo>
                  <a:pt x="368" y="375"/>
                  <a:pt x="353" y="400"/>
                  <a:pt x="319" y="411"/>
                </a:cubicBezTo>
                <a:cubicBezTo>
                  <a:pt x="281" y="449"/>
                  <a:pt x="238" y="472"/>
                  <a:pt x="204" y="517"/>
                </a:cubicBezTo>
                <a:cubicBezTo>
                  <a:pt x="145" y="596"/>
                  <a:pt x="179" y="579"/>
                  <a:pt x="124" y="597"/>
                </a:cubicBezTo>
                <a:cubicBezTo>
                  <a:pt x="103" y="639"/>
                  <a:pt x="73" y="678"/>
                  <a:pt x="54" y="721"/>
                </a:cubicBezTo>
                <a:cubicBezTo>
                  <a:pt x="28" y="781"/>
                  <a:pt x="16" y="844"/>
                  <a:pt x="0" y="907"/>
                </a:cubicBezTo>
                <a:cubicBezTo>
                  <a:pt x="6" y="987"/>
                  <a:pt x="0" y="1062"/>
                  <a:pt x="45" y="1129"/>
                </a:cubicBezTo>
                <a:cubicBezTo>
                  <a:pt x="66" y="1210"/>
                  <a:pt x="149" y="1254"/>
                  <a:pt x="213" y="1297"/>
                </a:cubicBezTo>
                <a:cubicBezTo>
                  <a:pt x="312" y="1364"/>
                  <a:pt x="425" y="1390"/>
                  <a:pt x="541" y="1412"/>
                </a:cubicBezTo>
                <a:cubicBezTo>
                  <a:pt x="585" y="1420"/>
                  <a:pt x="631" y="1437"/>
                  <a:pt x="674" y="1448"/>
                </a:cubicBezTo>
                <a:cubicBezTo>
                  <a:pt x="712" y="1458"/>
                  <a:pt x="824" y="1464"/>
                  <a:pt x="842" y="1465"/>
                </a:cubicBezTo>
                <a:cubicBezTo>
                  <a:pt x="1016" y="1495"/>
                  <a:pt x="1214" y="1493"/>
                  <a:pt x="1392" y="1501"/>
                </a:cubicBezTo>
                <a:cubicBezTo>
                  <a:pt x="1454" y="1498"/>
                  <a:pt x="1516" y="1497"/>
                  <a:pt x="1578" y="1492"/>
                </a:cubicBezTo>
                <a:cubicBezTo>
                  <a:pt x="1629" y="1488"/>
                  <a:pt x="1665" y="1463"/>
                  <a:pt x="1711" y="1448"/>
                </a:cubicBezTo>
                <a:cubicBezTo>
                  <a:pt x="1742" y="1438"/>
                  <a:pt x="1776" y="1437"/>
                  <a:pt x="1808" y="1430"/>
                </a:cubicBezTo>
                <a:cubicBezTo>
                  <a:pt x="1854" y="1402"/>
                  <a:pt x="1890" y="1393"/>
                  <a:pt x="1941" y="1377"/>
                </a:cubicBezTo>
                <a:cubicBezTo>
                  <a:pt x="1970" y="1368"/>
                  <a:pt x="1992" y="1342"/>
                  <a:pt x="2021" y="1332"/>
                </a:cubicBezTo>
                <a:cubicBezTo>
                  <a:pt x="2034" y="1313"/>
                  <a:pt x="2054" y="1299"/>
                  <a:pt x="2065" y="1279"/>
                </a:cubicBezTo>
                <a:cubicBezTo>
                  <a:pt x="2077" y="1257"/>
                  <a:pt x="2081" y="1231"/>
                  <a:pt x="2092" y="1208"/>
                </a:cubicBezTo>
                <a:cubicBezTo>
                  <a:pt x="2089" y="1184"/>
                  <a:pt x="2091" y="1159"/>
                  <a:pt x="2083" y="1137"/>
                </a:cubicBezTo>
                <a:cubicBezTo>
                  <a:pt x="2012" y="945"/>
                  <a:pt x="2054" y="1096"/>
                  <a:pt x="2012" y="1013"/>
                </a:cubicBezTo>
                <a:cubicBezTo>
                  <a:pt x="2008" y="1005"/>
                  <a:pt x="2009" y="994"/>
                  <a:pt x="2003" y="987"/>
                </a:cubicBezTo>
                <a:cubicBezTo>
                  <a:pt x="1996" y="979"/>
                  <a:pt x="1985" y="975"/>
                  <a:pt x="1976" y="969"/>
                </a:cubicBezTo>
                <a:cubicBezTo>
                  <a:pt x="1970" y="960"/>
                  <a:pt x="1967" y="950"/>
                  <a:pt x="1959" y="942"/>
                </a:cubicBezTo>
                <a:cubicBezTo>
                  <a:pt x="1951" y="934"/>
                  <a:pt x="1939" y="933"/>
                  <a:pt x="1932" y="925"/>
                </a:cubicBezTo>
                <a:cubicBezTo>
                  <a:pt x="1918" y="908"/>
                  <a:pt x="1916" y="883"/>
                  <a:pt x="1906" y="863"/>
                </a:cubicBezTo>
                <a:cubicBezTo>
                  <a:pt x="1895" y="809"/>
                  <a:pt x="1887" y="755"/>
                  <a:pt x="1870" y="703"/>
                </a:cubicBezTo>
                <a:cubicBezTo>
                  <a:pt x="1867" y="650"/>
                  <a:pt x="1866" y="597"/>
                  <a:pt x="1861" y="544"/>
                </a:cubicBezTo>
                <a:cubicBezTo>
                  <a:pt x="1854" y="472"/>
                  <a:pt x="1828" y="397"/>
                  <a:pt x="1799" y="331"/>
                </a:cubicBezTo>
                <a:cubicBezTo>
                  <a:pt x="1782" y="292"/>
                  <a:pt x="1778" y="247"/>
                  <a:pt x="1764" y="207"/>
                </a:cubicBezTo>
                <a:cubicBezTo>
                  <a:pt x="1751" y="168"/>
                  <a:pt x="1746" y="99"/>
                  <a:pt x="1720" y="65"/>
                </a:cubicBezTo>
                <a:cubicBezTo>
                  <a:pt x="1669" y="0"/>
                  <a:pt x="1391" y="12"/>
                  <a:pt x="1383" y="12"/>
                </a:cubicBezTo>
                <a:cubicBezTo>
                  <a:pt x="1253" y="18"/>
                  <a:pt x="1148" y="25"/>
                  <a:pt x="1028" y="65"/>
                </a:cubicBezTo>
                <a:cubicBezTo>
                  <a:pt x="966" y="108"/>
                  <a:pt x="889" y="127"/>
                  <a:pt x="816" y="145"/>
                </a:cubicBezTo>
                <a:cubicBezTo>
                  <a:pt x="784" y="153"/>
                  <a:pt x="741" y="167"/>
                  <a:pt x="709" y="180"/>
                </a:cubicBezTo>
                <a:cubicBezTo>
                  <a:pt x="677" y="193"/>
                  <a:pt x="653" y="214"/>
                  <a:pt x="621" y="225"/>
                </a:cubicBezTo>
                <a:cubicBezTo>
                  <a:pt x="618" y="234"/>
                  <a:pt x="612" y="251"/>
                  <a:pt x="612" y="251"/>
                </a:cubicBezTo>
              </a:path>
            </a:pathLst>
          </a:custGeom>
          <a:solidFill>
            <a:schemeClr val="accent2"/>
          </a:solidFill>
          <a:ln w="381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3" name="Line 7">
            <a:extLst>
              <a:ext uri="{FF2B5EF4-FFF2-40B4-BE49-F238E27FC236}">
                <a16:creationId xmlns:a16="http://schemas.microsoft.com/office/drawing/2014/main" id="{A904B117-9FB8-524D-92A6-88BAD81F50DA}"/>
              </a:ext>
            </a:extLst>
          </p:cNvPr>
          <p:cNvSpPr>
            <a:spLocks noChangeShapeType="1"/>
          </p:cNvSpPr>
          <p:nvPr/>
        </p:nvSpPr>
        <p:spPr bwMode="auto">
          <a:xfrm>
            <a:off x="6324600" y="4495800"/>
            <a:ext cx="15240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4" name="Oval 8">
            <a:extLst>
              <a:ext uri="{FF2B5EF4-FFF2-40B4-BE49-F238E27FC236}">
                <a16:creationId xmlns:a16="http://schemas.microsoft.com/office/drawing/2014/main" id="{F1FF75E9-1A17-284F-9CBA-1BF2EA176E15}"/>
              </a:ext>
            </a:extLst>
          </p:cNvPr>
          <p:cNvSpPr>
            <a:spLocks noChangeArrowheads="1"/>
          </p:cNvSpPr>
          <p:nvPr/>
        </p:nvSpPr>
        <p:spPr bwMode="auto">
          <a:xfrm>
            <a:off x="5867400" y="42672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45" name="Line 9">
            <a:extLst>
              <a:ext uri="{FF2B5EF4-FFF2-40B4-BE49-F238E27FC236}">
                <a16:creationId xmlns:a16="http://schemas.microsoft.com/office/drawing/2014/main" id="{933D6B80-07DF-EF41-9E46-30A9938FE2C2}"/>
              </a:ext>
            </a:extLst>
          </p:cNvPr>
          <p:cNvSpPr>
            <a:spLocks noChangeShapeType="1"/>
          </p:cNvSpPr>
          <p:nvPr/>
        </p:nvSpPr>
        <p:spPr bwMode="auto">
          <a:xfrm flipV="1">
            <a:off x="6400800" y="4724400"/>
            <a:ext cx="1447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6" name="Oval 10">
            <a:extLst>
              <a:ext uri="{FF2B5EF4-FFF2-40B4-BE49-F238E27FC236}">
                <a16:creationId xmlns:a16="http://schemas.microsoft.com/office/drawing/2014/main" id="{56854E8D-88D6-A047-AE1C-8586FEB704AD}"/>
              </a:ext>
            </a:extLst>
          </p:cNvPr>
          <p:cNvSpPr>
            <a:spLocks noChangeArrowheads="1"/>
          </p:cNvSpPr>
          <p:nvPr/>
        </p:nvSpPr>
        <p:spPr bwMode="auto">
          <a:xfrm>
            <a:off x="5943600" y="48768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47" name="Line 11">
            <a:extLst>
              <a:ext uri="{FF2B5EF4-FFF2-40B4-BE49-F238E27FC236}">
                <a16:creationId xmlns:a16="http://schemas.microsoft.com/office/drawing/2014/main" id="{4091B709-4B0C-B445-8DD2-CCEBE0A5A381}"/>
              </a:ext>
            </a:extLst>
          </p:cNvPr>
          <p:cNvSpPr>
            <a:spLocks noChangeShapeType="1"/>
          </p:cNvSpPr>
          <p:nvPr/>
        </p:nvSpPr>
        <p:spPr bwMode="auto">
          <a:xfrm flipV="1">
            <a:off x="6781800" y="4876800"/>
            <a:ext cx="12192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8" name="Oval 12">
            <a:extLst>
              <a:ext uri="{FF2B5EF4-FFF2-40B4-BE49-F238E27FC236}">
                <a16:creationId xmlns:a16="http://schemas.microsoft.com/office/drawing/2014/main" id="{AEA3FDC9-8D13-1149-A1AE-C022A72F024B}"/>
              </a:ext>
            </a:extLst>
          </p:cNvPr>
          <p:cNvSpPr>
            <a:spLocks noChangeArrowheads="1"/>
          </p:cNvSpPr>
          <p:nvPr/>
        </p:nvSpPr>
        <p:spPr bwMode="auto">
          <a:xfrm>
            <a:off x="6324600" y="58674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50" name="Text Box 14">
            <a:extLst>
              <a:ext uri="{FF2B5EF4-FFF2-40B4-BE49-F238E27FC236}">
                <a16:creationId xmlns:a16="http://schemas.microsoft.com/office/drawing/2014/main" id="{52DB80F6-31E5-6048-9A35-D8D23EFED3F3}"/>
              </a:ext>
            </a:extLst>
          </p:cNvPr>
          <p:cNvSpPr txBox="1">
            <a:spLocks noChangeArrowheads="1"/>
          </p:cNvSpPr>
          <p:nvPr/>
        </p:nvSpPr>
        <p:spPr bwMode="auto">
          <a:xfrm>
            <a:off x="7177088" y="4876800"/>
            <a:ext cx="67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3200">
                <a:latin typeface="Arial" panose="020B0604020202020204" pitchFamily="34" charset="0"/>
              </a:rPr>
              <a:t>…</a:t>
            </a:r>
            <a:endParaRPr lang="en-US" altLang="zh-CN" sz="3200"/>
          </a:p>
        </p:txBody>
      </p:sp>
      <p:sp>
        <p:nvSpPr>
          <p:cNvPr id="526351" name="Text Box 15">
            <a:extLst>
              <a:ext uri="{FF2B5EF4-FFF2-40B4-BE49-F238E27FC236}">
                <a16:creationId xmlns:a16="http://schemas.microsoft.com/office/drawing/2014/main" id="{8AC5E701-5DB7-B14F-AB4E-E9D104C17D1B}"/>
              </a:ext>
            </a:extLst>
          </p:cNvPr>
          <p:cNvSpPr txBox="1">
            <a:spLocks noChangeArrowheads="1"/>
          </p:cNvSpPr>
          <p:nvPr/>
        </p:nvSpPr>
        <p:spPr bwMode="auto">
          <a:xfrm>
            <a:off x="7391400" y="41148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432FF"/>
                </a:solidFill>
              </a:rPr>
              <a:t>degree(n)&lt;K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26340"/>
                                        </p:tgtEl>
                                      </p:cBhvr>
                                    </p:animEffect>
                                    <p:set>
                                      <p:cBhvr>
                                        <p:cTn id="7" dur="1" fill="hold">
                                          <p:stCondLst>
                                            <p:cond delay="499"/>
                                          </p:stCondLst>
                                        </p:cTn>
                                        <p:tgtEl>
                                          <p:spTgt spid="526340"/>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26343"/>
                                        </p:tgtEl>
                                      </p:cBhvr>
                                    </p:animEffect>
                                    <p:set>
                                      <p:cBhvr>
                                        <p:cTn id="10" dur="1" fill="hold">
                                          <p:stCondLst>
                                            <p:cond delay="499"/>
                                          </p:stCondLst>
                                        </p:cTn>
                                        <p:tgtEl>
                                          <p:spTgt spid="526343"/>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26345"/>
                                        </p:tgtEl>
                                      </p:cBhvr>
                                    </p:animEffect>
                                    <p:set>
                                      <p:cBhvr>
                                        <p:cTn id="13" dur="1" fill="hold">
                                          <p:stCondLst>
                                            <p:cond delay="499"/>
                                          </p:stCondLst>
                                        </p:cTn>
                                        <p:tgtEl>
                                          <p:spTgt spid="526345"/>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526350"/>
                                        </p:tgtEl>
                                      </p:cBhvr>
                                    </p:animEffect>
                                    <p:set>
                                      <p:cBhvr>
                                        <p:cTn id="16" dur="1" fill="hold">
                                          <p:stCondLst>
                                            <p:cond delay="499"/>
                                          </p:stCondLst>
                                        </p:cTn>
                                        <p:tgtEl>
                                          <p:spTgt spid="526350"/>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526347"/>
                                        </p:tgtEl>
                                      </p:cBhvr>
                                    </p:animEffect>
                                    <p:set>
                                      <p:cBhvr>
                                        <p:cTn id="19" dur="1" fill="hold">
                                          <p:stCondLst>
                                            <p:cond delay="499"/>
                                          </p:stCondLst>
                                        </p:cTn>
                                        <p:tgtEl>
                                          <p:spTgt spid="5263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P spid="5263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9D9C15FA-FDBC-BE48-8BB3-84C8DFA9D096}"/>
              </a:ext>
            </a:extLst>
          </p:cNvPr>
          <p:cNvSpPr>
            <a:spLocks noGrp="1" noChangeArrowheads="1"/>
          </p:cNvSpPr>
          <p:nvPr>
            <p:ph type="title"/>
          </p:nvPr>
        </p:nvSpPr>
        <p:spPr/>
        <p:txBody>
          <a:bodyPr/>
          <a:lstStyle/>
          <a:p>
            <a:r>
              <a:rPr lang="en-US" altLang="zh-CN" dirty="0"/>
              <a:t>Kempe</a:t>
            </a:r>
            <a:r>
              <a:rPr lang="en-US" altLang="zh-CN" dirty="0">
                <a:latin typeface="Arial" panose="020B0604020202020204" pitchFamily="34" charset="0"/>
              </a:rPr>
              <a:t>’</a:t>
            </a:r>
            <a:r>
              <a:rPr lang="en-US" altLang="zh-CN" dirty="0"/>
              <a:t>s Algorithm</a:t>
            </a:r>
          </a:p>
        </p:txBody>
      </p:sp>
      <p:sp>
        <p:nvSpPr>
          <p:cNvPr id="527363" name="Rectangle 3">
            <a:extLst>
              <a:ext uri="{FF2B5EF4-FFF2-40B4-BE49-F238E27FC236}">
                <a16:creationId xmlns:a16="http://schemas.microsoft.com/office/drawing/2014/main" id="{AB9ADB01-9E9D-5747-AFEC-A924F03894A8}"/>
              </a:ext>
            </a:extLst>
          </p:cNvPr>
          <p:cNvSpPr>
            <a:spLocks noGrp="1" noChangeArrowheads="1"/>
          </p:cNvSpPr>
          <p:nvPr>
            <p:ph type="body" idx="1"/>
          </p:nvPr>
        </p:nvSpPr>
        <p:spPr>
          <a:xfrm>
            <a:off x="304800" y="2017713"/>
            <a:ext cx="8650288" cy="4114800"/>
          </a:xfrm>
        </p:spPr>
        <p:txBody>
          <a:bodyPr/>
          <a:lstStyle/>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kempe(graph G, </a:t>
            </a:r>
            <a:r>
              <a:rPr lang="en-US" altLang="zh-CN" sz="2000" b="1" dirty="0" err="1">
                <a:solidFill>
                  <a:srgbClr val="0432FF"/>
                </a:solidFill>
                <a:latin typeface="Courier New" panose="02070309020205020404" pitchFamily="49" charset="0"/>
                <a:cs typeface="Courier New" panose="02070309020205020404" pitchFamily="49" charset="0"/>
              </a:rPr>
              <a:t>numRegs</a:t>
            </a:r>
            <a:r>
              <a:rPr lang="en-US" altLang="zh-CN" sz="2000" b="1" dirty="0">
                <a:solidFill>
                  <a:srgbClr val="0432FF"/>
                </a:solidFill>
                <a:latin typeface="Courier New" panose="02070309020205020404" pitchFamily="49" charset="0"/>
                <a:cs typeface="Courier New" panose="02070309020205020404" pitchFamily="49" charset="0"/>
              </a:rPr>
              <a:t> K){ </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while(there is some node n such that degree(n)&lt;K){</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remove this node n</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from</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G;</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assign a color C</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to the removed node n; </a:t>
            </a:r>
            <a:r>
              <a:rPr lang="en-US" altLang="zh-CN" sz="2000" b="1" dirty="0">
                <a:latin typeface="Courier New" panose="02070309020205020404" pitchFamily="49" charset="0"/>
                <a:cs typeface="Courier New" panose="02070309020205020404" pitchFamily="49" charset="0"/>
              </a:rPr>
              <a:t>// greedy</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hopefully</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G</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becomes</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empty</a:t>
            </a:r>
          </a:p>
          <a:p>
            <a:pPr>
              <a:buFont typeface="Wingdings" pitchFamily="2" charset="2"/>
              <a:buNone/>
            </a:pPr>
            <a:endParaRPr lang="en-US" altLang="zh-CN" sz="2000" b="1" dirty="0">
              <a:solidFill>
                <a:schemeClr val="folHlink"/>
              </a:solidFill>
              <a:latin typeface="Courier New" panose="02070309020205020404" pitchFamily="49" charset="0"/>
              <a:cs typeface="Courier New" panose="02070309020205020404" pitchFamily="49" charset="0"/>
            </a:endParaRP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if(G is empty)   </a:t>
            </a:r>
            <a:r>
              <a:rPr lang="en-US" altLang="zh-CN" sz="2000" b="1" dirty="0">
                <a:latin typeface="Courier New" panose="02070309020205020404" pitchFamily="49" charset="0"/>
                <a:cs typeface="Courier New" panose="02070309020205020404" pitchFamily="49" charset="0"/>
              </a:rPr>
              <a:t>// G is K-colorable</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return success;</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return failure;</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dirty="0"/>
              <a:t>Architecture</a:t>
            </a:r>
            <a:r>
              <a:rPr lang="zh-CN" altLang="en-US" dirty="0"/>
              <a:t> </a:t>
            </a:r>
            <a:r>
              <a:rPr lang="en-US" altLang="zh-CN" dirty="0"/>
              <a:t>for</a:t>
            </a:r>
            <a:r>
              <a:rPr lang="zh-CN" altLang="en-US" dirty="0"/>
              <a:t> </a:t>
            </a:r>
            <a:r>
              <a:rPr lang="en-US" altLang="zh-CN" dirty="0"/>
              <a:t>Kempe’s Algorithm</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2209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3886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5410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32766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49530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64770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16002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多文档 2">
            <a:extLst>
              <a:ext uri="{FF2B5EF4-FFF2-40B4-BE49-F238E27FC236}">
                <a16:creationId xmlns:a16="http://schemas.microsoft.com/office/drawing/2014/main" id="{B7E0C9DF-CC66-924B-7919-556B550AEFFE}"/>
              </a:ext>
            </a:extLst>
          </p:cNvPr>
          <p:cNvSpPr/>
          <p:nvPr/>
        </p:nvSpPr>
        <p:spPr>
          <a:xfrm>
            <a:off x="457200" y="3276600"/>
            <a:ext cx="1143000" cy="1219200"/>
          </a:xfrm>
          <a:prstGeom prst="flowChartMultidocumen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Assem</a:t>
            </a:r>
            <a:endParaRPr kumimoji="1" lang="zh-CN" altLang="en-US" dirty="0"/>
          </a:p>
        </p:txBody>
      </p:sp>
      <p:sp>
        <p:nvSpPr>
          <p:cNvPr id="4" name="多文档 3">
            <a:extLst>
              <a:ext uri="{FF2B5EF4-FFF2-40B4-BE49-F238E27FC236}">
                <a16:creationId xmlns:a16="http://schemas.microsoft.com/office/drawing/2014/main" id="{0E8E8C5D-DB33-6B16-5F8C-FE4A7F1C59EA}"/>
              </a:ext>
            </a:extLst>
          </p:cNvPr>
          <p:cNvSpPr/>
          <p:nvPr/>
        </p:nvSpPr>
        <p:spPr>
          <a:xfrm>
            <a:off x="7010400" y="3276600"/>
            <a:ext cx="1143000" cy="1219200"/>
          </a:xfrm>
          <a:prstGeom prst="flowChartMultidocumen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Assem</a:t>
            </a:r>
            <a:endParaRPr kumimoji="1" lang="zh-CN" altLang="en-US" dirty="0"/>
          </a:p>
        </p:txBody>
      </p:sp>
    </p:spTree>
    <p:extLst>
      <p:ext uri="{BB962C8B-B14F-4D97-AF65-F5344CB8AC3E}">
        <p14:creationId xmlns:p14="http://schemas.microsoft.com/office/powerpoint/2010/main" val="402162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080035DD-1E0E-0A44-BD48-FD063F64DAA4}"/>
              </a:ext>
            </a:extLst>
          </p:cNvPr>
          <p:cNvSpPr>
            <a:spLocks noGrp="1" noChangeArrowheads="1"/>
          </p:cNvSpPr>
          <p:nvPr>
            <p:ph type="title"/>
          </p:nvPr>
        </p:nvSpPr>
        <p:spPr/>
        <p:txBody>
          <a:bodyPr/>
          <a:lstStyle/>
          <a:p>
            <a:r>
              <a:rPr lang="en-US" altLang="zh-CN"/>
              <a:t>Example</a:t>
            </a:r>
          </a:p>
        </p:txBody>
      </p:sp>
      <p:sp>
        <p:nvSpPr>
          <p:cNvPr id="529412" name="Oval 4">
            <a:extLst>
              <a:ext uri="{FF2B5EF4-FFF2-40B4-BE49-F238E27FC236}">
                <a16:creationId xmlns:a16="http://schemas.microsoft.com/office/drawing/2014/main" id="{235F3C64-CBB6-E84C-A2F8-A904E6001011}"/>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9413" name="Oval 5">
            <a:extLst>
              <a:ext uri="{FF2B5EF4-FFF2-40B4-BE49-F238E27FC236}">
                <a16:creationId xmlns:a16="http://schemas.microsoft.com/office/drawing/2014/main" id="{88F69D29-122B-A548-A8E9-868D7904F2D3}"/>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9414" name="Oval 6">
            <a:extLst>
              <a:ext uri="{FF2B5EF4-FFF2-40B4-BE49-F238E27FC236}">
                <a16:creationId xmlns:a16="http://schemas.microsoft.com/office/drawing/2014/main" id="{EC275D36-F95E-9F48-B5F8-3E7F294B4E99}"/>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9415" name="Oval 7">
            <a:extLst>
              <a:ext uri="{FF2B5EF4-FFF2-40B4-BE49-F238E27FC236}">
                <a16:creationId xmlns:a16="http://schemas.microsoft.com/office/drawing/2014/main" id="{F8605B36-959A-D14B-BF19-4F5BF1AFBBAC}"/>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9416" name="Oval 8">
            <a:extLst>
              <a:ext uri="{FF2B5EF4-FFF2-40B4-BE49-F238E27FC236}">
                <a16:creationId xmlns:a16="http://schemas.microsoft.com/office/drawing/2014/main" id="{AC02B4B7-EE34-2445-9B61-1370933D769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29417" name="Line 9">
            <a:extLst>
              <a:ext uri="{FF2B5EF4-FFF2-40B4-BE49-F238E27FC236}">
                <a16:creationId xmlns:a16="http://schemas.microsoft.com/office/drawing/2014/main" id="{E2275A8D-3A3D-4249-878D-D75A05332D96}"/>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18" name="Line 10">
            <a:extLst>
              <a:ext uri="{FF2B5EF4-FFF2-40B4-BE49-F238E27FC236}">
                <a16:creationId xmlns:a16="http://schemas.microsoft.com/office/drawing/2014/main" id="{9E8FED04-39C8-724A-9B61-459578A96B21}"/>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19" name="Line 11">
            <a:extLst>
              <a:ext uri="{FF2B5EF4-FFF2-40B4-BE49-F238E27FC236}">
                <a16:creationId xmlns:a16="http://schemas.microsoft.com/office/drawing/2014/main" id="{9F388968-73D3-A044-AE9B-DDE6FB9A262F}"/>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0" name="Line 12">
            <a:extLst>
              <a:ext uri="{FF2B5EF4-FFF2-40B4-BE49-F238E27FC236}">
                <a16:creationId xmlns:a16="http://schemas.microsoft.com/office/drawing/2014/main" id="{FDAA1EE6-67B6-8945-B229-20C34A3763A5}"/>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1" name="Line 13">
            <a:extLst>
              <a:ext uri="{FF2B5EF4-FFF2-40B4-BE49-F238E27FC236}">
                <a16:creationId xmlns:a16="http://schemas.microsoft.com/office/drawing/2014/main" id="{83582BC0-0FF8-4B48-A5AC-A2DEABA328D7}"/>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2" name="Line 14">
            <a:extLst>
              <a:ext uri="{FF2B5EF4-FFF2-40B4-BE49-F238E27FC236}">
                <a16:creationId xmlns:a16="http://schemas.microsoft.com/office/drawing/2014/main" id="{1540F88C-E553-174D-AE7E-5E91C8171C50}"/>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3" name="Line 15">
            <a:extLst>
              <a:ext uri="{FF2B5EF4-FFF2-40B4-BE49-F238E27FC236}">
                <a16:creationId xmlns:a16="http://schemas.microsoft.com/office/drawing/2014/main" id="{EC374082-79D2-C44D-AFA2-D299F0E13F71}"/>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4" name="Line 16">
            <a:extLst>
              <a:ext uri="{FF2B5EF4-FFF2-40B4-BE49-F238E27FC236}">
                <a16:creationId xmlns:a16="http://schemas.microsoft.com/office/drawing/2014/main" id="{36A99F75-E9C0-6F40-9B14-C67AC99B02F4}"/>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5" name="Text Box 17">
            <a:extLst>
              <a:ext uri="{FF2B5EF4-FFF2-40B4-BE49-F238E27FC236}">
                <a16:creationId xmlns:a16="http://schemas.microsoft.com/office/drawing/2014/main" id="{D31E1A77-5A8A-8E47-9824-E64BDF630429}"/>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29426" name="Text Box 18">
            <a:extLst>
              <a:ext uri="{FF2B5EF4-FFF2-40B4-BE49-F238E27FC236}">
                <a16:creationId xmlns:a16="http://schemas.microsoft.com/office/drawing/2014/main" id="{E50831A1-38F8-3249-B5C4-AF595B854FD4}"/>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29431" name="Text Box 23">
            <a:extLst>
              <a:ext uri="{FF2B5EF4-FFF2-40B4-BE49-F238E27FC236}">
                <a16:creationId xmlns:a16="http://schemas.microsoft.com/office/drawing/2014/main" id="{9B9E8752-B4BB-9647-8544-9CA3726F75A8}"/>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remove node </a:t>
            </a:r>
            <a:r>
              <a:rPr lang="en-US" altLang="zh-CN" sz="2000" dirty="0">
                <a:latin typeface="Arial" panose="020B0604020202020204" pitchFamily="34" charset="0"/>
              </a:rPr>
              <a:t>“</a:t>
            </a:r>
            <a:r>
              <a:rPr lang="en-US" altLang="zh-CN" sz="2000" dirty="0"/>
              <a:t>a</a:t>
            </a:r>
            <a:r>
              <a:rPr lang="en-US" altLang="zh-CN" sz="2000" dirty="0">
                <a:latin typeface="Arial" panose="020B0604020202020204" pitchFamily="34" charset="0"/>
              </a:rPr>
              <a:t>”</a:t>
            </a:r>
            <a:r>
              <a:rPr lang="en-US" altLang="zh-CN" sz="2000" dirty="0"/>
              <a:t>, assign the first available color</a:t>
            </a:r>
            <a:endParaRPr lang="en-US" altLang="zh-CN" sz="2000" dirty="0">
              <a:solidFill>
                <a:schemeClr val="folHlink"/>
              </a:solidFill>
            </a:endParaRPr>
          </a:p>
        </p:txBody>
      </p:sp>
      <p:sp>
        <p:nvSpPr>
          <p:cNvPr id="2" name="Text Box 18">
            <a:extLst>
              <a:ext uri="{FF2B5EF4-FFF2-40B4-BE49-F238E27FC236}">
                <a16:creationId xmlns:a16="http://schemas.microsoft.com/office/drawing/2014/main" id="{05D4D0B3-DFA5-DF5A-51AF-91C14D71BBBD}"/>
              </a:ext>
            </a:extLst>
          </p:cNvPr>
          <p:cNvSpPr txBox="1">
            <a:spLocks noChangeArrowheads="1"/>
          </p:cNvSpPr>
          <p:nvPr/>
        </p:nvSpPr>
        <p:spPr bwMode="auto">
          <a:xfrm>
            <a:off x="4191000" y="762000"/>
            <a:ext cx="4648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Can</a:t>
            </a:r>
            <a:r>
              <a:rPr lang="zh-CN" altLang="en-US" sz="2000" dirty="0"/>
              <a:t> </a:t>
            </a:r>
            <a:r>
              <a:rPr lang="en-US" altLang="zh-CN" sz="2000" dirty="0"/>
              <a:t>you</a:t>
            </a:r>
            <a:r>
              <a:rPr lang="zh-CN" altLang="en-US" sz="2000" dirty="0"/>
              <a:t> </a:t>
            </a:r>
            <a:r>
              <a:rPr lang="en-US" altLang="zh-CN" sz="2000" dirty="0"/>
              <a:t>write</a:t>
            </a:r>
            <a:r>
              <a:rPr lang="zh-CN" altLang="en-US" sz="2000" dirty="0"/>
              <a:t> </a:t>
            </a:r>
            <a:r>
              <a:rPr lang="en-US" altLang="zh-CN" sz="2000" dirty="0"/>
              <a:t>down</a:t>
            </a:r>
            <a:r>
              <a:rPr lang="zh-CN" altLang="en-US" sz="2000" dirty="0"/>
              <a:t> </a:t>
            </a:r>
            <a:r>
              <a:rPr lang="en-US" altLang="zh-CN" sz="2000" dirty="0"/>
              <a:t>a</a:t>
            </a:r>
            <a:r>
              <a:rPr lang="zh-CN" altLang="en-US" sz="2000" dirty="0"/>
              <a:t> </a:t>
            </a:r>
            <a:r>
              <a:rPr lang="en-US" altLang="zh-CN" sz="2000" dirty="0"/>
              <a:t>sample</a:t>
            </a:r>
            <a:r>
              <a:rPr lang="zh-CN" altLang="en-US" sz="2000" dirty="0"/>
              <a:t> </a:t>
            </a:r>
            <a:r>
              <a:rPr lang="en-US" altLang="zh-CN" sz="2000" dirty="0"/>
              <a:t>program</a:t>
            </a:r>
            <a:r>
              <a:rPr lang="zh-CN" altLang="en-US" sz="2000" dirty="0"/>
              <a:t> </a:t>
            </a:r>
            <a:r>
              <a:rPr lang="en-US" altLang="zh-CN" sz="2000" dirty="0"/>
              <a:t>manifesting</a:t>
            </a:r>
            <a:r>
              <a:rPr lang="zh-CN" altLang="en-US" sz="2000" dirty="0"/>
              <a:t> </a:t>
            </a:r>
            <a:r>
              <a:rPr lang="en-US" altLang="zh-CN" sz="2000" dirty="0"/>
              <a:t>this</a:t>
            </a:r>
            <a:r>
              <a:rPr lang="zh-CN" altLang="en-US" sz="2000" dirty="0"/>
              <a:t> </a:t>
            </a:r>
            <a:r>
              <a:rPr lang="en-US" altLang="zh-CN" sz="2000" dirty="0"/>
              <a:t>IG?</a:t>
            </a:r>
            <a:r>
              <a:rPr lang="zh-CN" altLang="en-US" sz="2000" dirty="0"/>
              <a:t> </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26"/>
                                        </p:tgtEl>
                                        <p:attrNameLst>
                                          <p:attrName>style.visibility</p:attrName>
                                        </p:attrNameLst>
                                      </p:cBhvr>
                                      <p:to>
                                        <p:strVal val="visible"/>
                                      </p:to>
                                    </p:set>
                                    <p:animEffect transition="in" filter="blinds(horizontal)">
                                      <p:cBhvr>
                                        <p:cTn id="7" dur="500"/>
                                        <p:tgtEl>
                                          <p:spTgt spid="529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9431"/>
                                        </p:tgtEl>
                                        <p:attrNameLst>
                                          <p:attrName>style.visibility</p:attrName>
                                        </p:attrNameLst>
                                      </p:cBhvr>
                                      <p:to>
                                        <p:strVal val="visible"/>
                                      </p:to>
                                    </p:set>
                                    <p:animEffect transition="in" filter="blinds(horizontal)">
                                      <p:cBhvr>
                                        <p:cTn id="12" dur="500"/>
                                        <p:tgtEl>
                                          <p:spTgt spid="5294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26" grpId="0"/>
      <p:bldP spid="529431"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4FA89279-A8E8-1543-9775-92DF6CBC4095}"/>
              </a:ext>
            </a:extLst>
          </p:cNvPr>
          <p:cNvSpPr>
            <a:spLocks noGrp="1" noChangeArrowheads="1"/>
          </p:cNvSpPr>
          <p:nvPr>
            <p:ph type="title"/>
          </p:nvPr>
        </p:nvSpPr>
        <p:spPr/>
        <p:txBody>
          <a:bodyPr/>
          <a:lstStyle/>
          <a:p>
            <a:r>
              <a:rPr lang="en-US" altLang="zh-CN"/>
              <a:t>Example</a:t>
            </a:r>
          </a:p>
        </p:txBody>
      </p:sp>
      <p:sp>
        <p:nvSpPr>
          <p:cNvPr id="535555" name="Oval 3">
            <a:extLst>
              <a:ext uri="{FF2B5EF4-FFF2-40B4-BE49-F238E27FC236}">
                <a16:creationId xmlns:a16="http://schemas.microsoft.com/office/drawing/2014/main" id="{FCB9C238-515B-3D44-9E4F-D64631716FB3}"/>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5556" name="Oval 4">
            <a:extLst>
              <a:ext uri="{FF2B5EF4-FFF2-40B4-BE49-F238E27FC236}">
                <a16:creationId xmlns:a16="http://schemas.microsoft.com/office/drawing/2014/main" id="{AEF14787-5C66-6040-BBE7-F53EA72160B7}"/>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5557" name="Oval 5">
            <a:extLst>
              <a:ext uri="{FF2B5EF4-FFF2-40B4-BE49-F238E27FC236}">
                <a16:creationId xmlns:a16="http://schemas.microsoft.com/office/drawing/2014/main" id="{9F9DE415-D11F-CD42-9745-D73B7B1EAAA0}"/>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5558" name="Oval 6">
            <a:extLst>
              <a:ext uri="{FF2B5EF4-FFF2-40B4-BE49-F238E27FC236}">
                <a16:creationId xmlns:a16="http://schemas.microsoft.com/office/drawing/2014/main" id="{C659FA5F-3725-8945-A672-D678D642B717}"/>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5559" name="Oval 7">
            <a:extLst>
              <a:ext uri="{FF2B5EF4-FFF2-40B4-BE49-F238E27FC236}">
                <a16:creationId xmlns:a16="http://schemas.microsoft.com/office/drawing/2014/main" id="{390AE376-0786-6349-80CC-D187DB07CD4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5560" name="Line 8">
            <a:extLst>
              <a:ext uri="{FF2B5EF4-FFF2-40B4-BE49-F238E27FC236}">
                <a16:creationId xmlns:a16="http://schemas.microsoft.com/office/drawing/2014/main" id="{38EF5B13-1162-CF4D-889D-A51EB028306F}"/>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1" name="Line 9">
            <a:extLst>
              <a:ext uri="{FF2B5EF4-FFF2-40B4-BE49-F238E27FC236}">
                <a16:creationId xmlns:a16="http://schemas.microsoft.com/office/drawing/2014/main" id="{DAB617FB-A00B-2042-A400-445E989315DA}"/>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2" name="Line 10">
            <a:extLst>
              <a:ext uri="{FF2B5EF4-FFF2-40B4-BE49-F238E27FC236}">
                <a16:creationId xmlns:a16="http://schemas.microsoft.com/office/drawing/2014/main" id="{F04AC498-DFA1-7C49-BD69-8C0EBAD3587F}"/>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3" name="Line 11">
            <a:extLst>
              <a:ext uri="{FF2B5EF4-FFF2-40B4-BE49-F238E27FC236}">
                <a16:creationId xmlns:a16="http://schemas.microsoft.com/office/drawing/2014/main" id="{E0ED4197-313D-D74A-B90A-4D9C3C846D4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4" name="Line 12">
            <a:extLst>
              <a:ext uri="{FF2B5EF4-FFF2-40B4-BE49-F238E27FC236}">
                <a16:creationId xmlns:a16="http://schemas.microsoft.com/office/drawing/2014/main" id="{DFD5C244-E42F-C742-954B-3A9AF51FF1CA}"/>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5" name="Line 13">
            <a:extLst>
              <a:ext uri="{FF2B5EF4-FFF2-40B4-BE49-F238E27FC236}">
                <a16:creationId xmlns:a16="http://schemas.microsoft.com/office/drawing/2014/main" id="{879C1C4C-3F47-3741-9708-DDEC4ADF0D92}"/>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6" name="Line 14">
            <a:extLst>
              <a:ext uri="{FF2B5EF4-FFF2-40B4-BE49-F238E27FC236}">
                <a16:creationId xmlns:a16="http://schemas.microsoft.com/office/drawing/2014/main" id="{C5EE6DA6-F01C-2840-A28E-D5A5D6EAD45D}"/>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7" name="Line 15">
            <a:extLst>
              <a:ext uri="{FF2B5EF4-FFF2-40B4-BE49-F238E27FC236}">
                <a16:creationId xmlns:a16="http://schemas.microsoft.com/office/drawing/2014/main" id="{DF168B17-1A6F-4E46-96C8-BC16124D681C}"/>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8" name="Text Box 16">
            <a:extLst>
              <a:ext uri="{FF2B5EF4-FFF2-40B4-BE49-F238E27FC236}">
                <a16:creationId xmlns:a16="http://schemas.microsoft.com/office/drawing/2014/main" id="{65E6113B-D12C-1B44-BC6A-1E6C4089D06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5569" name="Text Box 17">
            <a:extLst>
              <a:ext uri="{FF2B5EF4-FFF2-40B4-BE49-F238E27FC236}">
                <a16:creationId xmlns:a16="http://schemas.microsoft.com/office/drawing/2014/main" id="{CEFBA3DF-F068-E84B-B043-ED626ADD5FE5}"/>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5570" name="Text Box 18">
            <a:extLst>
              <a:ext uri="{FF2B5EF4-FFF2-40B4-BE49-F238E27FC236}">
                <a16:creationId xmlns:a16="http://schemas.microsoft.com/office/drawing/2014/main" id="{55C7E6B0-4694-1046-8A4D-3526EBFA82F2}"/>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5571" name="Text Box 19">
            <a:extLst>
              <a:ext uri="{FF2B5EF4-FFF2-40B4-BE49-F238E27FC236}">
                <a16:creationId xmlns:a16="http://schemas.microsoft.com/office/drawing/2014/main" id="{96CDC07E-07A2-CB4D-AB9D-0B4F3889AFF2}"/>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5572" name="Text Box 20">
            <a:extLst>
              <a:ext uri="{FF2B5EF4-FFF2-40B4-BE49-F238E27FC236}">
                <a16:creationId xmlns:a16="http://schemas.microsoft.com/office/drawing/2014/main" id="{D6DA5EDA-68DD-8F46-AED1-0BEB86BDDB7F}"/>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5573" name="Text Box 21">
            <a:extLst>
              <a:ext uri="{FF2B5EF4-FFF2-40B4-BE49-F238E27FC236}">
                <a16:creationId xmlns:a16="http://schemas.microsoft.com/office/drawing/2014/main" id="{270E69E9-5215-0543-89B9-54DC2F517FED}"/>
              </a:ext>
            </a:extLst>
          </p:cNvPr>
          <p:cNvSpPr txBox="1">
            <a:spLocks noChangeArrowheads="1"/>
          </p:cNvSpPr>
          <p:nvPr/>
        </p:nvSpPr>
        <p:spPr bwMode="auto">
          <a:xfrm>
            <a:off x="4114800" y="3794125"/>
            <a:ext cx="419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432FF"/>
                </a:solidFill>
              </a:rPr>
              <a:t>Here, we want to choose a node with lowest degree, what kind of data structure should we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71"/>
                                        </p:tgtEl>
                                        <p:attrNameLst>
                                          <p:attrName>style.visibility</p:attrName>
                                        </p:attrNameLst>
                                      </p:cBhvr>
                                      <p:to>
                                        <p:strVal val="visible"/>
                                      </p:to>
                                    </p:set>
                                    <p:animEffect transition="in" filter="blinds(horizontal)">
                                      <p:cBhvr>
                                        <p:cTn id="7" dur="500"/>
                                        <p:tgtEl>
                                          <p:spTgt spid="535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5572"/>
                                        </p:tgtEl>
                                        <p:attrNameLst>
                                          <p:attrName>style.visibility</p:attrName>
                                        </p:attrNameLst>
                                      </p:cBhvr>
                                      <p:to>
                                        <p:strVal val="visible"/>
                                      </p:to>
                                    </p:set>
                                    <p:animEffect transition="in" filter="blinds(horizontal)">
                                      <p:cBhvr>
                                        <p:cTn id="12" dur="500"/>
                                        <p:tgtEl>
                                          <p:spTgt spid="535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5573"/>
                                        </p:tgtEl>
                                        <p:attrNameLst>
                                          <p:attrName>style.visibility</p:attrName>
                                        </p:attrNameLst>
                                      </p:cBhvr>
                                      <p:to>
                                        <p:strVal val="visible"/>
                                      </p:to>
                                    </p:set>
                                    <p:animEffect transition="in" filter="blinds(horizontal)">
                                      <p:cBhvr>
                                        <p:cTn id="17" dur="500"/>
                                        <p:tgtEl>
                                          <p:spTgt spid="53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71" grpId="0"/>
      <p:bldP spid="535572" grpId="0"/>
      <p:bldP spid="5355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5F334A8E-F04B-2146-BC91-BF95565D414F}"/>
              </a:ext>
            </a:extLst>
          </p:cNvPr>
          <p:cNvSpPr>
            <a:spLocks noGrp="1" noChangeArrowheads="1"/>
          </p:cNvSpPr>
          <p:nvPr>
            <p:ph type="title"/>
          </p:nvPr>
        </p:nvSpPr>
        <p:spPr/>
        <p:txBody>
          <a:bodyPr/>
          <a:lstStyle/>
          <a:p>
            <a:r>
              <a:rPr lang="en-US" altLang="zh-CN"/>
              <a:t>Example</a:t>
            </a:r>
          </a:p>
        </p:txBody>
      </p:sp>
      <p:sp>
        <p:nvSpPr>
          <p:cNvPr id="536579" name="Oval 3">
            <a:extLst>
              <a:ext uri="{FF2B5EF4-FFF2-40B4-BE49-F238E27FC236}">
                <a16:creationId xmlns:a16="http://schemas.microsoft.com/office/drawing/2014/main" id="{99CAF99E-AFC7-794B-8256-FB8ADA48BED6}"/>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6580" name="Oval 4">
            <a:extLst>
              <a:ext uri="{FF2B5EF4-FFF2-40B4-BE49-F238E27FC236}">
                <a16:creationId xmlns:a16="http://schemas.microsoft.com/office/drawing/2014/main" id="{91E834D2-AD46-5B48-8E62-E04392AE0773}"/>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6581" name="Oval 5">
            <a:extLst>
              <a:ext uri="{FF2B5EF4-FFF2-40B4-BE49-F238E27FC236}">
                <a16:creationId xmlns:a16="http://schemas.microsoft.com/office/drawing/2014/main" id="{1DDC7ABB-ED4D-A148-ABC6-045E83C4C7A9}"/>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6582" name="Oval 6">
            <a:extLst>
              <a:ext uri="{FF2B5EF4-FFF2-40B4-BE49-F238E27FC236}">
                <a16:creationId xmlns:a16="http://schemas.microsoft.com/office/drawing/2014/main" id="{F165C26B-E2C1-494A-80BD-EAA8200C2F17}"/>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6583" name="Oval 7">
            <a:extLst>
              <a:ext uri="{FF2B5EF4-FFF2-40B4-BE49-F238E27FC236}">
                <a16:creationId xmlns:a16="http://schemas.microsoft.com/office/drawing/2014/main" id="{E309F85D-D068-1F48-8C1F-282E601FA6BB}"/>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6584" name="Line 8">
            <a:extLst>
              <a:ext uri="{FF2B5EF4-FFF2-40B4-BE49-F238E27FC236}">
                <a16:creationId xmlns:a16="http://schemas.microsoft.com/office/drawing/2014/main" id="{E59470FE-74DA-EA49-99BB-810E43961FC7}"/>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5" name="Line 9">
            <a:extLst>
              <a:ext uri="{FF2B5EF4-FFF2-40B4-BE49-F238E27FC236}">
                <a16:creationId xmlns:a16="http://schemas.microsoft.com/office/drawing/2014/main" id="{5234D253-B382-3147-8704-53A8E3C2C4E5}"/>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6" name="Line 10">
            <a:extLst>
              <a:ext uri="{FF2B5EF4-FFF2-40B4-BE49-F238E27FC236}">
                <a16:creationId xmlns:a16="http://schemas.microsoft.com/office/drawing/2014/main" id="{BD0E810A-6085-CE43-972B-5E2C49697755}"/>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7" name="Line 11">
            <a:extLst>
              <a:ext uri="{FF2B5EF4-FFF2-40B4-BE49-F238E27FC236}">
                <a16:creationId xmlns:a16="http://schemas.microsoft.com/office/drawing/2014/main" id="{D6EEA4AC-14D9-2242-B2BD-25B137132E1E}"/>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8" name="Line 12">
            <a:extLst>
              <a:ext uri="{FF2B5EF4-FFF2-40B4-BE49-F238E27FC236}">
                <a16:creationId xmlns:a16="http://schemas.microsoft.com/office/drawing/2014/main" id="{B14EB305-1756-FE44-8B60-E7007FD601EE}"/>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9" name="Line 13">
            <a:extLst>
              <a:ext uri="{FF2B5EF4-FFF2-40B4-BE49-F238E27FC236}">
                <a16:creationId xmlns:a16="http://schemas.microsoft.com/office/drawing/2014/main" id="{CBEDA079-B842-6A42-83FD-0B19B4E75D5B}"/>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0" name="Line 14">
            <a:extLst>
              <a:ext uri="{FF2B5EF4-FFF2-40B4-BE49-F238E27FC236}">
                <a16:creationId xmlns:a16="http://schemas.microsoft.com/office/drawing/2014/main" id="{B9FA35F6-5AB7-CA44-BFA1-BAD9664B3D3D}"/>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1" name="Line 15">
            <a:extLst>
              <a:ext uri="{FF2B5EF4-FFF2-40B4-BE49-F238E27FC236}">
                <a16:creationId xmlns:a16="http://schemas.microsoft.com/office/drawing/2014/main" id="{02573883-9D9E-F343-A53F-A95E721097AC}"/>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2" name="Text Box 16">
            <a:extLst>
              <a:ext uri="{FF2B5EF4-FFF2-40B4-BE49-F238E27FC236}">
                <a16:creationId xmlns:a16="http://schemas.microsoft.com/office/drawing/2014/main" id="{C50D55A7-0810-9B4A-A4B9-BF1F663775F7}"/>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6593" name="Text Box 17">
            <a:extLst>
              <a:ext uri="{FF2B5EF4-FFF2-40B4-BE49-F238E27FC236}">
                <a16:creationId xmlns:a16="http://schemas.microsoft.com/office/drawing/2014/main" id="{2CEB4648-79CF-964B-9D26-E771B74CE7E6}"/>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6594" name="Text Box 18">
            <a:extLst>
              <a:ext uri="{FF2B5EF4-FFF2-40B4-BE49-F238E27FC236}">
                <a16:creationId xmlns:a16="http://schemas.microsoft.com/office/drawing/2014/main" id="{2366045E-C69F-BF43-8304-BB81B83ADFFB}"/>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6595" name="Text Box 19">
            <a:extLst>
              <a:ext uri="{FF2B5EF4-FFF2-40B4-BE49-F238E27FC236}">
                <a16:creationId xmlns:a16="http://schemas.microsoft.com/office/drawing/2014/main" id="{806FA61B-32AF-694C-BF77-37930F029815}"/>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6596" name="Text Box 20">
            <a:extLst>
              <a:ext uri="{FF2B5EF4-FFF2-40B4-BE49-F238E27FC236}">
                <a16:creationId xmlns:a16="http://schemas.microsoft.com/office/drawing/2014/main" id="{0566E9EE-3337-6143-9721-39E532707E01}"/>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6597" name="Text Box 21">
            <a:extLst>
              <a:ext uri="{FF2B5EF4-FFF2-40B4-BE49-F238E27FC236}">
                <a16:creationId xmlns:a16="http://schemas.microsoft.com/office/drawing/2014/main" id="{27344FE4-2C02-6844-A414-9C161D4C6D92}"/>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36598" name="Text Box 22">
            <a:extLst>
              <a:ext uri="{FF2B5EF4-FFF2-40B4-BE49-F238E27FC236}">
                <a16:creationId xmlns:a16="http://schemas.microsoft.com/office/drawing/2014/main" id="{73BCE69A-1453-7B4E-B9B6-254ED7157AC2}"/>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97"/>
                                        </p:tgtEl>
                                        <p:attrNameLst>
                                          <p:attrName>style.visibility</p:attrName>
                                        </p:attrNameLst>
                                      </p:cBhvr>
                                      <p:to>
                                        <p:strVal val="visible"/>
                                      </p:to>
                                    </p:set>
                                    <p:animEffect transition="in" filter="blinds(horizontal)">
                                      <p:cBhvr>
                                        <p:cTn id="7" dur="500"/>
                                        <p:tgtEl>
                                          <p:spTgt spid="536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6598"/>
                                        </p:tgtEl>
                                        <p:attrNameLst>
                                          <p:attrName>style.visibility</p:attrName>
                                        </p:attrNameLst>
                                      </p:cBhvr>
                                      <p:to>
                                        <p:strVal val="visible"/>
                                      </p:to>
                                    </p:set>
                                    <p:animEffect transition="in" filter="blinds(horizontal)">
                                      <p:cBhvr>
                                        <p:cTn id="12" dur="500"/>
                                        <p:tgtEl>
                                          <p:spTgt spid="53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97" grpId="0"/>
      <p:bldP spid="5365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35AF06D8-1AB2-5145-9671-5EBEB700A311}"/>
              </a:ext>
            </a:extLst>
          </p:cNvPr>
          <p:cNvSpPr>
            <a:spLocks noGrp="1" noChangeArrowheads="1"/>
          </p:cNvSpPr>
          <p:nvPr>
            <p:ph type="title"/>
          </p:nvPr>
        </p:nvSpPr>
        <p:spPr/>
        <p:txBody>
          <a:bodyPr/>
          <a:lstStyle/>
          <a:p>
            <a:r>
              <a:rPr lang="en-US" altLang="zh-CN"/>
              <a:t>Example</a:t>
            </a:r>
          </a:p>
        </p:txBody>
      </p:sp>
      <p:sp>
        <p:nvSpPr>
          <p:cNvPr id="538627" name="Oval 3">
            <a:extLst>
              <a:ext uri="{FF2B5EF4-FFF2-40B4-BE49-F238E27FC236}">
                <a16:creationId xmlns:a16="http://schemas.microsoft.com/office/drawing/2014/main" id="{CE523338-E37F-5D44-A357-C3877FD10680}"/>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8628" name="Oval 4">
            <a:extLst>
              <a:ext uri="{FF2B5EF4-FFF2-40B4-BE49-F238E27FC236}">
                <a16:creationId xmlns:a16="http://schemas.microsoft.com/office/drawing/2014/main" id="{CBF083A6-A700-6E4D-B5E2-19D7754FA34E}"/>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8629" name="Oval 5">
            <a:extLst>
              <a:ext uri="{FF2B5EF4-FFF2-40B4-BE49-F238E27FC236}">
                <a16:creationId xmlns:a16="http://schemas.microsoft.com/office/drawing/2014/main" id="{62F2CEB1-796A-184D-BE86-1EFFB750688E}"/>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8630" name="Oval 6">
            <a:extLst>
              <a:ext uri="{FF2B5EF4-FFF2-40B4-BE49-F238E27FC236}">
                <a16:creationId xmlns:a16="http://schemas.microsoft.com/office/drawing/2014/main" id="{4925CC53-1B55-544C-8ECE-080194EBE16C}"/>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8631" name="Oval 7">
            <a:extLst>
              <a:ext uri="{FF2B5EF4-FFF2-40B4-BE49-F238E27FC236}">
                <a16:creationId xmlns:a16="http://schemas.microsoft.com/office/drawing/2014/main" id="{141DF376-CAAE-8F4A-9800-F37E29E034F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8632" name="Line 8">
            <a:extLst>
              <a:ext uri="{FF2B5EF4-FFF2-40B4-BE49-F238E27FC236}">
                <a16:creationId xmlns:a16="http://schemas.microsoft.com/office/drawing/2014/main" id="{3950CA3E-D0C4-3142-91D7-88251132E933}"/>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3" name="Line 9">
            <a:extLst>
              <a:ext uri="{FF2B5EF4-FFF2-40B4-BE49-F238E27FC236}">
                <a16:creationId xmlns:a16="http://schemas.microsoft.com/office/drawing/2014/main" id="{84BD44E7-0FF7-2646-A25E-CB6F7F4A29A4}"/>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4" name="Line 10">
            <a:extLst>
              <a:ext uri="{FF2B5EF4-FFF2-40B4-BE49-F238E27FC236}">
                <a16:creationId xmlns:a16="http://schemas.microsoft.com/office/drawing/2014/main" id="{F78B404D-C485-5E4D-AF71-210D806D3BE9}"/>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5" name="Line 11">
            <a:extLst>
              <a:ext uri="{FF2B5EF4-FFF2-40B4-BE49-F238E27FC236}">
                <a16:creationId xmlns:a16="http://schemas.microsoft.com/office/drawing/2014/main" id="{58794FF3-E448-704D-AE08-53C9509626F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6" name="Line 12">
            <a:extLst>
              <a:ext uri="{FF2B5EF4-FFF2-40B4-BE49-F238E27FC236}">
                <a16:creationId xmlns:a16="http://schemas.microsoft.com/office/drawing/2014/main" id="{143F4E4F-A89C-6741-BBB5-486321CAD4E4}"/>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7" name="Line 13">
            <a:extLst>
              <a:ext uri="{FF2B5EF4-FFF2-40B4-BE49-F238E27FC236}">
                <a16:creationId xmlns:a16="http://schemas.microsoft.com/office/drawing/2014/main" id="{472A4B06-9C76-2545-A430-09E4E101D67B}"/>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8" name="Line 14">
            <a:extLst>
              <a:ext uri="{FF2B5EF4-FFF2-40B4-BE49-F238E27FC236}">
                <a16:creationId xmlns:a16="http://schemas.microsoft.com/office/drawing/2014/main" id="{150E9582-84A7-F94D-A5A3-3838AC652F4F}"/>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9" name="Line 15">
            <a:extLst>
              <a:ext uri="{FF2B5EF4-FFF2-40B4-BE49-F238E27FC236}">
                <a16:creationId xmlns:a16="http://schemas.microsoft.com/office/drawing/2014/main" id="{B3D6284B-26C8-F346-823B-19B5FB0623DF}"/>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40" name="Text Box 16">
            <a:extLst>
              <a:ext uri="{FF2B5EF4-FFF2-40B4-BE49-F238E27FC236}">
                <a16:creationId xmlns:a16="http://schemas.microsoft.com/office/drawing/2014/main" id="{595B37C0-D066-6344-B561-E9C3FFBB5AF4}"/>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8641" name="Text Box 17">
            <a:extLst>
              <a:ext uri="{FF2B5EF4-FFF2-40B4-BE49-F238E27FC236}">
                <a16:creationId xmlns:a16="http://schemas.microsoft.com/office/drawing/2014/main" id="{937B020B-FD2A-924E-8498-02442613B7BB}"/>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8642" name="Text Box 18">
            <a:extLst>
              <a:ext uri="{FF2B5EF4-FFF2-40B4-BE49-F238E27FC236}">
                <a16:creationId xmlns:a16="http://schemas.microsoft.com/office/drawing/2014/main" id="{35C85F92-E129-724D-B327-F0EEA30885DB}"/>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3" name="Text Box 19">
            <a:extLst>
              <a:ext uri="{FF2B5EF4-FFF2-40B4-BE49-F238E27FC236}">
                <a16:creationId xmlns:a16="http://schemas.microsoft.com/office/drawing/2014/main" id="{77837B0F-D30C-F940-9BEE-6E01726C5FEE}"/>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8644" name="Text Box 20">
            <a:extLst>
              <a:ext uri="{FF2B5EF4-FFF2-40B4-BE49-F238E27FC236}">
                <a16:creationId xmlns:a16="http://schemas.microsoft.com/office/drawing/2014/main" id="{FB84FD9A-6BBB-3345-B229-A44D20D8AA24}"/>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5" name="Text Box 21">
            <a:extLst>
              <a:ext uri="{FF2B5EF4-FFF2-40B4-BE49-F238E27FC236}">
                <a16:creationId xmlns:a16="http://schemas.microsoft.com/office/drawing/2014/main" id="{6DC55895-5691-E64F-82BB-2C96E5E62CE9}"/>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38646" name="Text Box 22">
            <a:extLst>
              <a:ext uri="{FF2B5EF4-FFF2-40B4-BE49-F238E27FC236}">
                <a16:creationId xmlns:a16="http://schemas.microsoft.com/office/drawing/2014/main" id="{461C7F45-C88B-F042-A9BA-439D20E46935}"/>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7" name="Text Box 23">
            <a:extLst>
              <a:ext uri="{FF2B5EF4-FFF2-40B4-BE49-F238E27FC236}">
                <a16:creationId xmlns:a16="http://schemas.microsoft.com/office/drawing/2014/main" id="{8A2FBEF9-824F-2149-ACD3-93515816B6E0}"/>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38648" name="Text Box 24">
            <a:extLst>
              <a:ext uri="{FF2B5EF4-FFF2-40B4-BE49-F238E27FC236}">
                <a16:creationId xmlns:a16="http://schemas.microsoft.com/office/drawing/2014/main" id="{3EA46F0C-60D3-8741-875E-ED966C3817B9}"/>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47"/>
                                        </p:tgtEl>
                                        <p:attrNameLst>
                                          <p:attrName>style.visibility</p:attrName>
                                        </p:attrNameLst>
                                      </p:cBhvr>
                                      <p:to>
                                        <p:strVal val="visible"/>
                                      </p:to>
                                    </p:set>
                                    <p:animEffect transition="in" filter="blinds(horizontal)">
                                      <p:cBhvr>
                                        <p:cTn id="7" dur="500"/>
                                        <p:tgtEl>
                                          <p:spTgt spid="538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48"/>
                                        </p:tgtEl>
                                        <p:attrNameLst>
                                          <p:attrName>style.visibility</p:attrName>
                                        </p:attrNameLst>
                                      </p:cBhvr>
                                      <p:to>
                                        <p:strVal val="visible"/>
                                      </p:to>
                                    </p:set>
                                    <p:animEffect transition="in" filter="blinds(horizontal)">
                                      <p:cBhvr>
                                        <p:cTn id="12" dur="500"/>
                                        <p:tgtEl>
                                          <p:spTgt spid="53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7" grpId="0"/>
      <p:bldP spid="5386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AC8A170A-748F-2C4C-AF20-6FF7E5EC3DA8}"/>
              </a:ext>
            </a:extLst>
          </p:cNvPr>
          <p:cNvSpPr>
            <a:spLocks noGrp="1" noChangeArrowheads="1"/>
          </p:cNvSpPr>
          <p:nvPr>
            <p:ph type="title"/>
          </p:nvPr>
        </p:nvSpPr>
        <p:spPr/>
        <p:txBody>
          <a:bodyPr/>
          <a:lstStyle/>
          <a:p>
            <a:r>
              <a:rPr lang="en-US" altLang="zh-CN"/>
              <a:t>Example</a:t>
            </a:r>
          </a:p>
        </p:txBody>
      </p:sp>
      <p:sp>
        <p:nvSpPr>
          <p:cNvPr id="540675" name="Oval 3">
            <a:extLst>
              <a:ext uri="{FF2B5EF4-FFF2-40B4-BE49-F238E27FC236}">
                <a16:creationId xmlns:a16="http://schemas.microsoft.com/office/drawing/2014/main" id="{46E401AA-2540-D743-B6BC-469B48599E73}"/>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0676" name="Oval 4">
            <a:extLst>
              <a:ext uri="{FF2B5EF4-FFF2-40B4-BE49-F238E27FC236}">
                <a16:creationId xmlns:a16="http://schemas.microsoft.com/office/drawing/2014/main" id="{44001E43-B0D8-4047-A5C2-DC21662CD5A4}"/>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0677" name="Oval 5">
            <a:extLst>
              <a:ext uri="{FF2B5EF4-FFF2-40B4-BE49-F238E27FC236}">
                <a16:creationId xmlns:a16="http://schemas.microsoft.com/office/drawing/2014/main" id="{2AC882EA-243B-3D4D-99EE-7B32DD8BD58F}"/>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0678" name="Oval 6">
            <a:extLst>
              <a:ext uri="{FF2B5EF4-FFF2-40B4-BE49-F238E27FC236}">
                <a16:creationId xmlns:a16="http://schemas.microsoft.com/office/drawing/2014/main" id="{7598FB9E-05D4-EA4E-941E-6FA5D1F9A552}"/>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0679" name="Oval 7">
            <a:extLst>
              <a:ext uri="{FF2B5EF4-FFF2-40B4-BE49-F238E27FC236}">
                <a16:creationId xmlns:a16="http://schemas.microsoft.com/office/drawing/2014/main" id="{55452929-0204-4D4A-837C-A2434108254E}"/>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0680" name="Line 8">
            <a:extLst>
              <a:ext uri="{FF2B5EF4-FFF2-40B4-BE49-F238E27FC236}">
                <a16:creationId xmlns:a16="http://schemas.microsoft.com/office/drawing/2014/main" id="{376ECD73-61CE-234E-804D-6B2BF6607ED5}"/>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1" name="Line 9">
            <a:extLst>
              <a:ext uri="{FF2B5EF4-FFF2-40B4-BE49-F238E27FC236}">
                <a16:creationId xmlns:a16="http://schemas.microsoft.com/office/drawing/2014/main" id="{0848E5B1-EA24-B542-AD26-D1DAEC10990E}"/>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2" name="Line 10">
            <a:extLst>
              <a:ext uri="{FF2B5EF4-FFF2-40B4-BE49-F238E27FC236}">
                <a16:creationId xmlns:a16="http://schemas.microsoft.com/office/drawing/2014/main" id="{3806006D-5D2B-0141-8C51-A8E779E7604C}"/>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3" name="Line 11">
            <a:extLst>
              <a:ext uri="{FF2B5EF4-FFF2-40B4-BE49-F238E27FC236}">
                <a16:creationId xmlns:a16="http://schemas.microsoft.com/office/drawing/2014/main" id="{734F2CB4-5C94-8D41-AD94-DF1A2F86EA1E}"/>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4" name="Line 12">
            <a:extLst>
              <a:ext uri="{FF2B5EF4-FFF2-40B4-BE49-F238E27FC236}">
                <a16:creationId xmlns:a16="http://schemas.microsoft.com/office/drawing/2014/main" id="{2571A506-DBE6-8C4F-A0FC-778CB47979A8}"/>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5" name="Line 13">
            <a:extLst>
              <a:ext uri="{FF2B5EF4-FFF2-40B4-BE49-F238E27FC236}">
                <a16:creationId xmlns:a16="http://schemas.microsoft.com/office/drawing/2014/main" id="{DA2A30A0-7C00-334D-A6CC-6E47B2894DA9}"/>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6" name="Line 14">
            <a:extLst>
              <a:ext uri="{FF2B5EF4-FFF2-40B4-BE49-F238E27FC236}">
                <a16:creationId xmlns:a16="http://schemas.microsoft.com/office/drawing/2014/main" id="{25415197-6564-8B4C-BBA5-8019BCF69F4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7" name="Line 15">
            <a:extLst>
              <a:ext uri="{FF2B5EF4-FFF2-40B4-BE49-F238E27FC236}">
                <a16:creationId xmlns:a16="http://schemas.microsoft.com/office/drawing/2014/main" id="{69878A0E-50F8-574E-AA72-62CBCD2B7FBE}"/>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8" name="Text Box 16">
            <a:extLst>
              <a:ext uri="{FF2B5EF4-FFF2-40B4-BE49-F238E27FC236}">
                <a16:creationId xmlns:a16="http://schemas.microsoft.com/office/drawing/2014/main" id="{034FBD5C-4BB8-6946-9CBF-C93D0BB2D11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40689" name="Text Box 17">
            <a:extLst>
              <a:ext uri="{FF2B5EF4-FFF2-40B4-BE49-F238E27FC236}">
                <a16:creationId xmlns:a16="http://schemas.microsoft.com/office/drawing/2014/main" id="{52A38CA8-FB74-9040-A410-42626E5A329D}"/>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40690" name="Text Box 18">
            <a:extLst>
              <a:ext uri="{FF2B5EF4-FFF2-40B4-BE49-F238E27FC236}">
                <a16:creationId xmlns:a16="http://schemas.microsoft.com/office/drawing/2014/main" id="{145AC329-23DA-6E4E-BB9F-6B3237EC8BEC}"/>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1" name="Text Box 19">
            <a:extLst>
              <a:ext uri="{FF2B5EF4-FFF2-40B4-BE49-F238E27FC236}">
                <a16:creationId xmlns:a16="http://schemas.microsoft.com/office/drawing/2014/main" id="{73F37E76-6DB1-124E-A147-A329979FE32A}"/>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40692" name="Text Box 20">
            <a:extLst>
              <a:ext uri="{FF2B5EF4-FFF2-40B4-BE49-F238E27FC236}">
                <a16:creationId xmlns:a16="http://schemas.microsoft.com/office/drawing/2014/main" id="{5133D515-3735-7546-A9E1-05AB280A53A4}"/>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3" name="Text Box 21">
            <a:extLst>
              <a:ext uri="{FF2B5EF4-FFF2-40B4-BE49-F238E27FC236}">
                <a16:creationId xmlns:a16="http://schemas.microsoft.com/office/drawing/2014/main" id="{13AF000B-DF38-0845-BF70-5EAD34C67F92}"/>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40694" name="Text Box 22">
            <a:extLst>
              <a:ext uri="{FF2B5EF4-FFF2-40B4-BE49-F238E27FC236}">
                <a16:creationId xmlns:a16="http://schemas.microsoft.com/office/drawing/2014/main" id="{CE1F49A4-1920-8841-AF98-D99576E275ED}"/>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5" name="Text Box 23">
            <a:extLst>
              <a:ext uri="{FF2B5EF4-FFF2-40B4-BE49-F238E27FC236}">
                <a16:creationId xmlns:a16="http://schemas.microsoft.com/office/drawing/2014/main" id="{DCD4CF57-CEFF-8643-9B67-A6F01D8393E0}"/>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40696" name="Text Box 24">
            <a:extLst>
              <a:ext uri="{FF2B5EF4-FFF2-40B4-BE49-F238E27FC236}">
                <a16:creationId xmlns:a16="http://schemas.microsoft.com/office/drawing/2014/main" id="{E5CDB61E-FABB-2544-9752-C9A34AE77748}"/>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7" name="Text Box 25">
            <a:extLst>
              <a:ext uri="{FF2B5EF4-FFF2-40B4-BE49-F238E27FC236}">
                <a16:creationId xmlns:a16="http://schemas.microsoft.com/office/drawing/2014/main" id="{9F7F63CE-241B-F04B-9539-230C183410E6}"/>
              </a:ext>
            </a:extLst>
          </p:cNvPr>
          <p:cNvSpPr txBox="1">
            <a:spLocks noChangeArrowheads="1"/>
          </p:cNvSpPr>
          <p:nvPr/>
        </p:nvSpPr>
        <p:spPr bwMode="auto">
          <a:xfrm>
            <a:off x="4114800" y="5410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degree(e) = 0&lt;4</a:t>
            </a:r>
            <a:endParaRPr lang="en-US" altLang="zh-CN" sz="2000">
              <a:solidFill>
                <a:schemeClr val="folHlink"/>
              </a:solidFill>
            </a:endParaRPr>
          </a:p>
        </p:txBody>
      </p:sp>
      <p:sp>
        <p:nvSpPr>
          <p:cNvPr id="540698" name="Text Box 26">
            <a:extLst>
              <a:ext uri="{FF2B5EF4-FFF2-40B4-BE49-F238E27FC236}">
                <a16:creationId xmlns:a16="http://schemas.microsoft.com/office/drawing/2014/main" id="{728C4469-77C7-F641-AAF7-6BEF7AA3E98E}"/>
              </a:ext>
            </a:extLst>
          </p:cNvPr>
          <p:cNvSpPr txBox="1">
            <a:spLocks noChangeArrowheads="1"/>
          </p:cNvSpPr>
          <p:nvPr/>
        </p:nvSpPr>
        <p:spPr bwMode="auto">
          <a:xfrm>
            <a:off x="4648200" y="5699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0697"/>
                                        </p:tgtEl>
                                        <p:attrNameLst>
                                          <p:attrName>style.visibility</p:attrName>
                                        </p:attrNameLst>
                                      </p:cBhvr>
                                      <p:to>
                                        <p:strVal val="visible"/>
                                      </p:to>
                                    </p:set>
                                    <p:animEffect transition="in" filter="blinds(horizontal)">
                                      <p:cBhvr>
                                        <p:cTn id="7" dur="500"/>
                                        <p:tgtEl>
                                          <p:spTgt spid="540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98"/>
                                        </p:tgtEl>
                                        <p:attrNameLst>
                                          <p:attrName>style.visibility</p:attrName>
                                        </p:attrNameLst>
                                      </p:cBhvr>
                                      <p:to>
                                        <p:strVal val="visible"/>
                                      </p:to>
                                    </p:set>
                                    <p:animEffect transition="in" filter="blinds(horizontal)">
                                      <p:cBhvr>
                                        <p:cTn id="12" dur="500"/>
                                        <p:tgtEl>
                                          <p:spTgt spid="540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97" grpId="0"/>
      <p:bldP spid="5406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2C4622C5-4887-AF4A-A4A4-93AB678261D4}"/>
              </a:ext>
            </a:extLst>
          </p:cNvPr>
          <p:cNvSpPr>
            <a:spLocks noGrp="1" noChangeArrowheads="1"/>
          </p:cNvSpPr>
          <p:nvPr>
            <p:ph type="title"/>
          </p:nvPr>
        </p:nvSpPr>
        <p:spPr/>
        <p:txBody>
          <a:bodyPr/>
          <a:lstStyle/>
          <a:p>
            <a:r>
              <a:rPr lang="en-US" altLang="zh-CN"/>
              <a:t>Example</a:t>
            </a:r>
          </a:p>
        </p:txBody>
      </p:sp>
      <p:sp>
        <p:nvSpPr>
          <p:cNvPr id="541699" name="Oval 3">
            <a:extLst>
              <a:ext uri="{FF2B5EF4-FFF2-40B4-BE49-F238E27FC236}">
                <a16:creationId xmlns:a16="http://schemas.microsoft.com/office/drawing/2014/main" id="{53151696-FB6B-4C42-8D17-4BBC461C7394}"/>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1700" name="Oval 4">
            <a:extLst>
              <a:ext uri="{FF2B5EF4-FFF2-40B4-BE49-F238E27FC236}">
                <a16:creationId xmlns:a16="http://schemas.microsoft.com/office/drawing/2014/main" id="{50C921DC-AE9A-0545-86C6-6E46EBFEC238}"/>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1701" name="Oval 5">
            <a:extLst>
              <a:ext uri="{FF2B5EF4-FFF2-40B4-BE49-F238E27FC236}">
                <a16:creationId xmlns:a16="http://schemas.microsoft.com/office/drawing/2014/main" id="{D8E68A6A-63A5-D44C-8944-9A9D06B63B8F}"/>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1702" name="Oval 6">
            <a:extLst>
              <a:ext uri="{FF2B5EF4-FFF2-40B4-BE49-F238E27FC236}">
                <a16:creationId xmlns:a16="http://schemas.microsoft.com/office/drawing/2014/main" id="{97B42D97-58F9-B54C-BF08-FA2D5DC82084}"/>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1703" name="Oval 7">
            <a:extLst>
              <a:ext uri="{FF2B5EF4-FFF2-40B4-BE49-F238E27FC236}">
                <a16:creationId xmlns:a16="http://schemas.microsoft.com/office/drawing/2014/main" id="{6B288759-66B6-8B40-B127-72F1D9024BD4}"/>
              </a:ext>
            </a:extLst>
          </p:cNvPr>
          <p:cNvSpPr>
            <a:spLocks noChangeArrowheads="1"/>
          </p:cNvSpPr>
          <p:nvPr/>
        </p:nvSpPr>
        <p:spPr bwMode="auto">
          <a:xfrm>
            <a:off x="17526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1704" name="Line 8">
            <a:extLst>
              <a:ext uri="{FF2B5EF4-FFF2-40B4-BE49-F238E27FC236}">
                <a16:creationId xmlns:a16="http://schemas.microsoft.com/office/drawing/2014/main" id="{280438E8-8FB9-114E-A0AB-8EA9AA6B481F}"/>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5" name="Line 9">
            <a:extLst>
              <a:ext uri="{FF2B5EF4-FFF2-40B4-BE49-F238E27FC236}">
                <a16:creationId xmlns:a16="http://schemas.microsoft.com/office/drawing/2014/main" id="{D71BF378-F47E-8940-9FE5-66C1098BABEB}"/>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6" name="Line 10">
            <a:extLst>
              <a:ext uri="{FF2B5EF4-FFF2-40B4-BE49-F238E27FC236}">
                <a16:creationId xmlns:a16="http://schemas.microsoft.com/office/drawing/2014/main" id="{5ED1FE95-1BD5-724E-AC29-56E5551214BC}"/>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7" name="Line 11">
            <a:extLst>
              <a:ext uri="{FF2B5EF4-FFF2-40B4-BE49-F238E27FC236}">
                <a16:creationId xmlns:a16="http://schemas.microsoft.com/office/drawing/2014/main" id="{C97259DD-CB6E-134C-BEB3-45A965DFB030}"/>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8" name="Line 12">
            <a:extLst>
              <a:ext uri="{FF2B5EF4-FFF2-40B4-BE49-F238E27FC236}">
                <a16:creationId xmlns:a16="http://schemas.microsoft.com/office/drawing/2014/main" id="{108CE9F4-F13B-2349-81CA-851F922BC06F}"/>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9" name="Line 13">
            <a:extLst>
              <a:ext uri="{FF2B5EF4-FFF2-40B4-BE49-F238E27FC236}">
                <a16:creationId xmlns:a16="http://schemas.microsoft.com/office/drawing/2014/main" id="{57C8892C-7077-1947-8C9D-F0E1EF940AE1}"/>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0" name="Line 14">
            <a:extLst>
              <a:ext uri="{FF2B5EF4-FFF2-40B4-BE49-F238E27FC236}">
                <a16:creationId xmlns:a16="http://schemas.microsoft.com/office/drawing/2014/main" id="{99E729DC-84D9-194A-9F32-EC9783B4833E}"/>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1" name="Line 15">
            <a:extLst>
              <a:ext uri="{FF2B5EF4-FFF2-40B4-BE49-F238E27FC236}">
                <a16:creationId xmlns:a16="http://schemas.microsoft.com/office/drawing/2014/main" id="{08230A38-2F5C-5248-9F96-619FD6580849}"/>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2" name="Text Box 16">
            <a:extLst>
              <a:ext uri="{FF2B5EF4-FFF2-40B4-BE49-F238E27FC236}">
                <a16:creationId xmlns:a16="http://schemas.microsoft.com/office/drawing/2014/main" id="{21EFEF4F-7334-5745-BB85-918028642FAE}"/>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41713" name="Text Box 17">
            <a:extLst>
              <a:ext uri="{FF2B5EF4-FFF2-40B4-BE49-F238E27FC236}">
                <a16:creationId xmlns:a16="http://schemas.microsoft.com/office/drawing/2014/main" id="{A8AAC313-C6B2-C64F-9388-3AE42BF3D4F6}"/>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41714" name="Text Box 18">
            <a:extLst>
              <a:ext uri="{FF2B5EF4-FFF2-40B4-BE49-F238E27FC236}">
                <a16:creationId xmlns:a16="http://schemas.microsoft.com/office/drawing/2014/main" id="{0F22B7B7-4497-B64B-B2BE-1035005A9623}"/>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5" name="Text Box 19">
            <a:extLst>
              <a:ext uri="{FF2B5EF4-FFF2-40B4-BE49-F238E27FC236}">
                <a16:creationId xmlns:a16="http://schemas.microsoft.com/office/drawing/2014/main" id="{193F600A-A4E9-5B47-88FE-7944FD22A4AA}"/>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41716" name="Text Box 20">
            <a:extLst>
              <a:ext uri="{FF2B5EF4-FFF2-40B4-BE49-F238E27FC236}">
                <a16:creationId xmlns:a16="http://schemas.microsoft.com/office/drawing/2014/main" id="{2DCAFBDF-DC2B-7A46-9E64-843CA9FB00BD}"/>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7" name="Text Box 21">
            <a:extLst>
              <a:ext uri="{FF2B5EF4-FFF2-40B4-BE49-F238E27FC236}">
                <a16:creationId xmlns:a16="http://schemas.microsoft.com/office/drawing/2014/main" id="{6E6A84B9-BECC-AC4F-93E9-454B89AC5F14}"/>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41718" name="Text Box 22">
            <a:extLst>
              <a:ext uri="{FF2B5EF4-FFF2-40B4-BE49-F238E27FC236}">
                <a16:creationId xmlns:a16="http://schemas.microsoft.com/office/drawing/2014/main" id="{99AEFA86-E3E3-CC4C-87A0-C54B0CBF48E7}"/>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9" name="Text Box 23">
            <a:extLst>
              <a:ext uri="{FF2B5EF4-FFF2-40B4-BE49-F238E27FC236}">
                <a16:creationId xmlns:a16="http://schemas.microsoft.com/office/drawing/2014/main" id="{3B6FA6F8-A689-794F-A6B6-6C8EF7E70936}"/>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41720" name="Text Box 24">
            <a:extLst>
              <a:ext uri="{FF2B5EF4-FFF2-40B4-BE49-F238E27FC236}">
                <a16:creationId xmlns:a16="http://schemas.microsoft.com/office/drawing/2014/main" id="{040AA36B-9253-DE4C-A567-49B34D8A67D5}"/>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21" name="Text Box 25">
            <a:extLst>
              <a:ext uri="{FF2B5EF4-FFF2-40B4-BE49-F238E27FC236}">
                <a16:creationId xmlns:a16="http://schemas.microsoft.com/office/drawing/2014/main" id="{80657045-3327-D148-9EA6-4D2DF556CA1A}"/>
              </a:ext>
            </a:extLst>
          </p:cNvPr>
          <p:cNvSpPr txBox="1">
            <a:spLocks noChangeArrowheads="1"/>
          </p:cNvSpPr>
          <p:nvPr/>
        </p:nvSpPr>
        <p:spPr bwMode="auto">
          <a:xfrm>
            <a:off x="4114800" y="5410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degree(e) = 0&lt;4</a:t>
            </a:r>
            <a:endParaRPr lang="en-US" altLang="zh-CN" sz="2000">
              <a:solidFill>
                <a:schemeClr val="folHlink"/>
              </a:solidFill>
            </a:endParaRPr>
          </a:p>
        </p:txBody>
      </p:sp>
      <p:sp>
        <p:nvSpPr>
          <p:cNvPr id="541722" name="Text Box 26">
            <a:extLst>
              <a:ext uri="{FF2B5EF4-FFF2-40B4-BE49-F238E27FC236}">
                <a16:creationId xmlns:a16="http://schemas.microsoft.com/office/drawing/2014/main" id="{9628E5C0-29E5-0341-AEBC-73CB062226B2}"/>
              </a:ext>
            </a:extLst>
          </p:cNvPr>
          <p:cNvSpPr txBox="1">
            <a:spLocks noChangeArrowheads="1"/>
          </p:cNvSpPr>
          <p:nvPr/>
        </p:nvSpPr>
        <p:spPr bwMode="auto">
          <a:xfrm>
            <a:off x="4648200" y="5699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DBCB9854-4082-C747-BF4E-5187FE8AB89E}"/>
              </a:ext>
            </a:extLst>
          </p:cNvPr>
          <p:cNvSpPr>
            <a:spLocks noGrp="1" noChangeArrowheads="1"/>
          </p:cNvSpPr>
          <p:nvPr>
            <p:ph type="title"/>
          </p:nvPr>
        </p:nvSpPr>
        <p:spPr/>
        <p:txBody>
          <a:bodyPr/>
          <a:lstStyle/>
          <a:p>
            <a:r>
              <a:rPr lang="en-US" altLang="zh-CN"/>
              <a:t>Back-end Structure</a:t>
            </a:r>
          </a:p>
        </p:txBody>
      </p:sp>
      <p:sp>
        <p:nvSpPr>
          <p:cNvPr id="508931" name="Rectangle 3">
            <a:extLst>
              <a:ext uri="{FF2B5EF4-FFF2-40B4-BE49-F238E27FC236}">
                <a16:creationId xmlns:a16="http://schemas.microsoft.com/office/drawing/2014/main" id="{5662A032-5C39-924C-9876-3E65F627361E}"/>
              </a:ext>
            </a:extLst>
          </p:cNvPr>
          <p:cNvSpPr>
            <a:spLocks noChangeArrowheads="1"/>
          </p:cNvSpPr>
          <p:nvPr/>
        </p:nvSpPr>
        <p:spPr bwMode="auto">
          <a:xfrm>
            <a:off x="1828800" y="1905000"/>
            <a:ext cx="5410200" cy="4800600"/>
          </a:xfrm>
          <a:prstGeom prst="rect">
            <a:avLst/>
          </a:prstGeom>
          <a:solidFill>
            <a:srgbClr val="FFCC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8932" name="AutoShape 4">
            <a:extLst>
              <a:ext uri="{FF2B5EF4-FFF2-40B4-BE49-F238E27FC236}">
                <a16:creationId xmlns:a16="http://schemas.microsoft.com/office/drawing/2014/main" id="{EA60AF3C-5388-AF40-822E-22ADCC60D418}"/>
              </a:ext>
            </a:extLst>
          </p:cNvPr>
          <p:cNvSpPr>
            <a:spLocks noChangeArrowheads="1"/>
          </p:cNvSpPr>
          <p:nvPr/>
        </p:nvSpPr>
        <p:spPr bwMode="auto">
          <a:xfrm>
            <a:off x="609600" y="2133600"/>
            <a:ext cx="838200" cy="908050"/>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a:t>
            </a:r>
          </a:p>
        </p:txBody>
      </p:sp>
      <p:sp>
        <p:nvSpPr>
          <p:cNvPr id="508933" name="AutoShape 5">
            <a:extLst>
              <a:ext uri="{FF2B5EF4-FFF2-40B4-BE49-F238E27FC236}">
                <a16:creationId xmlns:a16="http://schemas.microsoft.com/office/drawing/2014/main" id="{52B251FA-5AE4-A541-BB9E-A51615351581}"/>
              </a:ext>
            </a:extLst>
          </p:cNvPr>
          <p:cNvSpPr>
            <a:spLocks noChangeArrowheads="1"/>
          </p:cNvSpPr>
          <p:nvPr/>
        </p:nvSpPr>
        <p:spPr bwMode="auto">
          <a:xfrm>
            <a:off x="4800600" y="3733800"/>
            <a:ext cx="1524000" cy="90805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TempMap</a:t>
            </a:r>
          </a:p>
        </p:txBody>
      </p:sp>
      <p:sp>
        <p:nvSpPr>
          <p:cNvPr id="508934" name="AutoShape 6">
            <a:extLst>
              <a:ext uri="{FF2B5EF4-FFF2-40B4-BE49-F238E27FC236}">
                <a16:creationId xmlns:a16="http://schemas.microsoft.com/office/drawing/2014/main" id="{803A0CA2-5524-0F44-93B0-B47554125B2E}"/>
              </a:ext>
            </a:extLst>
          </p:cNvPr>
          <p:cNvSpPr>
            <a:spLocks noChangeArrowheads="1"/>
          </p:cNvSpPr>
          <p:nvPr/>
        </p:nvSpPr>
        <p:spPr bwMode="auto">
          <a:xfrm>
            <a:off x="2743200" y="2057400"/>
            <a:ext cx="17526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instruction selector</a:t>
            </a:r>
          </a:p>
        </p:txBody>
      </p:sp>
      <p:cxnSp>
        <p:nvCxnSpPr>
          <p:cNvPr id="508935" name="AutoShape 7">
            <a:extLst>
              <a:ext uri="{FF2B5EF4-FFF2-40B4-BE49-F238E27FC236}">
                <a16:creationId xmlns:a16="http://schemas.microsoft.com/office/drawing/2014/main" id="{E510AEA2-D47B-644F-9B9B-95646CCBAD18}"/>
              </a:ext>
            </a:extLst>
          </p:cNvPr>
          <p:cNvCxnSpPr>
            <a:cxnSpLocks noChangeShapeType="1"/>
            <a:stCxn id="508932" idx="3"/>
            <a:endCxn id="508934" idx="1"/>
          </p:cNvCxnSpPr>
          <p:nvPr/>
        </p:nvCxnSpPr>
        <p:spPr bwMode="auto">
          <a:xfrm>
            <a:off x="1447800" y="2587625"/>
            <a:ext cx="12954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36" name="AutoShape 8">
            <a:extLst>
              <a:ext uri="{FF2B5EF4-FFF2-40B4-BE49-F238E27FC236}">
                <a16:creationId xmlns:a16="http://schemas.microsoft.com/office/drawing/2014/main" id="{EDCEE5E7-5655-9747-9E27-C041C5FCFAE5}"/>
              </a:ext>
            </a:extLst>
          </p:cNvPr>
          <p:cNvCxnSpPr>
            <a:cxnSpLocks noChangeShapeType="1"/>
            <a:stCxn id="508937" idx="3"/>
            <a:endCxn id="508933" idx="1"/>
          </p:cNvCxnSpPr>
          <p:nvPr/>
        </p:nvCxnSpPr>
        <p:spPr bwMode="auto">
          <a:xfrm flipV="1">
            <a:off x="4343400" y="4187825"/>
            <a:ext cx="4572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37" name="AutoShape 9">
            <a:extLst>
              <a:ext uri="{FF2B5EF4-FFF2-40B4-BE49-F238E27FC236}">
                <a16:creationId xmlns:a16="http://schemas.microsoft.com/office/drawing/2014/main" id="{C02558CE-1D3E-A94F-A318-EDBA86176579}"/>
              </a:ext>
            </a:extLst>
          </p:cNvPr>
          <p:cNvSpPr>
            <a:spLocks noChangeArrowheads="1"/>
          </p:cNvSpPr>
          <p:nvPr/>
        </p:nvSpPr>
        <p:spPr bwMode="auto">
          <a:xfrm>
            <a:off x="2971800" y="3657600"/>
            <a:ext cx="13716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register allocator</a:t>
            </a:r>
          </a:p>
        </p:txBody>
      </p:sp>
      <p:sp>
        <p:nvSpPr>
          <p:cNvPr id="508938" name="AutoShape 10">
            <a:extLst>
              <a:ext uri="{FF2B5EF4-FFF2-40B4-BE49-F238E27FC236}">
                <a16:creationId xmlns:a16="http://schemas.microsoft.com/office/drawing/2014/main" id="{B03993C4-EDA3-9A49-8EEF-DBA8F17D1CCA}"/>
              </a:ext>
            </a:extLst>
          </p:cNvPr>
          <p:cNvSpPr>
            <a:spLocks noChangeArrowheads="1"/>
          </p:cNvSpPr>
          <p:nvPr/>
        </p:nvSpPr>
        <p:spPr bwMode="auto">
          <a:xfrm>
            <a:off x="4876800" y="22860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Assem</a:t>
            </a:r>
          </a:p>
        </p:txBody>
      </p:sp>
      <p:cxnSp>
        <p:nvCxnSpPr>
          <p:cNvPr id="508939" name="AutoShape 11">
            <a:extLst>
              <a:ext uri="{FF2B5EF4-FFF2-40B4-BE49-F238E27FC236}">
                <a16:creationId xmlns:a16="http://schemas.microsoft.com/office/drawing/2014/main" id="{4E295844-C6FC-5C4D-9044-9CDB5CE4AE34}"/>
              </a:ext>
            </a:extLst>
          </p:cNvPr>
          <p:cNvCxnSpPr>
            <a:cxnSpLocks noChangeShapeType="1"/>
            <a:stCxn id="508934" idx="3"/>
            <a:endCxn id="508938" idx="1"/>
          </p:cNvCxnSpPr>
          <p:nvPr/>
        </p:nvCxnSpPr>
        <p:spPr bwMode="auto">
          <a:xfrm>
            <a:off x="4495800" y="2590800"/>
            <a:ext cx="3810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0" name="AutoShape 12">
            <a:extLst>
              <a:ext uri="{FF2B5EF4-FFF2-40B4-BE49-F238E27FC236}">
                <a16:creationId xmlns:a16="http://schemas.microsoft.com/office/drawing/2014/main" id="{42DDD6F9-E290-F040-8FD7-5A54C8B253B2}"/>
              </a:ext>
            </a:extLst>
          </p:cNvPr>
          <p:cNvSpPr>
            <a:spLocks noChangeArrowheads="1"/>
          </p:cNvSpPr>
          <p:nvPr/>
        </p:nvSpPr>
        <p:spPr bwMode="auto">
          <a:xfrm>
            <a:off x="4876800" y="5264150"/>
            <a:ext cx="1524000" cy="90805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Assem</a:t>
            </a:r>
          </a:p>
        </p:txBody>
      </p:sp>
      <p:cxnSp>
        <p:nvCxnSpPr>
          <p:cNvPr id="508941" name="AutoShape 13">
            <a:extLst>
              <a:ext uri="{FF2B5EF4-FFF2-40B4-BE49-F238E27FC236}">
                <a16:creationId xmlns:a16="http://schemas.microsoft.com/office/drawing/2014/main" id="{E86B05B2-027D-F74A-BC3A-3E24C77A9B77}"/>
              </a:ext>
            </a:extLst>
          </p:cNvPr>
          <p:cNvCxnSpPr>
            <a:cxnSpLocks noChangeShapeType="1"/>
            <a:stCxn id="508942" idx="3"/>
            <a:endCxn id="508940" idx="1"/>
          </p:cNvCxnSpPr>
          <p:nvPr/>
        </p:nvCxnSpPr>
        <p:spPr bwMode="auto">
          <a:xfrm>
            <a:off x="4648200" y="5715000"/>
            <a:ext cx="2286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2" name="AutoShape 14">
            <a:extLst>
              <a:ext uri="{FF2B5EF4-FFF2-40B4-BE49-F238E27FC236}">
                <a16:creationId xmlns:a16="http://schemas.microsoft.com/office/drawing/2014/main" id="{AC0B0C65-EC2B-5F4A-A0E4-074972FFDBAF}"/>
              </a:ext>
            </a:extLst>
          </p:cNvPr>
          <p:cNvSpPr>
            <a:spLocks noChangeArrowheads="1"/>
          </p:cNvSpPr>
          <p:nvPr/>
        </p:nvSpPr>
        <p:spPr bwMode="auto">
          <a:xfrm>
            <a:off x="2971800" y="51816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instruction scheduler</a:t>
            </a:r>
          </a:p>
        </p:txBody>
      </p:sp>
      <p:cxnSp>
        <p:nvCxnSpPr>
          <p:cNvPr id="508943" name="AutoShape 15">
            <a:extLst>
              <a:ext uri="{FF2B5EF4-FFF2-40B4-BE49-F238E27FC236}">
                <a16:creationId xmlns:a16="http://schemas.microsoft.com/office/drawing/2014/main" id="{5C08BFD2-0D58-354A-A7AC-3ABA71EDA2A9}"/>
              </a:ext>
            </a:extLst>
          </p:cNvPr>
          <p:cNvCxnSpPr>
            <a:cxnSpLocks noChangeShapeType="1"/>
            <a:stCxn id="508938" idx="3"/>
            <a:endCxn id="508937" idx="0"/>
          </p:cNvCxnSpPr>
          <p:nvPr/>
        </p:nvCxnSpPr>
        <p:spPr bwMode="auto">
          <a:xfrm flipH="1">
            <a:off x="3657600" y="2590800"/>
            <a:ext cx="2438400" cy="1066800"/>
          </a:xfrm>
          <a:prstGeom prst="bentConnector4">
            <a:avLst>
              <a:gd name="adj1" fmla="val -9375"/>
              <a:gd name="adj2" fmla="val 6428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4" name="AutoShape 16">
            <a:extLst>
              <a:ext uri="{FF2B5EF4-FFF2-40B4-BE49-F238E27FC236}">
                <a16:creationId xmlns:a16="http://schemas.microsoft.com/office/drawing/2014/main" id="{6196D067-A910-334B-ACA5-3CC3024699C8}"/>
              </a:ext>
            </a:extLst>
          </p:cNvPr>
          <p:cNvCxnSpPr>
            <a:cxnSpLocks noChangeShapeType="1"/>
            <a:stCxn id="508933" idx="3"/>
            <a:endCxn id="508942" idx="0"/>
          </p:cNvCxnSpPr>
          <p:nvPr/>
        </p:nvCxnSpPr>
        <p:spPr bwMode="auto">
          <a:xfrm flipH="1">
            <a:off x="3810000" y="4187825"/>
            <a:ext cx="2514600" cy="993775"/>
          </a:xfrm>
          <a:prstGeom prst="bentConnector4">
            <a:avLst>
              <a:gd name="adj1" fmla="val -9093"/>
              <a:gd name="adj2" fmla="val 7284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5" name="AutoShape 17">
            <a:extLst>
              <a:ext uri="{FF2B5EF4-FFF2-40B4-BE49-F238E27FC236}">
                <a16:creationId xmlns:a16="http://schemas.microsoft.com/office/drawing/2014/main" id="{FD188448-B85E-024A-ABA7-15DC804672BA}"/>
              </a:ext>
            </a:extLst>
          </p:cNvPr>
          <p:cNvCxnSpPr>
            <a:cxnSpLocks noChangeShapeType="1"/>
            <a:stCxn id="508938" idx="3"/>
            <a:endCxn id="508942" idx="1"/>
          </p:cNvCxnSpPr>
          <p:nvPr/>
        </p:nvCxnSpPr>
        <p:spPr bwMode="auto">
          <a:xfrm flipH="1">
            <a:off x="2971800" y="2590800"/>
            <a:ext cx="3124200" cy="3124200"/>
          </a:xfrm>
          <a:prstGeom prst="bentConnector5">
            <a:avLst>
              <a:gd name="adj1" fmla="val -7315"/>
              <a:gd name="adj2" fmla="val 22204"/>
              <a:gd name="adj3" fmla="val 107315"/>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6" name="AutoShape 18">
            <a:extLst>
              <a:ext uri="{FF2B5EF4-FFF2-40B4-BE49-F238E27FC236}">
                <a16:creationId xmlns:a16="http://schemas.microsoft.com/office/drawing/2014/main" id="{915E95A0-A895-8E4D-B183-3D068E0408E9}"/>
              </a:ext>
            </a:extLst>
          </p:cNvPr>
          <p:cNvCxnSpPr>
            <a:cxnSpLocks noChangeShapeType="1"/>
            <a:stCxn id="508933" idx="3"/>
          </p:cNvCxnSpPr>
          <p:nvPr/>
        </p:nvCxnSpPr>
        <p:spPr bwMode="auto">
          <a:xfrm>
            <a:off x="6324600" y="4187825"/>
            <a:ext cx="12954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7" name="AutoShape 19">
            <a:extLst>
              <a:ext uri="{FF2B5EF4-FFF2-40B4-BE49-F238E27FC236}">
                <a16:creationId xmlns:a16="http://schemas.microsoft.com/office/drawing/2014/main" id="{552F7209-C14D-654E-AE0A-A9C2CA3C2D40}"/>
              </a:ext>
            </a:extLst>
          </p:cNvPr>
          <p:cNvCxnSpPr>
            <a:cxnSpLocks noChangeShapeType="1"/>
            <a:stCxn id="508940" idx="3"/>
          </p:cNvCxnSpPr>
          <p:nvPr/>
        </p:nvCxnSpPr>
        <p:spPr bwMode="auto">
          <a:xfrm flipV="1">
            <a:off x="6400800" y="5715000"/>
            <a:ext cx="12192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8" name="Line 20">
            <a:extLst>
              <a:ext uri="{FF2B5EF4-FFF2-40B4-BE49-F238E27FC236}">
                <a16:creationId xmlns:a16="http://schemas.microsoft.com/office/drawing/2014/main" id="{5C2C40D0-0545-7844-BFE8-E15285BDE72E}"/>
              </a:ext>
            </a:extLst>
          </p:cNvPr>
          <p:cNvSpPr>
            <a:spLocks noChangeShapeType="1"/>
          </p:cNvSpPr>
          <p:nvPr/>
        </p:nvSpPr>
        <p:spPr bwMode="auto">
          <a:xfrm>
            <a:off x="6324600" y="2590800"/>
            <a:ext cx="1295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88BE72D3-1031-B149-90BA-1755B0E8647B}"/>
              </a:ext>
            </a:extLst>
          </p:cNvPr>
          <p:cNvSpPr>
            <a:spLocks noGrp="1" noChangeArrowheads="1"/>
          </p:cNvSpPr>
          <p:nvPr>
            <p:ph type="title"/>
          </p:nvPr>
        </p:nvSpPr>
        <p:spPr/>
        <p:txBody>
          <a:bodyPr/>
          <a:lstStyle/>
          <a:p>
            <a:r>
              <a:rPr lang="en-US" altLang="zh-CN"/>
              <a:t>Example</a:t>
            </a:r>
          </a:p>
        </p:txBody>
      </p:sp>
      <p:sp>
        <p:nvSpPr>
          <p:cNvPr id="542723" name="Oval 3">
            <a:extLst>
              <a:ext uri="{FF2B5EF4-FFF2-40B4-BE49-F238E27FC236}">
                <a16:creationId xmlns:a16="http://schemas.microsoft.com/office/drawing/2014/main" id="{80C20229-D010-8B47-B433-E5EA77F927DC}"/>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2724" name="Oval 4">
            <a:extLst>
              <a:ext uri="{FF2B5EF4-FFF2-40B4-BE49-F238E27FC236}">
                <a16:creationId xmlns:a16="http://schemas.microsoft.com/office/drawing/2014/main" id="{6413C241-0E33-024E-8546-72B637F22724}"/>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2725" name="Oval 5">
            <a:extLst>
              <a:ext uri="{FF2B5EF4-FFF2-40B4-BE49-F238E27FC236}">
                <a16:creationId xmlns:a16="http://schemas.microsoft.com/office/drawing/2014/main" id="{6C901072-8CD3-AE4A-8211-1CDD05CD169C}"/>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2726" name="Oval 6">
            <a:extLst>
              <a:ext uri="{FF2B5EF4-FFF2-40B4-BE49-F238E27FC236}">
                <a16:creationId xmlns:a16="http://schemas.microsoft.com/office/drawing/2014/main" id="{A4C0A0BB-B3BC-EB49-8E07-E194B346664E}"/>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2727" name="Oval 7">
            <a:extLst>
              <a:ext uri="{FF2B5EF4-FFF2-40B4-BE49-F238E27FC236}">
                <a16:creationId xmlns:a16="http://schemas.microsoft.com/office/drawing/2014/main" id="{F99A3247-6BE7-A84C-B110-D78141C41E79}"/>
              </a:ext>
            </a:extLst>
          </p:cNvPr>
          <p:cNvSpPr>
            <a:spLocks noChangeArrowheads="1"/>
          </p:cNvSpPr>
          <p:nvPr/>
        </p:nvSpPr>
        <p:spPr bwMode="auto">
          <a:xfrm>
            <a:off x="17526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2728" name="Line 8">
            <a:extLst>
              <a:ext uri="{FF2B5EF4-FFF2-40B4-BE49-F238E27FC236}">
                <a16:creationId xmlns:a16="http://schemas.microsoft.com/office/drawing/2014/main" id="{A653FDB6-29CE-0047-95FC-0419D8E872CB}"/>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29" name="Line 9">
            <a:extLst>
              <a:ext uri="{FF2B5EF4-FFF2-40B4-BE49-F238E27FC236}">
                <a16:creationId xmlns:a16="http://schemas.microsoft.com/office/drawing/2014/main" id="{64186D93-2E95-CF4A-BDC5-E259FA18040D}"/>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0" name="Line 10">
            <a:extLst>
              <a:ext uri="{FF2B5EF4-FFF2-40B4-BE49-F238E27FC236}">
                <a16:creationId xmlns:a16="http://schemas.microsoft.com/office/drawing/2014/main" id="{0F29D1E8-9C23-714A-8B73-91ED260C8C1F}"/>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1" name="Line 11">
            <a:extLst>
              <a:ext uri="{FF2B5EF4-FFF2-40B4-BE49-F238E27FC236}">
                <a16:creationId xmlns:a16="http://schemas.microsoft.com/office/drawing/2014/main" id="{D23CF603-7F9C-734E-996E-F31B79BD9E3D}"/>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2" name="Line 12">
            <a:extLst>
              <a:ext uri="{FF2B5EF4-FFF2-40B4-BE49-F238E27FC236}">
                <a16:creationId xmlns:a16="http://schemas.microsoft.com/office/drawing/2014/main" id="{C2CF4CD1-4F3F-B648-BCBF-BC80672777D6}"/>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3" name="Line 13">
            <a:extLst>
              <a:ext uri="{FF2B5EF4-FFF2-40B4-BE49-F238E27FC236}">
                <a16:creationId xmlns:a16="http://schemas.microsoft.com/office/drawing/2014/main" id="{32466B67-CE95-7941-A851-72B6C04F809F}"/>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4" name="Line 14">
            <a:extLst>
              <a:ext uri="{FF2B5EF4-FFF2-40B4-BE49-F238E27FC236}">
                <a16:creationId xmlns:a16="http://schemas.microsoft.com/office/drawing/2014/main" id="{54153229-7A1F-904D-91E2-A546A039A31B}"/>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5" name="Line 15">
            <a:extLst>
              <a:ext uri="{FF2B5EF4-FFF2-40B4-BE49-F238E27FC236}">
                <a16:creationId xmlns:a16="http://schemas.microsoft.com/office/drawing/2014/main" id="{57A67D9F-10C2-A442-9E11-03170276C2E8}"/>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6" name="Text Box 16">
            <a:extLst>
              <a:ext uri="{FF2B5EF4-FFF2-40B4-BE49-F238E27FC236}">
                <a16:creationId xmlns:a16="http://schemas.microsoft.com/office/drawing/2014/main" id="{47BBD9A6-8219-E04A-BF76-53735948DB13}"/>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2737" name="Text Box 17">
            <a:extLst>
              <a:ext uri="{FF2B5EF4-FFF2-40B4-BE49-F238E27FC236}">
                <a16:creationId xmlns:a16="http://schemas.microsoft.com/office/drawing/2014/main" id="{C0E4D810-D12F-BD45-9618-8058EAFE944B}"/>
              </a:ext>
            </a:extLst>
          </p:cNvPr>
          <p:cNvSpPr txBox="1">
            <a:spLocks noChangeArrowheads="1"/>
          </p:cNvSpPr>
          <p:nvPr/>
        </p:nvSpPr>
        <p:spPr bwMode="auto">
          <a:xfrm>
            <a:off x="4114800" y="1905000"/>
            <a:ext cx="48006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So this graph is 3-colorable.</a:t>
            </a:r>
          </a:p>
          <a:p>
            <a:pPr>
              <a:spcBef>
                <a:spcPct val="50000"/>
              </a:spcBef>
            </a:pPr>
            <a:r>
              <a:rPr lang="en-US" altLang="zh-CN" sz="2000" dirty="0"/>
              <a:t>But if we have just</a:t>
            </a:r>
            <a:r>
              <a:rPr lang="zh-CN" altLang="en-US" sz="2000" dirty="0"/>
              <a:t> </a:t>
            </a:r>
            <a:r>
              <a:rPr lang="en-US" altLang="zh-CN" sz="2000" dirty="0"/>
              <a:t>3 colors, the Kempe algorithm</a:t>
            </a:r>
            <a:r>
              <a:rPr lang="zh-CN" altLang="en-US" sz="2000" dirty="0"/>
              <a:t> </a:t>
            </a:r>
            <a:r>
              <a:rPr lang="en-US" altLang="zh-CN" sz="2000" dirty="0"/>
              <a:t>will</a:t>
            </a:r>
            <a:r>
              <a:rPr lang="zh-CN" altLang="en-US" sz="2000" dirty="0"/>
              <a:t> </a:t>
            </a:r>
            <a:r>
              <a:rPr lang="en-US" altLang="zh-CN" sz="2000" dirty="0"/>
              <a:t>fail. (Why?)</a:t>
            </a:r>
            <a:endParaRPr lang="en-US" altLang="zh-CN" sz="2000" dirty="0">
              <a:solidFill>
                <a:schemeClr val="folHlink"/>
              </a:solidFill>
            </a:endParaRPr>
          </a:p>
        </p:txBody>
      </p:sp>
      <p:sp>
        <p:nvSpPr>
          <p:cNvPr id="542747" name="Text Box 27">
            <a:extLst>
              <a:ext uri="{FF2B5EF4-FFF2-40B4-BE49-F238E27FC236}">
                <a16:creationId xmlns:a16="http://schemas.microsoft.com/office/drawing/2014/main" id="{69275EBF-655F-7247-BB28-4BED2BDC7BF5}"/>
              </a:ext>
            </a:extLst>
          </p:cNvPr>
          <p:cNvSpPr txBox="1">
            <a:spLocks noChangeArrowheads="1"/>
          </p:cNvSpPr>
          <p:nvPr/>
        </p:nvSpPr>
        <p:spPr bwMode="auto">
          <a:xfrm>
            <a:off x="4114800" y="31083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We can refine it to the following one:</a:t>
            </a:r>
            <a:endParaRPr lang="en-US" altLang="zh-CN" sz="2000">
              <a:solidFill>
                <a:schemeClr val="folHlink"/>
              </a:solidFill>
            </a:endParaRPr>
          </a:p>
        </p:txBody>
      </p:sp>
      <p:sp>
        <p:nvSpPr>
          <p:cNvPr id="542748" name="Text Box 28">
            <a:extLst>
              <a:ext uri="{FF2B5EF4-FFF2-40B4-BE49-F238E27FC236}">
                <a16:creationId xmlns:a16="http://schemas.microsoft.com/office/drawing/2014/main" id="{3EF0D25E-B51A-3246-9419-D53996C1C417}"/>
              </a:ext>
            </a:extLst>
          </p:cNvPr>
          <p:cNvSpPr txBox="1">
            <a:spLocks noChangeArrowheads="1"/>
          </p:cNvSpPr>
          <p:nvPr/>
        </p:nvSpPr>
        <p:spPr bwMode="auto">
          <a:xfrm>
            <a:off x="4114800" y="3489325"/>
            <a:ext cx="48768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en-US" altLang="zh-CN" sz="2000" dirty="0">
                <a:solidFill>
                  <a:srgbClr val="0432FF"/>
                </a:solidFill>
              </a:rPr>
              <a:t>kempe(graph G, </a:t>
            </a:r>
            <a:r>
              <a:rPr lang="en-US" altLang="zh-CN" sz="2000" dirty="0" err="1">
                <a:solidFill>
                  <a:srgbClr val="0432FF"/>
                </a:solidFill>
              </a:rPr>
              <a:t>numRegs</a:t>
            </a:r>
            <a:r>
              <a:rPr lang="en-US" altLang="zh-CN" sz="2000" dirty="0">
                <a:solidFill>
                  <a:srgbClr val="0432FF"/>
                </a:solidFill>
              </a:rPr>
              <a:t> K)</a:t>
            </a:r>
          </a:p>
          <a:p>
            <a:pPr>
              <a:spcBef>
                <a:spcPts val="600"/>
              </a:spcBef>
            </a:pPr>
            <a:r>
              <a:rPr lang="en-US" altLang="zh-CN" sz="2000" dirty="0">
                <a:solidFill>
                  <a:srgbClr val="0432FF"/>
                </a:solidFill>
              </a:rPr>
              <a:t>   stack = [];</a:t>
            </a:r>
          </a:p>
          <a:p>
            <a:pPr>
              <a:spcBef>
                <a:spcPts val="600"/>
              </a:spcBef>
            </a:pPr>
            <a:r>
              <a:rPr lang="en-US" altLang="zh-CN" sz="2000" dirty="0">
                <a:solidFill>
                  <a:srgbClr val="0432FF"/>
                </a:solidFill>
              </a:rPr>
              <a:t>   while(true)</a:t>
            </a:r>
          </a:p>
          <a:p>
            <a:pPr>
              <a:spcBef>
                <a:spcPts val="600"/>
              </a:spcBef>
            </a:pPr>
            <a:r>
              <a:rPr lang="en-US" altLang="zh-CN" sz="2000" dirty="0">
                <a:solidFill>
                  <a:srgbClr val="0432FF"/>
                </a:solidFill>
              </a:rPr>
              <a:t>        remove and push node&lt;K to stack;</a:t>
            </a:r>
          </a:p>
          <a:p>
            <a:pPr>
              <a:spcBef>
                <a:spcPts val="600"/>
              </a:spcBef>
            </a:pPr>
            <a:r>
              <a:rPr lang="en-US" altLang="zh-CN" sz="2000" dirty="0">
                <a:solidFill>
                  <a:srgbClr val="0432FF"/>
                </a:solidFill>
              </a:rPr>
              <a:t>        if degree(node)&gt;=K</a:t>
            </a:r>
          </a:p>
          <a:p>
            <a:pPr>
              <a:spcBef>
                <a:spcPts val="600"/>
              </a:spcBef>
            </a:pPr>
            <a:r>
              <a:rPr lang="zh-CN" altLang="en-US" sz="2000" dirty="0">
                <a:solidFill>
                  <a:srgbClr val="0432FF"/>
                </a:solidFill>
              </a:rPr>
              <a:t>            </a:t>
            </a:r>
            <a:r>
              <a:rPr lang="en-US" altLang="zh-CN" sz="2000" dirty="0">
                <a:solidFill>
                  <a:srgbClr val="0432FF"/>
                </a:solidFill>
              </a:rPr>
              <a:t>remove and push it</a:t>
            </a:r>
            <a:r>
              <a:rPr lang="zh-CN" altLang="en-US" sz="2000" dirty="0">
                <a:solidFill>
                  <a:srgbClr val="0432FF"/>
                </a:solidFill>
              </a:rPr>
              <a:t>  </a:t>
            </a:r>
            <a:r>
              <a:rPr lang="en-US" altLang="zh-CN" sz="2000" dirty="0"/>
              <a:t>//</a:t>
            </a:r>
            <a:r>
              <a:rPr lang="zh-CN" altLang="en-US" sz="2000" dirty="0"/>
              <a:t> </a:t>
            </a:r>
            <a:r>
              <a:rPr lang="en-US" altLang="zh-CN" sz="2000" dirty="0"/>
              <a:t>mark</a:t>
            </a:r>
          </a:p>
          <a:p>
            <a:pPr>
              <a:spcBef>
                <a:spcPts val="600"/>
              </a:spcBef>
            </a:pPr>
            <a:r>
              <a:rPr lang="en-US" altLang="zh-CN" sz="2000" dirty="0">
                <a:solidFill>
                  <a:srgbClr val="0432FF"/>
                </a:solidFill>
              </a:rPr>
              <a:t>   pop stack and assign colors</a:t>
            </a:r>
          </a:p>
        </p:txBody>
      </p:sp>
      <p:sp>
        <p:nvSpPr>
          <p:cNvPr id="542749" name="Text Box 29">
            <a:extLst>
              <a:ext uri="{FF2B5EF4-FFF2-40B4-BE49-F238E27FC236}">
                <a16:creationId xmlns:a16="http://schemas.microsoft.com/office/drawing/2014/main" id="{E37078D4-670E-3E44-AD1E-461714438EBF}"/>
              </a:ext>
            </a:extLst>
          </p:cNvPr>
          <p:cNvSpPr txBox="1">
            <a:spLocks noChangeArrowheads="1"/>
          </p:cNvSpPr>
          <p:nvPr/>
        </p:nvSpPr>
        <p:spPr bwMode="auto">
          <a:xfrm>
            <a:off x="4114800" y="617220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Essentially, this is a </a:t>
            </a:r>
            <a:r>
              <a:rPr lang="en-US" altLang="zh-CN" sz="2000" dirty="0">
                <a:solidFill>
                  <a:srgbClr val="0432FF"/>
                </a:solidFill>
              </a:rPr>
              <a:t>lazy</a:t>
            </a:r>
            <a:r>
              <a:rPr lang="en-US" altLang="zh-CN" sz="2000" dirty="0"/>
              <a:t> algorithm!</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47"/>
                                        </p:tgtEl>
                                        <p:attrNameLst>
                                          <p:attrName>style.visibility</p:attrName>
                                        </p:attrNameLst>
                                      </p:cBhvr>
                                      <p:to>
                                        <p:strVal val="visible"/>
                                      </p:to>
                                    </p:set>
                                    <p:animEffect transition="in" filter="blinds(horizontal)">
                                      <p:cBhvr>
                                        <p:cTn id="7" dur="500"/>
                                        <p:tgtEl>
                                          <p:spTgt spid="542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48"/>
                                        </p:tgtEl>
                                        <p:attrNameLst>
                                          <p:attrName>style.visibility</p:attrName>
                                        </p:attrNameLst>
                                      </p:cBhvr>
                                      <p:to>
                                        <p:strVal val="visible"/>
                                      </p:to>
                                    </p:set>
                                    <p:animEffect transition="in" filter="blinds(horizontal)">
                                      <p:cBhvr>
                                        <p:cTn id="12" dur="500"/>
                                        <p:tgtEl>
                                          <p:spTgt spid="542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49"/>
                                        </p:tgtEl>
                                        <p:attrNameLst>
                                          <p:attrName>style.visibility</p:attrName>
                                        </p:attrNameLst>
                                      </p:cBhvr>
                                      <p:to>
                                        <p:strVal val="visible"/>
                                      </p:to>
                                    </p:set>
                                    <p:animEffect transition="in" filter="blinds(horizontal)">
                                      <p:cBhvr>
                                        <p:cTn id="17" dur="500"/>
                                        <p:tgtEl>
                                          <p:spTgt spid="542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7" grpId="0"/>
      <p:bldP spid="542748" grpId="0"/>
      <p:bldP spid="5427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5E983C3E-6C1B-F748-B35B-1B3BFA877892}"/>
              </a:ext>
            </a:extLst>
          </p:cNvPr>
          <p:cNvSpPr>
            <a:spLocks noGrp="1" noChangeArrowheads="1"/>
          </p:cNvSpPr>
          <p:nvPr>
            <p:ph type="title"/>
          </p:nvPr>
        </p:nvSpPr>
        <p:spPr/>
        <p:txBody>
          <a:bodyPr/>
          <a:lstStyle/>
          <a:p>
            <a:r>
              <a:rPr lang="en-US" altLang="zh-CN"/>
              <a:t>Example</a:t>
            </a:r>
          </a:p>
        </p:txBody>
      </p:sp>
      <p:sp>
        <p:nvSpPr>
          <p:cNvPr id="543747" name="Oval 3">
            <a:extLst>
              <a:ext uri="{FF2B5EF4-FFF2-40B4-BE49-F238E27FC236}">
                <a16:creationId xmlns:a16="http://schemas.microsoft.com/office/drawing/2014/main" id="{882B1D14-959F-694B-8277-367634E83981}"/>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3748" name="Oval 4">
            <a:extLst>
              <a:ext uri="{FF2B5EF4-FFF2-40B4-BE49-F238E27FC236}">
                <a16:creationId xmlns:a16="http://schemas.microsoft.com/office/drawing/2014/main" id="{C587B7C4-53F8-114A-B3A8-EFC1F47B352E}"/>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3749" name="Oval 5">
            <a:extLst>
              <a:ext uri="{FF2B5EF4-FFF2-40B4-BE49-F238E27FC236}">
                <a16:creationId xmlns:a16="http://schemas.microsoft.com/office/drawing/2014/main" id="{AA5AD9EF-88AF-2F46-AF83-3DC0D7C790AB}"/>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3750" name="Oval 6">
            <a:extLst>
              <a:ext uri="{FF2B5EF4-FFF2-40B4-BE49-F238E27FC236}">
                <a16:creationId xmlns:a16="http://schemas.microsoft.com/office/drawing/2014/main" id="{CFB3B3CA-6A34-AB4D-B216-FE0AEABE5DD6}"/>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3751" name="Oval 7">
            <a:extLst>
              <a:ext uri="{FF2B5EF4-FFF2-40B4-BE49-F238E27FC236}">
                <a16:creationId xmlns:a16="http://schemas.microsoft.com/office/drawing/2014/main" id="{CB706400-0067-5D42-AA44-CC6D4DF97AD3}"/>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3752" name="Line 8">
            <a:extLst>
              <a:ext uri="{FF2B5EF4-FFF2-40B4-BE49-F238E27FC236}">
                <a16:creationId xmlns:a16="http://schemas.microsoft.com/office/drawing/2014/main" id="{993A0C21-A5DE-AB44-83B4-AE06AE5C0F62}"/>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3" name="Line 9">
            <a:extLst>
              <a:ext uri="{FF2B5EF4-FFF2-40B4-BE49-F238E27FC236}">
                <a16:creationId xmlns:a16="http://schemas.microsoft.com/office/drawing/2014/main" id="{FE53F3C5-4880-2F43-B8D4-4A87D33CFEB8}"/>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4" name="Line 10">
            <a:extLst>
              <a:ext uri="{FF2B5EF4-FFF2-40B4-BE49-F238E27FC236}">
                <a16:creationId xmlns:a16="http://schemas.microsoft.com/office/drawing/2014/main" id="{CE4D93F0-C94D-344C-8EFF-AA5A5A9E9A18}"/>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5" name="Line 11">
            <a:extLst>
              <a:ext uri="{FF2B5EF4-FFF2-40B4-BE49-F238E27FC236}">
                <a16:creationId xmlns:a16="http://schemas.microsoft.com/office/drawing/2014/main" id="{D3361CEE-75D2-594C-BCE2-0F912A88A5EF}"/>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6" name="Line 12">
            <a:extLst>
              <a:ext uri="{FF2B5EF4-FFF2-40B4-BE49-F238E27FC236}">
                <a16:creationId xmlns:a16="http://schemas.microsoft.com/office/drawing/2014/main" id="{356FABAC-D3D7-2A48-BCAA-E0FCA9F6D19A}"/>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7" name="Line 13">
            <a:extLst>
              <a:ext uri="{FF2B5EF4-FFF2-40B4-BE49-F238E27FC236}">
                <a16:creationId xmlns:a16="http://schemas.microsoft.com/office/drawing/2014/main" id="{C78B9A03-0198-FE40-BA45-991B26367706}"/>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8" name="Line 14">
            <a:extLst>
              <a:ext uri="{FF2B5EF4-FFF2-40B4-BE49-F238E27FC236}">
                <a16:creationId xmlns:a16="http://schemas.microsoft.com/office/drawing/2014/main" id="{F09416A6-B010-E441-BABA-F8FFC284F6AC}"/>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9" name="Line 15">
            <a:extLst>
              <a:ext uri="{FF2B5EF4-FFF2-40B4-BE49-F238E27FC236}">
                <a16:creationId xmlns:a16="http://schemas.microsoft.com/office/drawing/2014/main" id="{8C56391E-E617-934B-A691-BE126BDBE7E4}"/>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0" name="Text Box 16">
            <a:extLst>
              <a:ext uri="{FF2B5EF4-FFF2-40B4-BE49-F238E27FC236}">
                <a16:creationId xmlns:a16="http://schemas.microsoft.com/office/drawing/2014/main" id="{88E70F06-82B5-6341-9D86-95759CB3B75C}"/>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3762" name="Text Box 18">
            <a:extLst>
              <a:ext uri="{FF2B5EF4-FFF2-40B4-BE49-F238E27FC236}">
                <a16:creationId xmlns:a16="http://schemas.microsoft.com/office/drawing/2014/main" id="{2BA5D717-BDCB-E04A-A99A-0211F6514529}"/>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3764" name="Line 20">
            <a:extLst>
              <a:ext uri="{FF2B5EF4-FFF2-40B4-BE49-F238E27FC236}">
                <a16:creationId xmlns:a16="http://schemas.microsoft.com/office/drawing/2014/main" id="{CD8E704C-E692-594D-939E-3E5DDD417D15}"/>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5" name="Line 21">
            <a:extLst>
              <a:ext uri="{FF2B5EF4-FFF2-40B4-BE49-F238E27FC236}">
                <a16:creationId xmlns:a16="http://schemas.microsoft.com/office/drawing/2014/main" id="{B14E9AE9-BA62-4F41-81A5-A822640DC370}"/>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6" name="Line 22">
            <a:extLst>
              <a:ext uri="{FF2B5EF4-FFF2-40B4-BE49-F238E27FC236}">
                <a16:creationId xmlns:a16="http://schemas.microsoft.com/office/drawing/2014/main" id="{28764EFF-0DE1-1A45-A676-15CD358C68DD}"/>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62"/>
                                        </p:tgtEl>
                                        <p:attrNameLst>
                                          <p:attrName>style.visibility</p:attrName>
                                        </p:attrNameLst>
                                      </p:cBhvr>
                                      <p:to>
                                        <p:strVal val="visible"/>
                                      </p:to>
                                    </p:set>
                                    <p:animEffect transition="in" filter="blinds(horizontal)">
                                      <p:cBhvr>
                                        <p:cTn id="7" dur="500"/>
                                        <p:tgtEl>
                                          <p:spTgt spid="543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D8A894A3-E11B-5C49-9966-E269FFCD7A3A}"/>
              </a:ext>
            </a:extLst>
          </p:cNvPr>
          <p:cNvSpPr>
            <a:spLocks noGrp="1" noChangeArrowheads="1"/>
          </p:cNvSpPr>
          <p:nvPr>
            <p:ph type="title"/>
          </p:nvPr>
        </p:nvSpPr>
        <p:spPr/>
        <p:txBody>
          <a:bodyPr/>
          <a:lstStyle/>
          <a:p>
            <a:r>
              <a:rPr lang="en-US" altLang="zh-CN"/>
              <a:t>Example</a:t>
            </a:r>
          </a:p>
        </p:txBody>
      </p:sp>
      <p:sp>
        <p:nvSpPr>
          <p:cNvPr id="544771" name="Oval 3">
            <a:extLst>
              <a:ext uri="{FF2B5EF4-FFF2-40B4-BE49-F238E27FC236}">
                <a16:creationId xmlns:a16="http://schemas.microsoft.com/office/drawing/2014/main" id="{97982D0D-CC37-2B4E-9173-626F415699C9}"/>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4772" name="Oval 4">
            <a:extLst>
              <a:ext uri="{FF2B5EF4-FFF2-40B4-BE49-F238E27FC236}">
                <a16:creationId xmlns:a16="http://schemas.microsoft.com/office/drawing/2014/main" id="{9C21DBDA-52E0-5C43-8116-F08A63754D14}"/>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4773" name="Oval 5">
            <a:extLst>
              <a:ext uri="{FF2B5EF4-FFF2-40B4-BE49-F238E27FC236}">
                <a16:creationId xmlns:a16="http://schemas.microsoft.com/office/drawing/2014/main" id="{CAB47C1E-949E-874F-A8FC-6BEFBB4F18B6}"/>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4774" name="Oval 6">
            <a:extLst>
              <a:ext uri="{FF2B5EF4-FFF2-40B4-BE49-F238E27FC236}">
                <a16:creationId xmlns:a16="http://schemas.microsoft.com/office/drawing/2014/main" id="{3AB158BA-D342-C34F-9279-E284E6ED3658}"/>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4775" name="Oval 7">
            <a:extLst>
              <a:ext uri="{FF2B5EF4-FFF2-40B4-BE49-F238E27FC236}">
                <a16:creationId xmlns:a16="http://schemas.microsoft.com/office/drawing/2014/main" id="{3F356DE8-FE6B-0843-8980-1ED12645DB90}"/>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4776" name="Line 8">
            <a:extLst>
              <a:ext uri="{FF2B5EF4-FFF2-40B4-BE49-F238E27FC236}">
                <a16:creationId xmlns:a16="http://schemas.microsoft.com/office/drawing/2014/main" id="{31A2E058-79F3-6A4A-A8D1-40265AF9319D}"/>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7" name="Line 9">
            <a:extLst>
              <a:ext uri="{FF2B5EF4-FFF2-40B4-BE49-F238E27FC236}">
                <a16:creationId xmlns:a16="http://schemas.microsoft.com/office/drawing/2014/main" id="{1FD4FF3F-3D9E-3B4C-9761-843669A8B47F}"/>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8" name="Line 10">
            <a:extLst>
              <a:ext uri="{FF2B5EF4-FFF2-40B4-BE49-F238E27FC236}">
                <a16:creationId xmlns:a16="http://schemas.microsoft.com/office/drawing/2014/main" id="{4F590D08-8A08-4D41-A248-1B4C349865E7}"/>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9" name="Line 11">
            <a:extLst>
              <a:ext uri="{FF2B5EF4-FFF2-40B4-BE49-F238E27FC236}">
                <a16:creationId xmlns:a16="http://schemas.microsoft.com/office/drawing/2014/main" id="{A5B29742-C96E-AF40-AC6F-A503A43DD2CE}"/>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0" name="Line 12">
            <a:extLst>
              <a:ext uri="{FF2B5EF4-FFF2-40B4-BE49-F238E27FC236}">
                <a16:creationId xmlns:a16="http://schemas.microsoft.com/office/drawing/2014/main" id="{836D086C-DF2C-864D-809D-079E91926AA4}"/>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1" name="Line 13">
            <a:extLst>
              <a:ext uri="{FF2B5EF4-FFF2-40B4-BE49-F238E27FC236}">
                <a16:creationId xmlns:a16="http://schemas.microsoft.com/office/drawing/2014/main" id="{77A2DDB0-017F-8147-ADBD-F9E8E06BFFDE}"/>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2" name="Line 14">
            <a:extLst>
              <a:ext uri="{FF2B5EF4-FFF2-40B4-BE49-F238E27FC236}">
                <a16:creationId xmlns:a16="http://schemas.microsoft.com/office/drawing/2014/main" id="{1A7BBF29-8256-DD4D-A9E3-77E319EB277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3" name="Line 15">
            <a:extLst>
              <a:ext uri="{FF2B5EF4-FFF2-40B4-BE49-F238E27FC236}">
                <a16:creationId xmlns:a16="http://schemas.microsoft.com/office/drawing/2014/main" id="{EBE4BE81-A7D9-5B40-A707-107F0A036332}"/>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4" name="Text Box 16">
            <a:extLst>
              <a:ext uri="{FF2B5EF4-FFF2-40B4-BE49-F238E27FC236}">
                <a16:creationId xmlns:a16="http://schemas.microsoft.com/office/drawing/2014/main" id="{4E29AC7F-3D65-4D4D-A1C5-53973FAA347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4785" name="Text Box 17">
            <a:extLst>
              <a:ext uri="{FF2B5EF4-FFF2-40B4-BE49-F238E27FC236}">
                <a16:creationId xmlns:a16="http://schemas.microsoft.com/office/drawing/2014/main" id="{87CF0ECB-5633-3544-B724-1F4D3C3FEC0B}"/>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4787" name="Line 19">
            <a:extLst>
              <a:ext uri="{FF2B5EF4-FFF2-40B4-BE49-F238E27FC236}">
                <a16:creationId xmlns:a16="http://schemas.microsoft.com/office/drawing/2014/main" id="{3CDCC152-2EF4-424B-8C08-05341214E73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8" name="Line 20">
            <a:extLst>
              <a:ext uri="{FF2B5EF4-FFF2-40B4-BE49-F238E27FC236}">
                <a16:creationId xmlns:a16="http://schemas.microsoft.com/office/drawing/2014/main" id="{D2327B14-B14A-2249-B08E-03607706576D}"/>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9" name="Oval 21">
            <a:extLst>
              <a:ext uri="{FF2B5EF4-FFF2-40B4-BE49-F238E27FC236}">
                <a16:creationId xmlns:a16="http://schemas.microsoft.com/office/drawing/2014/main" id="{B73CC195-92AD-AD44-96AE-3C90C2B61806}"/>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4790" name="Line 22">
            <a:extLst>
              <a:ext uri="{FF2B5EF4-FFF2-40B4-BE49-F238E27FC236}">
                <a16:creationId xmlns:a16="http://schemas.microsoft.com/office/drawing/2014/main" id="{6AB0EF1C-E983-4449-BA2D-83F1E0A3E0CA}"/>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92" name="Text Box 24">
            <a:extLst>
              <a:ext uri="{FF2B5EF4-FFF2-40B4-BE49-F238E27FC236}">
                <a16:creationId xmlns:a16="http://schemas.microsoft.com/office/drawing/2014/main" id="{12248959-C7D2-7046-87E3-9682F00EC19B}"/>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4793" name="Line 25">
            <a:extLst>
              <a:ext uri="{FF2B5EF4-FFF2-40B4-BE49-F238E27FC236}">
                <a16:creationId xmlns:a16="http://schemas.microsoft.com/office/drawing/2014/main" id="{D68F8578-D38F-5646-BDEC-98790F390E1B}"/>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94" name="Text Box 26">
            <a:extLst>
              <a:ext uri="{FF2B5EF4-FFF2-40B4-BE49-F238E27FC236}">
                <a16:creationId xmlns:a16="http://schemas.microsoft.com/office/drawing/2014/main" id="{E66FC322-67AF-074C-A548-B8322080951C}"/>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794"/>
                                        </p:tgtEl>
                                        <p:attrNameLst>
                                          <p:attrName>style.visibility</p:attrName>
                                        </p:attrNameLst>
                                      </p:cBhvr>
                                      <p:to>
                                        <p:strVal val="visible"/>
                                      </p:to>
                                    </p:set>
                                    <p:animEffect transition="in" filter="blinds(horizontal)">
                                      <p:cBhvr>
                                        <p:cTn id="7" dur="500"/>
                                        <p:tgtEl>
                                          <p:spTgt spid="544794"/>
                                        </p:tgtEl>
                                      </p:cBhvr>
                                    </p:animEffect>
                                  </p:childTnLst>
                                </p:cTn>
                              </p:par>
                              <p:par>
                                <p:cTn id="8" presetID="3" presetClass="entr" presetSubtype="10" fill="hold" nodeType="withEffect">
                                  <p:stCondLst>
                                    <p:cond delay="0"/>
                                  </p:stCondLst>
                                  <p:childTnLst>
                                    <p:set>
                                      <p:cBhvr>
                                        <p:cTn id="9" dur="1" fill="hold">
                                          <p:stCondLst>
                                            <p:cond delay="0"/>
                                          </p:stCondLst>
                                        </p:cTn>
                                        <p:tgtEl>
                                          <p:spTgt spid="544793"/>
                                        </p:tgtEl>
                                        <p:attrNameLst>
                                          <p:attrName>style.visibility</p:attrName>
                                        </p:attrNameLst>
                                      </p:cBhvr>
                                      <p:to>
                                        <p:strVal val="visible"/>
                                      </p:to>
                                    </p:set>
                                    <p:animEffect transition="in" filter="blinds(horizontal)">
                                      <p:cBhvr>
                                        <p:cTn id="10" dur="500"/>
                                        <p:tgtEl>
                                          <p:spTgt spid="5447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44792"/>
                                        </p:tgtEl>
                                        <p:attrNameLst>
                                          <p:attrName>style.visibility</p:attrName>
                                        </p:attrNameLst>
                                      </p:cBhvr>
                                      <p:to>
                                        <p:strVal val="visible"/>
                                      </p:to>
                                    </p:set>
                                    <p:animEffect transition="in" filter="blinds(horizontal)">
                                      <p:cBhvr>
                                        <p:cTn id="15" dur="500"/>
                                        <p:tgtEl>
                                          <p:spTgt spid="544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92" grpId="0"/>
      <p:bldP spid="54479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371EC185-5F4D-B549-AE0B-1E0836EE0B52}"/>
              </a:ext>
            </a:extLst>
          </p:cNvPr>
          <p:cNvSpPr>
            <a:spLocks noGrp="1" noChangeArrowheads="1"/>
          </p:cNvSpPr>
          <p:nvPr>
            <p:ph type="title"/>
          </p:nvPr>
        </p:nvSpPr>
        <p:spPr/>
        <p:txBody>
          <a:bodyPr/>
          <a:lstStyle/>
          <a:p>
            <a:r>
              <a:rPr lang="en-US" altLang="zh-CN"/>
              <a:t>Example</a:t>
            </a:r>
          </a:p>
        </p:txBody>
      </p:sp>
      <p:sp>
        <p:nvSpPr>
          <p:cNvPr id="545795" name="Oval 3">
            <a:extLst>
              <a:ext uri="{FF2B5EF4-FFF2-40B4-BE49-F238E27FC236}">
                <a16:creationId xmlns:a16="http://schemas.microsoft.com/office/drawing/2014/main" id="{16C1065F-597F-FE4F-9013-DBBC4A73BF43}"/>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5796" name="Oval 4">
            <a:extLst>
              <a:ext uri="{FF2B5EF4-FFF2-40B4-BE49-F238E27FC236}">
                <a16:creationId xmlns:a16="http://schemas.microsoft.com/office/drawing/2014/main" id="{93A333CB-C520-D443-A21B-ED17C4E05936}"/>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5797" name="Oval 5">
            <a:extLst>
              <a:ext uri="{FF2B5EF4-FFF2-40B4-BE49-F238E27FC236}">
                <a16:creationId xmlns:a16="http://schemas.microsoft.com/office/drawing/2014/main" id="{33F8E03F-C8B8-A147-83CB-DA46B5594818}"/>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5798" name="Oval 6">
            <a:extLst>
              <a:ext uri="{FF2B5EF4-FFF2-40B4-BE49-F238E27FC236}">
                <a16:creationId xmlns:a16="http://schemas.microsoft.com/office/drawing/2014/main" id="{BDF2F455-1EC8-2F4B-AC04-0307B3A3FD7F}"/>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5799" name="Oval 7">
            <a:extLst>
              <a:ext uri="{FF2B5EF4-FFF2-40B4-BE49-F238E27FC236}">
                <a16:creationId xmlns:a16="http://schemas.microsoft.com/office/drawing/2014/main" id="{AEBC787F-A92C-F34A-A443-C8C708F532D8}"/>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5800" name="Line 8">
            <a:extLst>
              <a:ext uri="{FF2B5EF4-FFF2-40B4-BE49-F238E27FC236}">
                <a16:creationId xmlns:a16="http://schemas.microsoft.com/office/drawing/2014/main" id="{3C4E81A3-47F0-C848-B85F-306F32A49D3E}"/>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1" name="Line 9">
            <a:extLst>
              <a:ext uri="{FF2B5EF4-FFF2-40B4-BE49-F238E27FC236}">
                <a16:creationId xmlns:a16="http://schemas.microsoft.com/office/drawing/2014/main" id="{AE140DFE-6EDB-C844-8675-5C1F5CEB30C5}"/>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2" name="Line 10">
            <a:extLst>
              <a:ext uri="{FF2B5EF4-FFF2-40B4-BE49-F238E27FC236}">
                <a16:creationId xmlns:a16="http://schemas.microsoft.com/office/drawing/2014/main" id="{0B8B6654-1929-C648-A6B6-ACD8D26980F9}"/>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3" name="Line 11">
            <a:extLst>
              <a:ext uri="{FF2B5EF4-FFF2-40B4-BE49-F238E27FC236}">
                <a16:creationId xmlns:a16="http://schemas.microsoft.com/office/drawing/2014/main" id="{A2E155AA-31E2-FE4D-BF66-7C05564DEDB0}"/>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4" name="Line 12">
            <a:extLst>
              <a:ext uri="{FF2B5EF4-FFF2-40B4-BE49-F238E27FC236}">
                <a16:creationId xmlns:a16="http://schemas.microsoft.com/office/drawing/2014/main" id="{023E34AB-2BA0-8343-8F05-5EC5362F3DA9}"/>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5" name="Line 13">
            <a:extLst>
              <a:ext uri="{FF2B5EF4-FFF2-40B4-BE49-F238E27FC236}">
                <a16:creationId xmlns:a16="http://schemas.microsoft.com/office/drawing/2014/main" id="{CD50EEFF-6C57-5746-8D9F-67CE0A8BC1EA}"/>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6" name="Line 14">
            <a:extLst>
              <a:ext uri="{FF2B5EF4-FFF2-40B4-BE49-F238E27FC236}">
                <a16:creationId xmlns:a16="http://schemas.microsoft.com/office/drawing/2014/main" id="{AFDF15A5-3F34-9E4C-9512-72BBE03757FF}"/>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7" name="Line 15">
            <a:extLst>
              <a:ext uri="{FF2B5EF4-FFF2-40B4-BE49-F238E27FC236}">
                <a16:creationId xmlns:a16="http://schemas.microsoft.com/office/drawing/2014/main" id="{BC40FD87-07E0-1145-8534-29FE1D5A7895}"/>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8" name="Text Box 16">
            <a:extLst>
              <a:ext uri="{FF2B5EF4-FFF2-40B4-BE49-F238E27FC236}">
                <a16:creationId xmlns:a16="http://schemas.microsoft.com/office/drawing/2014/main" id="{060CC525-CF3E-CE4E-B922-8157BE54D173}"/>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5809" name="Text Box 17">
            <a:extLst>
              <a:ext uri="{FF2B5EF4-FFF2-40B4-BE49-F238E27FC236}">
                <a16:creationId xmlns:a16="http://schemas.microsoft.com/office/drawing/2014/main" id="{462C9D61-1AEF-044F-AC87-6D28A1737933}"/>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0" name="Line 18">
            <a:extLst>
              <a:ext uri="{FF2B5EF4-FFF2-40B4-BE49-F238E27FC236}">
                <a16:creationId xmlns:a16="http://schemas.microsoft.com/office/drawing/2014/main" id="{4C84EBBE-4611-9E4E-992E-80B7540F3529}"/>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1" name="Line 19">
            <a:extLst>
              <a:ext uri="{FF2B5EF4-FFF2-40B4-BE49-F238E27FC236}">
                <a16:creationId xmlns:a16="http://schemas.microsoft.com/office/drawing/2014/main" id="{BCC827DC-097C-0541-8B06-1B964ABCACE7}"/>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2" name="Oval 20">
            <a:extLst>
              <a:ext uri="{FF2B5EF4-FFF2-40B4-BE49-F238E27FC236}">
                <a16:creationId xmlns:a16="http://schemas.microsoft.com/office/drawing/2014/main" id="{5A5DAA38-697E-9445-A5B7-7F127F358BB3}"/>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5813" name="Line 21">
            <a:extLst>
              <a:ext uri="{FF2B5EF4-FFF2-40B4-BE49-F238E27FC236}">
                <a16:creationId xmlns:a16="http://schemas.microsoft.com/office/drawing/2014/main" id="{072FE4D9-325B-EC4D-8D9D-2B668B442A6F}"/>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4" name="Text Box 22">
            <a:extLst>
              <a:ext uri="{FF2B5EF4-FFF2-40B4-BE49-F238E27FC236}">
                <a16:creationId xmlns:a16="http://schemas.microsoft.com/office/drawing/2014/main" id="{3E9011C9-5E9C-594A-B85F-F2FD506FB988}"/>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5" name="Oval 23">
            <a:extLst>
              <a:ext uri="{FF2B5EF4-FFF2-40B4-BE49-F238E27FC236}">
                <a16:creationId xmlns:a16="http://schemas.microsoft.com/office/drawing/2014/main" id="{E9E54612-EF78-F94F-AFEF-28D241EDC851}"/>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5816" name="Text Box 24">
            <a:extLst>
              <a:ext uri="{FF2B5EF4-FFF2-40B4-BE49-F238E27FC236}">
                <a16:creationId xmlns:a16="http://schemas.microsoft.com/office/drawing/2014/main" id="{CFF3A5F9-C30D-1141-B5A9-1A130981D393}"/>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7" name="Line 25">
            <a:extLst>
              <a:ext uri="{FF2B5EF4-FFF2-40B4-BE49-F238E27FC236}">
                <a16:creationId xmlns:a16="http://schemas.microsoft.com/office/drawing/2014/main" id="{49A25C21-A48F-754C-9836-21E7B3EA5BFC}"/>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8" name="Text Box 26">
            <a:extLst>
              <a:ext uri="{FF2B5EF4-FFF2-40B4-BE49-F238E27FC236}">
                <a16:creationId xmlns:a16="http://schemas.microsoft.com/office/drawing/2014/main" id="{08A2FE9A-A0EE-044E-9364-A26772C54874}"/>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5816"/>
                                        </p:tgtEl>
                                        <p:attrNameLst>
                                          <p:attrName>style.visibility</p:attrName>
                                        </p:attrNameLst>
                                      </p:cBhvr>
                                      <p:to>
                                        <p:strVal val="visible"/>
                                      </p:to>
                                    </p:set>
                                    <p:animEffect transition="in" filter="blinds(horizontal)">
                                      <p:cBhvr>
                                        <p:cTn id="7" dur="500"/>
                                        <p:tgtEl>
                                          <p:spTgt spid="545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E5A82736-6398-7B48-A5F0-D4C090346CB0}"/>
              </a:ext>
            </a:extLst>
          </p:cNvPr>
          <p:cNvSpPr>
            <a:spLocks noGrp="1" noChangeArrowheads="1"/>
          </p:cNvSpPr>
          <p:nvPr>
            <p:ph type="title"/>
          </p:nvPr>
        </p:nvSpPr>
        <p:spPr/>
        <p:txBody>
          <a:bodyPr/>
          <a:lstStyle/>
          <a:p>
            <a:r>
              <a:rPr lang="en-US" altLang="zh-CN"/>
              <a:t>Example</a:t>
            </a:r>
          </a:p>
        </p:txBody>
      </p:sp>
      <p:sp>
        <p:nvSpPr>
          <p:cNvPr id="547843" name="Oval 3">
            <a:extLst>
              <a:ext uri="{FF2B5EF4-FFF2-40B4-BE49-F238E27FC236}">
                <a16:creationId xmlns:a16="http://schemas.microsoft.com/office/drawing/2014/main" id="{E5E50139-F401-D745-AED9-4C7F83A91ACF}"/>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7844" name="Oval 4">
            <a:extLst>
              <a:ext uri="{FF2B5EF4-FFF2-40B4-BE49-F238E27FC236}">
                <a16:creationId xmlns:a16="http://schemas.microsoft.com/office/drawing/2014/main" id="{1108D494-BD9B-574E-8110-B983363ED8C2}"/>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7845" name="Oval 5">
            <a:extLst>
              <a:ext uri="{FF2B5EF4-FFF2-40B4-BE49-F238E27FC236}">
                <a16:creationId xmlns:a16="http://schemas.microsoft.com/office/drawing/2014/main" id="{4163EE45-B9C3-AC4C-A635-7ED4AF49B58D}"/>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7846" name="Oval 6">
            <a:extLst>
              <a:ext uri="{FF2B5EF4-FFF2-40B4-BE49-F238E27FC236}">
                <a16:creationId xmlns:a16="http://schemas.microsoft.com/office/drawing/2014/main" id="{3464218A-0CD5-C24A-B8EB-7FC696F153F1}"/>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7847" name="Oval 7">
            <a:extLst>
              <a:ext uri="{FF2B5EF4-FFF2-40B4-BE49-F238E27FC236}">
                <a16:creationId xmlns:a16="http://schemas.microsoft.com/office/drawing/2014/main" id="{53B6F3C8-51B6-604A-B551-817583E61973}"/>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7848" name="Line 8">
            <a:extLst>
              <a:ext uri="{FF2B5EF4-FFF2-40B4-BE49-F238E27FC236}">
                <a16:creationId xmlns:a16="http://schemas.microsoft.com/office/drawing/2014/main" id="{4471AB99-FC71-9547-AE9D-9947DD50725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49" name="Line 9">
            <a:extLst>
              <a:ext uri="{FF2B5EF4-FFF2-40B4-BE49-F238E27FC236}">
                <a16:creationId xmlns:a16="http://schemas.microsoft.com/office/drawing/2014/main" id="{8F456493-0D02-E94C-B936-213BD86AEA03}"/>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0" name="Line 10">
            <a:extLst>
              <a:ext uri="{FF2B5EF4-FFF2-40B4-BE49-F238E27FC236}">
                <a16:creationId xmlns:a16="http://schemas.microsoft.com/office/drawing/2014/main" id="{0F9D9EF4-673B-CF40-A7B5-019262CE9A7B}"/>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1" name="Line 11">
            <a:extLst>
              <a:ext uri="{FF2B5EF4-FFF2-40B4-BE49-F238E27FC236}">
                <a16:creationId xmlns:a16="http://schemas.microsoft.com/office/drawing/2014/main" id="{5177A1B8-C8D9-804E-8032-2E21B0FB93D2}"/>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2" name="Line 12">
            <a:extLst>
              <a:ext uri="{FF2B5EF4-FFF2-40B4-BE49-F238E27FC236}">
                <a16:creationId xmlns:a16="http://schemas.microsoft.com/office/drawing/2014/main" id="{77135768-2712-7649-84DE-ED00F332430C}"/>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3" name="Line 13">
            <a:extLst>
              <a:ext uri="{FF2B5EF4-FFF2-40B4-BE49-F238E27FC236}">
                <a16:creationId xmlns:a16="http://schemas.microsoft.com/office/drawing/2014/main" id="{B52C4D05-BF75-0A48-8A80-4FED3E3D127A}"/>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4" name="Line 14">
            <a:extLst>
              <a:ext uri="{FF2B5EF4-FFF2-40B4-BE49-F238E27FC236}">
                <a16:creationId xmlns:a16="http://schemas.microsoft.com/office/drawing/2014/main" id="{1C5D791F-C5CB-1A4A-AD16-FDFE80F14176}"/>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5" name="Line 15">
            <a:extLst>
              <a:ext uri="{FF2B5EF4-FFF2-40B4-BE49-F238E27FC236}">
                <a16:creationId xmlns:a16="http://schemas.microsoft.com/office/drawing/2014/main" id="{B17C95F2-A096-BF4B-BB2A-9386167AD642}"/>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6" name="Text Box 16">
            <a:extLst>
              <a:ext uri="{FF2B5EF4-FFF2-40B4-BE49-F238E27FC236}">
                <a16:creationId xmlns:a16="http://schemas.microsoft.com/office/drawing/2014/main" id="{C55375D3-F712-AB45-A7FD-8E8EC1E5066F}"/>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7857" name="Text Box 17">
            <a:extLst>
              <a:ext uri="{FF2B5EF4-FFF2-40B4-BE49-F238E27FC236}">
                <a16:creationId xmlns:a16="http://schemas.microsoft.com/office/drawing/2014/main" id="{254D9300-C5D5-C947-9737-5E9F837986CE}"/>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58" name="Line 18">
            <a:extLst>
              <a:ext uri="{FF2B5EF4-FFF2-40B4-BE49-F238E27FC236}">
                <a16:creationId xmlns:a16="http://schemas.microsoft.com/office/drawing/2014/main" id="{FF4CD9DB-2782-6949-88E4-DCB04AF3FBA2}"/>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9" name="Line 19">
            <a:extLst>
              <a:ext uri="{FF2B5EF4-FFF2-40B4-BE49-F238E27FC236}">
                <a16:creationId xmlns:a16="http://schemas.microsoft.com/office/drawing/2014/main" id="{D173053A-8372-044A-AE5F-9C441D30AC55}"/>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60" name="Oval 20">
            <a:extLst>
              <a:ext uri="{FF2B5EF4-FFF2-40B4-BE49-F238E27FC236}">
                <a16:creationId xmlns:a16="http://schemas.microsoft.com/office/drawing/2014/main" id="{F2888DF5-A654-8E4D-A606-775505745A89}"/>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7861" name="Line 21">
            <a:extLst>
              <a:ext uri="{FF2B5EF4-FFF2-40B4-BE49-F238E27FC236}">
                <a16:creationId xmlns:a16="http://schemas.microsoft.com/office/drawing/2014/main" id="{64D463AF-E1B4-E04E-8AF8-16E58133FFD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62" name="Text Box 22">
            <a:extLst>
              <a:ext uri="{FF2B5EF4-FFF2-40B4-BE49-F238E27FC236}">
                <a16:creationId xmlns:a16="http://schemas.microsoft.com/office/drawing/2014/main" id="{D3D22AE6-BE6A-FE44-80E2-0A0F1961720F}"/>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3" name="Oval 23">
            <a:extLst>
              <a:ext uri="{FF2B5EF4-FFF2-40B4-BE49-F238E27FC236}">
                <a16:creationId xmlns:a16="http://schemas.microsoft.com/office/drawing/2014/main" id="{1D028862-7B41-1045-96BB-0569A8CC6E4A}"/>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7864" name="Text Box 24">
            <a:extLst>
              <a:ext uri="{FF2B5EF4-FFF2-40B4-BE49-F238E27FC236}">
                <a16:creationId xmlns:a16="http://schemas.microsoft.com/office/drawing/2014/main" id="{726E6D9D-1CE3-D349-A9E5-59D5B6D3C26F}"/>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5" name="Oval 25">
            <a:extLst>
              <a:ext uri="{FF2B5EF4-FFF2-40B4-BE49-F238E27FC236}">
                <a16:creationId xmlns:a16="http://schemas.microsoft.com/office/drawing/2014/main" id="{EECBFFC4-732B-324E-9E13-00CB25BC9D3E}"/>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7866" name="Text Box 26">
            <a:extLst>
              <a:ext uri="{FF2B5EF4-FFF2-40B4-BE49-F238E27FC236}">
                <a16:creationId xmlns:a16="http://schemas.microsoft.com/office/drawing/2014/main" id="{687244D2-F8DD-8E4B-A624-812FB2ECFCFD}"/>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7" name="Oval 27">
            <a:extLst>
              <a:ext uri="{FF2B5EF4-FFF2-40B4-BE49-F238E27FC236}">
                <a16:creationId xmlns:a16="http://schemas.microsoft.com/office/drawing/2014/main" id="{93749EE2-7EFB-6F46-A14C-5257BD25597C}"/>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7868" name="Text Box 28">
            <a:extLst>
              <a:ext uri="{FF2B5EF4-FFF2-40B4-BE49-F238E27FC236}">
                <a16:creationId xmlns:a16="http://schemas.microsoft.com/office/drawing/2014/main" id="{08CBD03F-D3F6-EA40-B156-765341ECC3F9}"/>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9" name="Line 29">
            <a:extLst>
              <a:ext uri="{FF2B5EF4-FFF2-40B4-BE49-F238E27FC236}">
                <a16:creationId xmlns:a16="http://schemas.microsoft.com/office/drawing/2014/main" id="{F34002FF-230C-B343-8283-10265339AFF2}"/>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70" name="Text Box 30">
            <a:extLst>
              <a:ext uri="{FF2B5EF4-FFF2-40B4-BE49-F238E27FC236}">
                <a16:creationId xmlns:a16="http://schemas.microsoft.com/office/drawing/2014/main" id="{9EE4BE39-CCBC-B24C-96CB-FB491F65A9FE}"/>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68"/>
                                        </p:tgtEl>
                                        <p:attrNameLst>
                                          <p:attrName>style.visibility</p:attrName>
                                        </p:attrNameLst>
                                      </p:cBhvr>
                                      <p:to>
                                        <p:strVal val="visible"/>
                                      </p:to>
                                    </p:set>
                                    <p:animEffect transition="in" filter="blinds(horizontal)">
                                      <p:cBhvr>
                                        <p:cTn id="7" dur="500"/>
                                        <p:tgtEl>
                                          <p:spTgt spid="547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40E15EA8-0E1C-5B42-BF84-2395AEC3032C}"/>
              </a:ext>
            </a:extLst>
          </p:cNvPr>
          <p:cNvSpPr>
            <a:spLocks noGrp="1" noChangeArrowheads="1"/>
          </p:cNvSpPr>
          <p:nvPr>
            <p:ph type="title"/>
          </p:nvPr>
        </p:nvSpPr>
        <p:spPr/>
        <p:txBody>
          <a:bodyPr/>
          <a:lstStyle/>
          <a:p>
            <a:r>
              <a:rPr lang="en-US" altLang="zh-CN"/>
              <a:t>Example</a:t>
            </a:r>
          </a:p>
        </p:txBody>
      </p:sp>
      <p:sp>
        <p:nvSpPr>
          <p:cNvPr id="548867" name="Oval 3">
            <a:extLst>
              <a:ext uri="{FF2B5EF4-FFF2-40B4-BE49-F238E27FC236}">
                <a16:creationId xmlns:a16="http://schemas.microsoft.com/office/drawing/2014/main" id="{0B00A9B4-6A63-5247-8B3A-D2084EF7239C}"/>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8868" name="Oval 4">
            <a:extLst>
              <a:ext uri="{FF2B5EF4-FFF2-40B4-BE49-F238E27FC236}">
                <a16:creationId xmlns:a16="http://schemas.microsoft.com/office/drawing/2014/main" id="{1783B24A-5A8E-A742-B400-AA70380E3154}"/>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8869" name="Oval 5">
            <a:extLst>
              <a:ext uri="{FF2B5EF4-FFF2-40B4-BE49-F238E27FC236}">
                <a16:creationId xmlns:a16="http://schemas.microsoft.com/office/drawing/2014/main" id="{DC904C7F-BC5A-FD47-9BAC-F87B5A4DEAD8}"/>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8870" name="Oval 6">
            <a:extLst>
              <a:ext uri="{FF2B5EF4-FFF2-40B4-BE49-F238E27FC236}">
                <a16:creationId xmlns:a16="http://schemas.microsoft.com/office/drawing/2014/main" id="{FB756AE9-1F65-F84B-9907-F1E341545B8E}"/>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8871" name="Oval 7">
            <a:extLst>
              <a:ext uri="{FF2B5EF4-FFF2-40B4-BE49-F238E27FC236}">
                <a16:creationId xmlns:a16="http://schemas.microsoft.com/office/drawing/2014/main" id="{82CBEC56-A81C-2946-82B2-69D998583781}"/>
              </a:ext>
            </a:extLst>
          </p:cNvPr>
          <p:cNvSpPr>
            <a:spLocks noChangeArrowheads="1"/>
          </p:cNvSpPr>
          <p:nvPr/>
        </p:nvSpPr>
        <p:spPr bwMode="auto">
          <a:xfrm>
            <a:off x="1752600" y="3124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8872" name="Line 8">
            <a:extLst>
              <a:ext uri="{FF2B5EF4-FFF2-40B4-BE49-F238E27FC236}">
                <a16:creationId xmlns:a16="http://schemas.microsoft.com/office/drawing/2014/main" id="{5DDE836A-2EAD-C34D-84AD-B8A9BC53C3FD}"/>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3" name="Line 9">
            <a:extLst>
              <a:ext uri="{FF2B5EF4-FFF2-40B4-BE49-F238E27FC236}">
                <a16:creationId xmlns:a16="http://schemas.microsoft.com/office/drawing/2014/main" id="{6D578141-ACD8-7145-ADBB-3BD13040D2EE}"/>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4" name="Line 10">
            <a:extLst>
              <a:ext uri="{FF2B5EF4-FFF2-40B4-BE49-F238E27FC236}">
                <a16:creationId xmlns:a16="http://schemas.microsoft.com/office/drawing/2014/main" id="{8424B309-44DB-6743-BCBC-547997CAA8C6}"/>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5" name="Line 11">
            <a:extLst>
              <a:ext uri="{FF2B5EF4-FFF2-40B4-BE49-F238E27FC236}">
                <a16:creationId xmlns:a16="http://schemas.microsoft.com/office/drawing/2014/main" id="{28FD8D10-E3F7-F44C-A9B1-1B12C972EF2C}"/>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6" name="Line 12">
            <a:extLst>
              <a:ext uri="{FF2B5EF4-FFF2-40B4-BE49-F238E27FC236}">
                <a16:creationId xmlns:a16="http://schemas.microsoft.com/office/drawing/2014/main" id="{56DFE88F-EAF1-6343-A7B7-ACDB0920C8A6}"/>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7" name="Line 13">
            <a:extLst>
              <a:ext uri="{FF2B5EF4-FFF2-40B4-BE49-F238E27FC236}">
                <a16:creationId xmlns:a16="http://schemas.microsoft.com/office/drawing/2014/main" id="{C61A96ED-236C-4242-A0D6-FE7ADB341935}"/>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8" name="Line 14">
            <a:extLst>
              <a:ext uri="{FF2B5EF4-FFF2-40B4-BE49-F238E27FC236}">
                <a16:creationId xmlns:a16="http://schemas.microsoft.com/office/drawing/2014/main" id="{07E8D8EC-9874-7B4D-B564-54C1195022A4}"/>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9" name="Line 15">
            <a:extLst>
              <a:ext uri="{FF2B5EF4-FFF2-40B4-BE49-F238E27FC236}">
                <a16:creationId xmlns:a16="http://schemas.microsoft.com/office/drawing/2014/main" id="{57C0065A-8291-D345-923D-F57A45A182E2}"/>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0" name="Text Box 16">
            <a:extLst>
              <a:ext uri="{FF2B5EF4-FFF2-40B4-BE49-F238E27FC236}">
                <a16:creationId xmlns:a16="http://schemas.microsoft.com/office/drawing/2014/main" id="{052B6648-60E7-D944-A863-58FFE9FB008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8881" name="Text Box 17">
            <a:extLst>
              <a:ext uri="{FF2B5EF4-FFF2-40B4-BE49-F238E27FC236}">
                <a16:creationId xmlns:a16="http://schemas.microsoft.com/office/drawing/2014/main" id="{0D937DC6-3C43-CC47-A68F-C15C9A9D86EA}"/>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2" name="Line 18">
            <a:extLst>
              <a:ext uri="{FF2B5EF4-FFF2-40B4-BE49-F238E27FC236}">
                <a16:creationId xmlns:a16="http://schemas.microsoft.com/office/drawing/2014/main" id="{9FADC19A-C858-CC4A-87F0-06A296F7422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3" name="Line 19">
            <a:extLst>
              <a:ext uri="{FF2B5EF4-FFF2-40B4-BE49-F238E27FC236}">
                <a16:creationId xmlns:a16="http://schemas.microsoft.com/office/drawing/2014/main" id="{0CA52704-3DB9-FD48-8AD3-8ADE7EBA4256}"/>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4" name="Oval 20">
            <a:extLst>
              <a:ext uri="{FF2B5EF4-FFF2-40B4-BE49-F238E27FC236}">
                <a16:creationId xmlns:a16="http://schemas.microsoft.com/office/drawing/2014/main" id="{B4DEC607-155D-C94C-97AB-C35201F49232}"/>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8885" name="Line 21">
            <a:extLst>
              <a:ext uri="{FF2B5EF4-FFF2-40B4-BE49-F238E27FC236}">
                <a16:creationId xmlns:a16="http://schemas.microsoft.com/office/drawing/2014/main" id="{D0AF394B-69F3-E143-A867-1236AF271B91}"/>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6" name="Text Box 22">
            <a:extLst>
              <a:ext uri="{FF2B5EF4-FFF2-40B4-BE49-F238E27FC236}">
                <a16:creationId xmlns:a16="http://schemas.microsoft.com/office/drawing/2014/main" id="{24FA6975-3C25-C640-9A8A-D5070FF77712}"/>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7" name="Oval 23">
            <a:extLst>
              <a:ext uri="{FF2B5EF4-FFF2-40B4-BE49-F238E27FC236}">
                <a16:creationId xmlns:a16="http://schemas.microsoft.com/office/drawing/2014/main" id="{8F7AE4C1-5389-CA40-8B85-66CF5C3AC185}"/>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8888" name="Text Box 24">
            <a:extLst>
              <a:ext uri="{FF2B5EF4-FFF2-40B4-BE49-F238E27FC236}">
                <a16:creationId xmlns:a16="http://schemas.microsoft.com/office/drawing/2014/main" id="{DA161608-B522-0E4B-B5F2-77545960C820}"/>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9" name="Oval 25">
            <a:extLst>
              <a:ext uri="{FF2B5EF4-FFF2-40B4-BE49-F238E27FC236}">
                <a16:creationId xmlns:a16="http://schemas.microsoft.com/office/drawing/2014/main" id="{30B0D419-CDF4-9947-904A-4C7477BAA0B6}"/>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8890" name="Text Box 26">
            <a:extLst>
              <a:ext uri="{FF2B5EF4-FFF2-40B4-BE49-F238E27FC236}">
                <a16:creationId xmlns:a16="http://schemas.microsoft.com/office/drawing/2014/main" id="{2DF3985C-A84F-9047-9742-90ABB05F976E}"/>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91" name="Oval 27">
            <a:extLst>
              <a:ext uri="{FF2B5EF4-FFF2-40B4-BE49-F238E27FC236}">
                <a16:creationId xmlns:a16="http://schemas.microsoft.com/office/drawing/2014/main" id="{B3095310-6C76-DC40-8259-158E3630D8A7}"/>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8892" name="Text Box 28">
            <a:extLst>
              <a:ext uri="{FF2B5EF4-FFF2-40B4-BE49-F238E27FC236}">
                <a16:creationId xmlns:a16="http://schemas.microsoft.com/office/drawing/2014/main" id="{3C848489-29E9-484B-B9AF-F46A75FDB424}"/>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93" name="Oval 29">
            <a:extLst>
              <a:ext uri="{FF2B5EF4-FFF2-40B4-BE49-F238E27FC236}">
                <a16:creationId xmlns:a16="http://schemas.microsoft.com/office/drawing/2014/main" id="{841B7431-73A3-C742-8120-03E20764AE98}"/>
              </a:ext>
            </a:extLst>
          </p:cNvPr>
          <p:cNvSpPr>
            <a:spLocks noChangeArrowheads="1"/>
          </p:cNvSpPr>
          <p:nvPr/>
        </p:nvSpPr>
        <p:spPr bwMode="auto">
          <a:xfrm>
            <a:off x="5181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8894" name="Text Box 30">
            <a:extLst>
              <a:ext uri="{FF2B5EF4-FFF2-40B4-BE49-F238E27FC236}">
                <a16:creationId xmlns:a16="http://schemas.microsoft.com/office/drawing/2014/main" id="{3855B491-BF8C-604D-8CB8-E076EAA079F3}"/>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pop the stack, assign feasible colors</a:t>
            </a:r>
            <a:endParaRPr lang="en-US" altLang="zh-CN" sz="2000" dirty="0">
              <a:solidFill>
                <a:schemeClr val="folHlink"/>
              </a:solidFill>
            </a:endParaRPr>
          </a:p>
        </p:txBody>
      </p:sp>
      <p:sp>
        <p:nvSpPr>
          <p:cNvPr id="548896" name="Text Box 32">
            <a:extLst>
              <a:ext uri="{FF2B5EF4-FFF2-40B4-BE49-F238E27FC236}">
                <a16:creationId xmlns:a16="http://schemas.microsoft.com/office/drawing/2014/main" id="{34D67A8D-C294-C540-83E3-8873AE44F470}"/>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48897" name="Line 33">
            <a:extLst>
              <a:ext uri="{FF2B5EF4-FFF2-40B4-BE49-F238E27FC236}">
                <a16:creationId xmlns:a16="http://schemas.microsoft.com/office/drawing/2014/main" id="{4430F04E-1B30-DC43-B8B5-BDF799F42FA4}"/>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98" name="Text Box 34">
            <a:extLst>
              <a:ext uri="{FF2B5EF4-FFF2-40B4-BE49-F238E27FC236}">
                <a16:creationId xmlns:a16="http://schemas.microsoft.com/office/drawing/2014/main" id="{4C005FF0-561C-6248-A67E-CDCD957A1071}"/>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94"/>
                                        </p:tgtEl>
                                        <p:attrNameLst>
                                          <p:attrName>style.visibility</p:attrName>
                                        </p:attrNameLst>
                                      </p:cBhvr>
                                      <p:to>
                                        <p:strVal val="visible"/>
                                      </p:to>
                                    </p:set>
                                    <p:animEffect transition="in" filter="blinds(horizontal)">
                                      <p:cBhvr>
                                        <p:cTn id="7" dur="500"/>
                                        <p:tgtEl>
                                          <p:spTgt spid="548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8896"/>
                                        </p:tgtEl>
                                        <p:attrNameLst>
                                          <p:attrName>style.visibility</p:attrName>
                                        </p:attrNameLst>
                                      </p:cBhvr>
                                      <p:to>
                                        <p:strVal val="visible"/>
                                      </p:to>
                                    </p:set>
                                    <p:animEffect transition="in" filter="blinds(horizontal)">
                                      <p:cBhvr>
                                        <p:cTn id="12" dur="500"/>
                                        <p:tgtEl>
                                          <p:spTgt spid="548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94" grpId="0"/>
      <p:bldP spid="5488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124791A2-4782-0347-99BF-92DB50088578}"/>
              </a:ext>
            </a:extLst>
          </p:cNvPr>
          <p:cNvSpPr>
            <a:spLocks noGrp="1" noChangeArrowheads="1"/>
          </p:cNvSpPr>
          <p:nvPr>
            <p:ph type="title"/>
          </p:nvPr>
        </p:nvSpPr>
        <p:spPr/>
        <p:txBody>
          <a:bodyPr/>
          <a:lstStyle/>
          <a:p>
            <a:r>
              <a:rPr lang="en-US" altLang="zh-CN"/>
              <a:t>Example</a:t>
            </a:r>
          </a:p>
        </p:txBody>
      </p:sp>
      <p:sp>
        <p:nvSpPr>
          <p:cNvPr id="549891" name="Oval 3">
            <a:extLst>
              <a:ext uri="{FF2B5EF4-FFF2-40B4-BE49-F238E27FC236}">
                <a16:creationId xmlns:a16="http://schemas.microsoft.com/office/drawing/2014/main" id="{4DDB8838-D41A-F04B-80E6-EA6F50CE3FF2}"/>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9892" name="Oval 4">
            <a:extLst>
              <a:ext uri="{FF2B5EF4-FFF2-40B4-BE49-F238E27FC236}">
                <a16:creationId xmlns:a16="http://schemas.microsoft.com/office/drawing/2014/main" id="{E116198C-BC50-1743-AE50-CF902618605A}"/>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9893" name="Oval 5">
            <a:extLst>
              <a:ext uri="{FF2B5EF4-FFF2-40B4-BE49-F238E27FC236}">
                <a16:creationId xmlns:a16="http://schemas.microsoft.com/office/drawing/2014/main" id="{A9B46C8C-8D71-E74D-BFBE-6B728A057270}"/>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9894" name="Oval 6">
            <a:extLst>
              <a:ext uri="{FF2B5EF4-FFF2-40B4-BE49-F238E27FC236}">
                <a16:creationId xmlns:a16="http://schemas.microsoft.com/office/drawing/2014/main" id="{E1404832-CD42-D449-A5AE-0F600F2F2D15}"/>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9895" name="Oval 7">
            <a:extLst>
              <a:ext uri="{FF2B5EF4-FFF2-40B4-BE49-F238E27FC236}">
                <a16:creationId xmlns:a16="http://schemas.microsoft.com/office/drawing/2014/main" id="{63E4B51E-5BF8-DF4A-BC73-B9D71D8A28E5}"/>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9896" name="Line 8">
            <a:extLst>
              <a:ext uri="{FF2B5EF4-FFF2-40B4-BE49-F238E27FC236}">
                <a16:creationId xmlns:a16="http://schemas.microsoft.com/office/drawing/2014/main" id="{3B29DCED-374B-6E4D-861F-98E60015B750}"/>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7" name="Line 9">
            <a:extLst>
              <a:ext uri="{FF2B5EF4-FFF2-40B4-BE49-F238E27FC236}">
                <a16:creationId xmlns:a16="http://schemas.microsoft.com/office/drawing/2014/main" id="{8CB46714-C9DA-6D4E-BA0F-2C9C660C7B45}"/>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8" name="Line 10">
            <a:extLst>
              <a:ext uri="{FF2B5EF4-FFF2-40B4-BE49-F238E27FC236}">
                <a16:creationId xmlns:a16="http://schemas.microsoft.com/office/drawing/2014/main" id="{E8FA5AD0-97EE-0247-A761-F2750E8A138D}"/>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9" name="Line 11">
            <a:extLst>
              <a:ext uri="{FF2B5EF4-FFF2-40B4-BE49-F238E27FC236}">
                <a16:creationId xmlns:a16="http://schemas.microsoft.com/office/drawing/2014/main" id="{18EB3B61-35E5-1844-9302-3B2C9CD432B2}"/>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0" name="Line 12">
            <a:extLst>
              <a:ext uri="{FF2B5EF4-FFF2-40B4-BE49-F238E27FC236}">
                <a16:creationId xmlns:a16="http://schemas.microsoft.com/office/drawing/2014/main" id="{8408877F-958B-4147-81A3-7118BA11C38C}"/>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1" name="Line 13">
            <a:extLst>
              <a:ext uri="{FF2B5EF4-FFF2-40B4-BE49-F238E27FC236}">
                <a16:creationId xmlns:a16="http://schemas.microsoft.com/office/drawing/2014/main" id="{8A08F467-7D33-BA49-86D8-D18A47DCF886}"/>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2" name="Line 14">
            <a:extLst>
              <a:ext uri="{FF2B5EF4-FFF2-40B4-BE49-F238E27FC236}">
                <a16:creationId xmlns:a16="http://schemas.microsoft.com/office/drawing/2014/main" id="{65E29D7A-AC10-474A-9C80-A9EA8BD6AD7B}"/>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3" name="Line 15">
            <a:extLst>
              <a:ext uri="{FF2B5EF4-FFF2-40B4-BE49-F238E27FC236}">
                <a16:creationId xmlns:a16="http://schemas.microsoft.com/office/drawing/2014/main" id="{D8DC963C-C2A2-1F45-BA7B-FB70402ACE89}"/>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4" name="Text Box 16">
            <a:extLst>
              <a:ext uri="{FF2B5EF4-FFF2-40B4-BE49-F238E27FC236}">
                <a16:creationId xmlns:a16="http://schemas.microsoft.com/office/drawing/2014/main" id="{A12650C1-AFD5-4E49-92D9-AE2BD1F4BFCC}"/>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9905" name="Text Box 17">
            <a:extLst>
              <a:ext uri="{FF2B5EF4-FFF2-40B4-BE49-F238E27FC236}">
                <a16:creationId xmlns:a16="http://schemas.microsoft.com/office/drawing/2014/main" id="{EC17FB7C-864F-2D48-AA01-099D0EC6667C}"/>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06" name="Line 18">
            <a:extLst>
              <a:ext uri="{FF2B5EF4-FFF2-40B4-BE49-F238E27FC236}">
                <a16:creationId xmlns:a16="http://schemas.microsoft.com/office/drawing/2014/main" id="{5F2CA9DD-7D7B-084C-B1EE-B0733AC6B78B}"/>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7" name="Line 19">
            <a:extLst>
              <a:ext uri="{FF2B5EF4-FFF2-40B4-BE49-F238E27FC236}">
                <a16:creationId xmlns:a16="http://schemas.microsoft.com/office/drawing/2014/main" id="{8975945C-7D19-E546-98ED-70FB58F84863}"/>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8" name="Oval 20">
            <a:extLst>
              <a:ext uri="{FF2B5EF4-FFF2-40B4-BE49-F238E27FC236}">
                <a16:creationId xmlns:a16="http://schemas.microsoft.com/office/drawing/2014/main" id="{F3566A23-D39C-3549-A28E-B7B5714A4E7F}"/>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9909" name="Line 21">
            <a:extLst>
              <a:ext uri="{FF2B5EF4-FFF2-40B4-BE49-F238E27FC236}">
                <a16:creationId xmlns:a16="http://schemas.microsoft.com/office/drawing/2014/main" id="{A29C7AFD-CA1C-7541-ADD5-8F8936FD152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10" name="Text Box 22">
            <a:extLst>
              <a:ext uri="{FF2B5EF4-FFF2-40B4-BE49-F238E27FC236}">
                <a16:creationId xmlns:a16="http://schemas.microsoft.com/office/drawing/2014/main" id="{C52E5266-CFC9-D645-B391-D8B0BFCD6FEA}"/>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1" name="Oval 23">
            <a:extLst>
              <a:ext uri="{FF2B5EF4-FFF2-40B4-BE49-F238E27FC236}">
                <a16:creationId xmlns:a16="http://schemas.microsoft.com/office/drawing/2014/main" id="{758408CD-4AFB-2547-9AB8-664CE8D6D33D}"/>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9912" name="Text Box 24">
            <a:extLst>
              <a:ext uri="{FF2B5EF4-FFF2-40B4-BE49-F238E27FC236}">
                <a16:creationId xmlns:a16="http://schemas.microsoft.com/office/drawing/2014/main" id="{A68B8E1F-901E-DF4C-A7B4-A28A582500D6}"/>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3" name="Oval 25">
            <a:extLst>
              <a:ext uri="{FF2B5EF4-FFF2-40B4-BE49-F238E27FC236}">
                <a16:creationId xmlns:a16="http://schemas.microsoft.com/office/drawing/2014/main" id="{2CFCEEA9-FB2F-FE4C-9695-19BD9B512FFA}"/>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9914" name="Text Box 26">
            <a:extLst>
              <a:ext uri="{FF2B5EF4-FFF2-40B4-BE49-F238E27FC236}">
                <a16:creationId xmlns:a16="http://schemas.microsoft.com/office/drawing/2014/main" id="{93CA22D0-A8A0-D34F-9B41-6BBA145D6D83}"/>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5" name="Oval 27">
            <a:extLst>
              <a:ext uri="{FF2B5EF4-FFF2-40B4-BE49-F238E27FC236}">
                <a16:creationId xmlns:a16="http://schemas.microsoft.com/office/drawing/2014/main" id="{8442B42D-3815-CB49-9467-9E606AED3E4C}"/>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9916" name="Text Box 28">
            <a:extLst>
              <a:ext uri="{FF2B5EF4-FFF2-40B4-BE49-F238E27FC236}">
                <a16:creationId xmlns:a16="http://schemas.microsoft.com/office/drawing/2014/main" id="{E2BFA4A2-B6AB-4543-8489-0B116814F635}"/>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8" name="Text Box 30">
            <a:extLst>
              <a:ext uri="{FF2B5EF4-FFF2-40B4-BE49-F238E27FC236}">
                <a16:creationId xmlns:a16="http://schemas.microsoft.com/office/drawing/2014/main" id="{94F2D915-9462-B14C-8FE3-2DBD509D4349}"/>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49919" name="Text Box 31">
            <a:extLst>
              <a:ext uri="{FF2B5EF4-FFF2-40B4-BE49-F238E27FC236}">
                <a16:creationId xmlns:a16="http://schemas.microsoft.com/office/drawing/2014/main" id="{8DBBCCF5-C11D-EA44-BDEF-FDC58A4B6AF6}"/>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49920" name="Text Box 32">
            <a:extLst>
              <a:ext uri="{FF2B5EF4-FFF2-40B4-BE49-F238E27FC236}">
                <a16:creationId xmlns:a16="http://schemas.microsoft.com/office/drawing/2014/main" id="{655CE711-3516-C34B-89DF-0E753063AF6B}"/>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49921" name="Line 33">
            <a:extLst>
              <a:ext uri="{FF2B5EF4-FFF2-40B4-BE49-F238E27FC236}">
                <a16:creationId xmlns:a16="http://schemas.microsoft.com/office/drawing/2014/main" id="{CDF8191C-32C2-6B49-8FD3-9E27A74BD53B}"/>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22" name="Text Box 34">
            <a:extLst>
              <a:ext uri="{FF2B5EF4-FFF2-40B4-BE49-F238E27FC236}">
                <a16:creationId xmlns:a16="http://schemas.microsoft.com/office/drawing/2014/main" id="{93FF1703-2A46-F34A-ACD8-C5AFC6F248E5}"/>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920"/>
                                        </p:tgtEl>
                                        <p:attrNameLst>
                                          <p:attrName>style.visibility</p:attrName>
                                        </p:attrNameLst>
                                      </p:cBhvr>
                                      <p:to>
                                        <p:strVal val="visible"/>
                                      </p:to>
                                    </p:set>
                                    <p:animEffect transition="in" filter="blinds(horizontal)">
                                      <p:cBhvr>
                                        <p:cTn id="7" dur="500"/>
                                        <p:tgtEl>
                                          <p:spTgt spid="54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85BF9A87-EC74-624B-9BAB-DD07EABA35EC}"/>
              </a:ext>
            </a:extLst>
          </p:cNvPr>
          <p:cNvSpPr>
            <a:spLocks noGrp="1" noChangeArrowheads="1"/>
          </p:cNvSpPr>
          <p:nvPr>
            <p:ph type="title"/>
          </p:nvPr>
        </p:nvSpPr>
        <p:spPr/>
        <p:txBody>
          <a:bodyPr/>
          <a:lstStyle/>
          <a:p>
            <a:r>
              <a:rPr lang="en-US" altLang="zh-CN"/>
              <a:t>Example</a:t>
            </a:r>
          </a:p>
        </p:txBody>
      </p:sp>
      <p:sp>
        <p:nvSpPr>
          <p:cNvPr id="550915" name="Oval 3">
            <a:extLst>
              <a:ext uri="{FF2B5EF4-FFF2-40B4-BE49-F238E27FC236}">
                <a16:creationId xmlns:a16="http://schemas.microsoft.com/office/drawing/2014/main" id="{BA536842-D4D0-964D-9060-46FE804DC5FE}"/>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0916" name="Oval 4">
            <a:extLst>
              <a:ext uri="{FF2B5EF4-FFF2-40B4-BE49-F238E27FC236}">
                <a16:creationId xmlns:a16="http://schemas.microsoft.com/office/drawing/2014/main" id="{7E6B4930-FA2A-9941-AF38-AF9141291606}"/>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0917" name="Oval 5">
            <a:extLst>
              <a:ext uri="{FF2B5EF4-FFF2-40B4-BE49-F238E27FC236}">
                <a16:creationId xmlns:a16="http://schemas.microsoft.com/office/drawing/2014/main" id="{47A16FB6-064F-7D44-9880-6896D9B97399}"/>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0918" name="Oval 6">
            <a:extLst>
              <a:ext uri="{FF2B5EF4-FFF2-40B4-BE49-F238E27FC236}">
                <a16:creationId xmlns:a16="http://schemas.microsoft.com/office/drawing/2014/main" id="{4EBFD2A6-6E92-474E-ACD0-E72B471B821B}"/>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0919" name="Oval 7">
            <a:extLst>
              <a:ext uri="{FF2B5EF4-FFF2-40B4-BE49-F238E27FC236}">
                <a16:creationId xmlns:a16="http://schemas.microsoft.com/office/drawing/2014/main" id="{5757FE7C-35A4-264A-B32D-CE9D0FE17EBF}"/>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0920" name="Line 8">
            <a:extLst>
              <a:ext uri="{FF2B5EF4-FFF2-40B4-BE49-F238E27FC236}">
                <a16:creationId xmlns:a16="http://schemas.microsoft.com/office/drawing/2014/main" id="{FEC37482-C87F-4A4D-B283-42932EBCC83B}"/>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1" name="Line 9">
            <a:extLst>
              <a:ext uri="{FF2B5EF4-FFF2-40B4-BE49-F238E27FC236}">
                <a16:creationId xmlns:a16="http://schemas.microsoft.com/office/drawing/2014/main" id="{56E12D00-FD16-444E-BEDF-0FE0EB5FA621}"/>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2" name="Line 10">
            <a:extLst>
              <a:ext uri="{FF2B5EF4-FFF2-40B4-BE49-F238E27FC236}">
                <a16:creationId xmlns:a16="http://schemas.microsoft.com/office/drawing/2014/main" id="{88A336F9-9E30-F34C-BBEB-CB97AA2A238F}"/>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3" name="Line 11">
            <a:extLst>
              <a:ext uri="{FF2B5EF4-FFF2-40B4-BE49-F238E27FC236}">
                <a16:creationId xmlns:a16="http://schemas.microsoft.com/office/drawing/2014/main" id="{B76D557F-62ED-2249-80CF-FB2B057DCDA2}"/>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4" name="Line 12">
            <a:extLst>
              <a:ext uri="{FF2B5EF4-FFF2-40B4-BE49-F238E27FC236}">
                <a16:creationId xmlns:a16="http://schemas.microsoft.com/office/drawing/2014/main" id="{E82F3FEC-2012-D442-BD54-9D137BF9EB35}"/>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5" name="Line 13">
            <a:extLst>
              <a:ext uri="{FF2B5EF4-FFF2-40B4-BE49-F238E27FC236}">
                <a16:creationId xmlns:a16="http://schemas.microsoft.com/office/drawing/2014/main" id="{6E1347F8-0174-424C-81AA-023C9B2FB1CE}"/>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6" name="Line 14">
            <a:extLst>
              <a:ext uri="{FF2B5EF4-FFF2-40B4-BE49-F238E27FC236}">
                <a16:creationId xmlns:a16="http://schemas.microsoft.com/office/drawing/2014/main" id="{4E2E5D8A-3C0A-7D4B-A461-CE59F39EFC8A}"/>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7" name="Line 15">
            <a:extLst>
              <a:ext uri="{FF2B5EF4-FFF2-40B4-BE49-F238E27FC236}">
                <a16:creationId xmlns:a16="http://schemas.microsoft.com/office/drawing/2014/main" id="{A73465F5-6BAE-D041-830F-206EF051B517}"/>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8" name="Text Box 16">
            <a:extLst>
              <a:ext uri="{FF2B5EF4-FFF2-40B4-BE49-F238E27FC236}">
                <a16:creationId xmlns:a16="http://schemas.microsoft.com/office/drawing/2014/main" id="{088FE5AC-9706-6E4C-8A30-EFBA1872B7E0}"/>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0929" name="Text Box 17">
            <a:extLst>
              <a:ext uri="{FF2B5EF4-FFF2-40B4-BE49-F238E27FC236}">
                <a16:creationId xmlns:a16="http://schemas.microsoft.com/office/drawing/2014/main" id="{F7D678ED-FDAC-AE4F-9CBF-8CD12F6D6050}"/>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0" name="Line 18">
            <a:extLst>
              <a:ext uri="{FF2B5EF4-FFF2-40B4-BE49-F238E27FC236}">
                <a16:creationId xmlns:a16="http://schemas.microsoft.com/office/drawing/2014/main" id="{9D168FE9-13E2-7E47-A756-259B5826FCAF}"/>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1" name="Line 19">
            <a:extLst>
              <a:ext uri="{FF2B5EF4-FFF2-40B4-BE49-F238E27FC236}">
                <a16:creationId xmlns:a16="http://schemas.microsoft.com/office/drawing/2014/main" id="{D388DEF8-C599-A34B-BD55-4B35A41C3567}"/>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2" name="Oval 20">
            <a:extLst>
              <a:ext uri="{FF2B5EF4-FFF2-40B4-BE49-F238E27FC236}">
                <a16:creationId xmlns:a16="http://schemas.microsoft.com/office/drawing/2014/main" id="{7251EE76-99F9-FA44-9BED-9773C7903D91}"/>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0933" name="Line 21">
            <a:extLst>
              <a:ext uri="{FF2B5EF4-FFF2-40B4-BE49-F238E27FC236}">
                <a16:creationId xmlns:a16="http://schemas.microsoft.com/office/drawing/2014/main" id="{34990B35-EE37-A04F-84CF-E840D2C573E5}"/>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4" name="Text Box 22">
            <a:extLst>
              <a:ext uri="{FF2B5EF4-FFF2-40B4-BE49-F238E27FC236}">
                <a16:creationId xmlns:a16="http://schemas.microsoft.com/office/drawing/2014/main" id="{A2DACB00-4C68-9648-836B-C7D02BB27892}"/>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5" name="Oval 23">
            <a:extLst>
              <a:ext uri="{FF2B5EF4-FFF2-40B4-BE49-F238E27FC236}">
                <a16:creationId xmlns:a16="http://schemas.microsoft.com/office/drawing/2014/main" id="{7042A965-8183-5C42-8AF0-50EA2514221B}"/>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0936" name="Text Box 24">
            <a:extLst>
              <a:ext uri="{FF2B5EF4-FFF2-40B4-BE49-F238E27FC236}">
                <a16:creationId xmlns:a16="http://schemas.microsoft.com/office/drawing/2014/main" id="{66730B60-C81E-7242-A12D-D778723C22B8}"/>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7" name="Oval 25">
            <a:extLst>
              <a:ext uri="{FF2B5EF4-FFF2-40B4-BE49-F238E27FC236}">
                <a16:creationId xmlns:a16="http://schemas.microsoft.com/office/drawing/2014/main" id="{3EF4C3BD-1B35-8643-B83E-6B5A590CAB40}"/>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0938" name="Text Box 26">
            <a:extLst>
              <a:ext uri="{FF2B5EF4-FFF2-40B4-BE49-F238E27FC236}">
                <a16:creationId xmlns:a16="http://schemas.microsoft.com/office/drawing/2014/main" id="{3B511758-529B-4A41-81C9-60599076F8B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40" name="Text Box 28">
            <a:extLst>
              <a:ext uri="{FF2B5EF4-FFF2-40B4-BE49-F238E27FC236}">
                <a16:creationId xmlns:a16="http://schemas.microsoft.com/office/drawing/2014/main" id="{A408AAB7-EB9C-7F43-8332-64A4003617DF}"/>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41" name="Text Box 29">
            <a:extLst>
              <a:ext uri="{FF2B5EF4-FFF2-40B4-BE49-F238E27FC236}">
                <a16:creationId xmlns:a16="http://schemas.microsoft.com/office/drawing/2014/main" id="{D1D49BA4-4B9A-8342-ACB9-DF83EB9CE59B}"/>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0942" name="Text Box 30">
            <a:extLst>
              <a:ext uri="{FF2B5EF4-FFF2-40B4-BE49-F238E27FC236}">
                <a16:creationId xmlns:a16="http://schemas.microsoft.com/office/drawing/2014/main" id="{68254F61-68BA-A74A-86E5-1D58EA0A3814}"/>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0943" name="Text Box 31">
            <a:extLst>
              <a:ext uri="{FF2B5EF4-FFF2-40B4-BE49-F238E27FC236}">
                <a16:creationId xmlns:a16="http://schemas.microsoft.com/office/drawing/2014/main" id="{81977E28-5EE5-BD49-BBEE-280D04EAD6B6}"/>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0944" name="Text Box 32">
            <a:extLst>
              <a:ext uri="{FF2B5EF4-FFF2-40B4-BE49-F238E27FC236}">
                <a16:creationId xmlns:a16="http://schemas.microsoft.com/office/drawing/2014/main" id="{A9469F9A-5694-6C46-B990-4C4019111A8A}"/>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0945" name="Line 33">
            <a:extLst>
              <a:ext uri="{FF2B5EF4-FFF2-40B4-BE49-F238E27FC236}">
                <a16:creationId xmlns:a16="http://schemas.microsoft.com/office/drawing/2014/main" id="{C310EA2E-27B5-D742-B5F3-1BDB99EC1D45}"/>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46" name="Text Box 34">
            <a:extLst>
              <a:ext uri="{FF2B5EF4-FFF2-40B4-BE49-F238E27FC236}">
                <a16:creationId xmlns:a16="http://schemas.microsoft.com/office/drawing/2014/main" id="{92FF78BB-12E2-514F-B0B0-7528513A5AAA}"/>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0944"/>
                                        </p:tgtEl>
                                        <p:attrNameLst>
                                          <p:attrName>style.visibility</p:attrName>
                                        </p:attrNameLst>
                                      </p:cBhvr>
                                      <p:to>
                                        <p:strVal val="visible"/>
                                      </p:to>
                                    </p:set>
                                    <p:animEffect transition="in" filter="blinds(horizontal)">
                                      <p:cBhvr>
                                        <p:cTn id="7" dur="500"/>
                                        <p:tgtEl>
                                          <p:spTgt spid="550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B93507AF-6ACF-BD4B-BE82-9A0EB1BBC47B}"/>
              </a:ext>
            </a:extLst>
          </p:cNvPr>
          <p:cNvSpPr>
            <a:spLocks noGrp="1" noChangeArrowheads="1"/>
          </p:cNvSpPr>
          <p:nvPr>
            <p:ph type="title"/>
          </p:nvPr>
        </p:nvSpPr>
        <p:spPr/>
        <p:txBody>
          <a:bodyPr/>
          <a:lstStyle/>
          <a:p>
            <a:r>
              <a:rPr lang="en-US" altLang="zh-CN"/>
              <a:t>Example</a:t>
            </a:r>
          </a:p>
        </p:txBody>
      </p:sp>
      <p:sp>
        <p:nvSpPr>
          <p:cNvPr id="551939" name="Oval 3">
            <a:extLst>
              <a:ext uri="{FF2B5EF4-FFF2-40B4-BE49-F238E27FC236}">
                <a16:creationId xmlns:a16="http://schemas.microsoft.com/office/drawing/2014/main" id="{3706EA42-F77F-4F42-9A8E-246CA0515CDE}"/>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1940" name="Oval 4">
            <a:extLst>
              <a:ext uri="{FF2B5EF4-FFF2-40B4-BE49-F238E27FC236}">
                <a16:creationId xmlns:a16="http://schemas.microsoft.com/office/drawing/2014/main" id="{2A6E5530-FBAE-CE4D-B167-33D6EAA28CE9}"/>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1941" name="Oval 5">
            <a:extLst>
              <a:ext uri="{FF2B5EF4-FFF2-40B4-BE49-F238E27FC236}">
                <a16:creationId xmlns:a16="http://schemas.microsoft.com/office/drawing/2014/main" id="{6051C957-227E-D348-A0C0-865B80061F96}"/>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1942" name="Oval 6">
            <a:extLst>
              <a:ext uri="{FF2B5EF4-FFF2-40B4-BE49-F238E27FC236}">
                <a16:creationId xmlns:a16="http://schemas.microsoft.com/office/drawing/2014/main" id="{ABD0685B-4DC4-9F4C-BD67-F320E2FA6FDA}"/>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1943" name="Oval 7">
            <a:extLst>
              <a:ext uri="{FF2B5EF4-FFF2-40B4-BE49-F238E27FC236}">
                <a16:creationId xmlns:a16="http://schemas.microsoft.com/office/drawing/2014/main" id="{75D7E50E-A48C-D74F-AE82-6D7A37FDFB89}"/>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1944" name="Line 8">
            <a:extLst>
              <a:ext uri="{FF2B5EF4-FFF2-40B4-BE49-F238E27FC236}">
                <a16:creationId xmlns:a16="http://schemas.microsoft.com/office/drawing/2014/main" id="{2925E448-C404-104A-A855-A1042293381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5" name="Line 9">
            <a:extLst>
              <a:ext uri="{FF2B5EF4-FFF2-40B4-BE49-F238E27FC236}">
                <a16:creationId xmlns:a16="http://schemas.microsoft.com/office/drawing/2014/main" id="{ECFEA763-2574-2D43-8083-12838782185B}"/>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6" name="Line 10">
            <a:extLst>
              <a:ext uri="{FF2B5EF4-FFF2-40B4-BE49-F238E27FC236}">
                <a16:creationId xmlns:a16="http://schemas.microsoft.com/office/drawing/2014/main" id="{3AA82818-E392-F84B-8DE7-70FF40AF341E}"/>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7" name="Line 11">
            <a:extLst>
              <a:ext uri="{FF2B5EF4-FFF2-40B4-BE49-F238E27FC236}">
                <a16:creationId xmlns:a16="http://schemas.microsoft.com/office/drawing/2014/main" id="{18EDE255-F844-F44D-874E-A6E14D2A372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8" name="Line 12">
            <a:extLst>
              <a:ext uri="{FF2B5EF4-FFF2-40B4-BE49-F238E27FC236}">
                <a16:creationId xmlns:a16="http://schemas.microsoft.com/office/drawing/2014/main" id="{0059DFFA-A71B-ED4E-8A56-89D9FAA4FC20}"/>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9" name="Line 13">
            <a:extLst>
              <a:ext uri="{FF2B5EF4-FFF2-40B4-BE49-F238E27FC236}">
                <a16:creationId xmlns:a16="http://schemas.microsoft.com/office/drawing/2014/main" id="{662F4247-6FAD-604E-B032-6DD86382BA43}"/>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0" name="Line 14">
            <a:extLst>
              <a:ext uri="{FF2B5EF4-FFF2-40B4-BE49-F238E27FC236}">
                <a16:creationId xmlns:a16="http://schemas.microsoft.com/office/drawing/2014/main" id="{9B68BC95-AB0C-634D-9B52-DB0DBE3A2A6B}"/>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1" name="Line 15">
            <a:extLst>
              <a:ext uri="{FF2B5EF4-FFF2-40B4-BE49-F238E27FC236}">
                <a16:creationId xmlns:a16="http://schemas.microsoft.com/office/drawing/2014/main" id="{F93354EA-471B-ED40-BD2E-E79DC5EF3668}"/>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2" name="Text Box 16">
            <a:extLst>
              <a:ext uri="{FF2B5EF4-FFF2-40B4-BE49-F238E27FC236}">
                <a16:creationId xmlns:a16="http://schemas.microsoft.com/office/drawing/2014/main" id="{FCA0CA26-4F15-5C44-AD34-470A2F56872F}"/>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1953" name="Text Box 17">
            <a:extLst>
              <a:ext uri="{FF2B5EF4-FFF2-40B4-BE49-F238E27FC236}">
                <a16:creationId xmlns:a16="http://schemas.microsoft.com/office/drawing/2014/main" id="{79CC01EB-58AF-854B-AA6D-367DB4AC77B9}"/>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54" name="Line 18">
            <a:extLst>
              <a:ext uri="{FF2B5EF4-FFF2-40B4-BE49-F238E27FC236}">
                <a16:creationId xmlns:a16="http://schemas.microsoft.com/office/drawing/2014/main" id="{E61973B2-0DCE-3142-92A2-D2571E63515F}"/>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5" name="Line 19">
            <a:extLst>
              <a:ext uri="{FF2B5EF4-FFF2-40B4-BE49-F238E27FC236}">
                <a16:creationId xmlns:a16="http://schemas.microsoft.com/office/drawing/2014/main" id="{D6C572E9-D0B8-4549-B9A9-E05E2FD8BB85}"/>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6" name="Oval 20">
            <a:extLst>
              <a:ext uri="{FF2B5EF4-FFF2-40B4-BE49-F238E27FC236}">
                <a16:creationId xmlns:a16="http://schemas.microsoft.com/office/drawing/2014/main" id="{20DADD0B-BA28-E84E-AFA4-77E1D79E7A57}"/>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1957" name="Line 21">
            <a:extLst>
              <a:ext uri="{FF2B5EF4-FFF2-40B4-BE49-F238E27FC236}">
                <a16:creationId xmlns:a16="http://schemas.microsoft.com/office/drawing/2014/main" id="{43FE29DD-F4D3-FD41-9CB6-3A3741DF25B5}"/>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8" name="Text Box 22">
            <a:extLst>
              <a:ext uri="{FF2B5EF4-FFF2-40B4-BE49-F238E27FC236}">
                <a16:creationId xmlns:a16="http://schemas.microsoft.com/office/drawing/2014/main" id="{A1613093-1865-0E4F-9312-4738B675C1DE}"/>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59" name="Oval 23">
            <a:extLst>
              <a:ext uri="{FF2B5EF4-FFF2-40B4-BE49-F238E27FC236}">
                <a16:creationId xmlns:a16="http://schemas.microsoft.com/office/drawing/2014/main" id="{334B1D74-B3FB-DD4E-BAE4-AF90B1EAF0CB}"/>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1960" name="Text Box 24">
            <a:extLst>
              <a:ext uri="{FF2B5EF4-FFF2-40B4-BE49-F238E27FC236}">
                <a16:creationId xmlns:a16="http://schemas.microsoft.com/office/drawing/2014/main" id="{D61BFAF3-40A5-0B41-952A-5AA2311C7C15}"/>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2" name="Text Box 26">
            <a:extLst>
              <a:ext uri="{FF2B5EF4-FFF2-40B4-BE49-F238E27FC236}">
                <a16:creationId xmlns:a16="http://schemas.microsoft.com/office/drawing/2014/main" id="{3775A736-E28C-9040-8C55-DE061383BF3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3" name="Text Box 27">
            <a:extLst>
              <a:ext uri="{FF2B5EF4-FFF2-40B4-BE49-F238E27FC236}">
                <a16:creationId xmlns:a16="http://schemas.microsoft.com/office/drawing/2014/main" id="{64C4DC5F-7559-3545-B6B8-DC03E4A5DE0A}"/>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4" name="Text Box 28">
            <a:extLst>
              <a:ext uri="{FF2B5EF4-FFF2-40B4-BE49-F238E27FC236}">
                <a16:creationId xmlns:a16="http://schemas.microsoft.com/office/drawing/2014/main" id="{3CADDB91-AF7C-474A-99CC-756FDAE8E846}"/>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1965" name="Text Box 29">
            <a:extLst>
              <a:ext uri="{FF2B5EF4-FFF2-40B4-BE49-F238E27FC236}">
                <a16:creationId xmlns:a16="http://schemas.microsoft.com/office/drawing/2014/main" id="{D54E39EB-F5CA-0D4D-8450-4A2B56EF8487}"/>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1966" name="Text Box 30">
            <a:extLst>
              <a:ext uri="{FF2B5EF4-FFF2-40B4-BE49-F238E27FC236}">
                <a16:creationId xmlns:a16="http://schemas.microsoft.com/office/drawing/2014/main" id="{2979F14B-28FB-2345-94D2-290BCF7A6733}"/>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1967" name="Text Box 31">
            <a:extLst>
              <a:ext uri="{FF2B5EF4-FFF2-40B4-BE49-F238E27FC236}">
                <a16:creationId xmlns:a16="http://schemas.microsoft.com/office/drawing/2014/main" id="{DCAB2A38-7D2C-624F-A625-AE256B097927}"/>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1968" name="Text Box 32">
            <a:extLst>
              <a:ext uri="{FF2B5EF4-FFF2-40B4-BE49-F238E27FC236}">
                <a16:creationId xmlns:a16="http://schemas.microsoft.com/office/drawing/2014/main" id="{C75AAF4A-8DD6-6147-BB34-2FCCBF56C263}"/>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1969" name="Line 33">
            <a:extLst>
              <a:ext uri="{FF2B5EF4-FFF2-40B4-BE49-F238E27FC236}">
                <a16:creationId xmlns:a16="http://schemas.microsoft.com/office/drawing/2014/main" id="{945B9428-0CF4-FE41-847B-9B7F3198A030}"/>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70" name="Text Box 34">
            <a:extLst>
              <a:ext uri="{FF2B5EF4-FFF2-40B4-BE49-F238E27FC236}">
                <a16:creationId xmlns:a16="http://schemas.microsoft.com/office/drawing/2014/main" id="{52D99070-A1CF-5940-A84D-D943006B3A26}"/>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68"/>
                                        </p:tgtEl>
                                        <p:attrNameLst>
                                          <p:attrName>style.visibility</p:attrName>
                                        </p:attrNameLst>
                                      </p:cBhvr>
                                      <p:to>
                                        <p:strVal val="visible"/>
                                      </p:to>
                                    </p:set>
                                    <p:animEffect transition="in" filter="blinds(horizontal)">
                                      <p:cBhvr>
                                        <p:cTn id="7" dur="500"/>
                                        <p:tgtEl>
                                          <p:spTgt spid="55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C1D5724D-CE43-134E-B4A0-2DE0510B9810}"/>
              </a:ext>
            </a:extLst>
          </p:cNvPr>
          <p:cNvSpPr>
            <a:spLocks noGrp="1" noChangeArrowheads="1"/>
          </p:cNvSpPr>
          <p:nvPr>
            <p:ph type="title"/>
          </p:nvPr>
        </p:nvSpPr>
        <p:spPr/>
        <p:txBody>
          <a:bodyPr/>
          <a:lstStyle/>
          <a:p>
            <a:r>
              <a:rPr lang="en-US" altLang="zh-CN"/>
              <a:t>Example</a:t>
            </a:r>
          </a:p>
        </p:txBody>
      </p:sp>
      <p:sp>
        <p:nvSpPr>
          <p:cNvPr id="552963" name="Oval 3">
            <a:extLst>
              <a:ext uri="{FF2B5EF4-FFF2-40B4-BE49-F238E27FC236}">
                <a16:creationId xmlns:a16="http://schemas.microsoft.com/office/drawing/2014/main" id="{0593FC30-A034-F94D-8B79-635BF752B50C}"/>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2964" name="Oval 4">
            <a:extLst>
              <a:ext uri="{FF2B5EF4-FFF2-40B4-BE49-F238E27FC236}">
                <a16:creationId xmlns:a16="http://schemas.microsoft.com/office/drawing/2014/main" id="{C82ADA1A-58EA-394B-AEEA-7575A8E43F60}"/>
              </a:ext>
            </a:extLst>
          </p:cNvPr>
          <p:cNvSpPr>
            <a:spLocks noChangeArrowheads="1"/>
          </p:cNvSpPr>
          <p:nvPr/>
        </p:nvSpPr>
        <p:spPr bwMode="auto">
          <a:xfrm>
            <a:off x="2743200" y="2362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2965" name="Oval 5">
            <a:extLst>
              <a:ext uri="{FF2B5EF4-FFF2-40B4-BE49-F238E27FC236}">
                <a16:creationId xmlns:a16="http://schemas.microsoft.com/office/drawing/2014/main" id="{00C48E98-49B4-974C-84A8-F3AEA53C3723}"/>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2966" name="Oval 6">
            <a:extLst>
              <a:ext uri="{FF2B5EF4-FFF2-40B4-BE49-F238E27FC236}">
                <a16:creationId xmlns:a16="http://schemas.microsoft.com/office/drawing/2014/main" id="{40BD282B-0AB7-3B42-BE15-205FD22333F6}"/>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2967" name="Oval 7">
            <a:extLst>
              <a:ext uri="{FF2B5EF4-FFF2-40B4-BE49-F238E27FC236}">
                <a16:creationId xmlns:a16="http://schemas.microsoft.com/office/drawing/2014/main" id="{48B6367B-70A5-7548-B6BA-53E48E490D47}"/>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2968" name="Line 8">
            <a:extLst>
              <a:ext uri="{FF2B5EF4-FFF2-40B4-BE49-F238E27FC236}">
                <a16:creationId xmlns:a16="http://schemas.microsoft.com/office/drawing/2014/main" id="{A19DAD2E-8EBE-5C42-AE1B-0C9E5CC0525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69" name="Line 9">
            <a:extLst>
              <a:ext uri="{FF2B5EF4-FFF2-40B4-BE49-F238E27FC236}">
                <a16:creationId xmlns:a16="http://schemas.microsoft.com/office/drawing/2014/main" id="{1E984872-C656-DA41-8A25-2D9DF0EBA3FA}"/>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0" name="Line 10">
            <a:extLst>
              <a:ext uri="{FF2B5EF4-FFF2-40B4-BE49-F238E27FC236}">
                <a16:creationId xmlns:a16="http://schemas.microsoft.com/office/drawing/2014/main" id="{1964B882-EDE3-5A44-B467-EF7BDD372BAD}"/>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1" name="Line 11">
            <a:extLst>
              <a:ext uri="{FF2B5EF4-FFF2-40B4-BE49-F238E27FC236}">
                <a16:creationId xmlns:a16="http://schemas.microsoft.com/office/drawing/2014/main" id="{672796DC-378B-434F-85B7-8EDB5A2D7346}"/>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2" name="Line 12">
            <a:extLst>
              <a:ext uri="{FF2B5EF4-FFF2-40B4-BE49-F238E27FC236}">
                <a16:creationId xmlns:a16="http://schemas.microsoft.com/office/drawing/2014/main" id="{71E931F8-3DAD-3D43-ACFB-E55E66F81345}"/>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3" name="Line 13">
            <a:extLst>
              <a:ext uri="{FF2B5EF4-FFF2-40B4-BE49-F238E27FC236}">
                <a16:creationId xmlns:a16="http://schemas.microsoft.com/office/drawing/2014/main" id="{D79A727C-5C58-4342-8C77-540CA1CBEF84}"/>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4" name="Line 14">
            <a:extLst>
              <a:ext uri="{FF2B5EF4-FFF2-40B4-BE49-F238E27FC236}">
                <a16:creationId xmlns:a16="http://schemas.microsoft.com/office/drawing/2014/main" id="{CAC8450F-CF9D-0549-8B97-3D7635051CF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5" name="Line 15">
            <a:extLst>
              <a:ext uri="{FF2B5EF4-FFF2-40B4-BE49-F238E27FC236}">
                <a16:creationId xmlns:a16="http://schemas.microsoft.com/office/drawing/2014/main" id="{737460A4-51AF-BF41-827C-9DB5773F6EFB}"/>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6" name="Text Box 16">
            <a:extLst>
              <a:ext uri="{FF2B5EF4-FFF2-40B4-BE49-F238E27FC236}">
                <a16:creationId xmlns:a16="http://schemas.microsoft.com/office/drawing/2014/main" id="{70F45C2D-176E-BE4E-AC29-A702DB58A4D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2977" name="Text Box 17">
            <a:extLst>
              <a:ext uri="{FF2B5EF4-FFF2-40B4-BE49-F238E27FC236}">
                <a16:creationId xmlns:a16="http://schemas.microsoft.com/office/drawing/2014/main" id="{7F699A00-DB43-2147-949B-8307AD802DE5}"/>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78" name="Line 18">
            <a:extLst>
              <a:ext uri="{FF2B5EF4-FFF2-40B4-BE49-F238E27FC236}">
                <a16:creationId xmlns:a16="http://schemas.microsoft.com/office/drawing/2014/main" id="{74B38161-CB0D-7A49-8CB6-8F111F7D10E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9" name="Line 19">
            <a:extLst>
              <a:ext uri="{FF2B5EF4-FFF2-40B4-BE49-F238E27FC236}">
                <a16:creationId xmlns:a16="http://schemas.microsoft.com/office/drawing/2014/main" id="{0DCD2457-B7D9-444C-85D3-BAA018247A72}"/>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80" name="Oval 20">
            <a:extLst>
              <a:ext uri="{FF2B5EF4-FFF2-40B4-BE49-F238E27FC236}">
                <a16:creationId xmlns:a16="http://schemas.microsoft.com/office/drawing/2014/main" id="{5EF6DD51-F113-3C40-8518-BE8C25BA8B9E}"/>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2981" name="Line 21">
            <a:extLst>
              <a:ext uri="{FF2B5EF4-FFF2-40B4-BE49-F238E27FC236}">
                <a16:creationId xmlns:a16="http://schemas.microsoft.com/office/drawing/2014/main" id="{B833121C-70F0-E34F-93E0-8EADECCC776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82" name="Text Box 22">
            <a:extLst>
              <a:ext uri="{FF2B5EF4-FFF2-40B4-BE49-F238E27FC236}">
                <a16:creationId xmlns:a16="http://schemas.microsoft.com/office/drawing/2014/main" id="{89D88D7D-1CE3-8447-B9BA-38A56982B151}"/>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4" name="Text Box 24">
            <a:extLst>
              <a:ext uri="{FF2B5EF4-FFF2-40B4-BE49-F238E27FC236}">
                <a16:creationId xmlns:a16="http://schemas.microsoft.com/office/drawing/2014/main" id="{208421E5-84FC-9042-91BD-8A6D9E80E291}"/>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5" name="Text Box 25">
            <a:extLst>
              <a:ext uri="{FF2B5EF4-FFF2-40B4-BE49-F238E27FC236}">
                <a16:creationId xmlns:a16="http://schemas.microsoft.com/office/drawing/2014/main" id="{07DF6090-B550-1243-AA67-33AF6ACF79C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6" name="Text Box 26">
            <a:extLst>
              <a:ext uri="{FF2B5EF4-FFF2-40B4-BE49-F238E27FC236}">
                <a16:creationId xmlns:a16="http://schemas.microsoft.com/office/drawing/2014/main" id="{C3A7263B-508E-5849-BACF-EEC574795E9D}"/>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7" name="Text Box 27">
            <a:extLst>
              <a:ext uri="{FF2B5EF4-FFF2-40B4-BE49-F238E27FC236}">
                <a16:creationId xmlns:a16="http://schemas.microsoft.com/office/drawing/2014/main" id="{B509190A-D8E8-D444-AD1C-975120303A5E}"/>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2988" name="Text Box 28">
            <a:extLst>
              <a:ext uri="{FF2B5EF4-FFF2-40B4-BE49-F238E27FC236}">
                <a16:creationId xmlns:a16="http://schemas.microsoft.com/office/drawing/2014/main" id="{DC4A80E2-C166-2741-97B3-347E43EADB72}"/>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2989" name="Text Box 29">
            <a:extLst>
              <a:ext uri="{FF2B5EF4-FFF2-40B4-BE49-F238E27FC236}">
                <a16:creationId xmlns:a16="http://schemas.microsoft.com/office/drawing/2014/main" id="{BBFF4950-0188-F14D-AB49-8D8232F379BA}"/>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2990" name="Text Box 30">
            <a:extLst>
              <a:ext uri="{FF2B5EF4-FFF2-40B4-BE49-F238E27FC236}">
                <a16:creationId xmlns:a16="http://schemas.microsoft.com/office/drawing/2014/main" id="{C63F46A8-3F3B-3545-8455-C64C57869F39}"/>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2991" name="Text Box 31">
            <a:extLst>
              <a:ext uri="{FF2B5EF4-FFF2-40B4-BE49-F238E27FC236}">
                <a16:creationId xmlns:a16="http://schemas.microsoft.com/office/drawing/2014/main" id="{5A2DB576-A1D7-9C44-BB29-C8D75F68CB98}"/>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2992" name="Text Box 32">
            <a:extLst>
              <a:ext uri="{FF2B5EF4-FFF2-40B4-BE49-F238E27FC236}">
                <a16:creationId xmlns:a16="http://schemas.microsoft.com/office/drawing/2014/main" id="{F64DE747-0C19-9B43-B286-C4E956498E08}"/>
              </a:ext>
            </a:extLst>
          </p:cNvPr>
          <p:cNvSpPr txBox="1">
            <a:spLocks noChangeArrowheads="1"/>
          </p:cNvSpPr>
          <p:nvPr/>
        </p:nvSpPr>
        <p:spPr bwMode="auto">
          <a:xfrm>
            <a:off x="4343400" y="54705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endParaRPr lang="en-US" altLang="zh-CN" sz="2000">
              <a:solidFill>
                <a:schemeClr val="folHlink"/>
              </a:solidFill>
            </a:endParaRPr>
          </a:p>
        </p:txBody>
      </p:sp>
      <p:sp>
        <p:nvSpPr>
          <p:cNvPr id="552993" name="Line 33">
            <a:extLst>
              <a:ext uri="{FF2B5EF4-FFF2-40B4-BE49-F238E27FC236}">
                <a16:creationId xmlns:a16="http://schemas.microsoft.com/office/drawing/2014/main" id="{DF3E6560-0C52-FB43-8B08-D598F38550C9}"/>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94" name="Text Box 34">
            <a:extLst>
              <a:ext uri="{FF2B5EF4-FFF2-40B4-BE49-F238E27FC236}">
                <a16:creationId xmlns:a16="http://schemas.microsoft.com/office/drawing/2014/main" id="{EFBBE8EE-D8E6-FC45-8163-FFB432127EDF}"/>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2"/>
                                        </p:tgtEl>
                                        <p:attrNameLst>
                                          <p:attrName>style.visibility</p:attrName>
                                        </p:attrNameLst>
                                      </p:cBhvr>
                                      <p:to>
                                        <p:strVal val="visible"/>
                                      </p:to>
                                    </p:set>
                                    <p:animEffect transition="in" filter="blinds(horizontal)">
                                      <p:cBhvr>
                                        <p:cTn id="7" dur="500"/>
                                        <p:tgtEl>
                                          <p:spTgt spid="552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2C75EE2A-0E4D-6A4B-B5A6-64DCA1D72D29}"/>
              </a:ext>
            </a:extLst>
          </p:cNvPr>
          <p:cNvSpPr>
            <a:spLocks noGrp="1" noChangeArrowheads="1"/>
          </p:cNvSpPr>
          <p:nvPr>
            <p:ph type="title"/>
          </p:nvPr>
        </p:nvSpPr>
        <p:spPr/>
        <p:txBody>
          <a:bodyPr/>
          <a:lstStyle/>
          <a:p>
            <a:r>
              <a:rPr lang="en-US" altLang="zh-CN"/>
              <a:t>Instruction</a:t>
            </a:r>
            <a:br>
              <a:rPr lang="en-US" altLang="zh-CN"/>
            </a:br>
            <a:r>
              <a:rPr lang="en-US" altLang="zh-CN"/>
              <a:t>Selection</a:t>
            </a:r>
          </a:p>
        </p:txBody>
      </p:sp>
      <p:sp>
        <p:nvSpPr>
          <p:cNvPr id="509955" name="Rectangle 3">
            <a:extLst>
              <a:ext uri="{FF2B5EF4-FFF2-40B4-BE49-F238E27FC236}">
                <a16:creationId xmlns:a16="http://schemas.microsoft.com/office/drawing/2014/main" id="{F021CEEE-9563-1A42-8ECD-A02EFC31E97D}"/>
              </a:ext>
            </a:extLst>
          </p:cNvPr>
          <p:cNvSpPr>
            <a:spLocks noGrp="1" noChangeArrowheads="1"/>
          </p:cNvSpPr>
          <p:nvPr>
            <p:ph type="body" idx="1"/>
          </p:nvPr>
        </p:nvSpPr>
        <p:spPr>
          <a:xfrm>
            <a:off x="1182687" y="2017713"/>
            <a:ext cx="3781425" cy="4114800"/>
          </a:xfrm>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
        <p:nvSpPr>
          <p:cNvPr id="509959" name="Text Box 7">
            <a:extLst>
              <a:ext uri="{FF2B5EF4-FFF2-40B4-BE49-F238E27FC236}">
                <a16:creationId xmlns:a16="http://schemas.microsoft.com/office/drawing/2014/main" id="{48ECD311-1547-7942-AF4A-836ACCFC24D7}"/>
              </a:ext>
            </a:extLst>
          </p:cNvPr>
          <p:cNvSpPr txBox="1">
            <a:spLocks noChangeArrowheads="1"/>
          </p:cNvSpPr>
          <p:nvPr/>
        </p:nvSpPr>
        <p:spPr bwMode="auto">
          <a:xfrm>
            <a:off x="76200" y="2895600"/>
            <a:ext cx="1524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Positions for </a:t>
            </a:r>
            <a:r>
              <a:rPr lang="en-US" altLang="zh-CN" sz="2000" dirty="0">
                <a:solidFill>
                  <a:schemeClr val="folHlink"/>
                </a:solidFill>
              </a:rPr>
              <a:t>x,</a:t>
            </a:r>
            <a:r>
              <a:rPr lang="zh-CN" altLang="en-US" sz="2000" dirty="0">
                <a:solidFill>
                  <a:schemeClr val="folHlink"/>
                </a:solidFill>
              </a:rPr>
              <a:t> </a:t>
            </a:r>
            <a:r>
              <a:rPr lang="en-US" altLang="zh-CN" sz="2000" dirty="0">
                <a:solidFill>
                  <a:schemeClr val="folHlink"/>
                </a:solidFill>
              </a:rPr>
              <a:t>y,</a:t>
            </a:r>
            <a:r>
              <a:rPr lang="zh-CN" altLang="en-US" sz="2000" dirty="0">
                <a:solidFill>
                  <a:schemeClr val="folHlink"/>
                </a:solidFill>
              </a:rPr>
              <a:t> </a:t>
            </a:r>
            <a:r>
              <a:rPr lang="en-US" altLang="zh-CN" sz="2000" dirty="0">
                <a:solidFill>
                  <a:schemeClr val="folHlink"/>
                </a:solidFill>
              </a:rPr>
              <a:t>a, b, c, d</a:t>
            </a:r>
            <a:r>
              <a:rPr lang="en-US" altLang="zh-CN" sz="2000" dirty="0"/>
              <a:t> have NOT be determined at this phase.</a:t>
            </a:r>
          </a:p>
        </p:txBody>
      </p:sp>
      <p:sp>
        <p:nvSpPr>
          <p:cNvPr id="509960" name="Rectangle 8">
            <a:extLst>
              <a:ext uri="{FF2B5EF4-FFF2-40B4-BE49-F238E27FC236}">
                <a16:creationId xmlns:a16="http://schemas.microsoft.com/office/drawing/2014/main" id="{33332800-89D8-5C4A-8ABF-6C02D854F180}"/>
              </a:ext>
            </a:extLst>
          </p:cNvPr>
          <p:cNvSpPr>
            <a:spLocks noChangeArrowheads="1"/>
          </p:cNvSpPr>
          <p:nvPr/>
        </p:nvSpPr>
        <p:spPr bwMode="auto">
          <a:xfrm>
            <a:off x="5221288" y="381000"/>
            <a:ext cx="346551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09963" name="Line 11">
            <a:extLst>
              <a:ext uri="{FF2B5EF4-FFF2-40B4-BE49-F238E27FC236}">
                <a16:creationId xmlns:a16="http://schemas.microsoft.com/office/drawing/2014/main" id="{41DC405C-B41B-9B4C-9DB1-46045F0110C7}"/>
              </a:ext>
            </a:extLst>
          </p:cNvPr>
          <p:cNvSpPr>
            <a:spLocks noChangeShapeType="1"/>
          </p:cNvSpPr>
          <p:nvPr/>
        </p:nvSpPr>
        <p:spPr bwMode="auto">
          <a:xfrm flipV="1">
            <a:off x="2971800" y="2590800"/>
            <a:ext cx="23622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4" name="AutoShape 12">
            <a:extLst>
              <a:ext uri="{FF2B5EF4-FFF2-40B4-BE49-F238E27FC236}">
                <a16:creationId xmlns:a16="http://schemas.microsoft.com/office/drawing/2014/main" id="{E745D374-3146-EE48-BD82-D061A5CADECB}"/>
              </a:ext>
            </a:extLst>
          </p:cNvPr>
          <p:cNvSpPr>
            <a:spLocks/>
          </p:cNvSpPr>
          <p:nvPr/>
        </p:nvSpPr>
        <p:spPr bwMode="auto">
          <a:xfrm>
            <a:off x="5334000" y="20574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5" name="Line 13">
            <a:extLst>
              <a:ext uri="{FF2B5EF4-FFF2-40B4-BE49-F238E27FC236}">
                <a16:creationId xmlns:a16="http://schemas.microsoft.com/office/drawing/2014/main" id="{F6959EC3-7D85-D14C-97AE-CCE089B63B08}"/>
              </a:ext>
            </a:extLst>
          </p:cNvPr>
          <p:cNvSpPr>
            <a:spLocks noChangeShapeType="1"/>
          </p:cNvSpPr>
          <p:nvPr/>
        </p:nvSpPr>
        <p:spPr bwMode="auto">
          <a:xfrm flipV="1">
            <a:off x="3124200" y="3429000"/>
            <a:ext cx="2133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6" name="AutoShape 14">
            <a:extLst>
              <a:ext uri="{FF2B5EF4-FFF2-40B4-BE49-F238E27FC236}">
                <a16:creationId xmlns:a16="http://schemas.microsoft.com/office/drawing/2014/main" id="{F6ACFD92-072A-B141-BBC8-019F091F3CED}"/>
              </a:ext>
            </a:extLst>
          </p:cNvPr>
          <p:cNvSpPr>
            <a:spLocks/>
          </p:cNvSpPr>
          <p:nvPr/>
        </p:nvSpPr>
        <p:spPr bwMode="auto">
          <a:xfrm>
            <a:off x="5334000" y="3124200"/>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7" name="Line 15">
            <a:extLst>
              <a:ext uri="{FF2B5EF4-FFF2-40B4-BE49-F238E27FC236}">
                <a16:creationId xmlns:a16="http://schemas.microsoft.com/office/drawing/2014/main" id="{863E7389-18FD-D143-8DC1-143003F4B74B}"/>
              </a:ext>
            </a:extLst>
          </p:cNvPr>
          <p:cNvSpPr>
            <a:spLocks noChangeShapeType="1"/>
          </p:cNvSpPr>
          <p:nvPr/>
        </p:nvSpPr>
        <p:spPr bwMode="auto">
          <a:xfrm flipV="1">
            <a:off x="3124200" y="41910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8" name="AutoShape 16">
            <a:extLst>
              <a:ext uri="{FF2B5EF4-FFF2-40B4-BE49-F238E27FC236}">
                <a16:creationId xmlns:a16="http://schemas.microsoft.com/office/drawing/2014/main" id="{3FC9E8E7-0B6E-9642-AB51-C00139F5071F}"/>
              </a:ext>
            </a:extLst>
          </p:cNvPr>
          <p:cNvSpPr>
            <a:spLocks/>
          </p:cNvSpPr>
          <p:nvPr/>
        </p:nvSpPr>
        <p:spPr bwMode="auto">
          <a:xfrm>
            <a:off x="5257800" y="3733800"/>
            <a:ext cx="228600" cy="838200"/>
          </a:xfrm>
          <a:prstGeom prst="lef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9" name="Line 17">
            <a:extLst>
              <a:ext uri="{FF2B5EF4-FFF2-40B4-BE49-F238E27FC236}">
                <a16:creationId xmlns:a16="http://schemas.microsoft.com/office/drawing/2014/main" id="{FE66385C-D688-3647-AC3F-E8254415EAAA}"/>
              </a:ext>
            </a:extLst>
          </p:cNvPr>
          <p:cNvSpPr>
            <a:spLocks noChangeShapeType="1"/>
          </p:cNvSpPr>
          <p:nvPr/>
        </p:nvSpPr>
        <p:spPr bwMode="auto">
          <a:xfrm>
            <a:off x="3124200" y="5181600"/>
            <a:ext cx="2133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70" name="AutoShape 18">
            <a:extLst>
              <a:ext uri="{FF2B5EF4-FFF2-40B4-BE49-F238E27FC236}">
                <a16:creationId xmlns:a16="http://schemas.microsoft.com/office/drawing/2014/main" id="{1FCCC1A4-C558-CA49-BB10-8111D8814E4E}"/>
              </a:ext>
            </a:extLst>
          </p:cNvPr>
          <p:cNvSpPr>
            <a:spLocks/>
          </p:cNvSpPr>
          <p:nvPr/>
        </p:nvSpPr>
        <p:spPr bwMode="auto">
          <a:xfrm>
            <a:off x="5257800" y="47244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71" name="Line 19">
            <a:extLst>
              <a:ext uri="{FF2B5EF4-FFF2-40B4-BE49-F238E27FC236}">
                <a16:creationId xmlns:a16="http://schemas.microsoft.com/office/drawing/2014/main" id="{46D33E12-E1E5-3647-A8AA-12671C7EEAA9}"/>
              </a:ext>
            </a:extLst>
          </p:cNvPr>
          <p:cNvSpPr>
            <a:spLocks noChangeShapeType="1"/>
          </p:cNvSpPr>
          <p:nvPr/>
        </p:nvSpPr>
        <p:spPr bwMode="auto">
          <a:xfrm>
            <a:off x="2971800" y="5638800"/>
            <a:ext cx="2209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72" name="AutoShape 20">
            <a:extLst>
              <a:ext uri="{FF2B5EF4-FFF2-40B4-BE49-F238E27FC236}">
                <a16:creationId xmlns:a16="http://schemas.microsoft.com/office/drawing/2014/main" id="{6147E1D3-3D52-E945-BB67-E1D15981F361}"/>
              </a:ext>
            </a:extLst>
          </p:cNvPr>
          <p:cNvSpPr>
            <a:spLocks/>
          </p:cNvSpPr>
          <p:nvPr/>
        </p:nvSpPr>
        <p:spPr bwMode="auto">
          <a:xfrm>
            <a:off x="5257800" y="5867400"/>
            <a:ext cx="228600" cy="5334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9959"/>
                                        </p:tgtEl>
                                        <p:attrNameLst>
                                          <p:attrName>style.visibility</p:attrName>
                                        </p:attrNameLst>
                                      </p:cBhvr>
                                      <p:to>
                                        <p:strVal val="visible"/>
                                      </p:to>
                                    </p:set>
                                    <p:animEffect transition="in" filter="blinds(horizontal)">
                                      <p:cBhvr>
                                        <p:cTn id="7" dur="500"/>
                                        <p:tgtEl>
                                          <p:spTgt spid="5099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9960">
                                            <p:txEl>
                                              <p:pRg st="0" end="0"/>
                                            </p:txEl>
                                          </p:spTgt>
                                        </p:tgtEl>
                                        <p:attrNameLst>
                                          <p:attrName>style.visibility</p:attrName>
                                        </p:attrNameLst>
                                      </p:cBhvr>
                                      <p:to>
                                        <p:strVal val="visible"/>
                                      </p:to>
                                    </p:set>
                                    <p:animEffect transition="in" filter="blinds(horizontal)">
                                      <p:cBhvr>
                                        <p:cTn id="12" dur="500"/>
                                        <p:tgtEl>
                                          <p:spTgt spid="509960">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09960">
                                            <p:txEl>
                                              <p:pRg st="1" end="1"/>
                                            </p:txEl>
                                          </p:spTgt>
                                        </p:tgtEl>
                                        <p:attrNameLst>
                                          <p:attrName>style.visibility</p:attrName>
                                        </p:attrNameLst>
                                      </p:cBhvr>
                                      <p:to>
                                        <p:strVal val="visible"/>
                                      </p:to>
                                    </p:set>
                                    <p:animEffect transition="in" filter="blinds(horizontal)">
                                      <p:cBhvr>
                                        <p:cTn id="15" dur="500"/>
                                        <p:tgtEl>
                                          <p:spTgt spid="509960">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09960">
                                            <p:txEl>
                                              <p:pRg st="2" end="2"/>
                                            </p:txEl>
                                          </p:spTgt>
                                        </p:tgtEl>
                                        <p:attrNameLst>
                                          <p:attrName>style.visibility</p:attrName>
                                        </p:attrNameLst>
                                      </p:cBhvr>
                                      <p:to>
                                        <p:strVal val="visible"/>
                                      </p:to>
                                    </p:set>
                                    <p:animEffect transition="in" filter="blinds(horizontal)">
                                      <p:cBhvr>
                                        <p:cTn id="20" dur="500"/>
                                        <p:tgtEl>
                                          <p:spTgt spid="50996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09960">
                                            <p:txEl>
                                              <p:pRg st="3" end="3"/>
                                            </p:txEl>
                                          </p:spTgt>
                                        </p:tgtEl>
                                        <p:attrNameLst>
                                          <p:attrName>style.visibility</p:attrName>
                                        </p:attrNameLst>
                                      </p:cBhvr>
                                      <p:to>
                                        <p:strVal val="visible"/>
                                      </p:to>
                                    </p:set>
                                    <p:animEffect transition="in" filter="blinds(horizontal)">
                                      <p:cBhvr>
                                        <p:cTn id="25" dur="500"/>
                                        <p:tgtEl>
                                          <p:spTgt spid="509960">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09960">
                                            <p:txEl>
                                              <p:pRg st="4" end="4"/>
                                            </p:txEl>
                                          </p:spTgt>
                                        </p:tgtEl>
                                        <p:attrNameLst>
                                          <p:attrName>style.visibility</p:attrName>
                                        </p:attrNameLst>
                                      </p:cBhvr>
                                      <p:to>
                                        <p:strVal val="visible"/>
                                      </p:to>
                                    </p:set>
                                    <p:animEffect transition="in" filter="blinds(horizontal)">
                                      <p:cBhvr>
                                        <p:cTn id="28" dur="500"/>
                                        <p:tgtEl>
                                          <p:spTgt spid="509960">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09960">
                                            <p:txEl>
                                              <p:pRg st="6" end="6"/>
                                            </p:txEl>
                                          </p:spTgt>
                                        </p:tgtEl>
                                        <p:attrNameLst>
                                          <p:attrName>style.visibility</p:attrName>
                                        </p:attrNameLst>
                                      </p:cBhvr>
                                      <p:to>
                                        <p:strVal val="visible"/>
                                      </p:to>
                                    </p:set>
                                    <p:animEffect transition="in" filter="blinds(horizontal)">
                                      <p:cBhvr>
                                        <p:cTn id="33" dur="500"/>
                                        <p:tgtEl>
                                          <p:spTgt spid="509960">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09960">
                                            <p:txEl>
                                              <p:pRg st="7" end="7"/>
                                            </p:txEl>
                                          </p:spTgt>
                                        </p:tgtEl>
                                        <p:attrNameLst>
                                          <p:attrName>style.visibility</p:attrName>
                                        </p:attrNameLst>
                                      </p:cBhvr>
                                      <p:to>
                                        <p:strVal val="visible"/>
                                      </p:to>
                                    </p:set>
                                    <p:animEffect transition="in" filter="blinds(horizontal)">
                                      <p:cBhvr>
                                        <p:cTn id="36" dur="500"/>
                                        <p:tgtEl>
                                          <p:spTgt spid="509960">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09964"/>
                                        </p:tgtEl>
                                        <p:attrNameLst>
                                          <p:attrName>style.visibility</p:attrName>
                                        </p:attrNameLst>
                                      </p:cBhvr>
                                      <p:to>
                                        <p:strVal val="visible"/>
                                      </p:to>
                                    </p:set>
                                    <p:animEffect transition="in" filter="blinds(horizontal)">
                                      <p:cBhvr>
                                        <p:cTn id="41" dur="500"/>
                                        <p:tgtEl>
                                          <p:spTgt spid="509964"/>
                                        </p:tgtEl>
                                      </p:cBhvr>
                                    </p:animEffect>
                                  </p:childTnLst>
                                </p:cTn>
                              </p:par>
                              <p:par>
                                <p:cTn id="42" presetID="3" presetClass="entr" presetSubtype="10" fill="hold" nodeType="withEffect">
                                  <p:stCondLst>
                                    <p:cond delay="0"/>
                                  </p:stCondLst>
                                  <p:childTnLst>
                                    <p:set>
                                      <p:cBhvr>
                                        <p:cTn id="43" dur="1" fill="hold">
                                          <p:stCondLst>
                                            <p:cond delay="0"/>
                                          </p:stCondLst>
                                        </p:cTn>
                                        <p:tgtEl>
                                          <p:spTgt spid="509963"/>
                                        </p:tgtEl>
                                        <p:attrNameLst>
                                          <p:attrName>style.visibility</p:attrName>
                                        </p:attrNameLst>
                                      </p:cBhvr>
                                      <p:to>
                                        <p:strVal val="visible"/>
                                      </p:to>
                                    </p:set>
                                    <p:animEffect transition="in" filter="blinds(horizontal)">
                                      <p:cBhvr>
                                        <p:cTn id="44" dur="500"/>
                                        <p:tgtEl>
                                          <p:spTgt spid="50996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09960">
                                            <p:txEl>
                                              <p:pRg st="9" end="9"/>
                                            </p:txEl>
                                          </p:spTgt>
                                        </p:tgtEl>
                                        <p:attrNameLst>
                                          <p:attrName>style.visibility</p:attrName>
                                        </p:attrNameLst>
                                      </p:cBhvr>
                                      <p:to>
                                        <p:strVal val="visible"/>
                                      </p:to>
                                    </p:set>
                                    <p:animEffect transition="in" filter="blinds(horizontal)">
                                      <p:cBhvr>
                                        <p:cTn id="49" dur="500"/>
                                        <p:tgtEl>
                                          <p:spTgt spid="509960">
                                            <p:txEl>
                                              <p:pRg st="9" end="9"/>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09960">
                                            <p:txEl>
                                              <p:pRg st="10" end="10"/>
                                            </p:txEl>
                                          </p:spTgt>
                                        </p:tgtEl>
                                        <p:attrNameLst>
                                          <p:attrName>style.visibility</p:attrName>
                                        </p:attrNameLst>
                                      </p:cBhvr>
                                      <p:to>
                                        <p:strVal val="visible"/>
                                      </p:to>
                                    </p:set>
                                    <p:animEffect transition="in" filter="blinds(horizontal)">
                                      <p:cBhvr>
                                        <p:cTn id="52" dur="500"/>
                                        <p:tgtEl>
                                          <p:spTgt spid="509960">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09965"/>
                                        </p:tgtEl>
                                        <p:attrNameLst>
                                          <p:attrName>style.visibility</p:attrName>
                                        </p:attrNameLst>
                                      </p:cBhvr>
                                      <p:to>
                                        <p:strVal val="visible"/>
                                      </p:to>
                                    </p:set>
                                    <p:animEffect transition="in" filter="blinds(horizontal)">
                                      <p:cBhvr>
                                        <p:cTn id="57" dur="500"/>
                                        <p:tgtEl>
                                          <p:spTgt spid="509965"/>
                                        </p:tgtEl>
                                      </p:cBhvr>
                                    </p:animEffect>
                                  </p:childTnLst>
                                </p:cTn>
                              </p:par>
                              <p:par>
                                <p:cTn id="58" presetID="3" presetClass="entr" presetSubtype="10" fill="hold" nodeType="withEffect">
                                  <p:stCondLst>
                                    <p:cond delay="0"/>
                                  </p:stCondLst>
                                  <p:childTnLst>
                                    <p:set>
                                      <p:cBhvr>
                                        <p:cTn id="59" dur="1" fill="hold">
                                          <p:stCondLst>
                                            <p:cond delay="0"/>
                                          </p:stCondLst>
                                        </p:cTn>
                                        <p:tgtEl>
                                          <p:spTgt spid="509966"/>
                                        </p:tgtEl>
                                        <p:attrNameLst>
                                          <p:attrName>style.visibility</p:attrName>
                                        </p:attrNameLst>
                                      </p:cBhvr>
                                      <p:to>
                                        <p:strVal val="visible"/>
                                      </p:to>
                                    </p:set>
                                    <p:animEffect transition="in" filter="blinds(horizontal)">
                                      <p:cBhvr>
                                        <p:cTn id="60" dur="500"/>
                                        <p:tgtEl>
                                          <p:spTgt spid="50996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09960">
                                            <p:txEl>
                                              <p:pRg st="11" end="11"/>
                                            </p:txEl>
                                          </p:spTgt>
                                        </p:tgtEl>
                                        <p:attrNameLst>
                                          <p:attrName>style.visibility</p:attrName>
                                        </p:attrNameLst>
                                      </p:cBhvr>
                                      <p:to>
                                        <p:strVal val="visible"/>
                                      </p:to>
                                    </p:set>
                                    <p:animEffect transition="in" filter="blinds(horizontal)">
                                      <p:cBhvr>
                                        <p:cTn id="65" dur="500"/>
                                        <p:tgtEl>
                                          <p:spTgt spid="509960">
                                            <p:txEl>
                                              <p:pRg st="11" end="11"/>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509960">
                                            <p:txEl>
                                              <p:pRg st="12" end="12"/>
                                            </p:txEl>
                                          </p:spTgt>
                                        </p:tgtEl>
                                        <p:attrNameLst>
                                          <p:attrName>style.visibility</p:attrName>
                                        </p:attrNameLst>
                                      </p:cBhvr>
                                      <p:to>
                                        <p:strVal val="visible"/>
                                      </p:to>
                                    </p:set>
                                    <p:animEffect transition="in" filter="blinds(horizontal)">
                                      <p:cBhvr>
                                        <p:cTn id="68" dur="500"/>
                                        <p:tgtEl>
                                          <p:spTgt spid="509960">
                                            <p:txEl>
                                              <p:pRg st="12" end="12"/>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509960">
                                            <p:txEl>
                                              <p:pRg st="13" end="13"/>
                                            </p:txEl>
                                          </p:spTgt>
                                        </p:tgtEl>
                                        <p:attrNameLst>
                                          <p:attrName>style.visibility</p:attrName>
                                        </p:attrNameLst>
                                      </p:cBhvr>
                                      <p:to>
                                        <p:strVal val="visible"/>
                                      </p:to>
                                    </p:set>
                                    <p:animEffect transition="in" filter="blinds(horizontal)">
                                      <p:cBhvr>
                                        <p:cTn id="71" dur="500"/>
                                        <p:tgtEl>
                                          <p:spTgt spid="509960">
                                            <p:txEl>
                                              <p:pRg st="13" end="13"/>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509967"/>
                                        </p:tgtEl>
                                        <p:attrNameLst>
                                          <p:attrName>style.visibility</p:attrName>
                                        </p:attrNameLst>
                                      </p:cBhvr>
                                      <p:to>
                                        <p:strVal val="visible"/>
                                      </p:to>
                                    </p:set>
                                    <p:animEffect transition="in" filter="blinds(horizontal)">
                                      <p:cBhvr>
                                        <p:cTn id="76" dur="500"/>
                                        <p:tgtEl>
                                          <p:spTgt spid="509967"/>
                                        </p:tgtEl>
                                      </p:cBhvr>
                                    </p:animEffect>
                                  </p:childTnLst>
                                </p:cTn>
                              </p:par>
                              <p:par>
                                <p:cTn id="77" presetID="3" presetClass="entr" presetSubtype="10" fill="hold" nodeType="withEffect">
                                  <p:stCondLst>
                                    <p:cond delay="0"/>
                                  </p:stCondLst>
                                  <p:childTnLst>
                                    <p:set>
                                      <p:cBhvr>
                                        <p:cTn id="78" dur="1" fill="hold">
                                          <p:stCondLst>
                                            <p:cond delay="0"/>
                                          </p:stCondLst>
                                        </p:cTn>
                                        <p:tgtEl>
                                          <p:spTgt spid="509968"/>
                                        </p:tgtEl>
                                        <p:attrNameLst>
                                          <p:attrName>style.visibility</p:attrName>
                                        </p:attrNameLst>
                                      </p:cBhvr>
                                      <p:to>
                                        <p:strVal val="visible"/>
                                      </p:to>
                                    </p:set>
                                    <p:animEffect transition="in" filter="blinds(horizontal)">
                                      <p:cBhvr>
                                        <p:cTn id="79" dur="500"/>
                                        <p:tgtEl>
                                          <p:spTgt spid="50996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509960">
                                            <p:txEl>
                                              <p:pRg st="14" end="14"/>
                                            </p:txEl>
                                          </p:spTgt>
                                        </p:tgtEl>
                                        <p:attrNameLst>
                                          <p:attrName>style.visibility</p:attrName>
                                        </p:attrNameLst>
                                      </p:cBhvr>
                                      <p:to>
                                        <p:strVal val="visible"/>
                                      </p:to>
                                    </p:set>
                                    <p:animEffect transition="in" filter="blinds(horizontal)">
                                      <p:cBhvr>
                                        <p:cTn id="84" dur="500"/>
                                        <p:tgtEl>
                                          <p:spTgt spid="509960">
                                            <p:txEl>
                                              <p:pRg st="14" end="14"/>
                                            </p:txEl>
                                          </p:spTgt>
                                        </p:tgtEl>
                                      </p:cBhvr>
                                    </p:animEffect>
                                  </p:childTnLst>
                                </p:cTn>
                              </p:par>
                              <p:par>
                                <p:cTn id="85" presetID="3" presetClass="entr" presetSubtype="10" fill="hold" nodeType="withEffect">
                                  <p:stCondLst>
                                    <p:cond delay="0"/>
                                  </p:stCondLst>
                                  <p:childTnLst>
                                    <p:set>
                                      <p:cBhvr>
                                        <p:cTn id="86" dur="1" fill="hold">
                                          <p:stCondLst>
                                            <p:cond delay="0"/>
                                          </p:stCondLst>
                                        </p:cTn>
                                        <p:tgtEl>
                                          <p:spTgt spid="509960">
                                            <p:txEl>
                                              <p:pRg st="15" end="15"/>
                                            </p:txEl>
                                          </p:spTgt>
                                        </p:tgtEl>
                                        <p:attrNameLst>
                                          <p:attrName>style.visibility</p:attrName>
                                        </p:attrNameLst>
                                      </p:cBhvr>
                                      <p:to>
                                        <p:strVal val="visible"/>
                                      </p:to>
                                    </p:set>
                                    <p:animEffect transition="in" filter="blinds(horizontal)">
                                      <p:cBhvr>
                                        <p:cTn id="87" dur="500"/>
                                        <p:tgtEl>
                                          <p:spTgt spid="509960">
                                            <p:txEl>
                                              <p:pRg st="15" end="15"/>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509960">
                                            <p:txEl>
                                              <p:pRg st="16" end="16"/>
                                            </p:txEl>
                                          </p:spTgt>
                                        </p:tgtEl>
                                        <p:attrNameLst>
                                          <p:attrName>style.visibility</p:attrName>
                                        </p:attrNameLst>
                                      </p:cBhvr>
                                      <p:to>
                                        <p:strVal val="visible"/>
                                      </p:to>
                                    </p:set>
                                    <p:animEffect transition="in" filter="blinds(horizontal)">
                                      <p:cBhvr>
                                        <p:cTn id="90" dur="500"/>
                                        <p:tgtEl>
                                          <p:spTgt spid="509960">
                                            <p:txEl>
                                              <p:pRg st="16" end="16"/>
                                            </p:txEl>
                                          </p:spTgt>
                                        </p:tgtEl>
                                      </p:cBhvr>
                                    </p:animEffect>
                                  </p:childTnLst>
                                </p:cTn>
                              </p:par>
                              <p:par>
                                <p:cTn id="91" presetID="3" presetClass="entr" presetSubtype="10" fill="hold" nodeType="withEffect">
                                  <p:stCondLst>
                                    <p:cond delay="0"/>
                                  </p:stCondLst>
                                  <p:childTnLst>
                                    <p:set>
                                      <p:cBhvr>
                                        <p:cTn id="92" dur="1" fill="hold">
                                          <p:stCondLst>
                                            <p:cond delay="0"/>
                                          </p:stCondLst>
                                        </p:cTn>
                                        <p:tgtEl>
                                          <p:spTgt spid="509960">
                                            <p:txEl>
                                              <p:pRg st="17" end="17"/>
                                            </p:txEl>
                                          </p:spTgt>
                                        </p:tgtEl>
                                        <p:attrNameLst>
                                          <p:attrName>style.visibility</p:attrName>
                                        </p:attrNameLst>
                                      </p:cBhvr>
                                      <p:to>
                                        <p:strVal val="visible"/>
                                      </p:to>
                                    </p:set>
                                    <p:animEffect transition="in" filter="blinds(horizontal)">
                                      <p:cBhvr>
                                        <p:cTn id="93" dur="500"/>
                                        <p:tgtEl>
                                          <p:spTgt spid="509960">
                                            <p:txEl>
                                              <p:pRg st="17" end="17"/>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509970"/>
                                        </p:tgtEl>
                                        <p:attrNameLst>
                                          <p:attrName>style.visibility</p:attrName>
                                        </p:attrNameLst>
                                      </p:cBhvr>
                                      <p:to>
                                        <p:strVal val="visible"/>
                                      </p:to>
                                    </p:set>
                                    <p:animEffect transition="in" filter="blinds(horizontal)">
                                      <p:cBhvr>
                                        <p:cTn id="98" dur="500"/>
                                        <p:tgtEl>
                                          <p:spTgt spid="509970"/>
                                        </p:tgtEl>
                                      </p:cBhvr>
                                    </p:animEffect>
                                  </p:childTnLst>
                                </p:cTn>
                              </p:par>
                              <p:par>
                                <p:cTn id="99" presetID="3" presetClass="entr" presetSubtype="10" fill="hold" nodeType="withEffect">
                                  <p:stCondLst>
                                    <p:cond delay="0"/>
                                  </p:stCondLst>
                                  <p:childTnLst>
                                    <p:set>
                                      <p:cBhvr>
                                        <p:cTn id="100" dur="1" fill="hold">
                                          <p:stCondLst>
                                            <p:cond delay="0"/>
                                          </p:stCondLst>
                                        </p:cTn>
                                        <p:tgtEl>
                                          <p:spTgt spid="509969"/>
                                        </p:tgtEl>
                                        <p:attrNameLst>
                                          <p:attrName>style.visibility</p:attrName>
                                        </p:attrNameLst>
                                      </p:cBhvr>
                                      <p:to>
                                        <p:strVal val="visible"/>
                                      </p:to>
                                    </p:set>
                                    <p:animEffect transition="in" filter="blinds(horizontal)">
                                      <p:cBhvr>
                                        <p:cTn id="101" dur="500"/>
                                        <p:tgtEl>
                                          <p:spTgt spid="50996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509960">
                                            <p:txEl>
                                              <p:pRg st="18" end="18"/>
                                            </p:txEl>
                                          </p:spTgt>
                                        </p:tgtEl>
                                        <p:attrNameLst>
                                          <p:attrName>style.visibility</p:attrName>
                                        </p:attrNameLst>
                                      </p:cBhvr>
                                      <p:to>
                                        <p:strVal val="visible"/>
                                      </p:to>
                                    </p:set>
                                    <p:animEffect transition="in" filter="blinds(horizontal)">
                                      <p:cBhvr>
                                        <p:cTn id="106" dur="500"/>
                                        <p:tgtEl>
                                          <p:spTgt spid="509960">
                                            <p:txEl>
                                              <p:pRg st="18" end="1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509960">
                                            <p:txEl>
                                              <p:pRg st="19" end="19"/>
                                            </p:txEl>
                                          </p:spTgt>
                                        </p:tgtEl>
                                        <p:attrNameLst>
                                          <p:attrName>style.visibility</p:attrName>
                                        </p:attrNameLst>
                                      </p:cBhvr>
                                      <p:to>
                                        <p:strVal val="visible"/>
                                      </p:to>
                                    </p:set>
                                    <p:animEffect transition="in" filter="blinds(horizontal)">
                                      <p:cBhvr>
                                        <p:cTn id="111" dur="500"/>
                                        <p:tgtEl>
                                          <p:spTgt spid="509960">
                                            <p:txEl>
                                              <p:pRg st="19" end="19"/>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nodeType="clickEffect">
                                  <p:stCondLst>
                                    <p:cond delay="0"/>
                                  </p:stCondLst>
                                  <p:childTnLst>
                                    <p:set>
                                      <p:cBhvr>
                                        <p:cTn id="115" dur="1" fill="hold">
                                          <p:stCondLst>
                                            <p:cond delay="0"/>
                                          </p:stCondLst>
                                        </p:cTn>
                                        <p:tgtEl>
                                          <p:spTgt spid="509972"/>
                                        </p:tgtEl>
                                        <p:attrNameLst>
                                          <p:attrName>style.visibility</p:attrName>
                                        </p:attrNameLst>
                                      </p:cBhvr>
                                      <p:to>
                                        <p:strVal val="visible"/>
                                      </p:to>
                                    </p:set>
                                    <p:animEffect transition="in" filter="blinds(horizontal)">
                                      <p:cBhvr>
                                        <p:cTn id="116" dur="500"/>
                                        <p:tgtEl>
                                          <p:spTgt spid="509972"/>
                                        </p:tgtEl>
                                      </p:cBhvr>
                                    </p:animEffect>
                                  </p:childTnLst>
                                </p:cTn>
                              </p:par>
                              <p:par>
                                <p:cTn id="117" presetID="3" presetClass="entr" presetSubtype="10" fill="hold" nodeType="withEffect">
                                  <p:stCondLst>
                                    <p:cond delay="0"/>
                                  </p:stCondLst>
                                  <p:childTnLst>
                                    <p:set>
                                      <p:cBhvr>
                                        <p:cTn id="118" dur="1" fill="hold">
                                          <p:stCondLst>
                                            <p:cond delay="0"/>
                                          </p:stCondLst>
                                        </p:cTn>
                                        <p:tgtEl>
                                          <p:spTgt spid="509971"/>
                                        </p:tgtEl>
                                        <p:attrNameLst>
                                          <p:attrName>style.visibility</p:attrName>
                                        </p:attrNameLst>
                                      </p:cBhvr>
                                      <p:to>
                                        <p:strVal val="visible"/>
                                      </p:to>
                                    </p:set>
                                    <p:animEffect transition="in" filter="blinds(horizontal)">
                                      <p:cBhvr>
                                        <p:cTn id="119" dur="500"/>
                                        <p:tgtEl>
                                          <p:spTgt spid="509971"/>
                                        </p:tgtEl>
                                      </p:cBhvr>
                                    </p:animEffect>
                                  </p:childTnLst>
                                </p:cTn>
                              </p:par>
                              <p:par>
                                <p:cTn id="120" presetID="3" presetClass="entr" presetSubtype="10" fill="hold" nodeType="withEffect">
                                  <p:stCondLst>
                                    <p:cond delay="0"/>
                                  </p:stCondLst>
                                  <p:childTnLst>
                                    <p:set>
                                      <p:cBhvr>
                                        <p:cTn id="121" dur="1" fill="hold">
                                          <p:stCondLst>
                                            <p:cond delay="0"/>
                                          </p:stCondLst>
                                        </p:cTn>
                                        <p:tgtEl>
                                          <p:spTgt spid="509960">
                                            <p:txEl>
                                              <p:pRg st="20" end="20"/>
                                            </p:txEl>
                                          </p:spTgt>
                                        </p:tgtEl>
                                        <p:attrNameLst>
                                          <p:attrName>style.visibility</p:attrName>
                                        </p:attrNameLst>
                                      </p:cBhvr>
                                      <p:to>
                                        <p:strVal val="visible"/>
                                      </p:to>
                                    </p:set>
                                    <p:animEffect transition="in" filter="blinds(horizontal)">
                                      <p:cBhvr>
                                        <p:cTn id="122" dur="500"/>
                                        <p:tgtEl>
                                          <p:spTgt spid="509960">
                                            <p:txEl>
                                              <p:pRg st="20" end="20"/>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6" presetClass="emph" presetSubtype="0" fill="hold" nodeType="clickEffect">
                                  <p:stCondLst>
                                    <p:cond delay="0"/>
                                  </p:stCondLst>
                                  <p:childTnLst>
                                    <p:animScale>
                                      <p:cBhvr>
                                        <p:cTn id="126" dur="2000" fill="hold"/>
                                        <p:tgtEl>
                                          <p:spTgt spid="509960">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B5E2CD80-2A51-ED40-999D-141C5AF22F28}"/>
              </a:ext>
            </a:extLst>
          </p:cNvPr>
          <p:cNvSpPr>
            <a:spLocks noGrp="1" noChangeArrowheads="1"/>
          </p:cNvSpPr>
          <p:nvPr>
            <p:ph type="title"/>
          </p:nvPr>
        </p:nvSpPr>
        <p:spPr/>
        <p:txBody>
          <a:bodyPr/>
          <a:lstStyle/>
          <a:p>
            <a:r>
              <a:rPr lang="en-US" altLang="zh-CN"/>
              <a:t>Example</a:t>
            </a:r>
          </a:p>
        </p:txBody>
      </p:sp>
      <p:sp>
        <p:nvSpPr>
          <p:cNvPr id="553987" name="Oval 3">
            <a:extLst>
              <a:ext uri="{FF2B5EF4-FFF2-40B4-BE49-F238E27FC236}">
                <a16:creationId xmlns:a16="http://schemas.microsoft.com/office/drawing/2014/main" id="{CE97E376-E491-E248-806D-55CE41CC1B0B}"/>
              </a:ext>
            </a:extLst>
          </p:cNvPr>
          <p:cNvSpPr>
            <a:spLocks noChangeArrowheads="1"/>
          </p:cNvSpPr>
          <p:nvPr/>
        </p:nvSpPr>
        <p:spPr bwMode="auto">
          <a:xfrm>
            <a:off x="7620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3988" name="Oval 4">
            <a:extLst>
              <a:ext uri="{FF2B5EF4-FFF2-40B4-BE49-F238E27FC236}">
                <a16:creationId xmlns:a16="http://schemas.microsoft.com/office/drawing/2014/main" id="{D172FC67-2D22-1440-8EE2-F8A2056C6BC9}"/>
              </a:ext>
            </a:extLst>
          </p:cNvPr>
          <p:cNvSpPr>
            <a:spLocks noChangeArrowheads="1"/>
          </p:cNvSpPr>
          <p:nvPr/>
        </p:nvSpPr>
        <p:spPr bwMode="auto">
          <a:xfrm>
            <a:off x="2743200" y="2362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3989" name="Oval 5">
            <a:extLst>
              <a:ext uri="{FF2B5EF4-FFF2-40B4-BE49-F238E27FC236}">
                <a16:creationId xmlns:a16="http://schemas.microsoft.com/office/drawing/2014/main" id="{3BBCBC63-CAA4-5046-A407-EC55C86F9DB0}"/>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3990" name="Oval 6">
            <a:extLst>
              <a:ext uri="{FF2B5EF4-FFF2-40B4-BE49-F238E27FC236}">
                <a16:creationId xmlns:a16="http://schemas.microsoft.com/office/drawing/2014/main" id="{FB40DFA9-5440-9742-A178-88FF39D5717C}"/>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3991" name="Oval 7">
            <a:extLst>
              <a:ext uri="{FF2B5EF4-FFF2-40B4-BE49-F238E27FC236}">
                <a16:creationId xmlns:a16="http://schemas.microsoft.com/office/drawing/2014/main" id="{76B8ED49-6E33-5044-9D96-FF9650ADE71E}"/>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3992" name="Line 8">
            <a:extLst>
              <a:ext uri="{FF2B5EF4-FFF2-40B4-BE49-F238E27FC236}">
                <a16:creationId xmlns:a16="http://schemas.microsoft.com/office/drawing/2014/main" id="{C4C02161-4122-1443-8830-E1C87CB5AEAE}"/>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3" name="Line 9">
            <a:extLst>
              <a:ext uri="{FF2B5EF4-FFF2-40B4-BE49-F238E27FC236}">
                <a16:creationId xmlns:a16="http://schemas.microsoft.com/office/drawing/2014/main" id="{AB6C8481-F469-6D44-80E6-AF1DC936466F}"/>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4" name="Line 10">
            <a:extLst>
              <a:ext uri="{FF2B5EF4-FFF2-40B4-BE49-F238E27FC236}">
                <a16:creationId xmlns:a16="http://schemas.microsoft.com/office/drawing/2014/main" id="{489DC04E-3154-8E40-B1F7-6ADC56D20ABC}"/>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5" name="Line 11">
            <a:extLst>
              <a:ext uri="{FF2B5EF4-FFF2-40B4-BE49-F238E27FC236}">
                <a16:creationId xmlns:a16="http://schemas.microsoft.com/office/drawing/2014/main" id="{9AF5699D-4987-194C-809E-F3266F11FA37}"/>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6" name="Line 12">
            <a:extLst>
              <a:ext uri="{FF2B5EF4-FFF2-40B4-BE49-F238E27FC236}">
                <a16:creationId xmlns:a16="http://schemas.microsoft.com/office/drawing/2014/main" id="{C1BD7067-1103-C748-9766-1E66755A2A42}"/>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7" name="Line 13">
            <a:extLst>
              <a:ext uri="{FF2B5EF4-FFF2-40B4-BE49-F238E27FC236}">
                <a16:creationId xmlns:a16="http://schemas.microsoft.com/office/drawing/2014/main" id="{CA06FBE8-0FCA-F841-837D-C2ECD04AF936}"/>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8" name="Line 14">
            <a:extLst>
              <a:ext uri="{FF2B5EF4-FFF2-40B4-BE49-F238E27FC236}">
                <a16:creationId xmlns:a16="http://schemas.microsoft.com/office/drawing/2014/main" id="{99D33289-4D24-934E-ACD4-B81B2FDAFB13}"/>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9" name="Line 15">
            <a:extLst>
              <a:ext uri="{FF2B5EF4-FFF2-40B4-BE49-F238E27FC236}">
                <a16:creationId xmlns:a16="http://schemas.microsoft.com/office/drawing/2014/main" id="{80FB8B35-7AF3-B042-8A14-109F1C4D7593}"/>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0" name="Text Box 16">
            <a:extLst>
              <a:ext uri="{FF2B5EF4-FFF2-40B4-BE49-F238E27FC236}">
                <a16:creationId xmlns:a16="http://schemas.microsoft.com/office/drawing/2014/main" id="{376352DC-2230-BE4F-AF79-AB1987B75092}"/>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4001" name="Text Box 17">
            <a:extLst>
              <a:ext uri="{FF2B5EF4-FFF2-40B4-BE49-F238E27FC236}">
                <a16:creationId xmlns:a16="http://schemas.microsoft.com/office/drawing/2014/main" id="{8A9D263C-0417-4741-93F4-5E9BA2E65394}"/>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2" name="Line 18">
            <a:extLst>
              <a:ext uri="{FF2B5EF4-FFF2-40B4-BE49-F238E27FC236}">
                <a16:creationId xmlns:a16="http://schemas.microsoft.com/office/drawing/2014/main" id="{9B00C883-A718-964F-81DC-3702493DA834}"/>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3" name="Line 19">
            <a:extLst>
              <a:ext uri="{FF2B5EF4-FFF2-40B4-BE49-F238E27FC236}">
                <a16:creationId xmlns:a16="http://schemas.microsoft.com/office/drawing/2014/main" id="{A1544273-3D51-1548-B322-D1CF1DC678CA}"/>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5" name="Line 21">
            <a:extLst>
              <a:ext uri="{FF2B5EF4-FFF2-40B4-BE49-F238E27FC236}">
                <a16:creationId xmlns:a16="http://schemas.microsoft.com/office/drawing/2014/main" id="{08691B49-4EA2-1641-B2B5-4D2F5F70D596}"/>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6" name="Text Box 22">
            <a:extLst>
              <a:ext uri="{FF2B5EF4-FFF2-40B4-BE49-F238E27FC236}">
                <a16:creationId xmlns:a16="http://schemas.microsoft.com/office/drawing/2014/main" id="{0623E03F-BB6D-8D4F-8918-F7F955E481E9}"/>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7" name="Text Box 23">
            <a:extLst>
              <a:ext uri="{FF2B5EF4-FFF2-40B4-BE49-F238E27FC236}">
                <a16:creationId xmlns:a16="http://schemas.microsoft.com/office/drawing/2014/main" id="{C29A02FD-49B7-1647-AF17-76F29989E930}"/>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8" name="Text Box 24">
            <a:extLst>
              <a:ext uri="{FF2B5EF4-FFF2-40B4-BE49-F238E27FC236}">
                <a16:creationId xmlns:a16="http://schemas.microsoft.com/office/drawing/2014/main" id="{2F8E7CBA-180E-9E45-B20D-F599D6DA00A9}"/>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9" name="Text Box 25">
            <a:extLst>
              <a:ext uri="{FF2B5EF4-FFF2-40B4-BE49-F238E27FC236}">
                <a16:creationId xmlns:a16="http://schemas.microsoft.com/office/drawing/2014/main" id="{0E0D2807-ECBA-9C4C-88ED-EB2E29AB7D2A}"/>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10" name="Text Box 26">
            <a:extLst>
              <a:ext uri="{FF2B5EF4-FFF2-40B4-BE49-F238E27FC236}">
                <a16:creationId xmlns:a16="http://schemas.microsoft.com/office/drawing/2014/main" id="{20F7780A-7F83-9940-B3F7-2E66C67ABE0B}"/>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4011" name="Text Box 27">
            <a:extLst>
              <a:ext uri="{FF2B5EF4-FFF2-40B4-BE49-F238E27FC236}">
                <a16:creationId xmlns:a16="http://schemas.microsoft.com/office/drawing/2014/main" id="{18D5FB1D-ABB9-C443-883B-726D587A5D53}"/>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4012" name="Text Box 28">
            <a:extLst>
              <a:ext uri="{FF2B5EF4-FFF2-40B4-BE49-F238E27FC236}">
                <a16:creationId xmlns:a16="http://schemas.microsoft.com/office/drawing/2014/main" id="{6614123E-555F-F244-A8BB-82242AA8EB3C}"/>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4013" name="Text Box 29">
            <a:extLst>
              <a:ext uri="{FF2B5EF4-FFF2-40B4-BE49-F238E27FC236}">
                <a16:creationId xmlns:a16="http://schemas.microsoft.com/office/drawing/2014/main" id="{FD13A723-8A54-D640-BC9F-9213A8DDFF02}"/>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4014" name="Text Box 30">
            <a:extLst>
              <a:ext uri="{FF2B5EF4-FFF2-40B4-BE49-F238E27FC236}">
                <a16:creationId xmlns:a16="http://schemas.microsoft.com/office/drawing/2014/main" id="{D0887620-2711-FF4B-B740-527256D5D479}"/>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4015" name="Text Box 31">
            <a:extLst>
              <a:ext uri="{FF2B5EF4-FFF2-40B4-BE49-F238E27FC236}">
                <a16:creationId xmlns:a16="http://schemas.microsoft.com/office/drawing/2014/main" id="{00DE213B-AD02-0E4E-8CF2-ED4F429B2F02}"/>
              </a:ext>
            </a:extLst>
          </p:cNvPr>
          <p:cNvSpPr txBox="1">
            <a:spLocks noChangeArrowheads="1"/>
          </p:cNvSpPr>
          <p:nvPr/>
        </p:nvSpPr>
        <p:spPr bwMode="auto">
          <a:xfrm>
            <a:off x="4343400" y="54705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endParaRPr lang="en-US" altLang="zh-CN" sz="2000">
              <a:solidFill>
                <a:schemeClr val="folHlink"/>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2E42C579-611C-4746-92A5-9AF881451E3A}"/>
              </a:ext>
            </a:extLst>
          </p:cNvPr>
          <p:cNvSpPr>
            <a:spLocks noGrp="1" noChangeArrowheads="1"/>
          </p:cNvSpPr>
          <p:nvPr>
            <p:ph type="title"/>
          </p:nvPr>
        </p:nvSpPr>
        <p:spPr/>
        <p:txBody>
          <a:bodyPr/>
          <a:lstStyle/>
          <a:p>
            <a:r>
              <a:rPr lang="en-US" altLang="zh-CN"/>
              <a:t>Moral</a:t>
            </a:r>
          </a:p>
        </p:txBody>
      </p:sp>
      <p:sp>
        <p:nvSpPr>
          <p:cNvPr id="556035" name="Rectangle 3">
            <a:extLst>
              <a:ext uri="{FF2B5EF4-FFF2-40B4-BE49-F238E27FC236}">
                <a16:creationId xmlns:a16="http://schemas.microsoft.com/office/drawing/2014/main" id="{56F60E39-7A0E-6944-B572-7D6FAB7A74DD}"/>
              </a:ext>
            </a:extLst>
          </p:cNvPr>
          <p:cNvSpPr>
            <a:spLocks noGrp="1" noChangeArrowheads="1"/>
          </p:cNvSpPr>
          <p:nvPr>
            <p:ph type="body" idx="1"/>
          </p:nvPr>
        </p:nvSpPr>
        <p:spPr/>
        <p:txBody>
          <a:bodyPr/>
          <a:lstStyle/>
          <a:p>
            <a:r>
              <a:rPr lang="en-US" altLang="zh-CN" sz="2800" dirty="0"/>
              <a:t>Kempe</a:t>
            </a:r>
            <a:r>
              <a:rPr lang="en-US" altLang="zh-CN" sz="2800" dirty="0">
                <a:latin typeface="Arial" panose="020B0604020202020204" pitchFamily="34" charset="0"/>
              </a:rPr>
              <a:t>’</a:t>
            </a:r>
            <a:r>
              <a:rPr lang="en-US" altLang="zh-CN" sz="2800" dirty="0"/>
              <a:t>s algorithm:</a:t>
            </a:r>
          </a:p>
          <a:p>
            <a:pPr lvl="1"/>
            <a:r>
              <a:rPr lang="en-US" altLang="zh-CN" sz="2400" dirty="0"/>
              <a:t>step #1: </a:t>
            </a:r>
            <a:r>
              <a:rPr lang="en-US" altLang="zh-CN" sz="2400" dirty="0">
                <a:solidFill>
                  <a:srgbClr val="0432FF"/>
                </a:solidFill>
              </a:rPr>
              <a:t>simplify</a:t>
            </a:r>
          </a:p>
          <a:p>
            <a:pPr lvl="2"/>
            <a:r>
              <a:rPr lang="en-US" altLang="zh-CN" sz="2000" dirty="0"/>
              <a:t>remove graph nodes, be </a:t>
            </a:r>
            <a:r>
              <a:rPr lang="en-US" altLang="zh-CN" sz="2000" dirty="0">
                <a:solidFill>
                  <a:srgbClr val="0432FF"/>
                </a:solidFill>
              </a:rPr>
              <a:t>optimistic</a:t>
            </a:r>
          </a:p>
          <a:p>
            <a:pPr lvl="1"/>
            <a:r>
              <a:rPr lang="en-US" altLang="zh-CN" sz="2400" dirty="0"/>
              <a:t>step #2: </a:t>
            </a:r>
            <a:r>
              <a:rPr lang="en-US" altLang="zh-CN" sz="2400" dirty="0">
                <a:solidFill>
                  <a:srgbClr val="0432FF"/>
                </a:solidFill>
              </a:rPr>
              <a:t>select</a:t>
            </a:r>
          </a:p>
          <a:p>
            <a:pPr lvl="2"/>
            <a:r>
              <a:rPr lang="en-US" altLang="zh-CN" sz="2000" dirty="0"/>
              <a:t>assign a color for each node, be </a:t>
            </a:r>
            <a:r>
              <a:rPr lang="en-US" altLang="zh-CN" sz="2000" dirty="0">
                <a:solidFill>
                  <a:srgbClr val="0432FF"/>
                </a:solidFill>
              </a:rPr>
              <a:t>lazy</a:t>
            </a:r>
          </a:p>
          <a:p>
            <a:r>
              <a:rPr lang="en-US" altLang="zh-CN" sz="2800" dirty="0"/>
              <a:t>This</a:t>
            </a:r>
            <a:r>
              <a:rPr lang="zh-CN" altLang="en-US" sz="2800" dirty="0"/>
              <a:t> </a:t>
            </a:r>
            <a:r>
              <a:rPr lang="en-US" altLang="zh-CN" sz="2800" dirty="0"/>
              <a:t>algorithm tends</a:t>
            </a:r>
            <a:r>
              <a:rPr lang="zh-CN" altLang="en-US" sz="2800" dirty="0"/>
              <a:t> </a:t>
            </a:r>
            <a:r>
              <a:rPr lang="en-US" altLang="zh-CN" sz="2800" dirty="0"/>
              <a:t>to</a:t>
            </a:r>
            <a:r>
              <a:rPr lang="zh-CN" altLang="en-US" sz="2800" dirty="0"/>
              <a:t> </a:t>
            </a:r>
            <a:r>
              <a:rPr lang="en-US" altLang="zh-CN" sz="2800" dirty="0"/>
              <a:t>succeed</a:t>
            </a:r>
            <a:r>
              <a:rPr lang="zh-CN" altLang="en-US" sz="2800" dirty="0"/>
              <a:t> </a:t>
            </a:r>
            <a:r>
              <a:rPr lang="en-US" altLang="zh-CN" sz="2800" dirty="0"/>
              <a:t>for</a:t>
            </a:r>
            <a:r>
              <a:rPr lang="zh-CN" altLang="en-US" sz="2800" dirty="0"/>
              <a:t> </a:t>
            </a:r>
            <a:r>
              <a:rPr lang="en-US" altLang="zh-CN" sz="2800" dirty="0"/>
              <a:t>modern</a:t>
            </a:r>
            <a:r>
              <a:rPr lang="zh-CN" altLang="en-US" sz="2800" dirty="0"/>
              <a:t> </a:t>
            </a:r>
            <a:r>
              <a:rPr lang="en-US" altLang="zh-CN" sz="2800" dirty="0"/>
              <a:t>RISC</a:t>
            </a:r>
            <a:r>
              <a:rPr lang="zh-CN" altLang="en-US" sz="2800" dirty="0"/>
              <a:t> </a:t>
            </a:r>
            <a:r>
              <a:rPr lang="en-US" altLang="zh-CN" sz="2800" dirty="0"/>
              <a:t>machine</a:t>
            </a:r>
            <a:r>
              <a:rPr lang="zh-CN" altLang="en-US" sz="2800" dirty="0"/>
              <a:t> </a:t>
            </a:r>
            <a:r>
              <a:rPr lang="en-US" altLang="zh-CN" sz="2800" dirty="0"/>
              <a:t>with</a:t>
            </a:r>
            <a:r>
              <a:rPr lang="zh-CN" altLang="en-US" sz="2800" dirty="0"/>
              <a:t> </a:t>
            </a:r>
            <a:r>
              <a:rPr lang="en-US" altLang="zh-CN" sz="2800" dirty="0"/>
              <a:t>many</a:t>
            </a:r>
            <a:r>
              <a:rPr lang="zh-CN" altLang="en-US" sz="2800" dirty="0"/>
              <a:t> </a:t>
            </a:r>
            <a:r>
              <a:rPr lang="en-US" altLang="zh-CN" sz="2800" dirty="0"/>
              <a:t>registers</a:t>
            </a:r>
            <a:r>
              <a:rPr lang="zh-CN" altLang="en-US" sz="2800" dirty="0"/>
              <a:t> </a:t>
            </a:r>
            <a:endParaRPr lang="en-US" altLang="zh-CN" sz="2800" dirty="0"/>
          </a:p>
          <a:p>
            <a:r>
              <a:rPr lang="en-US" altLang="zh-CN" sz="2800" dirty="0"/>
              <a:t>But what about the select phase fail?</a:t>
            </a:r>
          </a:p>
          <a:p>
            <a:pPr lvl="1"/>
            <a:r>
              <a:rPr lang="en-US" altLang="zh-CN" sz="2400" dirty="0"/>
              <a:t>no enough colors (registers)!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27FB76EE-DF28-7F4E-B35A-2B20D9F4CB89}"/>
              </a:ext>
            </a:extLst>
          </p:cNvPr>
          <p:cNvSpPr>
            <a:spLocks noGrp="1" noChangeArrowheads="1"/>
          </p:cNvSpPr>
          <p:nvPr>
            <p:ph type="title"/>
          </p:nvPr>
        </p:nvSpPr>
        <p:spPr/>
        <p:txBody>
          <a:bodyPr/>
          <a:lstStyle/>
          <a:p>
            <a:r>
              <a:rPr lang="en-US" altLang="zh-CN"/>
              <a:t>Example</a:t>
            </a:r>
          </a:p>
        </p:txBody>
      </p:sp>
      <p:sp>
        <p:nvSpPr>
          <p:cNvPr id="557059" name="Oval 3">
            <a:extLst>
              <a:ext uri="{FF2B5EF4-FFF2-40B4-BE49-F238E27FC236}">
                <a16:creationId xmlns:a16="http://schemas.microsoft.com/office/drawing/2014/main" id="{1A8F650E-1D21-344A-A349-A6C2F6C44A5E}"/>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7060" name="Oval 4">
            <a:extLst>
              <a:ext uri="{FF2B5EF4-FFF2-40B4-BE49-F238E27FC236}">
                <a16:creationId xmlns:a16="http://schemas.microsoft.com/office/drawing/2014/main" id="{A2F2A455-3708-D645-BDED-9BDAEB0F8D18}"/>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7061" name="Oval 5">
            <a:extLst>
              <a:ext uri="{FF2B5EF4-FFF2-40B4-BE49-F238E27FC236}">
                <a16:creationId xmlns:a16="http://schemas.microsoft.com/office/drawing/2014/main" id="{44915FF2-ECCF-0248-9692-B2FEF3FAC8E7}"/>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7062" name="Oval 6">
            <a:extLst>
              <a:ext uri="{FF2B5EF4-FFF2-40B4-BE49-F238E27FC236}">
                <a16:creationId xmlns:a16="http://schemas.microsoft.com/office/drawing/2014/main" id="{44DA2209-B44B-944B-AA8A-3DD478235464}"/>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7063" name="Oval 7">
            <a:extLst>
              <a:ext uri="{FF2B5EF4-FFF2-40B4-BE49-F238E27FC236}">
                <a16:creationId xmlns:a16="http://schemas.microsoft.com/office/drawing/2014/main" id="{85E0D260-4699-234D-BB5D-6FFE3ABA0052}"/>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7064" name="Line 8">
            <a:extLst>
              <a:ext uri="{FF2B5EF4-FFF2-40B4-BE49-F238E27FC236}">
                <a16:creationId xmlns:a16="http://schemas.microsoft.com/office/drawing/2014/main" id="{1EC796C9-3A58-3C40-93AC-4B33FF27BA6F}"/>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5" name="Line 9">
            <a:extLst>
              <a:ext uri="{FF2B5EF4-FFF2-40B4-BE49-F238E27FC236}">
                <a16:creationId xmlns:a16="http://schemas.microsoft.com/office/drawing/2014/main" id="{6658FD28-2A8F-4846-A167-35B3CE70F212}"/>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6" name="Line 10">
            <a:extLst>
              <a:ext uri="{FF2B5EF4-FFF2-40B4-BE49-F238E27FC236}">
                <a16:creationId xmlns:a16="http://schemas.microsoft.com/office/drawing/2014/main" id="{14EABB96-6D19-644D-9D50-FC43ABC548CC}"/>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7" name="Line 11">
            <a:extLst>
              <a:ext uri="{FF2B5EF4-FFF2-40B4-BE49-F238E27FC236}">
                <a16:creationId xmlns:a16="http://schemas.microsoft.com/office/drawing/2014/main" id="{E6A2B97B-7019-5F46-8A77-7B476C270208}"/>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8" name="Line 12">
            <a:extLst>
              <a:ext uri="{FF2B5EF4-FFF2-40B4-BE49-F238E27FC236}">
                <a16:creationId xmlns:a16="http://schemas.microsoft.com/office/drawing/2014/main" id="{E8ABEC92-4674-1744-9269-90EE27AFF589}"/>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9" name="Line 13">
            <a:extLst>
              <a:ext uri="{FF2B5EF4-FFF2-40B4-BE49-F238E27FC236}">
                <a16:creationId xmlns:a16="http://schemas.microsoft.com/office/drawing/2014/main" id="{768BD787-C9AD-A940-A747-5D44AAD8ACBC}"/>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0" name="Line 14">
            <a:extLst>
              <a:ext uri="{FF2B5EF4-FFF2-40B4-BE49-F238E27FC236}">
                <a16:creationId xmlns:a16="http://schemas.microsoft.com/office/drawing/2014/main" id="{9164C4AE-5179-4840-8493-B320D42EAE28}"/>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1" name="Line 15">
            <a:extLst>
              <a:ext uri="{FF2B5EF4-FFF2-40B4-BE49-F238E27FC236}">
                <a16:creationId xmlns:a16="http://schemas.microsoft.com/office/drawing/2014/main" id="{7BCF835F-68B7-9D4C-9A8C-548954E6A0A3}"/>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2" name="Text Box 16">
            <a:extLst>
              <a:ext uri="{FF2B5EF4-FFF2-40B4-BE49-F238E27FC236}">
                <a16:creationId xmlns:a16="http://schemas.microsoft.com/office/drawing/2014/main" id="{C617B471-6BA8-6240-8BF9-A5348985A2BD}"/>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57073" name="Text Box 17">
            <a:extLst>
              <a:ext uri="{FF2B5EF4-FFF2-40B4-BE49-F238E27FC236}">
                <a16:creationId xmlns:a16="http://schemas.microsoft.com/office/drawing/2014/main" id="{80A40D71-4129-3845-8650-15A224D97CF5}"/>
              </a:ext>
            </a:extLst>
          </p:cNvPr>
          <p:cNvSpPr txBox="1">
            <a:spLocks noChangeArrowheads="1"/>
          </p:cNvSpPr>
          <p:nvPr/>
        </p:nvSpPr>
        <p:spPr bwMode="auto">
          <a:xfrm>
            <a:off x="3962400" y="1981200"/>
            <a:ext cx="4800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remove node </a:t>
            </a:r>
            <a:r>
              <a:rPr lang="en-US" altLang="zh-CN" sz="2000" dirty="0">
                <a:latin typeface="Arial" panose="020B0604020202020204" pitchFamily="34" charset="0"/>
              </a:rPr>
              <a:t>“</a:t>
            </a:r>
            <a:r>
              <a:rPr lang="en-US" altLang="zh-CN" sz="2000" dirty="0"/>
              <a:t>a</a:t>
            </a:r>
            <a:r>
              <a:rPr lang="en-US" altLang="zh-CN" sz="2000" dirty="0">
                <a:latin typeface="Arial" panose="020B0604020202020204" pitchFamily="34" charset="0"/>
              </a:rPr>
              <a:t>”</a:t>
            </a:r>
            <a:r>
              <a:rPr lang="en-US" altLang="zh-CN" sz="2000" dirty="0"/>
              <a:t>, push onto the stack</a:t>
            </a:r>
          </a:p>
          <a:p>
            <a:pPr>
              <a:spcBef>
                <a:spcPct val="50000"/>
              </a:spcBef>
            </a:pPr>
            <a:r>
              <a:rPr lang="en-US" altLang="zh-CN" sz="2000" dirty="0"/>
              <a:t>(the</a:t>
            </a:r>
            <a:r>
              <a:rPr lang="zh-CN" altLang="en-US" sz="2000" dirty="0"/>
              <a:t> </a:t>
            </a:r>
            <a:r>
              <a:rPr lang="en-US" altLang="zh-CN" sz="2000" dirty="0"/>
              <a:t>rest</a:t>
            </a:r>
            <a:r>
              <a:rPr lang="zh-CN" altLang="en-US" sz="2000" dirty="0"/>
              <a:t> </a:t>
            </a:r>
            <a:r>
              <a:rPr lang="en-US" altLang="zh-CN" sz="2000" dirty="0"/>
              <a:t>leave</a:t>
            </a:r>
            <a:r>
              <a:rPr lang="zh-CN" altLang="en-US" sz="2000" dirty="0"/>
              <a:t> </a:t>
            </a:r>
            <a:r>
              <a:rPr lang="en-US" altLang="zh-CN" sz="2000" dirty="0"/>
              <a:t>to</a:t>
            </a:r>
            <a:r>
              <a:rPr lang="zh-CN" altLang="en-US" sz="2000" dirty="0"/>
              <a:t> </a:t>
            </a:r>
            <a:r>
              <a:rPr lang="en-US" altLang="zh-CN" sz="2000" dirty="0"/>
              <a:t>you)</a:t>
            </a:r>
          </a:p>
        </p:txBody>
      </p:sp>
      <p:sp>
        <p:nvSpPr>
          <p:cNvPr id="557074" name="Line 18">
            <a:extLst>
              <a:ext uri="{FF2B5EF4-FFF2-40B4-BE49-F238E27FC236}">
                <a16:creationId xmlns:a16="http://schemas.microsoft.com/office/drawing/2014/main" id="{BF0E2C4F-A216-9040-AB94-6D34A83398F7}"/>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5" name="Line 19">
            <a:extLst>
              <a:ext uri="{FF2B5EF4-FFF2-40B4-BE49-F238E27FC236}">
                <a16:creationId xmlns:a16="http://schemas.microsoft.com/office/drawing/2014/main" id="{68ADF68E-AD12-A04B-9CDD-B29819376E6D}"/>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6" name="Line 20">
            <a:extLst>
              <a:ext uri="{FF2B5EF4-FFF2-40B4-BE49-F238E27FC236}">
                <a16:creationId xmlns:a16="http://schemas.microsoft.com/office/drawing/2014/main" id="{296E78A3-7D20-F246-A406-93E23E80A092}"/>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7073"/>
                                        </p:tgtEl>
                                        <p:attrNameLst>
                                          <p:attrName>style.visibility</p:attrName>
                                        </p:attrNameLst>
                                      </p:cBhvr>
                                      <p:to>
                                        <p:strVal val="visible"/>
                                      </p:to>
                                    </p:set>
                                    <p:animEffect transition="in" filter="blinds(horizontal)">
                                      <p:cBhvr>
                                        <p:cTn id="7" dur="500"/>
                                        <p:tgtEl>
                                          <p:spTgt spid="557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7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0E0E8413-F9E5-D24C-9417-3409BCB36561}"/>
              </a:ext>
            </a:extLst>
          </p:cNvPr>
          <p:cNvSpPr>
            <a:spLocks noGrp="1" noChangeArrowheads="1"/>
          </p:cNvSpPr>
          <p:nvPr>
            <p:ph type="title"/>
          </p:nvPr>
        </p:nvSpPr>
        <p:spPr/>
        <p:txBody>
          <a:bodyPr/>
          <a:lstStyle/>
          <a:p>
            <a:r>
              <a:rPr lang="en-US" altLang="zh-CN"/>
              <a:t>Failure</a:t>
            </a:r>
          </a:p>
        </p:txBody>
      </p:sp>
      <p:sp>
        <p:nvSpPr>
          <p:cNvPr id="559107" name="Rectangle 3">
            <a:extLst>
              <a:ext uri="{FF2B5EF4-FFF2-40B4-BE49-F238E27FC236}">
                <a16:creationId xmlns:a16="http://schemas.microsoft.com/office/drawing/2014/main" id="{394C43D6-BAC6-D143-9C90-F46B40F28FA5}"/>
              </a:ext>
            </a:extLst>
          </p:cNvPr>
          <p:cNvSpPr>
            <a:spLocks noGrp="1" noChangeArrowheads="1"/>
          </p:cNvSpPr>
          <p:nvPr>
            <p:ph type="body" idx="1"/>
          </p:nvPr>
        </p:nvSpPr>
        <p:spPr/>
        <p:txBody>
          <a:bodyPr/>
          <a:lstStyle/>
          <a:p>
            <a:pPr>
              <a:lnSpc>
                <a:spcPct val="90000"/>
              </a:lnSpc>
            </a:pPr>
            <a:r>
              <a:rPr lang="en-US" altLang="zh-CN" sz="2800" dirty="0"/>
              <a:t>It</a:t>
            </a:r>
            <a:r>
              <a:rPr lang="zh-CN" altLang="en-US" sz="2800" dirty="0">
                <a:latin typeface="Arial" panose="020B0604020202020204" pitchFamily="34" charset="0"/>
              </a:rPr>
              <a:t> </a:t>
            </a:r>
            <a:r>
              <a:rPr lang="en-US" altLang="zh-CN" sz="2800" dirty="0">
                <a:latin typeface="Arial" panose="020B0604020202020204" pitchFamily="34" charset="0"/>
              </a:rPr>
              <a:t>i</a:t>
            </a:r>
            <a:r>
              <a:rPr lang="en-US" altLang="zh-CN" sz="2800" dirty="0"/>
              <a:t>s often the case that Kempe</a:t>
            </a:r>
            <a:r>
              <a:rPr lang="en-US" altLang="zh-CN" sz="2800" dirty="0">
                <a:latin typeface="Arial" panose="020B0604020202020204" pitchFamily="34" charset="0"/>
              </a:rPr>
              <a:t>’</a:t>
            </a:r>
            <a:r>
              <a:rPr lang="en-US" altLang="zh-CN" sz="2800" dirty="0"/>
              <a:t>s algorithm fails</a:t>
            </a:r>
          </a:p>
          <a:p>
            <a:pPr lvl="1">
              <a:lnSpc>
                <a:spcPct val="90000"/>
              </a:lnSpc>
            </a:pPr>
            <a:r>
              <a:rPr lang="en-US" altLang="zh-CN" sz="2400" dirty="0"/>
              <a:t>The IG is not K-colorable</a:t>
            </a:r>
          </a:p>
          <a:p>
            <a:pPr>
              <a:lnSpc>
                <a:spcPct val="90000"/>
              </a:lnSpc>
            </a:pPr>
            <a:r>
              <a:rPr lang="en-US" altLang="zh-CN" sz="2800" dirty="0"/>
              <a:t>The basic idea is to generate </a:t>
            </a:r>
            <a:r>
              <a:rPr lang="en-US" altLang="zh-CN" sz="2800" dirty="0">
                <a:solidFill>
                  <a:srgbClr val="0432FF"/>
                </a:solidFill>
              </a:rPr>
              <a:t>spilling code</a:t>
            </a:r>
          </a:p>
          <a:p>
            <a:pPr lvl="1">
              <a:lnSpc>
                <a:spcPct val="90000"/>
              </a:lnSpc>
            </a:pPr>
            <a:r>
              <a:rPr lang="en-US" altLang="zh-CN" sz="2400" dirty="0"/>
              <a:t>some variables should be put into memory, instead of into registers</a:t>
            </a:r>
          </a:p>
          <a:p>
            <a:pPr lvl="2">
              <a:lnSpc>
                <a:spcPct val="90000"/>
              </a:lnSpc>
            </a:pPr>
            <a:r>
              <a:rPr lang="en-US" altLang="zh-CN" sz="2000" dirty="0"/>
              <a:t>Usually, spilled variables reside in the call stack frames</a:t>
            </a:r>
          </a:p>
          <a:p>
            <a:pPr lvl="1">
              <a:lnSpc>
                <a:spcPct val="90000"/>
              </a:lnSpc>
            </a:pPr>
            <a:r>
              <a:rPr lang="en-US" altLang="zh-CN" sz="2400" dirty="0"/>
              <a:t>Should rewrite code to reflect variable spilling:</a:t>
            </a:r>
          </a:p>
          <a:p>
            <a:pPr lvl="2">
              <a:lnSpc>
                <a:spcPct val="90000"/>
              </a:lnSpc>
            </a:pPr>
            <a:r>
              <a:rPr lang="en-US" altLang="zh-CN" sz="2000" dirty="0"/>
              <a:t>for variable </a:t>
            </a:r>
            <a:r>
              <a:rPr lang="en-US" altLang="zh-CN" sz="2000" dirty="0">
                <a:solidFill>
                  <a:srgbClr val="0432FF"/>
                </a:solidFill>
              </a:rPr>
              <a:t>use</a:t>
            </a:r>
            <a:r>
              <a:rPr lang="en-US" altLang="zh-CN" sz="2000" dirty="0"/>
              <a:t>: load from the memory</a:t>
            </a:r>
          </a:p>
          <a:p>
            <a:pPr lvl="2">
              <a:lnSpc>
                <a:spcPct val="90000"/>
              </a:lnSpc>
            </a:pPr>
            <a:r>
              <a:rPr lang="en-US" altLang="zh-CN" sz="2000" dirty="0"/>
              <a:t>for variable </a:t>
            </a:r>
            <a:r>
              <a:rPr lang="en-US" altLang="zh-CN" sz="2000" dirty="0">
                <a:solidFill>
                  <a:srgbClr val="0432FF"/>
                </a:solidFill>
              </a:rPr>
              <a:t>def</a:t>
            </a:r>
            <a:r>
              <a:rPr lang="en-US" altLang="zh-CN" sz="2000" dirty="0"/>
              <a:t>: store into the memory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38BA1EE3-36E2-B74D-B26C-37E4D9626CF7}"/>
              </a:ext>
            </a:extLst>
          </p:cNvPr>
          <p:cNvSpPr>
            <a:spLocks noGrp="1" noChangeArrowheads="1"/>
          </p:cNvSpPr>
          <p:nvPr>
            <p:ph type="title"/>
          </p:nvPr>
        </p:nvSpPr>
        <p:spPr/>
        <p:txBody>
          <a:bodyPr/>
          <a:lstStyle/>
          <a:p>
            <a:r>
              <a:rPr lang="en-US" altLang="zh-CN"/>
              <a:t>Spill code generation</a:t>
            </a:r>
          </a:p>
        </p:txBody>
      </p:sp>
      <p:sp>
        <p:nvSpPr>
          <p:cNvPr id="561155" name="Rectangle 3">
            <a:extLst>
              <a:ext uri="{FF2B5EF4-FFF2-40B4-BE49-F238E27FC236}">
                <a16:creationId xmlns:a16="http://schemas.microsoft.com/office/drawing/2014/main" id="{2ACB54A2-5E7F-3041-ABDC-3CE86F06F69A}"/>
              </a:ext>
            </a:extLst>
          </p:cNvPr>
          <p:cNvSpPr>
            <a:spLocks noGrp="1" noChangeArrowheads="1"/>
          </p:cNvSpPr>
          <p:nvPr>
            <p:ph type="body" idx="1"/>
          </p:nvPr>
        </p:nvSpPr>
        <p:spPr/>
        <p:txBody>
          <a:bodyPr/>
          <a:lstStyle/>
          <a:p>
            <a:r>
              <a:rPr lang="en-US" altLang="zh-CN" dirty="0"/>
              <a:t>The effect of spill code is to turn long live ranges into shorter ones</a:t>
            </a:r>
          </a:p>
          <a:p>
            <a:pPr lvl="1"/>
            <a:r>
              <a:rPr lang="en-US" altLang="zh-CN" dirty="0"/>
              <a:t>By</a:t>
            </a:r>
            <a:r>
              <a:rPr lang="zh-CN" altLang="en-US" dirty="0"/>
              <a:t> </a:t>
            </a:r>
            <a:r>
              <a:rPr lang="en-US" altLang="zh-CN" dirty="0"/>
              <a:t>introducing more temporaries</a:t>
            </a:r>
          </a:p>
          <a:p>
            <a:r>
              <a:rPr lang="en-US" altLang="zh-CN" dirty="0"/>
              <a:t>The register allocator should start over, after generating spilling code</a:t>
            </a:r>
          </a:p>
          <a:p>
            <a:pPr lvl="1"/>
            <a:r>
              <a:rPr lang="en-US" altLang="zh-CN" dirty="0"/>
              <a:t>This is the</a:t>
            </a:r>
            <a:r>
              <a:rPr lang="zh-CN" altLang="en-US" dirty="0"/>
              <a:t> </a:t>
            </a:r>
            <a:r>
              <a:rPr lang="en-US" altLang="zh-CN" dirty="0"/>
              <a:t>basic</a:t>
            </a:r>
            <a:r>
              <a:rPr lang="zh-CN" altLang="en-US" dirty="0"/>
              <a:t> </a:t>
            </a:r>
            <a:r>
              <a:rPr lang="en-US" altLang="zh-CN" dirty="0"/>
              <a:t>idea</a:t>
            </a:r>
            <a:r>
              <a:rPr lang="zh-CN" altLang="en-US" dirty="0"/>
              <a:t> </a:t>
            </a:r>
            <a:r>
              <a:rPr lang="en-US" altLang="zh-CN" dirty="0"/>
              <a:t>of </a:t>
            </a:r>
            <a:r>
              <a:rPr lang="en-US" altLang="zh-CN" dirty="0" err="1"/>
              <a:t>Chaitin’s</a:t>
            </a:r>
            <a:r>
              <a:rPr lang="en-US" altLang="zh-CN" dirty="0"/>
              <a:t> allocator</a:t>
            </a:r>
            <a:r>
              <a:rPr lang="zh-CN" altLang="en-US" dirty="0"/>
              <a:t> </a:t>
            </a:r>
            <a:r>
              <a:rPr lang="en-US" altLang="zh-CN" dirty="0"/>
              <a:t>[1981]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23A0D5A5-E6D2-434C-B486-65F8CF08D35D}"/>
              </a:ext>
            </a:extLst>
          </p:cNvPr>
          <p:cNvSpPr>
            <a:spLocks noGrp="1" noChangeArrowheads="1"/>
          </p:cNvSpPr>
          <p:nvPr>
            <p:ph type="title"/>
          </p:nvPr>
        </p:nvSpPr>
        <p:spPr/>
        <p:txBody>
          <a:bodyPr/>
          <a:lstStyle/>
          <a:p>
            <a:r>
              <a:rPr lang="en-US" altLang="zh-CN"/>
              <a:t> </a:t>
            </a:r>
          </a:p>
        </p:txBody>
      </p:sp>
      <p:sp>
        <p:nvSpPr>
          <p:cNvPr id="558083" name="Rectangle 3">
            <a:extLst>
              <a:ext uri="{FF2B5EF4-FFF2-40B4-BE49-F238E27FC236}">
                <a16:creationId xmlns:a16="http://schemas.microsoft.com/office/drawing/2014/main" id="{6B2F5110-19A0-8B45-B354-2A675E98641A}"/>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Chaitin</a:t>
            </a:r>
            <a:r>
              <a:rPr lang="en-US" altLang="zh-CN" i="1">
                <a:latin typeface="Arial" panose="020B0604020202020204" pitchFamily="34" charset="0"/>
              </a:rPr>
              <a:t>’</a:t>
            </a:r>
            <a:r>
              <a:rPr lang="en-US" altLang="zh-CN" i="1"/>
              <a:t>s Allocator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171C9-4D89-034D-9696-96349AF5516D}"/>
              </a:ext>
            </a:extLst>
          </p:cNvPr>
          <p:cNvSpPr>
            <a:spLocks noGrp="1"/>
          </p:cNvSpPr>
          <p:nvPr>
            <p:ph type="title"/>
          </p:nvPr>
        </p:nvSpPr>
        <p:spPr/>
        <p:txBody>
          <a:bodyPr/>
          <a:lstStyle/>
          <a:p>
            <a:r>
              <a:rPr kumimoji="1" lang="en-US" altLang="zh-CN" dirty="0"/>
              <a:t>From </a:t>
            </a:r>
            <a:r>
              <a:rPr kumimoji="1" lang="en-US" altLang="zh-CN" dirty="0" err="1"/>
              <a:t>Chaitin</a:t>
            </a:r>
            <a:endParaRPr kumimoji="1" lang="zh-CN" altLang="en-US" dirty="0"/>
          </a:p>
        </p:txBody>
      </p:sp>
      <p:sp>
        <p:nvSpPr>
          <p:cNvPr id="3" name="内容占位符 2">
            <a:extLst>
              <a:ext uri="{FF2B5EF4-FFF2-40B4-BE49-F238E27FC236}">
                <a16:creationId xmlns:a16="http://schemas.microsoft.com/office/drawing/2014/main" id="{7C34F555-0B76-B248-9677-9F318799F290}"/>
              </a:ext>
            </a:extLst>
          </p:cNvPr>
          <p:cNvSpPr>
            <a:spLocks noGrp="1"/>
          </p:cNvSpPr>
          <p:nvPr>
            <p:ph idx="1"/>
          </p:nvPr>
        </p:nvSpPr>
        <p:spPr/>
        <p:txBody>
          <a:bodyPr/>
          <a:lstStyle/>
          <a:p>
            <a:pPr marL="0" indent="0">
              <a:buNone/>
            </a:pPr>
            <a:r>
              <a:rPr kumimoji="1" lang="en-US" altLang="zh-CN" sz="1800" dirty="0"/>
              <a:t>“</a:t>
            </a:r>
            <a:r>
              <a:rPr lang="en-US" altLang="zh-CN" sz="1800" dirty="0"/>
              <a:t>And since I was a mathematician, the register allocation kept getting simpler and faster as I understood better what was required. I preferred to base algorithms on a simple, clean idea that was intellectually understandable rather than write complicated ad hoc computer code. Indeed, most of the complications of the machine architecture were reflected in the register interference graph, but not in the graph coloring algorithm. And most daring of all, spill decisions were made globally, not locally, in order to transform the register interference graph into one that could be colored. </a:t>
            </a:r>
          </a:p>
          <a:p>
            <a:pPr marL="0" indent="0">
              <a:buNone/>
            </a:pPr>
            <a:r>
              <a:rPr lang="en-US" altLang="zh-CN" sz="1800" dirty="0"/>
              <a:t>So I regard the success of this approach, which has been the basis for much future work, as a triumph of the power of a simple mathematical idea over ad hoc hacking. </a:t>
            </a:r>
            <a:r>
              <a:rPr lang="en-US" altLang="zh-CN" sz="1800" dirty="0">
                <a:solidFill>
                  <a:srgbClr val="0432FF"/>
                </a:solidFill>
              </a:rPr>
              <a:t>Yes, the real world is messy and complicated, but one should try to base algorithms on clean, comprehensible mathematical ideas and only complicate them when absolutely necessary</a:t>
            </a:r>
            <a:r>
              <a:rPr lang="en-US" altLang="zh-CN" sz="1800" dirty="0"/>
              <a:t>.”</a:t>
            </a:r>
          </a:p>
        </p:txBody>
      </p:sp>
    </p:spTree>
    <p:extLst>
      <p:ext uri="{BB962C8B-B14F-4D97-AF65-F5344CB8AC3E}">
        <p14:creationId xmlns:p14="http://schemas.microsoft.com/office/powerpoint/2010/main" val="673959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9AEB89A4-D9A9-1E43-826D-5203E2038DAC}"/>
              </a:ext>
            </a:extLst>
          </p:cNvPr>
          <p:cNvSpPr>
            <a:spLocks noGrp="1" noChangeArrowheads="1"/>
          </p:cNvSpPr>
          <p:nvPr>
            <p:ph type="title"/>
          </p:nvPr>
        </p:nvSpPr>
        <p:spPr/>
        <p:txBody>
          <a:bodyPr/>
          <a:lstStyle/>
          <a:p>
            <a:r>
              <a:rPr lang="en-US" altLang="zh-CN"/>
              <a:t>Chaitin</a:t>
            </a:r>
            <a:r>
              <a:rPr lang="en-US" altLang="zh-CN">
                <a:latin typeface="Arial" panose="020B0604020202020204" pitchFamily="34" charset="0"/>
              </a:rPr>
              <a:t>’</a:t>
            </a:r>
            <a:r>
              <a:rPr lang="en-US" altLang="zh-CN"/>
              <a:t>s Algorithm</a:t>
            </a:r>
          </a:p>
        </p:txBody>
      </p:sp>
      <p:sp>
        <p:nvSpPr>
          <p:cNvPr id="562179" name="Rectangle 3">
            <a:extLst>
              <a:ext uri="{FF2B5EF4-FFF2-40B4-BE49-F238E27FC236}">
                <a16:creationId xmlns:a16="http://schemas.microsoft.com/office/drawing/2014/main" id="{878310DD-9CA0-FC47-8533-143524197EDA}"/>
              </a:ext>
            </a:extLst>
          </p:cNvPr>
          <p:cNvSpPr>
            <a:spLocks noGrp="1" noChangeArrowheads="1"/>
          </p:cNvSpPr>
          <p:nvPr>
            <p:ph type="body" idx="1"/>
          </p:nvPr>
        </p:nvSpPr>
        <p:spPr/>
        <p:txBody>
          <a:bodyPr/>
          <a:lstStyle/>
          <a:p>
            <a:pPr>
              <a:lnSpc>
                <a:spcPct val="90000"/>
              </a:lnSpc>
            </a:pPr>
            <a:r>
              <a:rPr lang="en-US" altLang="zh-CN" sz="2800" dirty="0">
                <a:solidFill>
                  <a:srgbClr val="0432FF"/>
                </a:solidFill>
              </a:rPr>
              <a:t>#1: Build</a:t>
            </a:r>
            <a:r>
              <a:rPr lang="en-US" altLang="zh-CN" sz="2800" dirty="0"/>
              <a:t>: build the interference graph (IG)</a:t>
            </a:r>
          </a:p>
          <a:p>
            <a:pPr>
              <a:lnSpc>
                <a:spcPct val="90000"/>
              </a:lnSpc>
            </a:pPr>
            <a:r>
              <a:rPr lang="en-US" altLang="zh-CN" sz="2800" dirty="0">
                <a:solidFill>
                  <a:srgbClr val="0432FF"/>
                </a:solidFill>
              </a:rPr>
              <a:t>#2: Simplify</a:t>
            </a:r>
            <a:r>
              <a:rPr lang="en-US" altLang="zh-CN" sz="2800" dirty="0"/>
              <a:t>: simplify the graph</a:t>
            </a:r>
          </a:p>
          <a:p>
            <a:pPr>
              <a:lnSpc>
                <a:spcPct val="90000"/>
              </a:lnSpc>
            </a:pPr>
            <a:r>
              <a:rPr lang="en-US" altLang="zh-CN" sz="2800" dirty="0">
                <a:solidFill>
                  <a:srgbClr val="0432FF"/>
                </a:solidFill>
              </a:rPr>
              <a:t>#3: Spill</a:t>
            </a:r>
            <a:r>
              <a:rPr lang="en-US" altLang="zh-CN" sz="2800" dirty="0"/>
              <a:t>: for significant nodes, mark it as </a:t>
            </a:r>
            <a:r>
              <a:rPr lang="en-US" altLang="zh-CN" sz="2800" dirty="0">
                <a:solidFill>
                  <a:srgbClr val="0432FF"/>
                </a:solidFill>
              </a:rPr>
              <a:t>potential spill (</a:t>
            </a:r>
            <a:r>
              <a:rPr lang="en-US" altLang="zh-CN" sz="2800" dirty="0" err="1">
                <a:solidFill>
                  <a:srgbClr val="0432FF"/>
                </a:solidFill>
              </a:rPr>
              <a:t>ps</a:t>
            </a:r>
            <a:r>
              <a:rPr lang="en-US" altLang="zh-CN" sz="2800" dirty="0">
                <a:solidFill>
                  <a:srgbClr val="0432FF"/>
                </a:solidFill>
              </a:rPr>
              <a:t>)</a:t>
            </a:r>
            <a:r>
              <a:rPr lang="en-US" altLang="zh-CN" sz="2800" dirty="0">
                <a:solidFill>
                  <a:schemeClr val="folHlink"/>
                </a:solidFill>
              </a:rPr>
              <a:t>, </a:t>
            </a:r>
            <a:r>
              <a:rPr lang="en-US" altLang="zh-CN" sz="2800" dirty="0"/>
              <a:t>remove it and continue</a:t>
            </a:r>
          </a:p>
          <a:p>
            <a:pPr>
              <a:lnSpc>
                <a:spcPct val="90000"/>
              </a:lnSpc>
            </a:pPr>
            <a:r>
              <a:rPr lang="en-US" altLang="zh-CN" sz="2800" dirty="0">
                <a:solidFill>
                  <a:srgbClr val="0432FF"/>
                </a:solidFill>
              </a:rPr>
              <a:t>#4: Select</a:t>
            </a:r>
            <a:r>
              <a:rPr lang="en-US" altLang="zh-CN" sz="2800" dirty="0">
                <a:solidFill>
                  <a:schemeClr val="folHlink"/>
                </a:solidFill>
              </a:rPr>
              <a:t>: </a:t>
            </a:r>
            <a:r>
              <a:rPr lang="en-US" altLang="zh-CN" sz="2800" dirty="0"/>
              <a:t>pop nodes and try to assign colors</a:t>
            </a:r>
          </a:p>
          <a:p>
            <a:pPr lvl="1">
              <a:lnSpc>
                <a:spcPct val="90000"/>
              </a:lnSpc>
            </a:pPr>
            <a:r>
              <a:rPr lang="en-US" altLang="zh-CN" sz="2400" dirty="0"/>
              <a:t>if this fails for potential spill node, mark potential spill as </a:t>
            </a:r>
            <a:r>
              <a:rPr lang="en-US" altLang="zh-CN" sz="2400" dirty="0">
                <a:solidFill>
                  <a:srgbClr val="0432FF"/>
                </a:solidFill>
              </a:rPr>
              <a:t>actual spill (as) </a:t>
            </a:r>
            <a:r>
              <a:rPr lang="en-US" altLang="zh-CN" sz="2400" dirty="0"/>
              <a:t>and continue</a:t>
            </a:r>
          </a:p>
          <a:p>
            <a:pPr>
              <a:lnSpc>
                <a:spcPct val="90000"/>
              </a:lnSpc>
            </a:pPr>
            <a:r>
              <a:rPr lang="en-US" altLang="zh-CN" sz="2800" dirty="0">
                <a:solidFill>
                  <a:srgbClr val="0432FF"/>
                </a:solidFill>
              </a:rPr>
              <a:t>#5: Start over</a:t>
            </a:r>
            <a:r>
              <a:rPr lang="en-US" altLang="zh-CN" sz="2800" dirty="0"/>
              <a:t>:</a:t>
            </a:r>
            <a:r>
              <a:rPr lang="en-US" altLang="zh-CN" sz="2800" dirty="0">
                <a:solidFill>
                  <a:schemeClr val="folHlink"/>
                </a:solidFill>
              </a:rPr>
              <a:t> </a:t>
            </a:r>
            <a:r>
              <a:rPr lang="en-US" altLang="zh-CN" sz="2800" dirty="0"/>
              <a:t>generate spill code for actual spills and start over from step #1 (</a:t>
            </a:r>
            <a:r>
              <a:rPr lang="en-US" altLang="zh-CN" sz="2800" dirty="0">
                <a:solidFill>
                  <a:srgbClr val="0432FF"/>
                </a:solidFill>
              </a:rPr>
              <a:t>build</a:t>
            </a:r>
            <a:r>
              <a:rPr lang="en-US" altLang="zh-CN" sz="2800" dirty="0"/>
              <a:t>)</a:t>
            </a:r>
            <a:endParaRPr lang="en-US" altLang="zh-CN" sz="2800" dirty="0">
              <a:solidFill>
                <a:schemeClr val="folHlink"/>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a:t>Chaitin</a:t>
            </a:r>
            <a:r>
              <a:rPr lang="en-US" altLang="zh-CN">
                <a:latin typeface="Arial" panose="020B0604020202020204" pitchFamily="34" charset="0"/>
              </a:rPr>
              <a:t>’</a:t>
            </a:r>
            <a:r>
              <a:rPr lang="en-US" altLang="zh-CN"/>
              <a:t>s Algorithm</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838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2514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4038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potential</a:t>
            </a:r>
          </a:p>
          <a:p>
            <a:pPr algn="ctr"/>
            <a:r>
              <a:rPr lang="en-US" altLang="zh-CN" dirty="0"/>
              <a:t>spill</a:t>
            </a:r>
          </a:p>
        </p:txBody>
      </p:sp>
      <p:sp>
        <p:nvSpPr>
          <p:cNvPr id="593927" name="Rectangle 7">
            <a:extLst>
              <a:ext uri="{FF2B5EF4-FFF2-40B4-BE49-F238E27FC236}">
                <a16:creationId xmlns:a16="http://schemas.microsoft.com/office/drawing/2014/main" id="{5A5F6754-E733-C741-A173-320218406F58}"/>
              </a:ext>
            </a:extLst>
          </p:cNvPr>
          <p:cNvSpPr>
            <a:spLocks noChangeArrowheads="1"/>
          </p:cNvSpPr>
          <p:nvPr/>
        </p:nvSpPr>
        <p:spPr bwMode="auto">
          <a:xfrm>
            <a:off x="5638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8" name="Rectangle 8">
            <a:extLst>
              <a:ext uri="{FF2B5EF4-FFF2-40B4-BE49-F238E27FC236}">
                <a16:creationId xmlns:a16="http://schemas.microsoft.com/office/drawing/2014/main" id="{B00C1C0E-59AB-9740-BF41-F6498CD5A0F7}"/>
              </a:ext>
            </a:extLst>
          </p:cNvPr>
          <p:cNvSpPr>
            <a:spLocks noChangeArrowheads="1"/>
          </p:cNvSpPr>
          <p:nvPr/>
        </p:nvSpPr>
        <p:spPr bwMode="auto">
          <a:xfrm>
            <a:off x="72390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actual</a:t>
            </a:r>
          </a:p>
          <a:p>
            <a:pPr algn="ctr"/>
            <a:r>
              <a:rPr lang="en-US" altLang="zh-CN" dirty="0"/>
              <a:t>spill</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19050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35814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51054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2" name="Line 12">
            <a:extLst>
              <a:ext uri="{FF2B5EF4-FFF2-40B4-BE49-F238E27FC236}">
                <a16:creationId xmlns:a16="http://schemas.microsoft.com/office/drawing/2014/main" id="{D1DF4AF6-2028-1546-B76D-2AA9B585794E}"/>
              </a:ext>
            </a:extLst>
          </p:cNvPr>
          <p:cNvSpPr>
            <a:spLocks noChangeShapeType="1"/>
          </p:cNvSpPr>
          <p:nvPr/>
        </p:nvSpPr>
        <p:spPr bwMode="auto">
          <a:xfrm>
            <a:off x="67056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93933" name="AutoShape 13">
            <a:extLst>
              <a:ext uri="{FF2B5EF4-FFF2-40B4-BE49-F238E27FC236}">
                <a16:creationId xmlns:a16="http://schemas.microsoft.com/office/drawing/2014/main" id="{90A00188-F084-564B-9A4F-1CB47B537F9C}"/>
              </a:ext>
            </a:extLst>
          </p:cNvPr>
          <p:cNvCxnSpPr>
            <a:cxnSpLocks noChangeShapeType="1"/>
            <a:stCxn id="593928" idx="0"/>
            <a:endCxn id="593924" idx="0"/>
          </p:cNvCxnSpPr>
          <p:nvPr/>
        </p:nvCxnSpPr>
        <p:spPr bwMode="auto">
          <a:xfrm rot="16200000" flipH="1" flipV="1">
            <a:off x="4571206" y="229394"/>
            <a:ext cx="1588" cy="6400800"/>
          </a:xfrm>
          <a:prstGeom prst="curvedConnector3">
            <a:avLst>
              <a:gd name="adj1" fmla="val -5830000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2286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5" name="Line 15">
            <a:extLst>
              <a:ext uri="{FF2B5EF4-FFF2-40B4-BE49-F238E27FC236}">
                <a16:creationId xmlns:a16="http://schemas.microsoft.com/office/drawing/2014/main" id="{714487AC-38CC-884D-AF87-55CB18B5F7A8}"/>
              </a:ext>
            </a:extLst>
          </p:cNvPr>
          <p:cNvSpPr>
            <a:spLocks noChangeShapeType="1"/>
          </p:cNvSpPr>
          <p:nvPr/>
        </p:nvSpPr>
        <p:spPr bwMode="auto">
          <a:xfrm>
            <a:off x="83058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F0FA79F6-F0CF-4C49-9CFB-E5411EAD0386}"/>
              </a:ext>
            </a:extLst>
          </p:cNvPr>
          <p:cNvSpPr>
            <a:spLocks noGrp="1" noChangeArrowheads="1"/>
          </p:cNvSpPr>
          <p:nvPr>
            <p:ph type="title"/>
          </p:nvPr>
        </p:nvSpPr>
        <p:spPr/>
        <p:txBody>
          <a:bodyPr/>
          <a:lstStyle/>
          <a:p>
            <a:r>
              <a:rPr lang="en-US" altLang="zh-CN"/>
              <a:t>Step 1: build the IG</a:t>
            </a:r>
          </a:p>
        </p:txBody>
      </p:sp>
      <p:sp>
        <p:nvSpPr>
          <p:cNvPr id="563204" name="Text Box 4">
            <a:extLst>
              <a:ext uri="{FF2B5EF4-FFF2-40B4-BE49-F238E27FC236}">
                <a16:creationId xmlns:a16="http://schemas.microsoft.com/office/drawing/2014/main" id="{45B6133E-8290-1C4D-9416-19E677042578}"/>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3205" name="Oval 5">
            <a:extLst>
              <a:ext uri="{FF2B5EF4-FFF2-40B4-BE49-F238E27FC236}">
                <a16:creationId xmlns:a16="http://schemas.microsoft.com/office/drawing/2014/main" id="{44DEE56B-E7A8-A04B-AE0D-82A3E61056C4}"/>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3206" name="Oval 6">
            <a:extLst>
              <a:ext uri="{FF2B5EF4-FFF2-40B4-BE49-F238E27FC236}">
                <a16:creationId xmlns:a16="http://schemas.microsoft.com/office/drawing/2014/main" id="{575712A0-31B6-7A43-9CA9-ED59DB98F533}"/>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3207" name="Oval 7">
            <a:extLst>
              <a:ext uri="{FF2B5EF4-FFF2-40B4-BE49-F238E27FC236}">
                <a16:creationId xmlns:a16="http://schemas.microsoft.com/office/drawing/2014/main" id="{BAF0CE21-876C-BF4A-8BAD-44181FA28251}"/>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3208" name="Oval 8">
            <a:extLst>
              <a:ext uri="{FF2B5EF4-FFF2-40B4-BE49-F238E27FC236}">
                <a16:creationId xmlns:a16="http://schemas.microsoft.com/office/drawing/2014/main" id="{3DA4A15E-A2B2-294F-BA73-A7CE508CFACB}"/>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3209" name="Oval 9">
            <a:extLst>
              <a:ext uri="{FF2B5EF4-FFF2-40B4-BE49-F238E27FC236}">
                <a16:creationId xmlns:a16="http://schemas.microsoft.com/office/drawing/2014/main" id="{A001786E-14D7-0742-BD63-584B34CFDFF5}"/>
              </a:ext>
            </a:extLst>
          </p:cNvPr>
          <p:cNvSpPr>
            <a:spLocks noChangeArrowheads="1"/>
          </p:cNvSpPr>
          <p:nvPr/>
        </p:nvSpPr>
        <p:spPr bwMode="auto">
          <a:xfrm>
            <a:off x="32004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3210" name="Line 10">
            <a:extLst>
              <a:ext uri="{FF2B5EF4-FFF2-40B4-BE49-F238E27FC236}">
                <a16:creationId xmlns:a16="http://schemas.microsoft.com/office/drawing/2014/main" id="{BCBFC604-B5F3-F941-8463-18B8E12DD979}"/>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2" name="Line 12">
            <a:extLst>
              <a:ext uri="{FF2B5EF4-FFF2-40B4-BE49-F238E27FC236}">
                <a16:creationId xmlns:a16="http://schemas.microsoft.com/office/drawing/2014/main" id="{B8C9E61F-D7CA-6C40-A845-52BC0D8FD21F}"/>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3" name="Line 13">
            <a:extLst>
              <a:ext uri="{FF2B5EF4-FFF2-40B4-BE49-F238E27FC236}">
                <a16:creationId xmlns:a16="http://schemas.microsoft.com/office/drawing/2014/main" id="{14B44E93-5D1F-6E41-9C9F-63F94A065F27}"/>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4" name="Line 14">
            <a:extLst>
              <a:ext uri="{FF2B5EF4-FFF2-40B4-BE49-F238E27FC236}">
                <a16:creationId xmlns:a16="http://schemas.microsoft.com/office/drawing/2014/main" id="{5CBC6392-0BAF-3349-B991-762012DD1BB2}"/>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6" name="Line 16">
            <a:extLst>
              <a:ext uri="{FF2B5EF4-FFF2-40B4-BE49-F238E27FC236}">
                <a16:creationId xmlns:a16="http://schemas.microsoft.com/office/drawing/2014/main" id="{FFD4EED1-6A0A-4748-A522-BD715F7C8219}"/>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7" name="Line 17">
            <a:extLst>
              <a:ext uri="{FF2B5EF4-FFF2-40B4-BE49-F238E27FC236}">
                <a16:creationId xmlns:a16="http://schemas.microsoft.com/office/drawing/2014/main" id="{065BC92D-CB48-4D42-9469-0D68DBB53C31}"/>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8" name="Oval 18">
            <a:extLst>
              <a:ext uri="{FF2B5EF4-FFF2-40B4-BE49-F238E27FC236}">
                <a16:creationId xmlns:a16="http://schemas.microsoft.com/office/drawing/2014/main" id="{21EF9B7E-C9B2-AD4A-81C0-8746F3041EC8}"/>
              </a:ext>
            </a:extLst>
          </p:cNvPr>
          <p:cNvSpPr>
            <a:spLocks noChangeArrowheads="1"/>
          </p:cNvSpPr>
          <p:nvPr/>
        </p:nvSpPr>
        <p:spPr bwMode="auto">
          <a:xfrm>
            <a:off x="51816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3219" name="Text Box 19">
            <a:extLst>
              <a:ext uri="{FF2B5EF4-FFF2-40B4-BE49-F238E27FC236}">
                <a16:creationId xmlns:a16="http://schemas.microsoft.com/office/drawing/2014/main" id="{56B30632-51E9-8B4A-B649-EF889F82D51B}"/>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5"/>
                                        </p:tgtEl>
                                        <p:attrNameLst>
                                          <p:attrName>style.visibility</p:attrName>
                                        </p:attrNameLst>
                                      </p:cBhvr>
                                      <p:to>
                                        <p:strVal val="visible"/>
                                      </p:to>
                                    </p:set>
                                    <p:animEffect transition="in" filter="blinds(horizontal)">
                                      <p:cBhvr>
                                        <p:cTn id="7" dur="500"/>
                                        <p:tgtEl>
                                          <p:spTgt spid="5632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06"/>
                                        </p:tgtEl>
                                        <p:attrNameLst>
                                          <p:attrName>style.visibility</p:attrName>
                                        </p:attrNameLst>
                                      </p:cBhvr>
                                      <p:to>
                                        <p:strVal val="visible"/>
                                      </p:to>
                                    </p:set>
                                    <p:animEffect transition="in" filter="blinds(horizontal)">
                                      <p:cBhvr>
                                        <p:cTn id="10" dur="500"/>
                                        <p:tgtEl>
                                          <p:spTgt spid="5632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63207"/>
                                        </p:tgtEl>
                                        <p:attrNameLst>
                                          <p:attrName>style.visibility</p:attrName>
                                        </p:attrNameLst>
                                      </p:cBhvr>
                                      <p:to>
                                        <p:strVal val="visible"/>
                                      </p:to>
                                    </p:set>
                                    <p:animEffect transition="in" filter="blinds(horizontal)">
                                      <p:cBhvr>
                                        <p:cTn id="13" dur="500"/>
                                        <p:tgtEl>
                                          <p:spTgt spid="563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63208"/>
                                        </p:tgtEl>
                                        <p:attrNameLst>
                                          <p:attrName>style.visibility</p:attrName>
                                        </p:attrNameLst>
                                      </p:cBhvr>
                                      <p:to>
                                        <p:strVal val="visible"/>
                                      </p:to>
                                    </p:set>
                                    <p:animEffect transition="in" filter="blinds(horizontal)">
                                      <p:cBhvr>
                                        <p:cTn id="16" dur="500"/>
                                        <p:tgtEl>
                                          <p:spTgt spid="56320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63209"/>
                                        </p:tgtEl>
                                        <p:attrNameLst>
                                          <p:attrName>style.visibility</p:attrName>
                                        </p:attrNameLst>
                                      </p:cBhvr>
                                      <p:to>
                                        <p:strVal val="visible"/>
                                      </p:to>
                                    </p:set>
                                    <p:animEffect transition="in" filter="blinds(horizontal)">
                                      <p:cBhvr>
                                        <p:cTn id="19" dur="500"/>
                                        <p:tgtEl>
                                          <p:spTgt spid="563209"/>
                                        </p:tgtEl>
                                      </p:cBhvr>
                                    </p:animEffect>
                                  </p:childTnLst>
                                </p:cTn>
                              </p:par>
                              <p:par>
                                <p:cTn id="20" presetID="3" presetClass="entr" presetSubtype="10" fill="hold" nodeType="withEffect">
                                  <p:stCondLst>
                                    <p:cond delay="0"/>
                                  </p:stCondLst>
                                  <p:childTnLst>
                                    <p:set>
                                      <p:cBhvr>
                                        <p:cTn id="21" dur="1" fill="hold">
                                          <p:stCondLst>
                                            <p:cond delay="0"/>
                                          </p:stCondLst>
                                        </p:cTn>
                                        <p:tgtEl>
                                          <p:spTgt spid="563210"/>
                                        </p:tgtEl>
                                        <p:attrNameLst>
                                          <p:attrName>style.visibility</p:attrName>
                                        </p:attrNameLst>
                                      </p:cBhvr>
                                      <p:to>
                                        <p:strVal val="visible"/>
                                      </p:to>
                                    </p:set>
                                    <p:animEffect transition="in" filter="blinds(horizontal)">
                                      <p:cBhvr>
                                        <p:cTn id="22" dur="500"/>
                                        <p:tgtEl>
                                          <p:spTgt spid="563210"/>
                                        </p:tgtEl>
                                      </p:cBhvr>
                                    </p:animEffect>
                                  </p:childTnLst>
                                </p:cTn>
                              </p:par>
                              <p:par>
                                <p:cTn id="23" presetID="3" presetClass="entr" presetSubtype="10" fill="hold" nodeType="withEffect">
                                  <p:stCondLst>
                                    <p:cond delay="0"/>
                                  </p:stCondLst>
                                  <p:childTnLst>
                                    <p:set>
                                      <p:cBhvr>
                                        <p:cTn id="24" dur="1" fill="hold">
                                          <p:stCondLst>
                                            <p:cond delay="0"/>
                                          </p:stCondLst>
                                        </p:cTn>
                                        <p:tgtEl>
                                          <p:spTgt spid="563212"/>
                                        </p:tgtEl>
                                        <p:attrNameLst>
                                          <p:attrName>style.visibility</p:attrName>
                                        </p:attrNameLst>
                                      </p:cBhvr>
                                      <p:to>
                                        <p:strVal val="visible"/>
                                      </p:to>
                                    </p:set>
                                    <p:animEffect transition="in" filter="blinds(horizontal)">
                                      <p:cBhvr>
                                        <p:cTn id="25" dur="500"/>
                                        <p:tgtEl>
                                          <p:spTgt spid="563212"/>
                                        </p:tgtEl>
                                      </p:cBhvr>
                                    </p:animEffect>
                                  </p:childTnLst>
                                </p:cTn>
                              </p:par>
                              <p:par>
                                <p:cTn id="26" presetID="3" presetClass="entr" presetSubtype="10" fill="hold" nodeType="withEffect">
                                  <p:stCondLst>
                                    <p:cond delay="0"/>
                                  </p:stCondLst>
                                  <p:childTnLst>
                                    <p:set>
                                      <p:cBhvr>
                                        <p:cTn id="27" dur="1" fill="hold">
                                          <p:stCondLst>
                                            <p:cond delay="0"/>
                                          </p:stCondLst>
                                        </p:cTn>
                                        <p:tgtEl>
                                          <p:spTgt spid="563213"/>
                                        </p:tgtEl>
                                        <p:attrNameLst>
                                          <p:attrName>style.visibility</p:attrName>
                                        </p:attrNameLst>
                                      </p:cBhvr>
                                      <p:to>
                                        <p:strVal val="visible"/>
                                      </p:to>
                                    </p:set>
                                    <p:animEffect transition="in" filter="blinds(horizontal)">
                                      <p:cBhvr>
                                        <p:cTn id="28" dur="500"/>
                                        <p:tgtEl>
                                          <p:spTgt spid="563213"/>
                                        </p:tgtEl>
                                      </p:cBhvr>
                                    </p:animEffect>
                                  </p:childTnLst>
                                </p:cTn>
                              </p:par>
                              <p:par>
                                <p:cTn id="29" presetID="3" presetClass="entr" presetSubtype="10" fill="hold" nodeType="withEffect">
                                  <p:stCondLst>
                                    <p:cond delay="0"/>
                                  </p:stCondLst>
                                  <p:childTnLst>
                                    <p:set>
                                      <p:cBhvr>
                                        <p:cTn id="30" dur="1" fill="hold">
                                          <p:stCondLst>
                                            <p:cond delay="0"/>
                                          </p:stCondLst>
                                        </p:cTn>
                                        <p:tgtEl>
                                          <p:spTgt spid="563214"/>
                                        </p:tgtEl>
                                        <p:attrNameLst>
                                          <p:attrName>style.visibility</p:attrName>
                                        </p:attrNameLst>
                                      </p:cBhvr>
                                      <p:to>
                                        <p:strVal val="visible"/>
                                      </p:to>
                                    </p:set>
                                    <p:animEffect transition="in" filter="blinds(horizontal)">
                                      <p:cBhvr>
                                        <p:cTn id="31" dur="500"/>
                                        <p:tgtEl>
                                          <p:spTgt spid="563214"/>
                                        </p:tgtEl>
                                      </p:cBhvr>
                                    </p:animEffect>
                                  </p:childTnLst>
                                </p:cTn>
                              </p:par>
                              <p:par>
                                <p:cTn id="32" presetID="3" presetClass="entr" presetSubtype="10" fill="hold" nodeType="withEffect">
                                  <p:stCondLst>
                                    <p:cond delay="0"/>
                                  </p:stCondLst>
                                  <p:childTnLst>
                                    <p:set>
                                      <p:cBhvr>
                                        <p:cTn id="33" dur="1" fill="hold">
                                          <p:stCondLst>
                                            <p:cond delay="0"/>
                                          </p:stCondLst>
                                        </p:cTn>
                                        <p:tgtEl>
                                          <p:spTgt spid="563216"/>
                                        </p:tgtEl>
                                        <p:attrNameLst>
                                          <p:attrName>style.visibility</p:attrName>
                                        </p:attrNameLst>
                                      </p:cBhvr>
                                      <p:to>
                                        <p:strVal val="visible"/>
                                      </p:to>
                                    </p:set>
                                    <p:animEffect transition="in" filter="blinds(horizontal)">
                                      <p:cBhvr>
                                        <p:cTn id="34" dur="500"/>
                                        <p:tgtEl>
                                          <p:spTgt spid="563216"/>
                                        </p:tgtEl>
                                      </p:cBhvr>
                                    </p:animEffect>
                                  </p:childTnLst>
                                </p:cTn>
                              </p:par>
                              <p:par>
                                <p:cTn id="35" presetID="3" presetClass="entr" presetSubtype="10" fill="hold" nodeType="withEffect">
                                  <p:stCondLst>
                                    <p:cond delay="0"/>
                                  </p:stCondLst>
                                  <p:childTnLst>
                                    <p:set>
                                      <p:cBhvr>
                                        <p:cTn id="36" dur="1" fill="hold">
                                          <p:stCondLst>
                                            <p:cond delay="0"/>
                                          </p:stCondLst>
                                        </p:cTn>
                                        <p:tgtEl>
                                          <p:spTgt spid="563217"/>
                                        </p:tgtEl>
                                        <p:attrNameLst>
                                          <p:attrName>style.visibility</p:attrName>
                                        </p:attrNameLst>
                                      </p:cBhvr>
                                      <p:to>
                                        <p:strVal val="visible"/>
                                      </p:to>
                                    </p:set>
                                    <p:animEffect transition="in" filter="blinds(horizontal)">
                                      <p:cBhvr>
                                        <p:cTn id="37" dur="500"/>
                                        <p:tgtEl>
                                          <p:spTgt spid="5632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3218"/>
                                        </p:tgtEl>
                                        <p:attrNameLst>
                                          <p:attrName>style.visibility</p:attrName>
                                        </p:attrNameLst>
                                      </p:cBhvr>
                                      <p:to>
                                        <p:strVal val="visible"/>
                                      </p:to>
                                    </p:set>
                                    <p:animEffect transition="in" filter="blinds(horizontal)">
                                      <p:cBhvr>
                                        <p:cTn id="40" dur="500"/>
                                        <p:tgtEl>
                                          <p:spTgt spid="5632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63219"/>
                                        </p:tgtEl>
                                        <p:attrNameLst>
                                          <p:attrName>style.visibility</p:attrName>
                                        </p:attrNameLst>
                                      </p:cBhvr>
                                      <p:to>
                                        <p:strVal val="visible"/>
                                      </p:to>
                                    </p:set>
                                    <p:animEffect transition="in" filter="blinds(horizontal)">
                                      <p:cBhvr>
                                        <p:cTn id="45" dur="500"/>
                                        <p:tgtEl>
                                          <p:spTgt spid="563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5" grpId="0" animBg="1"/>
      <p:bldP spid="563206" grpId="0" animBg="1"/>
      <p:bldP spid="563207" grpId="0" animBg="1"/>
      <p:bldP spid="563208" grpId="0" animBg="1"/>
      <p:bldP spid="563209" grpId="0" animBg="1"/>
      <p:bldP spid="563218" grpId="0" animBg="1"/>
      <p:bldP spid="5632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a:extLst>
              <a:ext uri="{FF2B5EF4-FFF2-40B4-BE49-F238E27FC236}">
                <a16:creationId xmlns:a16="http://schemas.microsoft.com/office/drawing/2014/main" id="{4D7F02EF-8962-9745-A60F-7F1F07DC89D2}"/>
              </a:ext>
            </a:extLst>
          </p:cNvPr>
          <p:cNvSpPr>
            <a:spLocks noGrp="1" noChangeArrowheads="1"/>
          </p:cNvSpPr>
          <p:nvPr>
            <p:ph type="title"/>
          </p:nvPr>
        </p:nvSpPr>
        <p:spPr/>
        <p:txBody>
          <a:bodyPr/>
          <a:lstStyle/>
          <a:p>
            <a:r>
              <a:rPr lang="en-US" altLang="zh-CN"/>
              <a:t>Register allocation</a:t>
            </a:r>
          </a:p>
        </p:txBody>
      </p:sp>
      <p:sp>
        <p:nvSpPr>
          <p:cNvPr id="510979" name="Rectangle 3">
            <a:extLst>
              <a:ext uri="{FF2B5EF4-FFF2-40B4-BE49-F238E27FC236}">
                <a16:creationId xmlns:a16="http://schemas.microsoft.com/office/drawing/2014/main" id="{B3B3F76F-EC2A-9745-AA35-203D95893702}"/>
              </a:ext>
            </a:extLst>
          </p:cNvPr>
          <p:cNvSpPr>
            <a:spLocks noGrp="1" noChangeArrowheads="1"/>
          </p:cNvSpPr>
          <p:nvPr>
            <p:ph type="body" idx="1"/>
          </p:nvPr>
        </p:nvSpPr>
        <p:spPr/>
        <p:txBody>
          <a:bodyPr/>
          <a:lstStyle/>
          <a:p>
            <a:r>
              <a:rPr lang="en-US" altLang="zh-CN" sz="2800" dirty="0"/>
              <a:t>After instruction selection, instructions</a:t>
            </a:r>
            <a:r>
              <a:rPr lang="zh-CN" altLang="en-US" sz="2800" dirty="0"/>
              <a:t> </a:t>
            </a:r>
            <a:r>
              <a:rPr lang="en-US" altLang="zh-CN" sz="2800" dirty="0"/>
              <a:t>still</a:t>
            </a:r>
            <a:r>
              <a:rPr lang="zh-CN" altLang="en-US" sz="2800" dirty="0"/>
              <a:t> </a:t>
            </a:r>
            <a:r>
              <a:rPr lang="en-US" altLang="zh-CN" sz="2800" dirty="0"/>
              <a:t>contain</a:t>
            </a:r>
            <a:r>
              <a:rPr lang="zh-CN" altLang="en-US" sz="2800" dirty="0"/>
              <a:t> </a:t>
            </a:r>
            <a:r>
              <a:rPr lang="en-US" altLang="zh-CN" sz="2800" dirty="0"/>
              <a:t>variables</a:t>
            </a:r>
          </a:p>
          <a:p>
            <a:pPr lvl="1"/>
            <a:r>
              <a:rPr lang="en-US" altLang="zh-CN" sz="2400" dirty="0"/>
              <a:t>RA</a:t>
            </a:r>
            <a:r>
              <a:rPr lang="zh-CN" altLang="en-US" sz="2400" dirty="0"/>
              <a:t> </a:t>
            </a:r>
            <a:r>
              <a:rPr lang="en-US" altLang="zh-CN" sz="2400" dirty="0"/>
              <a:t>goal:</a:t>
            </a:r>
            <a:r>
              <a:rPr lang="zh-CN" altLang="en-US" sz="2400" dirty="0"/>
              <a:t> </a:t>
            </a:r>
            <a:r>
              <a:rPr lang="en-US" altLang="zh-CN" sz="2400" dirty="0"/>
              <a:t>put as many as possible of these variables into registers</a:t>
            </a:r>
          </a:p>
          <a:p>
            <a:pPr lvl="2"/>
            <a:r>
              <a:rPr lang="en-US" altLang="zh-CN" sz="2200" dirty="0"/>
              <a:t>speed!</a:t>
            </a:r>
          </a:p>
          <a:p>
            <a:pPr lvl="1"/>
            <a:r>
              <a:rPr lang="en-US" altLang="zh-CN" sz="2400" dirty="0"/>
              <a:t>Spill</a:t>
            </a:r>
            <a:r>
              <a:rPr lang="zh-CN" altLang="en-US" sz="2400" dirty="0"/>
              <a:t> </a:t>
            </a:r>
            <a:r>
              <a:rPr lang="en-US" altLang="zh-CN" sz="2400" dirty="0"/>
              <a:t>to memory, only if registers are out of supply</a:t>
            </a:r>
          </a:p>
          <a:p>
            <a:r>
              <a:rPr lang="en-US" altLang="zh-CN" sz="2800" dirty="0"/>
              <a:t>This process is called </a:t>
            </a:r>
            <a:r>
              <a:rPr lang="en-US" altLang="zh-CN" sz="2800" dirty="0">
                <a:solidFill>
                  <a:srgbClr val="0432FF"/>
                </a:solidFill>
              </a:rPr>
              <a:t>register allocation</a:t>
            </a:r>
          </a:p>
          <a:p>
            <a:pPr lvl="1"/>
            <a:r>
              <a:rPr lang="en-US" altLang="zh-CN" sz="2400" i="1" dirty="0">
                <a:solidFill>
                  <a:srgbClr val="0432FF"/>
                </a:solidFill>
              </a:rPr>
              <a:t>the</a:t>
            </a:r>
            <a:r>
              <a:rPr lang="en-US" altLang="zh-CN" sz="2400" dirty="0"/>
              <a:t> </a:t>
            </a:r>
            <a:r>
              <a:rPr lang="en-US" altLang="zh-CN" sz="2400" i="1" dirty="0">
                <a:solidFill>
                  <a:srgbClr val="0432FF"/>
                </a:solidFill>
              </a:rPr>
              <a:t>most</a:t>
            </a:r>
            <a:r>
              <a:rPr lang="zh-CN" altLang="en-US" sz="2400" dirty="0"/>
              <a:t> </a:t>
            </a:r>
            <a:r>
              <a:rPr lang="en-US" altLang="zh-CN" sz="2400" dirty="0"/>
              <a:t>important optimization in modern compilers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C1FF054C-ADF4-9A48-9095-16A6B7235E16}"/>
              </a:ext>
            </a:extLst>
          </p:cNvPr>
          <p:cNvSpPr>
            <a:spLocks noGrp="1" noChangeArrowheads="1"/>
          </p:cNvSpPr>
          <p:nvPr>
            <p:ph type="title"/>
          </p:nvPr>
        </p:nvSpPr>
        <p:spPr/>
        <p:txBody>
          <a:bodyPr/>
          <a:lstStyle/>
          <a:p>
            <a:r>
              <a:rPr lang="en-US" altLang="zh-CN"/>
              <a:t>Step 2: simplification</a:t>
            </a:r>
          </a:p>
        </p:txBody>
      </p:sp>
      <p:sp>
        <p:nvSpPr>
          <p:cNvPr id="564227" name="Text Box 3">
            <a:extLst>
              <a:ext uri="{FF2B5EF4-FFF2-40B4-BE49-F238E27FC236}">
                <a16:creationId xmlns:a16="http://schemas.microsoft.com/office/drawing/2014/main" id="{CBE0EB74-C8C1-4041-907C-BD6DBEF2C84E}"/>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4228" name="Oval 4">
            <a:extLst>
              <a:ext uri="{FF2B5EF4-FFF2-40B4-BE49-F238E27FC236}">
                <a16:creationId xmlns:a16="http://schemas.microsoft.com/office/drawing/2014/main" id="{FDB1D091-E147-CB40-A204-EFE6E7EB6B34}"/>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4229" name="Oval 5">
            <a:extLst>
              <a:ext uri="{FF2B5EF4-FFF2-40B4-BE49-F238E27FC236}">
                <a16:creationId xmlns:a16="http://schemas.microsoft.com/office/drawing/2014/main" id="{0D999D1F-4ED1-5D40-98DE-29FA5520D24F}"/>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4230" name="Oval 6">
            <a:extLst>
              <a:ext uri="{FF2B5EF4-FFF2-40B4-BE49-F238E27FC236}">
                <a16:creationId xmlns:a16="http://schemas.microsoft.com/office/drawing/2014/main" id="{8865F9AE-396C-AC4C-9376-67766AED484E}"/>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4231" name="Oval 7">
            <a:extLst>
              <a:ext uri="{FF2B5EF4-FFF2-40B4-BE49-F238E27FC236}">
                <a16:creationId xmlns:a16="http://schemas.microsoft.com/office/drawing/2014/main" id="{8B107C4C-97CD-0E43-938E-5D3381F0CBFB}"/>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4232" name="Oval 8">
            <a:extLst>
              <a:ext uri="{FF2B5EF4-FFF2-40B4-BE49-F238E27FC236}">
                <a16:creationId xmlns:a16="http://schemas.microsoft.com/office/drawing/2014/main" id="{A5B8927D-9136-B641-AD42-464694D1C118}"/>
              </a:ext>
            </a:extLst>
          </p:cNvPr>
          <p:cNvSpPr>
            <a:spLocks noChangeArrowheads="1"/>
          </p:cNvSpPr>
          <p:nvPr/>
        </p:nvSpPr>
        <p:spPr bwMode="auto">
          <a:xfrm>
            <a:off x="32004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4233" name="Line 9">
            <a:extLst>
              <a:ext uri="{FF2B5EF4-FFF2-40B4-BE49-F238E27FC236}">
                <a16:creationId xmlns:a16="http://schemas.microsoft.com/office/drawing/2014/main" id="{50599EF2-9226-4E4F-9124-61560D63342E}"/>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4" name="Line 10">
            <a:extLst>
              <a:ext uri="{FF2B5EF4-FFF2-40B4-BE49-F238E27FC236}">
                <a16:creationId xmlns:a16="http://schemas.microsoft.com/office/drawing/2014/main" id="{826944F1-0898-AE4F-BFD5-8F087128345D}"/>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5" name="Line 11">
            <a:extLst>
              <a:ext uri="{FF2B5EF4-FFF2-40B4-BE49-F238E27FC236}">
                <a16:creationId xmlns:a16="http://schemas.microsoft.com/office/drawing/2014/main" id="{058F745C-877F-1A40-BDBB-DCAC1AAFFF23}"/>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6" name="Line 12">
            <a:extLst>
              <a:ext uri="{FF2B5EF4-FFF2-40B4-BE49-F238E27FC236}">
                <a16:creationId xmlns:a16="http://schemas.microsoft.com/office/drawing/2014/main" id="{7F31798F-3680-F64E-A741-28E6789691BB}"/>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7" name="Line 13">
            <a:extLst>
              <a:ext uri="{FF2B5EF4-FFF2-40B4-BE49-F238E27FC236}">
                <a16:creationId xmlns:a16="http://schemas.microsoft.com/office/drawing/2014/main" id="{468F3EB7-BF8F-CA4F-97BC-5336F4582320}"/>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8" name="Line 14">
            <a:extLst>
              <a:ext uri="{FF2B5EF4-FFF2-40B4-BE49-F238E27FC236}">
                <a16:creationId xmlns:a16="http://schemas.microsoft.com/office/drawing/2014/main" id="{B0E6A977-2588-4545-8591-88E3B0569085}"/>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9" name="Oval 15">
            <a:extLst>
              <a:ext uri="{FF2B5EF4-FFF2-40B4-BE49-F238E27FC236}">
                <a16:creationId xmlns:a16="http://schemas.microsoft.com/office/drawing/2014/main" id="{C8AB453B-42B1-8540-AEB0-7854645D32C6}"/>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4240" name="Text Box 16">
            <a:extLst>
              <a:ext uri="{FF2B5EF4-FFF2-40B4-BE49-F238E27FC236}">
                <a16:creationId xmlns:a16="http://schemas.microsoft.com/office/drawing/2014/main" id="{A532119F-1E56-B642-9F91-BFE1DCD264F5}"/>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4241" name="Line 17">
            <a:extLst>
              <a:ext uri="{FF2B5EF4-FFF2-40B4-BE49-F238E27FC236}">
                <a16:creationId xmlns:a16="http://schemas.microsoft.com/office/drawing/2014/main" id="{B99AC76D-18C0-5640-8556-97D338C7D251}"/>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2" name="Line 18">
            <a:extLst>
              <a:ext uri="{FF2B5EF4-FFF2-40B4-BE49-F238E27FC236}">
                <a16:creationId xmlns:a16="http://schemas.microsoft.com/office/drawing/2014/main" id="{5F91AB2A-0514-2946-B94C-47406B7705AB}"/>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3" name="Line 19">
            <a:extLst>
              <a:ext uri="{FF2B5EF4-FFF2-40B4-BE49-F238E27FC236}">
                <a16:creationId xmlns:a16="http://schemas.microsoft.com/office/drawing/2014/main" id="{8748784B-F5AA-6943-BBC6-DCC8045241A9}"/>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4" name="Oval 20">
            <a:extLst>
              <a:ext uri="{FF2B5EF4-FFF2-40B4-BE49-F238E27FC236}">
                <a16:creationId xmlns:a16="http://schemas.microsoft.com/office/drawing/2014/main" id="{F4C7A13F-8DD8-3045-A1F6-F05A4BCDA162}"/>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244"/>
                                        </p:tgtEl>
                                        <p:attrNameLst>
                                          <p:attrName>style.visibility</p:attrName>
                                        </p:attrNameLst>
                                      </p:cBhvr>
                                      <p:to>
                                        <p:strVal val="visible"/>
                                      </p:to>
                                    </p:set>
                                    <p:animEffect transition="in" filter="blinds(horizontal)">
                                      <p:cBhvr>
                                        <p:cTn id="7" dur="500"/>
                                        <p:tgtEl>
                                          <p:spTgt spid="564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FCA1DE03-1545-A543-A219-1DBC32C57920}"/>
              </a:ext>
            </a:extLst>
          </p:cNvPr>
          <p:cNvSpPr>
            <a:spLocks noGrp="1" noChangeArrowheads="1"/>
          </p:cNvSpPr>
          <p:nvPr>
            <p:ph type="title"/>
          </p:nvPr>
        </p:nvSpPr>
        <p:spPr/>
        <p:txBody>
          <a:bodyPr/>
          <a:lstStyle/>
          <a:p>
            <a:r>
              <a:rPr lang="en-US" altLang="zh-CN"/>
              <a:t>Step 2: simplification</a:t>
            </a:r>
          </a:p>
        </p:txBody>
      </p:sp>
      <p:sp>
        <p:nvSpPr>
          <p:cNvPr id="565251" name="Text Box 3">
            <a:extLst>
              <a:ext uri="{FF2B5EF4-FFF2-40B4-BE49-F238E27FC236}">
                <a16:creationId xmlns:a16="http://schemas.microsoft.com/office/drawing/2014/main" id="{E6040499-44E6-FF43-BF54-8DD5FA755823}"/>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5252" name="Oval 4">
            <a:extLst>
              <a:ext uri="{FF2B5EF4-FFF2-40B4-BE49-F238E27FC236}">
                <a16:creationId xmlns:a16="http://schemas.microsoft.com/office/drawing/2014/main" id="{9FBA7C43-663E-F543-8725-8090AACDCC6F}"/>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5253" name="Oval 5">
            <a:extLst>
              <a:ext uri="{FF2B5EF4-FFF2-40B4-BE49-F238E27FC236}">
                <a16:creationId xmlns:a16="http://schemas.microsoft.com/office/drawing/2014/main" id="{5793E368-1036-F04D-A0FD-6207BA296143}"/>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5254" name="Oval 6">
            <a:extLst>
              <a:ext uri="{FF2B5EF4-FFF2-40B4-BE49-F238E27FC236}">
                <a16:creationId xmlns:a16="http://schemas.microsoft.com/office/drawing/2014/main" id="{8C61D436-E470-BE41-A7AA-C0FA51A065F5}"/>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5255" name="Oval 7">
            <a:extLst>
              <a:ext uri="{FF2B5EF4-FFF2-40B4-BE49-F238E27FC236}">
                <a16:creationId xmlns:a16="http://schemas.microsoft.com/office/drawing/2014/main" id="{2C6449C9-F528-AC4F-8D6F-D9B45F6E53DF}"/>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5256" name="Oval 8">
            <a:extLst>
              <a:ext uri="{FF2B5EF4-FFF2-40B4-BE49-F238E27FC236}">
                <a16:creationId xmlns:a16="http://schemas.microsoft.com/office/drawing/2014/main" id="{174BA26D-C278-F84F-9842-08C65D257AA1}"/>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5257" name="Line 9">
            <a:extLst>
              <a:ext uri="{FF2B5EF4-FFF2-40B4-BE49-F238E27FC236}">
                <a16:creationId xmlns:a16="http://schemas.microsoft.com/office/drawing/2014/main" id="{EB0B0D93-CD72-7846-817B-33071E32DF21}"/>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8" name="Line 10">
            <a:extLst>
              <a:ext uri="{FF2B5EF4-FFF2-40B4-BE49-F238E27FC236}">
                <a16:creationId xmlns:a16="http://schemas.microsoft.com/office/drawing/2014/main" id="{23AE1540-1682-0C4C-8DB7-B55199FC0A85}"/>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9" name="Line 11">
            <a:extLst>
              <a:ext uri="{FF2B5EF4-FFF2-40B4-BE49-F238E27FC236}">
                <a16:creationId xmlns:a16="http://schemas.microsoft.com/office/drawing/2014/main" id="{ADDDD1AC-BE8F-8340-A84F-09D7FA9C8B3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0" name="Line 12">
            <a:extLst>
              <a:ext uri="{FF2B5EF4-FFF2-40B4-BE49-F238E27FC236}">
                <a16:creationId xmlns:a16="http://schemas.microsoft.com/office/drawing/2014/main" id="{5E7CCD57-C145-9D42-91F2-B198A03D3DF0}"/>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1" name="Line 13">
            <a:extLst>
              <a:ext uri="{FF2B5EF4-FFF2-40B4-BE49-F238E27FC236}">
                <a16:creationId xmlns:a16="http://schemas.microsoft.com/office/drawing/2014/main" id="{3AE0A71A-14B4-B340-9CCE-4A920EB2B575}"/>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2" name="Line 14">
            <a:extLst>
              <a:ext uri="{FF2B5EF4-FFF2-40B4-BE49-F238E27FC236}">
                <a16:creationId xmlns:a16="http://schemas.microsoft.com/office/drawing/2014/main" id="{FCF76890-0C95-ED43-9BBD-7C64F8613F2F}"/>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3" name="Oval 15">
            <a:extLst>
              <a:ext uri="{FF2B5EF4-FFF2-40B4-BE49-F238E27FC236}">
                <a16:creationId xmlns:a16="http://schemas.microsoft.com/office/drawing/2014/main" id="{76400988-6101-0842-8AC9-E7A711F40D3A}"/>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5264" name="Text Box 16">
            <a:extLst>
              <a:ext uri="{FF2B5EF4-FFF2-40B4-BE49-F238E27FC236}">
                <a16:creationId xmlns:a16="http://schemas.microsoft.com/office/drawing/2014/main" id="{3CECDE4A-3377-FE44-B57A-D8A3FF7111E6}"/>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5265" name="Line 17">
            <a:extLst>
              <a:ext uri="{FF2B5EF4-FFF2-40B4-BE49-F238E27FC236}">
                <a16:creationId xmlns:a16="http://schemas.microsoft.com/office/drawing/2014/main" id="{397C5799-E209-5741-90C1-F534F522E709}"/>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6" name="Line 18">
            <a:extLst>
              <a:ext uri="{FF2B5EF4-FFF2-40B4-BE49-F238E27FC236}">
                <a16:creationId xmlns:a16="http://schemas.microsoft.com/office/drawing/2014/main" id="{85B0E883-2DF4-9644-B594-245E4BEEF027}"/>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7" name="Line 19">
            <a:extLst>
              <a:ext uri="{FF2B5EF4-FFF2-40B4-BE49-F238E27FC236}">
                <a16:creationId xmlns:a16="http://schemas.microsoft.com/office/drawing/2014/main" id="{AE819F7B-E0D4-F54A-B105-DDECA2D9489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8" name="Oval 20">
            <a:extLst>
              <a:ext uri="{FF2B5EF4-FFF2-40B4-BE49-F238E27FC236}">
                <a16:creationId xmlns:a16="http://schemas.microsoft.com/office/drawing/2014/main" id="{88829D33-D8D3-3949-A35D-ED99C88AC00B}"/>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5269" name="Oval 21">
            <a:extLst>
              <a:ext uri="{FF2B5EF4-FFF2-40B4-BE49-F238E27FC236}">
                <a16:creationId xmlns:a16="http://schemas.microsoft.com/office/drawing/2014/main" id="{974EF136-0C44-584C-B8B0-FA6813E6A02A}"/>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5269"/>
                                        </p:tgtEl>
                                        <p:attrNameLst>
                                          <p:attrName>style.visibility</p:attrName>
                                        </p:attrNameLst>
                                      </p:cBhvr>
                                      <p:to>
                                        <p:strVal val="visible"/>
                                      </p:to>
                                    </p:set>
                                    <p:animEffect transition="in" filter="blinds(horizontal)">
                                      <p:cBhvr>
                                        <p:cTn id="7" dur="500"/>
                                        <p:tgtEl>
                                          <p:spTgt spid="56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6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C508132C-7483-D241-9FC6-52AFB5566814}"/>
              </a:ext>
            </a:extLst>
          </p:cNvPr>
          <p:cNvSpPr>
            <a:spLocks noGrp="1" noChangeArrowheads="1"/>
          </p:cNvSpPr>
          <p:nvPr>
            <p:ph type="title"/>
          </p:nvPr>
        </p:nvSpPr>
        <p:spPr/>
        <p:txBody>
          <a:bodyPr/>
          <a:lstStyle/>
          <a:p>
            <a:r>
              <a:rPr lang="en-US" altLang="zh-CN"/>
              <a:t>Step 2: simplification</a:t>
            </a:r>
          </a:p>
        </p:txBody>
      </p:sp>
      <p:sp>
        <p:nvSpPr>
          <p:cNvPr id="566275" name="Text Box 3">
            <a:extLst>
              <a:ext uri="{FF2B5EF4-FFF2-40B4-BE49-F238E27FC236}">
                <a16:creationId xmlns:a16="http://schemas.microsoft.com/office/drawing/2014/main" id="{120EA7A6-4FE0-A74C-B594-79A5BCABAD34}"/>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6276" name="Oval 4">
            <a:extLst>
              <a:ext uri="{FF2B5EF4-FFF2-40B4-BE49-F238E27FC236}">
                <a16:creationId xmlns:a16="http://schemas.microsoft.com/office/drawing/2014/main" id="{475421E7-E37C-AF46-8D09-B306FFE394D6}"/>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6277" name="Oval 5">
            <a:extLst>
              <a:ext uri="{FF2B5EF4-FFF2-40B4-BE49-F238E27FC236}">
                <a16:creationId xmlns:a16="http://schemas.microsoft.com/office/drawing/2014/main" id="{8BAD35BF-2562-304A-BDE8-B058226A7C2B}"/>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6278" name="Oval 6">
            <a:extLst>
              <a:ext uri="{FF2B5EF4-FFF2-40B4-BE49-F238E27FC236}">
                <a16:creationId xmlns:a16="http://schemas.microsoft.com/office/drawing/2014/main" id="{29EFE650-1B75-B64F-9F30-FEF627528254}"/>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6279" name="Oval 7">
            <a:extLst>
              <a:ext uri="{FF2B5EF4-FFF2-40B4-BE49-F238E27FC236}">
                <a16:creationId xmlns:a16="http://schemas.microsoft.com/office/drawing/2014/main" id="{9933B8E2-ABCB-3F49-A920-1AC7107506DE}"/>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6280" name="Oval 8">
            <a:extLst>
              <a:ext uri="{FF2B5EF4-FFF2-40B4-BE49-F238E27FC236}">
                <a16:creationId xmlns:a16="http://schemas.microsoft.com/office/drawing/2014/main" id="{99AC681C-DEEB-2A48-B539-0BD4A4549C3C}"/>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6281" name="Line 9">
            <a:extLst>
              <a:ext uri="{FF2B5EF4-FFF2-40B4-BE49-F238E27FC236}">
                <a16:creationId xmlns:a16="http://schemas.microsoft.com/office/drawing/2014/main" id="{9996073A-8BF7-1D48-ADBE-B3437FCC4561}"/>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2" name="Line 10">
            <a:extLst>
              <a:ext uri="{FF2B5EF4-FFF2-40B4-BE49-F238E27FC236}">
                <a16:creationId xmlns:a16="http://schemas.microsoft.com/office/drawing/2014/main" id="{02711C0E-55C2-4740-B5CC-D72970CD6AF4}"/>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3" name="Line 11">
            <a:extLst>
              <a:ext uri="{FF2B5EF4-FFF2-40B4-BE49-F238E27FC236}">
                <a16:creationId xmlns:a16="http://schemas.microsoft.com/office/drawing/2014/main" id="{8CB71493-770A-5647-8674-E2E0B8A63D4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4" name="Line 12">
            <a:extLst>
              <a:ext uri="{FF2B5EF4-FFF2-40B4-BE49-F238E27FC236}">
                <a16:creationId xmlns:a16="http://schemas.microsoft.com/office/drawing/2014/main" id="{8A69DD1A-4814-FB48-B6A4-FF321AF78182}"/>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5" name="Line 13">
            <a:extLst>
              <a:ext uri="{FF2B5EF4-FFF2-40B4-BE49-F238E27FC236}">
                <a16:creationId xmlns:a16="http://schemas.microsoft.com/office/drawing/2014/main" id="{6E3B5189-AE34-0949-8D04-110ED5B21E18}"/>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6" name="Line 14">
            <a:extLst>
              <a:ext uri="{FF2B5EF4-FFF2-40B4-BE49-F238E27FC236}">
                <a16:creationId xmlns:a16="http://schemas.microsoft.com/office/drawing/2014/main" id="{FE1AC440-72B5-6D43-8585-D1DC5AEFC1EB}"/>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7" name="Oval 15">
            <a:extLst>
              <a:ext uri="{FF2B5EF4-FFF2-40B4-BE49-F238E27FC236}">
                <a16:creationId xmlns:a16="http://schemas.microsoft.com/office/drawing/2014/main" id="{60F9CD97-7B6B-9A46-B355-3901085AD11C}"/>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6288" name="Text Box 16">
            <a:extLst>
              <a:ext uri="{FF2B5EF4-FFF2-40B4-BE49-F238E27FC236}">
                <a16:creationId xmlns:a16="http://schemas.microsoft.com/office/drawing/2014/main" id="{BF6C58DB-F2E5-AC44-A2DA-9586F3D46D43}"/>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6289" name="Line 17">
            <a:extLst>
              <a:ext uri="{FF2B5EF4-FFF2-40B4-BE49-F238E27FC236}">
                <a16:creationId xmlns:a16="http://schemas.microsoft.com/office/drawing/2014/main" id="{1E559756-661E-7E45-98BC-8F39E5D909B1}"/>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0" name="Line 18">
            <a:extLst>
              <a:ext uri="{FF2B5EF4-FFF2-40B4-BE49-F238E27FC236}">
                <a16:creationId xmlns:a16="http://schemas.microsoft.com/office/drawing/2014/main" id="{257A0803-DE31-DE46-BD9B-42C1566721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1" name="Line 19">
            <a:extLst>
              <a:ext uri="{FF2B5EF4-FFF2-40B4-BE49-F238E27FC236}">
                <a16:creationId xmlns:a16="http://schemas.microsoft.com/office/drawing/2014/main" id="{576E08B6-DBF6-0145-94B5-2A0DE36F381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2" name="Oval 20">
            <a:extLst>
              <a:ext uri="{FF2B5EF4-FFF2-40B4-BE49-F238E27FC236}">
                <a16:creationId xmlns:a16="http://schemas.microsoft.com/office/drawing/2014/main" id="{640981D7-F590-A047-8F27-BD00EA4F0BF2}"/>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6293" name="Oval 21">
            <a:extLst>
              <a:ext uri="{FF2B5EF4-FFF2-40B4-BE49-F238E27FC236}">
                <a16:creationId xmlns:a16="http://schemas.microsoft.com/office/drawing/2014/main" id="{27140BFB-D43E-C14A-9E66-B21A6D3F8F51}"/>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6294" name="Oval 22">
            <a:extLst>
              <a:ext uri="{FF2B5EF4-FFF2-40B4-BE49-F238E27FC236}">
                <a16:creationId xmlns:a16="http://schemas.microsoft.com/office/drawing/2014/main" id="{61C3BDD3-9BE9-E040-BE90-BF9B42F72DE0}"/>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6295" name="Text Box 23">
            <a:extLst>
              <a:ext uri="{FF2B5EF4-FFF2-40B4-BE49-F238E27FC236}">
                <a16:creationId xmlns:a16="http://schemas.microsoft.com/office/drawing/2014/main" id="{67D6CCCF-134F-F242-8D93-FE85BBF4D21D}"/>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6294"/>
                                        </p:tgtEl>
                                        <p:attrNameLst>
                                          <p:attrName>style.visibility</p:attrName>
                                        </p:attrNameLst>
                                      </p:cBhvr>
                                      <p:to>
                                        <p:strVal val="visible"/>
                                      </p:to>
                                    </p:set>
                                    <p:animEffect transition="in" filter="blinds(horizontal)">
                                      <p:cBhvr>
                                        <p:cTn id="7" dur="500"/>
                                        <p:tgtEl>
                                          <p:spTgt spid="566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6295"/>
                                        </p:tgtEl>
                                        <p:attrNameLst>
                                          <p:attrName>style.visibility</p:attrName>
                                        </p:attrNameLst>
                                      </p:cBhvr>
                                      <p:to>
                                        <p:strVal val="visible"/>
                                      </p:to>
                                    </p:set>
                                    <p:animEffect transition="in" filter="blinds(horizontal)">
                                      <p:cBhvr>
                                        <p:cTn id="12" dur="500"/>
                                        <p:tgtEl>
                                          <p:spTgt spid="566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94" grpId="0" animBg="1"/>
      <p:bldP spid="56629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495C57D6-474C-2040-9241-C6B591A9ED20}"/>
              </a:ext>
            </a:extLst>
          </p:cNvPr>
          <p:cNvSpPr>
            <a:spLocks noGrp="1" noChangeArrowheads="1"/>
          </p:cNvSpPr>
          <p:nvPr>
            <p:ph type="title"/>
          </p:nvPr>
        </p:nvSpPr>
        <p:spPr/>
        <p:txBody>
          <a:bodyPr/>
          <a:lstStyle/>
          <a:p>
            <a:r>
              <a:rPr lang="en-US" altLang="zh-CN"/>
              <a:t>Step 2: simplification</a:t>
            </a:r>
          </a:p>
        </p:txBody>
      </p:sp>
      <p:sp>
        <p:nvSpPr>
          <p:cNvPr id="567299" name="Text Box 3">
            <a:extLst>
              <a:ext uri="{FF2B5EF4-FFF2-40B4-BE49-F238E27FC236}">
                <a16:creationId xmlns:a16="http://schemas.microsoft.com/office/drawing/2014/main" id="{4B9827D7-BBBE-8744-B83C-6EF74C0E3E18}"/>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7300" name="Oval 4">
            <a:extLst>
              <a:ext uri="{FF2B5EF4-FFF2-40B4-BE49-F238E27FC236}">
                <a16:creationId xmlns:a16="http://schemas.microsoft.com/office/drawing/2014/main" id="{F5C4D5CA-85D8-C14D-A54D-B757DB7CA52B}"/>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7301" name="Oval 5">
            <a:extLst>
              <a:ext uri="{FF2B5EF4-FFF2-40B4-BE49-F238E27FC236}">
                <a16:creationId xmlns:a16="http://schemas.microsoft.com/office/drawing/2014/main" id="{1321C0EE-8DD1-5447-9BAB-A3B9722EBED2}"/>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7302" name="Oval 6">
            <a:extLst>
              <a:ext uri="{FF2B5EF4-FFF2-40B4-BE49-F238E27FC236}">
                <a16:creationId xmlns:a16="http://schemas.microsoft.com/office/drawing/2014/main" id="{DCC1E98D-4113-D447-8A9C-852F2AB8572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7303" name="Oval 7">
            <a:extLst>
              <a:ext uri="{FF2B5EF4-FFF2-40B4-BE49-F238E27FC236}">
                <a16:creationId xmlns:a16="http://schemas.microsoft.com/office/drawing/2014/main" id="{D133D4C1-9DF1-CA45-A5B9-91F1E7B7C98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7304" name="Oval 8">
            <a:extLst>
              <a:ext uri="{FF2B5EF4-FFF2-40B4-BE49-F238E27FC236}">
                <a16:creationId xmlns:a16="http://schemas.microsoft.com/office/drawing/2014/main" id="{1550CE0E-316A-E047-B3D9-27EBC414D91B}"/>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7305" name="Line 9">
            <a:extLst>
              <a:ext uri="{FF2B5EF4-FFF2-40B4-BE49-F238E27FC236}">
                <a16:creationId xmlns:a16="http://schemas.microsoft.com/office/drawing/2014/main" id="{E6B980BB-C573-274E-BABD-C56B4F5EB7A0}"/>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6" name="Line 10">
            <a:extLst>
              <a:ext uri="{FF2B5EF4-FFF2-40B4-BE49-F238E27FC236}">
                <a16:creationId xmlns:a16="http://schemas.microsoft.com/office/drawing/2014/main" id="{C9EA181B-7625-734A-A0D9-E88CDE398760}"/>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7" name="Line 11">
            <a:extLst>
              <a:ext uri="{FF2B5EF4-FFF2-40B4-BE49-F238E27FC236}">
                <a16:creationId xmlns:a16="http://schemas.microsoft.com/office/drawing/2014/main" id="{B3F9EDEB-C29E-A34A-BCE1-34C0466817E3}"/>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8" name="Line 12">
            <a:extLst>
              <a:ext uri="{FF2B5EF4-FFF2-40B4-BE49-F238E27FC236}">
                <a16:creationId xmlns:a16="http://schemas.microsoft.com/office/drawing/2014/main" id="{6B9AEB83-5491-BD45-BD17-3397136B439E}"/>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9" name="Line 13">
            <a:extLst>
              <a:ext uri="{FF2B5EF4-FFF2-40B4-BE49-F238E27FC236}">
                <a16:creationId xmlns:a16="http://schemas.microsoft.com/office/drawing/2014/main" id="{1430FA76-EA77-5A4A-851C-7B5FFB0FDFE3}"/>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0" name="Line 14">
            <a:extLst>
              <a:ext uri="{FF2B5EF4-FFF2-40B4-BE49-F238E27FC236}">
                <a16:creationId xmlns:a16="http://schemas.microsoft.com/office/drawing/2014/main" id="{5736EFB2-00BD-2A4A-A63C-708768D9D968}"/>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1" name="Oval 15">
            <a:extLst>
              <a:ext uri="{FF2B5EF4-FFF2-40B4-BE49-F238E27FC236}">
                <a16:creationId xmlns:a16="http://schemas.microsoft.com/office/drawing/2014/main" id="{B971E4BB-197C-2244-B6DB-5ACFCD1CE5E3}"/>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7312" name="Text Box 16">
            <a:extLst>
              <a:ext uri="{FF2B5EF4-FFF2-40B4-BE49-F238E27FC236}">
                <a16:creationId xmlns:a16="http://schemas.microsoft.com/office/drawing/2014/main" id="{2CED6F5C-4684-4241-AD6E-8A73F0088B98}"/>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7313" name="Line 17">
            <a:extLst>
              <a:ext uri="{FF2B5EF4-FFF2-40B4-BE49-F238E27FC236}">
                <a16:creationId xmlns:a16="http://schemas.microsoft.com/office/drawing/2014/main" id="{A3B659B2-2192-1D4F-A345-C00377C80E33}"/>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4" name="Line 18">
            <a:extLst>
              <a:ext uri="{FF2B5EF4-FFF2-40B4-BE49-F238E27FC236}">
                <a16:creationId xmlns:a16="http://schemas.microsoft.com/office/drawing/2014/main" id="{45C95E00-3A0E-9549-871C-B850030F2707}"/>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5" name="Line 19">
            <a:extLst>
              <a:ext uri="{FF2B5EF4-FFF2-40B4-BE49-F238E27FC236}">
                <a16:creationId xmlns:a16="http://schemas.microsoft.com/office/drawing/2014/main" id="{C6DD3502-B0FF-5148-B9F2-3C43CFFFBB2D}"/>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6" name="Oval 20">
            <a:extLst>
              <a:ext uri="{FF2B5EF4-FFF2-40B4-BE49-F238E27FC236}">
                <a16:creationId xmlns:a16="http://schemas.microsoft.com/office/drawing/2014/main" id="{52FAA84B-39E6-F14A-A83C-C6EA50A31084}"/>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7317" name="Oval 21">
            <a:extLst>
              <a:ext uri="{FF2B5EF4-FFF2-40B4-BE49-F238E27FC236}">
                <a16:creationId xmlns:a16="http://schemas.microsoft.com/office/drawing/2014/main" id="{2A6C0AE1-CCD8-904F-885D-19FBBAAE1498}"/>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7318" name="Oval 22">
            <a:extLst>
              <a:ext uri="{FF2B5EF4-FFF2-40B4-BE49-F238E27FC236}">
                <a16:creationId xmlns:a16="http://schemas.microsoft.com/office/drawing/2014/main" id="{A8E78F63-0497-314A-AA73-CE43BF17C9DD}"/>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7319" name="Text Box 23">
            <a:extLst>
              <a:ext uri="{FF2B5EF4-FFF2-40B4-BE49-F238E27FC236}">
                <a16:creationId xmlns:a16="http://schemas.microsoft.com/office/drawing/2014/main" id="{ADE2EF51-EEEF-1A47-ACAC-130584503A46}"/>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7320" name="Oval 24">
            <a:extLst>
              <a:ext uri="{FF2B5EF4-FFF2-40B4-BE49-F238E27FC236}">
                <a16:creationId xmlns:a16="http://schemas.microsoft.com/office/drawing/2014/main" id="{DC6110DC-250D-8340-BD5D-DDE0445C2DDD}"/>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d</a:t>
            </a:r>
          </a:p>
        </p:txBody>
      </p:sp>
      <p:sp>
        <p:nvSpPr>
          <p:cNvPr id="567321" name="Text Box 25">
            <a:extLst>
              <a:ext uri="{FF2B5EF4-FFF2-40B4-BE49-F238E27FC236}">
                <a16:creationId xmlns:a16="http://schemas.microsoft.com/office/drawing/2014/main" id="{F170C607-72BB-5D40-9BAA-64B28E0DCCAF}"/>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err="1">
                <a:solidFill>
                  <a:srgbClr val="FF3300"/>
                </a:solidFill>
              </a:rPr>
              <a:t>ps</a:t>
            </a:r>
            <a:endParaRPr lang="en-US" altLang="zh-CN" i="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20"/>
                                        </p:tgtEl>
                                        <p:attrNameLst>
                                          <p:attrName>style.visibility</p:attrName>
                                        </p:attrNameLst>
                                      </p:cBhvr>
                                      <p:to>
                                        <p:strVal val="visible"/>
                                      </p:to>
                                    </p:set>
                                    <p:animEffect transition="in" filter="blinds(horizontal)">
                                      <p:cBhvr>
                                        <p:cTn id="7" dur="500"/>
                                        <p:tgtEl>
                                          <p:spTgt spid="5673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21"/>
                                        </p:tgtEl>
                                        <p:attrNameLst>
                                          <p:attrName>style.visibility</p:attrName>
                                        </p:attrNameLst>
                                      </p:cBhvr>
                                      <p:to>
                                        <p:strVal val="visible"/>
                                      </p:to>
                                    </p:set>
                                    <p:animEffect transition="in" filter="blinds(horizontal)">
                                      <p:cBhvr>
                                        <p:cTn id="12" dur="500"/>
                                        <p:tgtEl>
                                          <p:spTgt spid="56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20" grpId="0" animBg="1"/>
      <p:bldP spid="5673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E66281B5-A0B4-EA4C-9EB1-F007B569BD95}"/>
              </a:ext>
            </a:extLst>
          </p:cNvPr>
          <p:cNvSpPr>
            <a:spLocks noGrp="1" noChangeArrowheads="1"/>
          </p:cNvSpPr>
          <p:nvPr>
            <p:ph type="title"/>
          </p:nvPr>
        </p:nvSpPr>
        <p:spPr/>
        <p:txBody>
          <a:bodyPr/>
          <a:lstStyle/>
          <a:p>
            <a:r>
              <a:rPr lang="en-US" altLang="zh-CN"/>
              <a:t>Step 2: simplification</a:t>
            </a:r>
          </a:p>
        </p:txBody>
      </p:sp>
      <p:sp>
        <p:nvSpPr>
          <p:cNvPr id="568323" name="Text Box 3">
            <a:extLst>
              <a:ext uri="{FF2B5EF4-FFF2-40B4-BE49-F238E27FC236}">
                <a16:creationId xmlns:a16="http://schemas.microsoft.com/office/drawing/2014/main" id="{4C1E0AE6-6EC2-6F41-8A64-95D65DE5C1B0}"/>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8324" name="Oval 4">
            <a:extLst>
              <a:ext uri="{FF2B5EF4-FFF2-40B4-BE49-F238E27FC236}">
                <a16:creationId xmlns:a16="http://schemas.microsoft.com/office/drawing/2014/main" id="{914FE0FE-CFD6-B841-84C6-AEF5FEFE229A}"/>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8325" name="Oval 5">
            <a:extLst>
              <a:ext uri="{FF2B5EF4-FFF2-40B4-BE49-F238E27FC236}">
                <a16:creationId xmlns:a16="http://schemas.microsoft.com/office/drawing/2014/main" id="{946ED2C6-E9AC-4B4C-9E01-1DF085FC37B9}"/>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8326" name="Oval 6">
            <a:extLst>
              <a:ext uri="{FF2B5EF4-FFF2-40B4-BE49-F238E27FC236}">
                <a16:creationId xmlns:a16="http://schemas.microsoft.com/office/drawing/2014/main" id="{F9FEB115-7FCA-314B-AA68-BAE816886C9F}"/>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8327" name="Oval 7">
            <a:extLst>
              <a:ext uri="{FF2B5EF4-FFF2-40B4-BE49-F238E27FC236}">
                <a16:creationId xmlns:a16="http://schemas.microsoft.com/office/drawing/2014/main" id="{F949D0A4-1021-6545-826F-79612E5E5B54}"/>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8328" name="Oval 8">
            <a:extLst>
              <a:ext uri="{FF2B5EF4-FFF2-40B4-BE49-F238E27FC236}">
                <a16:creationId xmlns:a16="http://schemas.microsoft.com/office/drawing/2014/main" id="{A0106A51-EDDC-A34F-966D-C49624E10AEE}"/>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8329" name="Line 9">
            <a:extLst>
              <a:ext uri="{FF2B5EF4-FFF2-40B4-BE49-F238E27FC236}">
                <a16:creationId xmlns:a16="http://schemas.microsoft.com/office/drawing/2014/main" id="{B24EE3D6-DC6E-2B4D-9CF0-442F1EC0B747}"/>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a:extLst>
              <a:ext uri="{FF2B5EF4-FFF2-40B4-BE49-F238E27FC236}">
                <a16:creationId xmlns:a16="http://schemas.microsoft.com/office/drawing/2014/main" id="{820F9B03-2E0D-6541-B20B-5EADB67001B4}"/>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a:extLst>
              <a:ext uri="{FF2B5EF4-FFF2-40B4-BE49-F238E27FC236}">
                <a16:creationId xmlns:a16="http://schemas.microsoft.com/office/drawing/2014/main" id="{187588E6-4847-CC4D-8178-589D6AD2C734}"/>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Line 12">
            <a:extLst>
              <a:ext uri="{FF2B5EF4-FFF2-40B4-BE49-F238E27FC236}">
                <a16:creationId xmlns:a16="http://schemas.microsoft.com/office/drawing/2014/main" id="{4DDDBD8B-8D36-A046-A0B0-11B5A2803412}"/>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3" name="Line 13">
            <a:extLst>
              <a:ext uri="{FF2B5EF4-FFF2-40B4-BE49-F238E27FC236}">
                <a16:creationId xmlns:a16="http://schemas.microsoft.com/office/drawing/2014/main" id="{4A4081CA-8E1E-7240-A8FF-22993E5050CF}"/>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4" name="Line 14">
            <a:extLst>
              <a:ext uri="{FF2B5EF4-FFF2-40B4-BE49-F238E27FC236}">
                <a16:creationId xmlns:a16="http://schemas.microsoft.com/office/drawing/2014/main" id="{0C599F91-6699-B944-9115-19AFAACC8DDB}"/>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5" name="Oval 15">
            <a:extLst>
              <a:ext uri="{FF2B5EF4-FFF2-40B4-BE49-F238E27FC236}">
                <a16:creationId xmlns:a16="http://schemas.microsoft.com/office/drawing/2014/main" id="{23C09467-EC0E-1D48-AF9C-1ACAA70F51CD}"/>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8336" name="Text Box 16">
            <a:extLst>
              <a:ext uri="{FF2B5EF4-FFF2-40B4-BE49-F238E27FC236}">
                <a16:creationId xmlns:a16="http://schemas.microsoft.com/office/drawing/2014/main" id="{AE71799C-F913-7845-9250-185AB57EBD73}"/>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8337" name="Line 17">
            <a:extLst>
              <a:ext uri="{FF2B5EF4-FFF2-40B4-BE49-F238E27FC236}">
                <a16:creationId xmlns:a16="http://schemas.microsoft.com/office/drawing/2014/main" id="{07294456-BC7B-3949-99A4-F5464707820C}"/>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8" name="Line 18">
            <a:extLst>
              <a:ext uri="{FF2B5EF4-FFF2-40B4-BE49-F238E27FC236}">
                <a16:creationId xmlns:a16="http://schemas.microsoft.com/office/drawing/2014/main" id="{6DF450C1-7804-4340-94FE-E7EA074C2E00}"/>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9" name="Line 19">
            <a:extLst>
              <a:ext uri="{FF2B5EF4-FFF2-40B4-BE49-F238E27FC236}">
                <a16:creationId xmlns:a16="http://schemas.microsoft.com/office/drawing/2014/main" id="{7E62A77C-78AF-2944-908B-30430D8996C9}"/>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0" name="Oval 20">
            <a:extLst>
              <a:ext uri="{FF2B5EF4-FFF2-40B4-BE49-F238E27FC236}">
                <a16:creationId xmlns:a16="http://schemas.microsoft.com/office/drawing/2014/main" id="{2CE1819A-3A28-FF44-AED0-BADD1DBDE215}"/>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8341" name="Oval 21">
            <a:extLst>
              <a:ext uri="{FF2B5EF4-FFF2-40B4-BE49-F238E27FC236}">
                <a16:creationId xmlns:a16="http://schemas.microsoft.com/office/drawing/2014/main" id="{6058DCBD-7615-0B4D-A0EF-EB5E22977010}"/>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8342" name="Oval 22">
            <a:extLst>
              <a:ext uri="{FF2B5EF4-FFF2-40B4-BE49-F238E27FC236}">
                <a16:creationId xmlns:a16="http://schemas.microsoft.com/office/drawing/2014/main" id="{8958FC9D-A6CD-904C-86E6-B5E345F80705}"/>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8343" name="Text Box 23">
            <a:extLst>
              <a:ext uri="{FF2B5EF4-FFF2-40B4-BE49-F238E27FC236}">
                <a16:creationId xmlns:a16="http://schemas.microsoft.com/office/drawing/2014/main" id="{6225461C-F352-AB4B-B132-8A7BE449E33A}"/>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8344" name="Oval 24">
            <a:extLst>
              <a:ext uri="{FF2B5EF4-FFF2-40B4-BE49-F238E27FC236}">
                <a16:creationId xmlns:a16="http://schemas.microsoft.com/office/drawing/2014/main" id="{422EDFF7-04E1-B449-B0BD-AF2B7AB96F17}"/>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d</a:t>
            </a:r>
          </a:p>
        </p:txBody>
      </p:sp>
      <p:sp>
        <p:nvSpPr>
          <p:cNvPr id="568345" name="Text Box 25">
            <a:extLst>
              <a:ext uri="{FF2B5EF4-FFF2-40B4-BE49-F238E27FC236}">
                <a16:creationId xmlns:a16="http://schemas.microsoft.com/office/drawing/2014/main" id="{2BEE008F-8118-3543-A647-D787F1D78299}"/>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8346" name="Oval 26">
            <a:extLst>
              <a:ext uri="{FF2B5EF4-FFF2-40B4-BE49-F238E27FC236}">
                <a16:creationId xmlns:a16="http://schemas.microsoft.com/office/drawing/2014/main" id="{773860BB-1ECB-A944-9199-BAD8BBB08387}"/>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46"/>
                                        </p:tgtEl>
                                        <p:attrNameLst>
                                          <p:attrName>style.visibility</p:attrName>
                                        </p:attrNameLst>
                                      </p:cBhvr>
                                      <p:to>
                                        <p:strVal val="visible"/>
                                      </p:to>
                                    </p:set>
                                    <p:animEffect transition="in" filter="blinds(horizontal)">
                                      <p:cBhvr>
                                        <p:cTn id="7" dur="500"/>
                                        <p:tgtEl>
                                          <p:spTgt spid="56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FE8605D3-A464-CA4C-ACD6-CEBA6773FD46}"/>
              </a:ext>
            </a:extLst>
          </p:cNvPr>
          <p:cNvSpPr>
            <a:spLocks noGrp="1" noChangeArrowheads="1"/>
          </p:cNvSpPr>
          <p:nvPr>
            <p:ph type="title"/>
          </p:nvPr>
        </p:nvSpPr>
        <p:spPr/>
        <p:txBody>
          <a:bodyPr/>
          <a:lstStyle/>
          <a:p>
            <a:r>
              <a:rPr lang="en-US" altLang="zh-CN"/>
              <a:t>Step 2: simplification</a:t>
            </a:r>
          </a:p>
        </p:txBody>
      </p:sp>
      <p:sp>
        <p:nvSpPr>
          <p:cNvPr id="569347" name="Text Box 3">
            <a:extLst>
              <a:ext uri="{FF2B5EF4-FFF2-40B4-BE49-F238E27FC236}">
                <a16:creationId xmlns:a16="http://schemas.microsoft.com/office/drawing/2014/main" id="{B8593080-1097-4E4C-AD56-DE85B917064E}"/>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9348" name="Oval 4">
            <a:extLst>
              <a:ext uri="{FF2B5EF4-FFF2-40B4-BE49-F238E27FC236}">
                <a16:creationId xmlns:a16="http://schemas.microsoft.com/office/drawing/2014/main" id="{F61AF6D6-6B92-4A4A-9C89-4199DD005C78}"/>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9349" name="Oval 5">
            <a:extLst>
              <a:ext uri="{FF2B5EF4-FFF2-40B4-BE49-F238E27FC236}">
                <a16:creationId xmlns:a16="http://schemas.microsoft.com/office/drawing/2014/main" id="{7E592D56-9AA5-A449-A8B7-52AC9D5987E6}"/>
              </a:ext>
            </a:extLst>
          </p:cNvPr>
          <p:cNvSpPr>
            <a:spLocks noChangeArrowheads="1"/>
          </p:cNvSpPr>
          <p:nvPr/>
        </p:nvSpPr>
        <p:spPr bwMode="auto">
          <a:xfrm>
            <a:off x="51816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9350" name="Oval 6">
            <a:extLst>
              <a:ext uri="{FF2B5EF4-FFF2-40B4-BE49-F238E27FC236}">
                <a16:creationId xmlns:a16="http://schemas.microsoft.com/office/drawing/2014/main" id="{E498D62D-CF01-614D-AD43-D335328D2C25}"/>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9351" name="Oval 7">
            <a:extLst>
              <a:ext uri="{FF2B5EF4-FFF2-40B4-BE49-F238E27FC236}">
                <a16:creationId xmlns:a16="http://schemas.microsoft.com/office/drawing/2014/main" id="{80223560-9976-714E-BD5F-4D3B88AAC18B}"/>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9352" name="Oval 8">
            <a:extLst>
              <a:ext uri="{FF2B5EF4-FFF2-40B4-BE49-F238E27FC236}">
                <a16:creationId xmlns:a16="http://schemas.microsoft.com/office/drawing/2014/main" id="{EA29B5E2-D4FF-2A4F-A826-EC5C8834F2D2}"/>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9353" name="Line 9">
            <a:extLst>
              <a:ext uri="{FF2B5EF4-FFF2-40B4-BE49-F238E27FC236}">
                <a16:creationId xmlns:a16="http://schemas.microsoft.com/office/drawing/2014/main" id="{F354F651-868A-784E-ADC4-A4910399FAA5}"/>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4" name="Line 10">
            <a:extLst>
              <a:ext uri="{FF2B5EF4-FFF2-40B4-BE49-F238E27FC236}">
                <a16:creationId xmlns:a16="http://schemas.microsoft.com/office/drawing/2014/main" id="{B6FE1C47-91C6-3D49-95F7-9E5F79A6D6A5}"/>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5" name="Line 11">
            <a:extLst>
              <a:ext uri="{FF2B5EF4-FFF2-40B4-BE49-F238E27FC236}">
                <a16:creationId xmlns:a16="http://schemas.microsoft.com/office/drawing/2014/main" id="{37E08A3B-3AF9-7E4A-B8AD-094EBFD499F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6" name="Line 12">
            <a:extLst>
              <a:ext uri="{FF2B5EF4-FFF2-40B4-BE49-F238E27FC236}">
                <a16:creationId xmlns:a16="http://schemas.microsoft.com/office/drawing/2014/main" id="{A88F351E-EC35-CB4A-9942-469BA54047D8}"/>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7" name="Line 13">
            <a:extLst>
              <a:ext uri="{FF2B5EF4-FFF2-40B4-BE49-F238E27FC236}">
                <a16:creationId xmlns:a16="http://schemas.microsoft.com/office/drawing/2014/main" id="{19531B9B-A866-8049-8DDF-55BAB9A7621B}"/>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8" name="Line 14">
            <a:extLst>
              <a:ext uri="{FF2B5EF4-FFF2-40B4-BE49-F238E27FC236}">
                <a16:creationId xmlns:a16="http://schemas.microsoft.com/office/drawing/2014/main" id="{B521B7CC-9955-094E-96BE-6251919D4267}"/>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9" name="Oval 15">
            <a:extLst>
              <a:ext uri="{FF2B5EF4-FFF2-40B4-BE49-F238E27FC236}">
                <a16:creationId xmlns:a16="http://schemas.microsoft.com/office/drawing/2014/main" id="{1EB38652-817C-6F48-944B-E222D949F1F9}"/>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9360" name="Text Box 16">
            <a:extLst>
              <a:ext uri="{FF2B5EF4-FFF2-40B4-BE49-F238E27FC236}">
                <a16:creationId xmlns:a16="http://schemas.microsoft.com/office/drawing/2014/main" id="{B285CAC8-89D5-914D-9999-796A3FDA81CA}"/>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9361" name="Line 17">
            <a:extLst>
              <a:ext uri="{FF2B5EF4-FFF2-40B4-BE49-F238E27FC236}">
                <a16:creationId xmlns:a16="http://schemas.microsoft.com/office/drawing/2014/main" id="{999227F2-5B4C-684E-889E-5D070EA697C0}"/>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2" name="Line 18">
            <a:extLst>
              <a:ext uri="{FF2B5EF4-FFF2-40B4-BE49-F238E27FC236}">
                <a16:creationId xmlns:a16="http://schemas.microsoft.com/office/drawing/2014/main" id="{C716B2A1-BFEB-DC46-A8EB-A7A9696DDF58}"/>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3" name="Line 19">
            <a:extLst>
              <a:ext uri="{FF2B5EF4-FFF2-40B4-BE49-F238E27FC236}">
                <a16:creationId xmlns:a16="http://schemas.microsoft.com/office/drawing/2014/main" id="{6E960722-59E3-DE49-8030-9A490C3721D5}"/>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4" name="Oval 20">
            <a:extLst>
              <a:ext uri="{FF2B5EF4-FFF2-40B4-BE49-F238E27FC236}">
                <a16:creationId xmlns:a16="http://schemas.microsoft.com/office/drawing/2014/main" id="{A94CD487-5EF8-0D4B-B202-7A8413E04028}"/>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9365" name="Oval 21">
            <a:extLst>
              <a:ext uri="{FF2B5EF4-FFF2-40B4-BE49-F238E27FC236}">
                <a16:creationId xmlns:a16="http://schemas.microsoft.com/office/drawing/2014/main" id="{FD571C46-72EB-3049-B803-FA34E32D9B45}"/>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9366" name="Oval 22">
            <a:extLst>
              <a:ext uri="{FF2B5EF4-FFF2-40B4-BE49-F238E27FC236}">
                <a16:creationId xmlns:a16="http://schemas.microsoft.com/office/drawing/2014/main" id="{16A5D8F1-8886-A342-AF9B-E0085EA191E4}"/>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69367" name="Text Box 23">
            <a:extLst>
              <a:ext uri="{FF2B5EF4-FFF2-40B4-BE49-F238E27FC236}">
                <a16:creationId xmlns:a16="http://schemas.microsoft.com/office/drawing/2014/main" id="{DCD7B48F-6E00-A649-AF75-250587404F22}"/>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69368" name="Oval 24">
            <a:extLst>
              <a:ext uri="{FF2B5EF4-FFF2-40B4-BE49-F238E27FC236}">
                <a16:creationId xmlns:a16="http://schemas.microsoft.com/office/drawing/2014/main" id="{CE44D3FB-5894-2848-BFD0-12A05F8ADA4E}"/>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69369" name="Text Box 25">
            <a:extLst>
              <a:ext uri="{FF2B5EF4-FFF2-40B4-BE49-F238E27FC236}">
                <a16:creationId xmlns:a16="http://schemas.microsoft.com/office/drawing/2014/main" id="{EA643D4A-77A7-FE4E-9A74-6973EE2884EA}"/>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69370" name="Oval 26">
            <a:extLst>
              <a:ext uri="{FF2B5EF4-FFF2-40B4-BE49-F238E27FC236}">
                <a16:creationId xmlns:a16="http://schemas.microsoft.com/office/drawing/2014/main" id="{DA2A888F-29EF-B346-AFB5-EF81254002CB}"/>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9371" name="Oval 27">
            <a:extLst>
              <a:ext uri="{FF2B5EF4-FFF2-40B4-BE49-F238E27FC236}">
                <a16:creationId xmlns:a16="http://schemas.microsoft.com/office/drawing/2014/main" id="{DE2AEE17-3C72-4345-979D-9C26447F8FDC}"/>
              </a:ext>
            </a:extLst>
          </p:cNvPr>
          <p:cNvSpPr>
            <a:spLocks noChangeArrowheads="1"/>
          </p:cNvSpPr>
          <p:nvPr/>
        </p:nvSpPr>
        <p:spPr bwMode="auto">
          <a:xfrm>
            <a:off x="8077200" y="137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9371"/>
                                        </p:tgtEl>
                                        <p:attrNameLst>
                                          <p:attrName>style.visibility</p:attrName>
                                        </p:attrNameLst>
                                      </p:cBhvr>
                                      <p:to>
                                        <p:strVal val="visible"/>
                                      </p:to>
                                    </p:set>
                                    <p:animEffect transition="in" filter="blinds(horizontal)">
                                      <p:cBhvr>
                                        <p:cTn id="7" dur="500"/>
                                        <p:tgtEl>
                                          <p:spTgt spid="569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7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0170F0B6-00BE-7C44-84DD-9D5B1C928F1E}"/>
              </a:ext>
            </a:extLst>
          </p:cNvPr>
          <p:cNvSpPr>
            <a:spLocks noGrp="1" noChangeArrowheads="1"/>
          </p:cNvSpPr>
          <p:nvPr>
            <p:ph type="title"/>
          </p:nvPr>
        </p:nvSpPr>
        <p:spPr/>
        <p:txBody>
          <a:bodyPr/>
          <a:lstStyle/>
          <a:p>
            <a:r>
              <a:rPr lang="en-US" altLang="zh-CN"/>
              <a:t>Step 3: selection</a:t>
            </a:r>
          </a:p>
        </p:txBody>
      </p:sp>
      <p:sp>
        <p:nvSpPr>
          <p:cNvPr id="570371" name="Text Box 3">
            <a:extLst>
              <a:ext uri="{FF2B5EF4-FFF2-40B4-BE49-F238E27FC236}">
                <a16:creationId xmlns:a16="http://schemas.microsoft.com/office/drawing/2014/main" id="{E1EC0FA5-F12F-3342-9A22-077401B478CF}"/>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0372" name="Oval 4">
            <a:extLst>
              <a:ext uri="{FF2B5EF4-FFF2-40B4-BE49-F238E27FC236}">
                <a16:creationId xmlns:a16="http://schemas.microsoft.com/office/drawing/2014/main" id="{801A77C2-C43C-DB4F-A67D-8DCA7F2F3947}"/>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0373" name="Oval 5">
            <a:extLst>
              <a:ext uri="{FF2B5EF4-FFF2-40B4-BE49-F238E27FC236}">
                <a16:creationId xmlns:a16="http://schemas.microsoft.com/office/drawing/2014/main" id="{C114AF7C-0A48-2347-9764-839E306C7ADF}"/>
              </a:ext>
            </a:extLst>
          </p:cNvPr>
          <p:cNvSpPr>
            <a:spLocks noChangeArrowheads="1"/>
          </p:cNvSpPr>
          <p:nvPr/>
        </p:nvSpPr>
        <p:spPr bwMode="auto">
          <a:xfrm>
            <a:off x="51816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0374" name="Oval 6">
            <a:extLst>
              <a:ext uri="{FF2B5EF4-FFF2-40B4-BE49-F238E27FC236}">
                <a16:creationId xmlns:a16="http://schemas.microsoft.com/office/drawing/2014/main" id="{06781EB0-FCBF-434C-B60D-D8D4C47D6639}"/>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0375" name="Oval 7">
            <a:extLst>
              <a:ext uri="{FF2B5EF4-FFF2-40B4-BE49-F238E27FC236}">
                <a16:creationId xmlns:a16="http://schemas.microsoft.com/office/drawing/2014/main" id="{5197DDC9-32FD-C445-9433-717C82A36CD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0376" name="Oval 8">
            <a:extLst>
              <a:ext uri="{FF2B5EF4-FFF2-40B4-BE49-F238E27FC236}">
                <a16:creationId xmlns:a16="http://schemas.microsoft.com/office/drawing/2014/main" id="{30B50549-962A-6B4B-9B49-34BD4FBDEF98}"/>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0377" name="Line 9">
            <a:extLst>
              <a:ext uri="{FF2B5EF4-FFF2-40B4-BE49-F238E27FC236}">
                <a16:creationId xmlns:a16="http://schemas.microsoft.com/office/drawing/2014/main" id="{7C9D8E5D-C743-0E4C-B927-790CEFF556A2}"/>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78" name="Line 10">
            <a:extLst>
              <a:ext uri="{FF2B5EF4-FFF2-40B4-BE49-F238E27FC236}">
                <a16:creationId xmlns:a16="http://schemas.microsoft.com/office/drawing/2014/main" id="{FF912B39-CCBC-4740-864D-C5D050309640}"/>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79" name="Line 11">
            <a:extLst>
              <a:ext uri="{FF2B5EF4-FFF2-40B4-BE49-F238E27FC236}">
                <a16:creationId xmlns:a16="http://schemas.microsoft.com/office/drawing/2014/main" id="{6AB92BF4-A582-6F45-A80A-77BED50BC16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0" name="Line 12">
            <a:extLst>
              <a:ext uri="{FF2B5EF4-FFF2-40B4-BE49-F238E27FC236}">
                <a16:creationId xmlns:a16="http://schemas.microsoft.com/office/drawing/2014/main" id="{E927C66C-0321-1A4E-90C6-DCECFB0CFB9C}"/>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1" name="Line 13">
            <a:extLst>
              <a:ext uri="{FF2B5EF4-FFF2-40B4-BE49-F238E27FC236}">
                <a16:creationId xmlns:a16="http://schemas.microsoft.com/office/drawing/2014/main" id="{2BEF20B1-7F5C-744F-AF7C-BEDC5A3BEB84}"/>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2" name="Line 14">
            <a:extLst>
              <a:ext uri="{FF2B5EF4-FFF2-40B4-BE49-F238E27FC236}">
                <a16:creationId xmlns:a16="http://schemas.microsoft.com/office/drawing/2014/main" id="{2922CAEC-2FAE-444F-A495-0C2608060233}"/>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3" name="Oval 15">
            <a:extLst>
              <a:ext uri="{FF2B5EF4-FFF2-40B4-BE49-F238E27FC236}">
                <a16:creationId xmlns:a16="http://schemas.microsoft.com/office/drawing/2014/main" id="{EDDF25B8-D5DF-244D-92C6-49E6C57A065D}"/>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0384" name="Text Box 16">
            <a:extLst>
              <a:ext uri="{FF2B5EF4-FFF2-40B4-BE49-F238E27FC236}">
                <a16:creationId xmlns:a16="http://schemas.microsoft.com/office/drawing/2014/main" id="{1DB57E9C-F6A1-0144-B575-3B3BF336EBFC}"/>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0385" name="Line 17">
            <a:extLst>
              <a:ext uri="{FF2B5EF4-FFF2-40B4-BE49-F238E27FC236}">
                <a16:creationId xmlns:a16="http://schemas.microsoft.com/office/drawing/2014/main" id="{55C4CED7-2835-244B-9CD1-6AE33121ADAC}"/>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6" name="Line 18">
            <a:extLst>
              <a:ext uri="{FF2B5EF4-FFF2-40B4-BE49-F238E27FC236}">
                <a16:creationId xmlns:a16="http://schemas.microsoft.com/office/drawing/2014/main" id="{508CD6D3-4357-EE48-9902-FC0B65407A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7" name="Line 19">
            <a:extLst>
              <a:ext uri="{FF2B5EF4-FFF2-40B4-BE49-F238E27FC236}">
                <a16:creationId xmlns:a16="http://schemas.microsoft.com/office/drawing/2014/main" id="{4142ACBE-C744-E247-9747-AA823058815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8" name="Oval 20">
            <a:extLst>
              <a:ext uri="{FF2B5EF4-FFF2-40B4-BE49-F238E27FC236}">
                <a16:creationId xmlns:a16="http://schemas.microsoft.com/office/drawing/2014/main" id="{E330DD25-F739-9145-B659-2939B06F065D}"/>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0389" name="Oval 21">
            <a:extLst>
              <a:ext uri="{FF2B5EF4-FFF2-40B4-BE49-F238E27FC236}">
                <a16:creationId xmlns:a16="http://schemas.microsoft.com/office/drawing/2014/main" id="{246406BC-CA63-C04B-841F-2514B73BA734}"/>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0390" name="Oval 22">
            <a:extLst>
              <a:ext uri="{FF2B5EF4-FFF2-40B4-BE49-F238E27FC236}">
                <a16:creationId xmlns:a16="http://schemas.microsoft.com/office/drawing/2014/main" id="{86252F91-D597-1644-A9EC-786F6B13EE71}"/>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0391" name="Text Box 23">
            <a:extLst>
              <a:ext uri="{FF2B5EF4-FFF2-40B4-BE49-F238E27FC236}">
                <a16:creationId xmlns:a16="http://schemas.microsoft.com/office/drawing/2014/main" id="{0D8E8DC5-2B35-0743-8810-C409E8A39B0C}"/>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0392" name="Oval 24">
            <a:extLst>
              <a:ext uri="{FF2B5EF4-FFF2-40B4-BE49-F238E27FC236}">
                <a16:creationId xmlns:a16="http://schemas.microsoft.com/office/drawing/2014/main" id="{409873BD-B747-5F4E-9BC9-3151D308B7FD}"/>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0393" name="Text Box 25">
            <a:extLst>
              <a:ext uri="{FF2B5EF4-FFF2-40B4-BE49-F238E27FC236}">
                <a16:creationId xmlns:a16="http://schemas.microsoft.com/office/drawing/2014/main" id="{B29F0364-C542-B44D-AE5B-BCDEEDEF04B6}"/>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0394" name="Oval 26">
            <a:extLst>
              <a:ext uri="{FF2B5EF4-FFF2-40B4-BE49-F238E27FC236}">
                <a16:creationId xmlns:a16="http://schemas.microsoft.com/office/drawing/2014/main" id="{D652E620-6A59-0F4F-AE61-2AA413A02E66}"/>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0395" name="Oval 27">
            <a:extLst>
              <a:ext uri="{FF2B5EF4-FFF2-40B4-BE49-F238E27FC236}">
                <a16:creationId xmlns:a16="http://schemas.microsoft.com/office/drawing/2014/main" id="{F3AB8F78-B00C-1943-ADE8-192D78B98A3E}"/>
              </a:ext>
            </a:extLst>
          </p:cNvPr>
          <p:cNvSpPr>
            <a:spLocks noChangeArrowheads="1"/>
          </p:cNvSpPr>
          <p:nvPr/>
        </p:nvSpPr>
        <p:spPr bwMode="auto">
          <a:xfrm>
            <a:off x="8077200" y="137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0395"/>
                                        </p:tgtEl>
                                      </p:cBhvr>
                                    </p:animEffect>
                                    <p:set>
                                      <p:cBhvr>
                                        <p:cTn id="7" dur="1" fill="hold">
                                          <p:stCondLst>
                                            <p:cond delay="499"/>
                                          </p:stCondLst>
                                        </p:cTn>
                                        <p:tgtEl>
                                          <p:spTgt spid="5703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9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406F4497-0CF3-6D42-B544-04FFC0F086BC}"/>
              </a:ext>
            </a:extLst>
          </p:cNvPr>
          <p:cNvSpPr>
            <a:spLocks noGrp="1" noChangeArrowheads="1"/>
          </p:cNvSpPr>
          <p:nvPr>
            <p:ph type="title"/>
          </p:nvPr>
        </p:nvSpPr>
        <p:spPr/>
        <p:txBody>
          <a:bodyPr/>
          <a:lstStyle/>
          <a:p>
            <a:r>
              <a:rPr lang="en-US" altLang="zh-CN"/>
              <a:t>Step 3: selection</a:t>
            </a:r>
          </a:p>
        </p:txBody>
      </p:sp>
      <p:sp>
        <p:nvSpPr>
          <p:cNvPr id="571395" name="Text Box 3">
            <a:extLst>
              <a:ext uri="{FF2B5EF4-FFF2-40B4-BE49-F238E27FC236}">
                <a16:creationId xmlns:a16="http://schemas.microsoft.com/office/drawing/2014/main" id="{1B5C44AD-294E-AB4D-918C-7B7B4A03D545}"/>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1396" name="Oval 4">
            <a:extLst>
              <a:ext uri="{FF2B5EF4-FFF2-40B4-BE49-F238E27FC236}">
                <a16:creationId xmlns:a16="http://schemas.microsoft.com/office/drawing/2014/main" id="{FBA3D988-4C8D-E645-9AC8-DD3A25BA3070}"/>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1397" name="Oval 5">
            <a:extLst>
              <a:ext uri="{FF2B5EF4-FFF2-40B4-BE49-F238E27FC236}">
                <a16:creationId xmlns:a16="http://schemas.microsoft.com/office/drawing/2014/main" id="{FBDE02CE-3E86-7544-B1BD-1DC257F99286}"/>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1398" name="Oval 6">
            <a:extLst>
              <a:ext uri="{FF2B5EF4-FFF2-40B4-BE49-F238E27FC236}">
                <a16:creationId xmlns:a16="http://schemas.microsoft.com/office/drawing/2014/main" id="{D75C54E3-B0B5-A94D-A06C-C4CABC94557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1399" name="Oval 7">
            <a:extLst>
              <a:ext uri="{FF2B5EF4-FFF2-40B4-BE49-F238E27FC236}">
                <a16:creationId xmlns:a16="http://schemas.microsoft.com/office/drawing/2014/main" id="{EB87D0DA-CE7B-D147-84F7-46F815D7FDE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1400" name="Oval 8">
            <a:extLst>
              <a:ext uri="{FF2B5EF4-FFF2-40B4-BE49-F238E27FC236}">
                <a16:creationId xmlns:a16="http://schemas.microsoft.com/office/drawing/2014/main" id="{3587AD44-29B9-584D-A9B2-54F5077B31E7}"/>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1401" name="Line 9">
            <a:extLst>
              <a:ext uri="{FF2B5EF4-FFF2-40B4-BE49-F238E27FC236}">
                <a16:creationId xmlns:a16="http://schemas.microsoft.com/office/drawing/2014/main" id="{ACFF8F1D-45C6-0743-96FC-D5413E4B6ADB}"/>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2" name="Line 10">
            <a:extLst>
              <a:ext uri="{FF2B5EF4-FFF2-40B4-BE49-F238E27FC236}">
                <a16:creationId xmlns:a16="http://schemas.microsoft.com/office/drawing/2014/main" id="{D2CA5521-8B9D-4444-931C-1E70C8B60D4A}"/>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3" name="Line 11">
            <a:extLst>
              <a:ext uri="{FF2B5EF4-FFF2-40B4-BE49-F238E27FC236}">
                <a16:creationId xmlns:a16="http://schemas.microsoft.com/office/drawing/2014/main" id="{C0FBB765-718D-B846-AD9D-DACDA3B2424F}"/>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4" name="Line 12">
            <a:extLst>
              <a:ext uri="{FF2B5EF4-FFF2-40B4-BE49-F238E27FC236}">
                <a16:creationId xmlns:a16="http://schemas.microsoft.com/office/drawing/2014/main" id="{93993405-003D-654A-ABAF-B38481C4D4B1}"/>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5" name="Line 13">
            <a:extLst>
              <a:ext uri="{FF2B5EF4-FFF2-40B4-BE49-F238E27FC236}">
                <a16:creationId xmlns:a16="http://schemas.microsoft.com/office/drawing/2014/main" id="{2DCB51A0-17EB-814E-9FAE-D3063C8884EF}"/>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6" name="Line 14">
            <a:extLst>
              <a:ext uri="{FF2B5EF4-FFF2-40B4-BE49-F238E27FC236}">
                <a16:creationId xmlns:a16="http://schemas.microsoft.com/office/drawing/2014/main" id="{02318421-8ED7-CC4C-A714-F9478F94A1F3}"/>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7" name="Oval 15">
            <a:extLst>
              <a:ext uri="{FF2B5EF4-FFF2-40B4-BE49-F238E27FC236}">
                <a16:creationId xmlns:a16="http://schemas.microsoft.com/office/drawing/2014/main" id="{C63A13DA-7519-8741-8B0F-B3108E282642}"/>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1408" name="Text Box 16">
            <a:extLst>
              <a:ext uri="{FF2B5EF4-FFF2-40B4-BE49-F238E27FC236}">
                <a16:creationId xmlns:a16="http://schemas.microsoft.com/office/drawing/2014/main" id="{7E6E8672-C44D-8B4C-BAB5-056CC7B0C8D5}"/>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1409" name="Line 17">
            <a:extLst>
              <a:ext uri="{FF2B5EF4-FFF2-40B4-BE49-F238E27FC236}">
                <a16:creationId xmlns:a16="http://schemas.microsoft.com/office/drawing/2014/main" id="{056403F8-B04D-7A47-AE1B-A509069E6FCF}"/>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0" name="Line 18">
            <a:extLst>
              <a:ext uri="{FF2B5EF4-FFF2-40B4-BE49-F238E27FC236}">
                <a16:creationId xmlns:a16="http://schemas.microsoft.com/office/drawing/2014/main" id="{EC744705-7431-CB49-ACBA-9B2478C833BD}"/>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1" name="Line 19">
            <a:extLst>
              <a:ext uri="{FF2B5EF4-FFF2-40B4-BE49-F238E27FC236}">
                <a16:creationId xmlns:a16="http://schemas.microsoft.com/office/drawing/2014/main" id="{4A647A00-C2F8-5648-86B8-FBF806D8A4A3}"/>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2" name="Oval 20">
            <a:extLst>
              <a:ext uri="{FF2B5EF4-FFF2-40B4-BE49-F238E27FC236}">
                <a16:creationId xmlns:a16="http://schemas.microsoft.com/office/drawing/2014/main" id="{48BBA53D-B728-C249-BB04-3E5A763E9DE0}"/>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1413" name="Oval 21">
            <a:extLst>
              <a:ext uri="{FF2B5EF4-FFF2-40B4-BE49-F238E27FC236}">
                <a16:creationId xmlns:a16="http://schemas.microsoft.com/office/drawing/2014/main" id="{60DB69DA-3A57-7141-B625-DB517EC7367D}"/>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1414" name="Oval 22">
            <a:extLst>
              <a:ext uri="{FF2B5EF4-FFF2-40B4-BE49-F238E27FC236}">
                <a16:creationId xmlns:a16="http://schemas.microsoft.com/office/drawing/2014/main" id="{F5996724-76C7-B546-9AFF-6C452665B3B1}"/>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1415" name="Text Box 23">
            <a:extLst>
              <a:ext uri="{FF2B5EF4-FFF2-40B4-BE49-F238E27FC236}">
                <a16:creationId xmlns:a16="http://schemas.microsoft.com/office/drawing/2014/main" id="{384E1F6A-E751-D548-8A8F-81264A78C140}"/>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1416" name="Oval 24">
            <a:extLst>
              <a:ext uri="{FF2B5EF4-FFF2-40B4-BE49-F238E27FC236}">
                <a16:creationId xmlns:a16="http://schemas.microsoft.com/office/drawing/2014/main" id="{A2F99987-B260-974A-92E4-1824CB481A17}"/>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1417" name="Text Box 25">
            <a:extLst>
              <a:ext uri="{FF2B5EF4-FFF2-40B4-BE49-F238E27FC236}">
                <a16:creationId xmlns:a16="http://schemas.microsoft.com/office/drawing/2014/main" id="{2A736F26-F78E-C441-BB9A-0052D00350F1}"/>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1418" name="Oval 26">
            <a:extLst>
              <a:ext uri="{FF2B5EF4-FFF2-40B4-BE49-F238E27FC236}">
                <a16:creationId xmlns:a16="http://schemas.microsoft.com/office/drawing/2014/main" id="{816AEF00-A31D-C541-8550-C14311D38F63}"/>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1418"/>
                                        </p:tgtEl>
                                      </p:cBhvr>
                                    </p:animEffect>
                                    <p:set>
                                      <p:cBhvr>
                                        <p:cTn id="7" dur="1" fill="hold">
                                          <p:stCondLst>
                                            <p:cond delay="499"/>
                                          </p:stCondLst>
                                        </p:cTn>
                                        <p:tgtEl>
                                          <p:spTgt spid="5714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980166E3-6CF7-DB47-8435-105C86714075}"/>
              </a:ext>
            </a:extLst>
          </p:cNvPr>
          <p:cNvSpPr>
            <a:spLocks noGrp="1" noChangeArrowheads="1"/>
          </p:cNvSpPr>
          <p:nvPr>
            <p:ph type="title"/>
          </p:nvPr>
        </p:nvSpPr>
        <p:spPr/>
        <p:txBody>
          <a:bodyPr/>
          <a:lstStyle/>
          <a:p>
            <a:r>
              <a:rPr lang="en-US" altLang="zh-CN"/>
              <a:t>Step 3: selection</a:t>
            </a:r>
          </a:p>
        </p:txBody>
      </p:sp>
      <p:sp>
        <p:nvSpPr>
          <p:cNvPr id="572419" name="Text Box 3">
            <a:extLst>
              <a:ext uri="{FF2B5EF4-FFF2-40B4-BE49-F238E27FC236}">
                <a16:creationId xmlns:a16="http://schemas.microsoft.com/office/drawing/2014/main" id="{7A1AFAF2-D313-9D4F-88FA-511519C60F99}"/>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2420" name="Oval 4">
            <a:extLst>
              <a:ext uri="{FF2B5EF4-FFF2-40B4-BE49-F238E27FC236}">
                <a16:creationId xmlns:a16="http://schemas.microsoft.com/office/drawing/2014/main" id="{22467F7C-D1D7-C342-9397-820282D819D3}"/>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2421" name="Oval 5">
            <a:extLst>
              <a:ext uri="{FF2B5EF4-FFF2-40B4-BE49-F238E27FC236}">
                <a16:creationId xmlns:a16="http://schemas.microsoft.com/office/drawing/2014/main" id="{E171A8FD-66A8-F748-8657-2E0A1B0C3347}"/>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2422" name="Oval 6">
            <a:extLst>
              <a:ext uri="{FF2B5EF4-FFF2-40B4-BE49-F238E27FC236}">
                <a16:creationId xmlns:a16="http://schemas.microsoft.com/office/drawing/2014/main" id="{C5FEAF0E-A0B7-1A4A-9DD2-13C4DF8BDEC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2423" name="Oval 7">
            <a:extLst>
              <a:ext uri="{FF2B5EF4-FFF2-40B4-BE49-F238E27FC236}">
                <a16:creationId xmlns:a16="http://schemas.microsoft.com/office/drawing/2014/main" id="{8CE0207F-8F80-DA43-81A0-5DD9893BB08E}"/>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2424" name="Oval 8">
            <a:extLst>
              <a:ext uri="{FF2B5EF4-FFF2-40B4-BE49-F238E27FC236}">
                <a16:creationId xmlns:a16="http://schemas.microsoft.com/office/drawing/2014/main" id="{E5394699-CF0A-7B4B-9D96-5F5B0896829A}"/>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2425" name="Line 9">
            <a:extLst>
              <a:ext uri="{FF2B5EF4-FFF2-40B4-BE49-F238E27FC236}">
                <a16:creationId xmlns:a16="http://schemas.microsoft.com/office/drawing/2014/main" id="{D6AC3F34-1738-8A44-815E-8A9D8FBF2346}"/>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6" name="Line 10">
            <a:extLst>
              <a:ext uri="{FF2B5EF4-FFF2-40B4-BE49-F238E27FC236}">
                <a16:creationId xmlns:a16="http://schemas.microsoft.com/office/drawing/2014/main" id="{E708B44B-35D1-2C47-90AF-E5B1B8824006}"/>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7" name="Line 11">
            <a:extLst>
              <a:ext uri="{FF2B5EF4-FFF2-40B4-BE49-F238E27FC236}">
                <a16:creationId xmlns:a16="http://schemas.microsoft.com/office/drawing/2014/main" id="{B30F9CF7-FF16-2A46-9C80-A430DFB51B8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8" name="Line 12">
            <a:extLst>
              <a:ext uri="{FF2B5EF4-FFF2-40B4-BE49-F238E27FC236}">
                <a16:creationId xmlns:a16="http://schemas.microsoft.com/office/drawing/2014/main" id="{87C1144D-8EFB-9346-9AEB-3E094D5E4B2D}"/>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9" name="Line 13">
            <a:extLst>
              <a:ext uri="{FF2B5EF4-FFF2-40B4-BE49-F238E27FC236}">
                <a16:creationId xmlns:a16="http://schemas.microsoft.com/office/drawing/2014/main" id="{DDB65348-775E-5E48-9966-527B9C7625EE}"/>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0" name="Line 14">
            <a:extLst>
              <a:ext uri="{FF2B5EF4-FFF2-40B4-BE49-F238E27FC236}">
                <a16:creationId xmlns:a16="http://schemas.microsoft.com/office/drawing/2014/main" id="{3FECBAA8-FA6D-F345-953D-5380F4C9BBB7}"/>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1" name="Oval 15">
            <a:extLst>
              <a:ext uri="{FF2B5EF4-FFF2-40B4-BE49-F238E27FC236}">
                <a16:creationId xmlns:a16="http://schemas.microsoft.com/office/drawing/2014/main" id="{D00F5816-BEBA-D24D-9CBD-849166EF29A5}"/>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2432" name="Text Box 16">
            <a:extLst>
              <a:ext uri="{FF2B5EF4-FFF2-40B4-BE49-F238E27FC236}">
                <a16:creationId xmlns:a16="http://schemas.microsoft.com/office/drawing/2014/main" id="{FD2AE84A-03B6-F74F-BA65-185C379C2CAE}"/>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2433" name="Line 17">
            <a:extLst>
              <a:ext uri="{FF2B5EF4-FFF2-40B4-BE49-F238E27FC236}">
                <a16:creationId xmlns:a16="http://schemas.microsoft.com/office/drawing/2014/main" id="{AD96BB95-0341-EE49-BAE5-F1C1FF2B80DF}"/>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4" name="Line 18">
            <a:extLst>
              <a:ext uri="{FF2B5EF4-FFF2-40B4-BE49-F238E27FC236}">
                <a16:creationId xmlns:a16="http://schemas.microsoft.com/office/drawing/2014/main" id="{E4B15029-4CE9-7641-92B7-40919D501B4D}"/>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5" name="Line 19">
            <a:extLst>
              <a:ext uri="{FF2B5EF4-FFF2-40B4-BE49-F238E27FC236}">
                <a16:creationId xmlns:a16="http://schemas.microsoft.com/office/drawing/2014/main" id="{295E5D1A-8CCF-AC4A-A8C4-76EBCB06606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6" name="Oval 20">
            <a:extLst>
              <a:ext uri="{FF2B5EF4-FFF2-40B4-BE49-F238E27FC236}">
                <a16:creationId xmlns:a16="http://schemas.microsoft.com/office/drawing/2014/main" id="{BAAE8270-BED6-F749-ADB3-A7E5C162FD61}"/>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2437" name="Oval 21">
            <a:extLst>
              <a:ext uri="{FF2B5EF4-FFF2-40B4-BE49-F238E27FC236}">
                <a16:creationId xmlns:a16="http://schemas.microsoft.com/office/drawing/2014/main" id="{6CA18E0B-4D4A-C841-99AF-F32F94CAA731}"/>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2438" name="Oval 22">
            <a:extLst>
              <a:ext uri="{FF2B5EF4-FFF2-40B4-BE49-F238E27FC236}">
                <a16:creationId xmlns:a16="http://schemas.microsoft.com/office/drawing/2014/main" id="{0664FAC5-3CE8-BB4A-BA9B-D6CF7FDC1868}"/>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2439" name="Text Box 23">
            <a:extLst>
              <a:ext uri="{FF2B5EF4-FFF2-40B4-BE49-F238E27FC236}">
                <a16:creationId xmlns:a16="http://schemas.microsoft.com/office/drawing/2014/main" id="{FB7F2A55-7B0C-F745-8305-8EB29B1A8A43}"/>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2440" name="Oval 24">
            <a:extLst>
              <a:ext uri="{FF2B5EF4-FFF2-40B4-BE49-F238E27FC236}">
                <a16:creationId xmlns:a16="http://schemas.microsoft.com/office/drawing/2014/main" id="{53037B98-8454-834B-B5B2-746E407EEAB1}"/>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2441" name="Text Box 25">
            <a:extLst>
              <a:ext uri="{FF2B5EF4-FFF2-40B4-BE49-F238E27FC236}">
                <a16:creationId xmlns:a16="http://schemas.microsoft.com/office/drawing/2014/main" id="{5F59E1DD-9110-1745-9E7D-89567E628AF7}"/>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2440"/>
                                        </p:tgtEl>
                                      </p:cBhvr>
                                    </p:animEffect>
                                    <p:set>
                                      <p:cBhvr>
                                        <p:cTn id="7" dur="1" fill="hold">
                                          <p:stCondLst>
                                            <p:cond delay="499"/>
                                          </p:stCondLst>
                                        </p:cTn>
                                        <p:tgtEl>
                                          <p:spTgt spid="5724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A0EC3BB2-8266-4C4B-9BE3-70F3B666B8F2}"/>
              </a:ext>
            </a:extLst>
          </p:cNvPr>
          <p:cNvSpPr>
            <a:spLocks noGrp="1" noChangeArrowheads="1"/>
          </p:cNvSpPr>
          <p:nvPr>
            <p:ph type="title"/>
          </p:nvPr>
        </p:nvSpPr>
        <p:spPr/>
        <p:txBody>
          <a:bodyPr/>
          <a:lstStyle/>
          <a:p>
            <a:r>
              <a:rPr lang="en-US" altLang="zh-CN"/>
              <a:t>Step 3: selection</a:t>
            </a:r>
          </a:p>
        </p:txBody>
      </p:sp>
      <p:sp>
        <p:nvSpPr>
          <p:cNvPr id="573443" name="Text Box 3">
            <a:extLst>
              <a:ext uri="{FF2B5EF4-FFF2-40B4-BE49-F238E27FC236}">
                <a16:creationId xmlns:a16="http://schemas.microsoft.com/office/drawing/2014/main" id="{932D9B4C-4732-D346-8CB6-FC0C4F9A0223}"/>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3444" name="Oval 4">
            <a:extLst>
              <a:ext uri="{FF2B5EF4-FFF2-40B4-BE49-F238E27FC236}">
                <a16:creationId xmlns:a16="http://schemas.microsoft.com/office/drawing/2014/main" id="{EFF13E3C-1696-4E45-9303-F6CC04803E48}"/>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3445" name="Oval 5">
            <a:extLst>
              <a:ext uri="{FF2B5EF4-FFF2-40B4-BE49-F238E27FC236}">
                <a16:creationId xmlns:a16="http://schemas.microsoft.com/office/drawing/2014/main" id="{EE03B91B-F49D-4E4D-8A00-CA12C3426718}"/>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3446" name="Oval 6">
            <a:extLst>
              <a:ext uri="{FF2B5EF4-FFF2-40B4-BE49-F238E27FC236}">
                <a16:creationId xmlns:a16="http://schemas.microsoft.com/office/drawing/2014/main" id="{7A41572F-27E5-F249-B8C3-F785616B9B6C}"/>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3447" name="Oval 7">
            <a:extLst>
              <a:ext uri="{FF2B5EF4-FFF2-40B4-BE49-F238E27FC236}">
                <a16:creationId xmlns:a16="http://schemas.microsoft.com/office/drawing/2014/main" id="{E0AD5D73-5AE9-FD4D-9D4B-4F08E2698CDD}"/>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3448" name="Oval 8">
            <a:extLst>
              <a:ext uri="{FF2B5EF4-FFF2-40B4-BE49-F238E27FC236}">
                <a16:creationId xmlns:a16="http://schemas.microsoft.com/office/drawing/2014/main" id="{A497462A-CCDF-9F4F-929A-4F6BDED93E12}"/>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3449" name="Line 9">
            <a:extLst>
              <a:ext uri="{FF2B5EF4-FFF2-40B4-BE49-F238E27FC236}">
                <a16:creationId xmlns:a16="http://schemas.microsoft.com/office/drawing/2014/main" id="{FD1E7D25-7247-A84C-A98E-CD9E6A928B9E}"/>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0" name="Line 10">
            <a:extLst>
              <a:ext uri="{FF2B5EF4-FFF2-40B4-BE49-F238E27FC236}">
                <a16:creationId xmlns:a16="http://schemas.microsoft.com/office/drawing/2014/main" id="{41975B03-6B04-D247-B2F6-2626D599710E}"/>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1" name="Line 11">
            <a:extLst>
              <a:ext uri="{FF2B5EF4-FFF2-40B4-BE49-F238E27FC236}">
                <a16:creationId xmlns:a16="http://schemas.microsoft.com/office/drawing/2014/main" id="{C2BC48A8-1996-FF44-AFE6-6A4CD9D6DF9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2" name="Line 12">
            <a:extLst>
              <a:ext uri="{FF2B5EF4-FFF2-40B4-BE49-F238E27FC236}">
                <a16:creationId xmlns:a16="http://schemas.microsoft.com/office/drawing/2014/main" id="{F343994F-D3E7-2B4A-902D-11F5669D17C7}"/>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3" name="Line 13">
            <a:extLst>
              <a:ext uri="{FF2B5EF4-FFF2-40B4-BE49-F238E27FC236}">
                <a16:creationId xmlns:a16="http://schemas.microsoft.com/office/drawing/2014/main" id="{BDCBA890-6433-1B45-A756-2CC0130992F5}"/>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4" name="Line 14">
            <a:extLst>
              <a:ext uri="{FF2B5EF4-FFF2-40B4-BE49-F238E27FC236}">
                <a16:creationId xmlns:a16="http://schemas.microsoft.com/office/drawing/2014/main" id="{7E1FD0ED-E08E-294E-9CBE-1EF00C52BE24}"/>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5" name="Oval 15">
            <a:extLst>
              <a:ext uri="{FF2B5EF4-FFF2-40B4-BE49-F238E27FC236}">
                <a16:creationId xmlns:a16="http://schemas.microsoft.com/office/drawing/2014/main" id="{7F34D8E0-65AA-1D4A-96AF-3465E138A1B2}"/>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3456" name="Text Box 16">
            <a:extLst>
              <a:ext uri="{FF2B5EF4-FFF2-40B4-BE49-F238E27FC236}">
                <a16:creationId xmlns:a16="http://schemas.microsoft.com/office/drawing/2014/main" id="{EEB5214C-48DA-6843-B5C6-7DB898410C19}"/>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3457" name="Line 17">
            <a:extLst>
              <a:ext uri="{FF2B5EF4-FFF2-40B4-BE49-F238E27FC236}">
                <a16:creationId xmlns:a16="http://schemas.microsoft.com/office/drawing/2014/main" id="{B6C20363-C795-8642-8818-2729E3E4B4C4}"/>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8" name="Line 18">
            <a:extLst>
              <a:ext uri="{FF2B5EF4-FFF2-40B4-BE49-F238E27FC236}">
                <a16:creationId xmlns:a16="http://schemas.microsoft.com/office/drawing/2014/main" id="{7EEB5BB8-3C3F-9646-92ED-56A9F9375600}"/>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9" name="Line 19">
            <a:extLst>
              <a:ext uri="{FF2B5EF4-FFF2-40B4-BE49-F238E27FC236}">
                <a16:creationId xmlns:a16="http://schemas.microsoft.com/office/drawing/2014/main" id="{7CCFF2DB-4657-914B-AB45-B87C095A5CFD}"/>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60" name="Oval 20">
            <a:extLst>
              <a:ext uri="{FF2B5EF4-FFF2-40B4-BE49-F238E27FC236}">
                <a16:creationId xmlns:a16="http://schemas.microsoft.com/office/drawing/2014/main" id="{B23A3AFF-B7F9-5548-89FD-770C120EAFBA}"/>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3461" name="Oval 21">
            <a:extLst>
              <a:ext uri="{FF2B5EF4-FFF2-40B4-BE49-F238E27FC236}">
                <a16:creationId xmlns:a16="http://schemas.microsoft.com/office/drawing/2014/main" id="{3C91535E-2637-A241-AAFD-EDAFD09DEDAB}"/>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3462" name="Oval 22">
            <a:extLst>
              <a:ext uri="{FF2B5EF4-FFF2-40B4-BE49-F238E27FC236}">
                <a16:creationId xmlns:a16="http://schemas.microsoft.com/office/drawing/2014/main" id="{EE240FF3-4468-DB48-B9D5-7F869933DB36}"/>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3463" name="Text Box 23">
            <a:extLst>
              <a:ext uri="{FF2B5EF4-FFF2-40B4-BE49-F238E27FC236}">
                <a16:creationId xmlns:a16="http://schemas.microsoft.com/office/drawing/2014/main" id="{A57DBC40-DD2E-0D40-8788-259636E31A94}"/>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3466" name="Text Box 26">
            <a:extLst>
              <a:ext uri="{FF2B5EF4-FFF2-40B4-BE49-F238E27FC236}">
                <a16:creationId xmlns:a16="http://schemas.microsoft.com/office/drawing/2014/main" id="{9F6E4996-CF72-D94D-885F-C426513B7077}"/>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3462"/>
                                        </p:tgtEl>
                                      </p:cBhvr>
                                    </p:animEffect>
                                    <p:set>
                                      <p:cBhvr>
                                        <p:cTn id="7" dur="1" fill="hold">
                                          <p:stCondLst>
                                            <p:cond delay="499"/>
                                          </p:stCondLst>
                                        </p:cTn>
                                        <p:tgtEl>
                                          <p:spTgt spid="5734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8D3407-D45D-6847-AC0A-7355B4E4EC0F}"/>
              </a:ext>
            </a:extLst>
          </p:cNvPr>
          <p:cNvSpPr>
            <a:spLocks noGrp="1" noChangeArrowheads="1"/>
          </p:cNvSpPr>
          <p:nvPr>
            <p:ph type="title"/>
          </p:nvPr>
        </p:nvSpPr>
        <p:spPr/>
        <p:txBody>
          <a:bodyPr/>
          <a:lstStyle/>
          <a:p>
            <a:r>
              <a:rPr lang="en-US" altLang="zh-CN"/>
              <a:t>Register</a:t>
            </a:r>
            <a:br>
              <a:rPr lang="en-US" altLang="zh-CN"/>
            </a:br>
            <a:r>
              <a:rPr lang="en-US" altLang="zh-CN"/>
              <a:t>Allocation</a:t>
            </a:r>
          </a:p>
        </p:txBody>
      </p:sp>
      <p:sp>
        <p:nvSpPr>
          <p:cNvPr id="513028" name="Rectangle 4">
            <a:extLst>
              <a:ext uri="{FF2B5EF4-FFF2-40B4-BE49-F238E27FC236}">
                <a16:creationId xmlns:a16="http://schemas.microsoft.com/office/drawing/2014/main" id="{270D1820-36C6-BB4A-B622-1D7559822E1B}"/>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code</a:t>
            </a:r>
            <a:r>
              <a:rPr lang="zh-CN" altLang="en-US" sz="1800" b="1" dirty="0">
                <a:latin typeface="Courier New" panose="02070309020205020404" pitchFamily="49" charset="0"/>
              </a:rPr>
              <a:t> </a:t>
            </a:r>
            <a:r>
              <a:rPr lang="en-US" altLang="zh-CN" sz="1800" b="1" dirty="0">
                <a:latin typeface="Courier New" panose="02070309020205020404" pitchFamily="49" charset="0"/>
              </a:rPr>
              <a:t>rewriting:</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rdi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movq</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endParaRPr lang="en-US" altLang="zh-CN" sz="1800" b="1" dirty="0">
              <a:solidFill>
                <a:schemeClr val="accent2"/>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3029" name="Rectangle 5">
            <a:extLst>
              <a:ext uri="{FF2B5EF4-FFF2-40B4-BE49-F238E27FC236}">
                <a16:creationId xmlns:a16="http://schemas.microsoft.com/office/drawing/2014/main" id="{81A276F9-B1CE-B94E-8E93-9895BA95EC37}"/>
              </a:ext>
            </a:extLst>
          </p:cNvPr>
          <p:cNvSpPr>
            <a:spLocks noChangeArrowheads="1"/>
          </p:cNvSpPr>
          <p:nvPr/>
        </p:nvSpPr>
        <p:spPr bwMode="auto">
          <a:xfrm>
            <a:off x="1371600" y="1905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2000" b="1" dirty="0">
                <a:latin typeface="Courier New" panose="02070309020205020404" pitchFamily="49" charset="0"/>
              </a:rPr>
              <a:t>Suppose that the </a:t>
            </a:r>
          </a:p>
          <a:p>
            <a:pPr>
              <a:lnSpc>
                <a:spcPct val="90000"/>
              </a:lnSpc>
              <a:buFont typeface="Wingdings" pitchFamily="2" charset="2"/>
              <a:buNone/>
            </a:pPr>
            <a:r>
              <a:rPr lang="en-US" altLang="zh-CN" sz="2000" b="1" dirty="0">
                <a:latin typeface="Courier New" panose="02070309020205020404" pitchFamily="49" charset="0"/>
              </a:rPr>
              <a:t>register allocator </a:t>
            </a:r>
          </a:p>
          <a:p>
            <a:pPr>
              <a:lnSpc>
                <a:spcPct val="90000"/>
              </a:lnSpc>
              <a:buFont typeface="Wingdings" pitchFamily="2" charset="2"/>
              <a:buNone/>
            </a:pPr>
            <a:r>
              <a:rPr lang="en-US" altLang="zh-CN" sz="2000" b="1" dirty="0">
                <a:latin typeface="Courier New" panose="02070309020205020404" pitchFamily="49" charset="0"/>
              </a:rPr>
              <a:t>determines that (we </a:t>
            </a:r>
          </a:p>
          <a:p>
            <a:pPr>
              <a:lnSpc>
                <a:spcPct val="90000"/>
              </a:lnSpc>
              <a:buFont typeface="Wingdings" pitchFamily="2" charset="2"/>
              <a:buNone/>
            </a:pPr>
            <a:r>
              <a:rPr lang="en-US" altLang="zh-CN" sz="2000" b="1" dirty="0">
                <a:latin typeface="Courier New" panose="02070309020205020404" pitchFamily="49" charset="0"/>
              </a:rPr>
              <a:t>will discuss how to </a:t>
            </a:r>
          </a:p>
          <a:p>
            <a:pPr>
              <a:lnSpc>
                <a:spcPct val="90000"/>
              </a:lnSpc>
              <a:buFont typeface="Wingdings" pitchFamily="2" charset="2"/>
              <a:buNone/>
            </a:pPr>
            <a:r>
              <a:rPr lang="en-US" altLang="zh-CN" sz="2000" b="1" dirty="0">
                <a:latin typeface="Courier New" panose="02070309020205020404" pitchFamily="49" charset="0"/>
              </a:rPr>
              <a:t>do this a little </a:t>
            </a:r>
          </a:p>
          <a:p>
            <a:pPr>
              <a:lnSpc>
                <a:spcPct val="90000"/>
              </a:lnSpc>
              <a:buFont typeface="Wingdings" pitchFamily="2" charset="2"/>
              <a:buNone/>
            </a:pPr>
            <a:r>
              <a:rPr lang="en-US" altLang="zh-CN" sz="2000" b="1" dirty="0">
                <a:latin typeface="Courier New" panose="02070309020205020404" pitchFamily="49" charset="0"/>
              </a:rPr>
              <a:t>later):</a:t>
            </a:r>
          </a:p>
          <a:p>
            <a:pPr>
              <a:lnSpc>
                <a:spcPct val="90000"/>
              </a:lnSpc>
              <a:buFont typeface="Wingdings" pitchFamily="2" charset="2"/>
              <a:buNone/>
            </a:pPr>
            <a:r>
              <a:rPr lang="en-US" altLang="zh-CN" sz="2000" b="1" dirty="0">
                <a:solidFill>
                  <a:srgbClr val="0432FF"/>
                </a:solidFill>
                <a:latin typeface="Courier New" panose="02070309020205020404" pitchFamily="49" charset="0"/>
              </a:rPr>
              <a:t>x</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rdi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y</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rsi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a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b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c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d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latin typeface="Courier New" panose="02070309020205020404" pitchFamily="49" charset="0"/>
              </a:rPr>
              <a:t>(this data structure </a:t>
            </a:r>
          </a:p>
          <a:p>
            <a:pPr>
              <a:lnSpc>
                <a:spcPct val="90000"/>
              </a:lnSpc>
              <a:buFont typeface="Wingdings" pitchFamily="2" charset="2"/>
              <a:buNone/>
            </a:pPr>
            <a:r>
              <a:rPr lang="en-US" altLang="zh-CN" sz="2000" b="1" dirty="0">
                <a:latin typeface="Courier New" panose="02070309020205020404" pitchFamily="49" charset="0"/>
              </a:rPr>
              <a:t>is called a </a:t>
            </a:r>
            <a:r>
              <a:rPr lang="en-US" altLang="zh-CN" sz="2000" b="1" dirty="0">
                <a:solidFill>
                  <a:srgbClr val="0432FF"/>
                </a:solidFill>
                <a:latin typeface="Courier New" panose="02070309020205020404" pitchFamily="49" charset="0"/>
              </a:rPr>
              <a:t>temp map</a:t>
            </a:r>
            <a:r>
              <a:rPr lang="en-US" altLang="zh-CN" sz="20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13029">
                                            <p:txEl>
                                              <p:pRg st="14" end="14"/>
                                            </p:txEl>
                                          </p:spTgt>
                                        </p:tgtEl>
                                        <p:attrNameLst>
                                          <p:attrName>style.visibility</p:attrName>
                                        </p:attrNameLst>
                                      </p:cBhvr>
                                      <p:to>
                                        <p:strVal val="visible"/>
                                      </p:to>
                                    </p:set>
                                    <p:animEffect transition="in" filter="blinds(horizontal)">
                                      <p:cBhvr>
                                        <p:cTn id="7" dur="500"/>
                                        <p:tgtEl>
                                          <p:spTgt spid="51302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Effect transition="in" filter="blinds(horizontal)">
                                      <p:cBhvr>
                                        <p:cTn id="12"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80F119E1-4659-D24B-A057-AF11EC5B6DF2}"/>
              </a:ext>
            </a:extLst>
          </p:cNvPr>
          <p:cNvSpPr>
            <a:spLocks noGrp="1" noChangeArrowheads="1"/>
          </p:cNvSpPr>
          <p:nvPr>
            <p:ph type="title"/>
          </p:nvPr>
        </p:nvSpPr>
        <p:spPr/>
        <p:txBody>
          <a:bodyPr/>
          <a:lstStyle/>
          <a:p>
            <a:r>
              <a:rPr lang="en-US" altLang="zh-CN"/>
              <a:t>Step 3: selection</a:t>
            </a:r>
          </a:p>
        </p:txBody>
      </p:sp>
      <p:sp>
        <p:nvSpPr>
          <p:cNvPr id="574467" name="Text Box 3">
            <a:extLst>
              <a:ext uri="{FF2B5EF4-FFF2-40B4-BE49-F238E27FC236}">
                <a16:creationId xmlns:a16="http://schemas.microsoft.com/office/drawing/2014/main" id="{62649334-7EB2-F441-BD0F-A3EFA00E519D}"/>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4468" name="Oval 4">
            <a:extLst>
              <a:ext uri="{FF2B5EF4-FFF2-40B4-BE49-F238E27FC236}">
                <a16:creationId xmlns:a16="http://schemas.microsoft.com/office/drawing/2014/main" id="{48A16901-599B-3C40-BA94-43218F93D27A}"/>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4469" name="Oval 5">
            <a:extLst>
              <a:ext uri="{FF2B5EF4-FFF2-40B4-BE49-F238E27FC236}">
                <a16:creationId xmlns:a16="http://schemas.microsoft.com/office/drawing/2014/main" id="{FAC4C6B8-D55E-F649-B9EA-EA562DFD1329}"/>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4470" name="Oval 6">
            <a:extLst>
              <a:ext uri="{FF2B5EF4-FFF2-40B4-BE49-F238E27FC236}">
                <a16:creationId xmlns:a16="http://schemas.microsoft.com/office/drawing/2014/main" id="{6DD0F633-FB98-AB47-95C2-1007921EB1A0}"/>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4471" name="Oval 7">
            <a:extLst>
              <a:ext uri="{FF2B5EF4-FFF2-40B4-BE49-F238E27FC236}">
                <a16:creationId xmlns:a16="http://schemas.microsoft.com/office/drawing/2014/main" id="{81CF04CA-D95B-F94C-A87B-943B1F57BB50}"/>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4472" name="Oval 8">
            <a:extLst>
              <a:ext uri="{FF2B5EF4-FFF2-40B4-BE49-F238E27FC236}">
                <a16:creationId xmlns:a16="http://schemas.microsoft.com/office/drawing/2014/main" id="{04496BB0-EC14-664D-8083-42DEE36D9844}"/>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4473" name="Line 9">
            <a:extLst>
              <a:ext uri="{FF2B5EF4-FFF2-40B4-BE49-F238E27FC236}">
                <a16:creationId xmlns:a16="http://schemas.microsoft.com/office/drawing/2014/main" id="{4CE3B808-F1B7-F547-A51F-7D70C0C5B432}"/>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4" name="Line 10">
            <a:extLst>
              <a:ext uri="{FF2B5EF4-FFF2-40B4-BE49-F238E27FC236}">
                <a16:creationId xmlns:a16="http://schemas.microsoft.com/office/drawing/2014/main" id="{33649E05-0537-8E4A-88BC-34C35F75D3FB}"/>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5" name="Line 11">
            <a:extLst>
              <a:ext uri="{FF2B5EF4-FFF2-40B4-BE49-F238E27FC236}">
                <a16:creationId xmlns:a16="http://schemas.microsoft.com/office/drawing/2014/main" id="{71896122-B2C5-6641-A716-5D58454DDDEA}"/>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6" name="Line 12">
            <a:extLst>
              <a:ext uri="{FF2B5EF4-FFF2-40B4-BE49-F238E27FC236}">
                <a16:creationId xmlns:a16="http://schemas.microsoft.com/office/drawing/2014/main" id="{F209AFE1-B90C-8244-A15F-5888A7BBACC9}"/>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7" name="Line 13">
            <a:extLst>
              <a:ext uri="{FF2B5EF4-FFF2-40B4-BE49-F238E27FC236}">
                <a16:creationId xmlns:a16="http://schemas.microsoft.com/office/drawing/2014/main" id="{9186F533-39C0-CF46-BB11-CC275483581F}"/>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8" name="Line 14">
            <a:extLst>
              <a:ext uri="{FF2B5EF4-FFF2-40B4-BE49-F238E27FC236}">
                <a16:creationId xmlns:a16="http://schemas.microsoft.com/office/drawing/2014/main" id="{29A9AE53-D8EC-EF40-A279-8C5218C26630}"/>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9" name="Oval 15">
            <a:extLst>
              <a:ext uri="{FF2B5EF4-FFF2-40B4-BE49-F238E27FC236}">
                <a16:creationId xmlns:a16="http://schemas.microsoft.com/office/drawing/2014/main" id="{F2AC4040-E167-FD4B-BDDE-57DE5C1E202A}"/>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4480" name="Text Box 16">
            <a:extLst>
              <a:ext uri="{FF2B5EF4-FFF2-40B4-BE49-F238E27FC236}">
                <a16:creationId xmlns:a16="http://schemas.microsoft.com/office/drawing/2014/main" id="{4B355A12-5E6D-C145-8D8E-BF7A0A92F747}"/>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4481" name="Line 17">
            <a:extLst>
              <a:ext uri="{FF2B5EF4-FFF2-40B4-BE49-F238E27FC236}">
                <a16:creationId xmlns:a16="http://schemas.microsoft.com/office/drawing/2014/main" id="{8470242D-4894-B948-91C0-88FEE8C6529E}"/>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2" name="Line 18">
            <a:extLst>
              <a:ext uri="{FF2B5EF4-FFF2-40B4-BE49-F238E27FC236}">
                <a16:creationId xmlns:a16="http://schemas.microsoft.com/office/drawing/2014/main" id="{EE0325A0-9BE5-384B-8716-BB23A4E91D1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3" name="Line 19">
            <a:extLst>
              <a:ext uri="{FF2B5EF4-FFF2-40B4-BE49-F238E27FC236}">
                <a16:creationId xmlns:a16="http://schemas.microsoft.com/office/drawing/2014/main" id="{AC5FE9BF-7E98-AE45-BF51-F80A5DB0FC5C}"/>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4" name="Oval 20">
            <a:extLst>
              <a:ext uri="{FF2B5EF4-FFF2-40B4-BE49-F238E27FC236}">
                <a16:creationId xmlns:a16="http://schemas.microsoft.com/office/drawing/2014/main" id="{158FEF0F-D819-B04C-B0E3-044531A64C53}"/>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4485" name="Oval 21">
            <a:extLst>
              <a:ext uri="{FF2B5EF4-FFF2-40B4-BE49-F238E27FC236}">
                <a16:creationId xmlns:a16="http://schemas.microsoft.com/office/drawing/2014/main" id="{59856DF4-0BB7-2442-A8CF-D83D0D912883}"/>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4488" name="Text Box 24">
            <a:extLst>
              <a:ext uri="{FF2B5EF4-FFF2-40B4-BE49-F238E27FC236}">
                <a16:creationId xmlns:a16="http://schemas.microsoft.com/office/drawing/2014/main" id="{9D341A45-0E16-C34C-9C4C-08A3480CB6E5}"/>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4489" name="Text Box 25">
            <a:extLst>
              <a:ext uri="{FF2B5EF4-FFF2-40B4-BE49-F238E27FC236}">
                <a16:creationId xmlns:a16="http://schemas.microsoft.com/office/drawing/2014/main" id="{04BDA351-9B31-7348-96C8-96F019B9A061}"/>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4485"/>
                                        </p:tgtEl>
                                      </p:cBhvr>
                                    </p:animEffect>
                                    <p:set>
                                      <p:cBhvr>
                                        <p:cTn id="7" dur="1" fill="hold">
                                          <p:stCondLst>
                                            <p:cond delay="499"/>
                                          </p:stCondLst>
                                        </p:cTn>
                                        <p:tgtEl>
                                          <p:spTgt spid="5744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8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FAC708C1-ED65-7844-B1C1-7190D11F6F51}"/>
              </a:ext>
            </a:extLst>
          </p:cNvPr>
          <p:cNvSpPr>
            <a:spLocks noGrp="1" noChangeArrowheads="1"/>
          </p:cNvSpPr>
          <p:nvPr>
            <p:ph type="title"/>
          </p:nvPr>
        </p:nvSpPr>
        <p:spPr/>
        <p:txBody>
          <a:bodyPr/>
          <a:lstStyle/>
          <a:p>
            <a:r>
              <a:rPr lang="en-US" altLang="zh-CN"/>
              <a:t>Step 3: selection</a:t>
            </a:r>
          </a:p>
        </p:txBody>
      </p:sp>
      <p:sp>
        <p:nvSpPr>
          <p:cNvPr id="575491" name="Text Box 3">
            <a:extLst>
              <a:ext uri="{FF2B5EF4-FFF2-40B4-BE49-F238E27FC236}">
                <a16:creationId xmlns:a16="http://schemas.microsoft.com/office/drawing/2014/main" id="{375D0CA4-6CF2-F844-AC0E-1E6173E152AB}"/>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5492" name="Oval 4">
            <a:extLst>
              <a:ext uri="{FF2B5EF4-FFF2-40B4-BE49-F238E27FC236}">
                <a16:creationId xmlns:a16="http://schemas.microsoft.com/office/drawing/2014/main" id="{0ECB7AA3-BC54-5645-8494-431ECF207F6C}"/>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5493" name="Oval 5">
            <a:extLst>
              <a:ext uri="{FF2B5EF4-FFF2-40B4-BE49-F238E27FC236}">
                <a16:creationId xmlns:a16="http://schemas.microsoft.com/office/drawing/2014/main" id="{E21BABA7-6EBA-0246-9F2E-9249E0B41ACF}"/>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5494" name="Oval 6">
            <a:extLst>
              <a:ext uri="{FF2B5EF4-FFF2-40B4-BE49-F238E27FC236}">
                <a16:creationId xmlns:a16="http://schemas.microsoft.com/office/drawing/2014/main" id="{CA6B90D3-A67D-3649-9411-6535E2985A6B}"/>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5495" name="Oval 7">
            <a:extLst>
              <a:ext uri="{FF2B5EF4-FFF2-40B4-BE49-F238E27FC236}">
                <a16:creationId xmlns:a16="http://schemas.microsoft.com/office/drawing/2014/main" id="{02F474D3-18AE-6945-8A1C-9E33978CA4DD}"/>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5496" name="Oval 8">
            <a:extLst>
              <a:ext uri="{FF2B5EF4-FFF2-40B4-BE49-F238E27FC236}">
                <a16:creationId xmlns:a16="http://schemas.microsoft.com/office/drawing/2014/main" id="{E3E06D50-5E1D-984F-A057-EE7F01D5047C}"/>
              </a:ext>
            </a:extLst>
          </p:cNvPr>
          <p:cNvSpPr>
            <a:spLocks noChangeArrowheads="1"/>
          </p:cNvSpPr>
          <p:nvPr/>
        </p:nvSpPr>
        <p:spPr bwMode="auto">
          <a:xfrm>
            <a:off x="32004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5497" name="Line 9">
            <a:extLst>
              <a:ext uri="{FF2B5EF4-FFF2-40B4-BE49-F238E27FC236}">
                <a16:creationId xmlns:a16="http://schemas.microsoft.com/office/drawing/2014/main" id="{9C495CC1-89A2-6D40-9741-139E00B06E05}"/>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8" name="Line 10">
            <a:extLst>
              <a:ext uri="{FF2B5EF4-FFF2-40B4-BE49-F238E27FC236}">
                <a16:creationId xmlns:a16="http://schemas.microsoft.com/office/drawing/2014/main" id="{DB6A0DA3-7D9D-8242-9EA2-51C0DDD8ACDD}"/>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9" name="Line 11">
            <a:extLst>
              <a:ext uri="{FF2B5EF4-FFF2-40B4-BE49-F238E27FC236}">
                <a16:creationId xmlns:a16="http://schemas.microsoft.com/office/drawing/2014/main" id="{8E0B17FD-CA3A-7047-B653-EE0E609E2C06}"/>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0" name="Line 12">
            <a:extLst>
              <a:ext uri="{FF2B5EF4-FFF2-40B4-BE49-F238E27FC236}">
                <a16:creationId xmlns:a16="http://schemas.microsoft.com/office/drawing/2014/main" id="{1D4ACB09-CBF0-A345-95A2-48174F257248}"/>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1" name="Line 13">
            <a:extLst>
              <a:ext uri="{FF2B5EF4-FFF2-40B4-BE49-F238E27FC236}">
                <a16:creationId xmlns:a16="http://schemas.microsoft.com/office/drawing/2014/main" id="{D55F6E7B-591C-8F4C-A992-D3339EEB2AED}"/>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2" name="Line 14">
            <a:extLst>
              <a:ext uri="{FF2B5EF4-FFF2-40B4-BE49-F238E27FC236}">
                <a16:creationId xmlns:a16="http://schemas.microsoft.com/office/drawing/2014/main" id="{81A2861A-D694-CC4D-94E4-76254F7F1994}"/>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3" name="Oval 15">
            <a:extLst>
              <a:ext uri="{FF2B5EF4-FFF2-40B4-BE49-F238E27FC236}">
                <a16:creationId xmlns:a16="http://schemas.microsoft.com/office/drawing/2014/main" id="{EE0A75E6-BAEF-974B-9F43-2D67BCB0C425}"/>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5504" name="Text Box 16">
            <a:extLst>
              <a:ext uri="{FF2B5EF4-FFF2-40B4-BE49-F238E27FC236}">
                <a16:creationId xmlns:a16="http://schemas.microsoft.com/office/drawing/2014/main" id="{43D9639A-1CB2-404D-9940-68E4BBF2D281}"/>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5505" name="Line 17">
            <a:extLst>
              <a:ext uri="{FF2B5EF4-FFF2-40B4-BE49-F238E27FC236}">
                <a16:creationId xmlns:a16="http://schemas.microsoft.com/office/drawing/2014/main" id="{F33F82D1-DF70-264B-BA4E-A38D74D80832}"/>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6" name="Line 18">
            <a:extLst>
              <a:ext uri="{FF2B5EF4-FFF2-40B4-BE49-F238E27FC236}">
                <a16:creationId xmlns:a16="http://schemas.microsoft.com/office/drawing/2014/main" id="{A3976EEC-DB6F-8946-848E-A50CE28665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7" name="Line 19">
            <a:extLst>
              <a:ext uri="{FF2B5EF4-FFF2-40B4-BE49-F238E27FC236}">
                <a16:creationId xmlns:a16="http://schemas.microsoft.com/office/drawing/2014/main" id="{58C95A26-9652-5246-96EA-201421384C6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8" name="Oval 20">
            <a:extLst>
              <a:ext uri="{FF2B5EF4-FFF2-40B4-BE49-F238E27FC236}">
                <a16:creationId xmlns:a16="http://schemas.microsoft.com/office/drawing/2014/main" id="{102A154B-4682-9946-8EAE-CB49A3BC0481}"/>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5510" name="Text Box 22">
            <a:extLst>
              <a:ext uri="{FF2B5EF4-FFF2-40B4-BE49-F238E27FC236}">
                <a16:creationId xmlns:a16="http://schemas.microsoft.com/office/drawing/2014/main" id="{C5C5A463-9591-164C-8A60-E42FDB645986}"/>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5511" name="Text Box 23">
            <a:extLst>
              <a:ext uri="{FF2B5EF4-FFF2-40B4-BE49-F238E27FC236}">
                <a16:creationId xmlns:a16="http://schemas.microsoft.com/office/drawing/2014/main" id="{94383719-4A75-7749-9488-F6C8A24EEA39}"/>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5508"/>
                                        </p:tgtEl>
                                      </p:cBhvr>
                                    </p:animEffect>
                                    <p:set>
                                      <p:cBhvr>
                                        <p:cTn id="7" dur="1" fill="hold">
                                          <p:stCondLst>
                                            <p:cond delay="499"/>
                                          </p:stCondLst>
                                        </p:cTn>
                                        <p:tgtEl>
                                          <p:spTgt spid="5755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0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E33C68C4-2EF6-AF43-A4E8-B097B98A9B87}"/>
              </a:ext>
            </a:extLst>
          </p:cNvPr>
          <p:cNvSpPr>
            <a:spLocks noGrp="1" noChangeArrowheads="1"/>
          </p:cNvSpPr>
          <p:nvPr>
            <p:ph type="title"/>
          </p:nvPr>
        </p:nvSpPr>
        <p:spPr/>
        <p:txBody>
          <a:bodyPr/>
          <a:lstStyle/>
          <a:p>
            <a:r>
              <a:rPr lang="en-US" altLang="zh-CN"/>
              <a:t>Step 3: selection</a:t>
            </a:r>
          </a:p>
        </p:txBody>
      </p:sp>
      <p:sp>
        <p:nvSpPr>
          <p:cNvPr id="576515" name="Text Box 3">
            <a:extLst>
              <a:ext uri="{FF2B5EF4-FFF2-40B4-BE49-F238E27FC236}">
                <a16:creationId xmlns:a16="http://schemas.microsoft.com/office/drawing/2014/main" id="{100DA23C-5273-1A43-A2B2-9529ED7F9CCA}"/>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6516" name="Oval 4">
            <a:extLst>
              <a:ext uri="{FF2B5EF4-FFF2-40B4-BE49-F238E27FC236}">
                <a16:creationId xmlns:a16="http://schemas.microsoft.com/office/drawing/2014/main" id="{BEA80F43-DC59-1648-BBED-FCE81FD62582}"/>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6517" name="Oval 5">
            <a:extLst>
              <a:ext uri="{FF2B5EF4-FFF2-40B4-BE49-F238E27FC236}">
                <a16:creationId xmlns:a16="http://schemas.microsoft.com/office/drawing/2014/main" id="{3812E80B-0764-4A4C-BC16-B40BB746E501}"/>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6518" name="Oval 6">
            <a:extLst>
              <a:ext uri="{FF2B5EF4-FFF2-40B4-BE49-F238E27FC236}">
                <a16:creationId xmlns:a16="http://schemas.microsoft.com/office/drawing/2014/main" id="{11B85674-5A6B-D14A-B9DD-B984873551A6}"/>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6519" name="Oval 7">
            <a:extLst>
              <a:ext uri="{FF2B5EF4-FFF2-40B4-BE49-F238E27FC236}">
                <a16:creationId xmlns:a16="http://schemas.microsoft.com/office/drawing/2014/main" id="{C2B16AC6-8F10-0243-97B9-03F502B374A9}"/>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6520" name="Oval 8">
            <a:extLst>
              <a:ext uri="{FF2B5EF4-FFF2-40B4-BE49-F238E27FC236}">
                <a16:creationId xmlns:a16="http://schemas.microsoft.com/office/drawing/2014/main" id="{98D62434-2116-394C-A438-6F6F559B3EC2}"/>
              </a:ext>
            </a:extLst>
          </p:cNvPr>
          <p:cNvSpPr>
            <a:spLocks noChangeArrowheads="1"/>
          </p:cNvSpPr>
          <p:nvPr/>
        </p:nvSpPr>
        <p:spPr bwMode="auto">
          <a:xfrm>
            <a:off x="32004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6521" name="Line 9">
            <a:extLst>
              <a:ext uri="{FF2B5EF4-FFF2-40B4-BE49-F238E27FC236}">
                <a16:creationId xmlns:a16="http://schemas.microsoft.com/office/drawing/2014/main" id="{B7EF771A-1CDC-934F-A207-980383EF6A65}"/>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2" name="Line 10">
            <a:extLst>
              <a:ext uri="{FF2B5EF4-FFF2-40B4-BE49-F238E27FC236}">
                <a16:creationId xmlns:a16="http://schemas.microsoft.com/office/drawing/2014/main" id="{8F9DE339-BB48-5F47-BFC6-DE39CEABCA3E}"/>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3" name="Line 11">
            <a:extLst>
              <a:ext uri="{FF2B5EF4-FFF2-40B4-BE49-F238E27FC236}">
                <a16:creationId xmlns:a16="http://schemas.microsoft.com/office/drawing/2014/main" id="{9D782C2D-05C6-3748-A9BE-379B928EEE97}"/>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4" name="Line 12">
            <a:extLst>
              <a:ext uri="{FF2B5EF4-FFF2-40B4-BE49-F238E27FC236}">
                <a16:creationId xmlns:a16="http://schemas.microsoft.com/office/drawing/2014/main" id="{C3B1C169-1A4C-3E4F-8E8E-4CEDA6EF5341}"/>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5" name="Line 13">
            <a:extLst>
              <a:ext uri="{FF2B5EF4-FFF2-40B4-BE49-F238E27FC236}">
                <a16:creationId xmlns:a16="http://schemas.microsoft.com/office/drawing/2014/main" id="{A8487A88-353A-6C41-A7C8-A243D890A420}"/>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6" name="Line 14">
            <a:extLst>
              <a:ext uri="{FF2B5EF4-FFF2-40B4-BE49-F238E27FC236}">
                <a16:creationId xmlns:a16="http://schemas.microsoft.com/office/drawing/2014/main" id="{5798DB34-F334-EA4E-AB09-08E4160A3303}"/>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7" name="Oval 15">
            <a:extLst>
              <a:ext uri="{FF2B5EF4-FFF2-40B4-BE49-F238E27FC236}">
                <a16:creationId xmlns:a16="http://schemas.microsoft.com/office/drawing/2014/main" id="{8DF24A54-265C-6542-8E57-8CD5F934B7ED}"/>
              </a:ext>
            </a:extLst>
          </p:cNvPr>
          <p:cNvSpPr>
            <a:spLocks noChangeArrowheads="1"/>
          </p:cNvSpPr>
          <p:nvPr/>
        </p:nvSpPr>
        <p:spPr bwMode="auto">
          <a:xfrm>
            <a:off x="51816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6528" name="Text Box 16">
            <a:extLst>
              <a:ext uri="{FF2B5EF4-FFF2-40B4-BE49-F238E27FC236}">
                <a16:creationId xmlns:a16="http://schemas.microsoft.com/office/drawing/2014/main" id="{3187FD42-93FB-EE40-BEE0-6F341FD58364}"/>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6529" name="Line 17">
            <a:extLst>
              <a:ext uri="{FF2B5EF4-FFF2-40B4-BE49-F238E27FC236}">
                <a16:creationId xmlns:a16="http://schemas.microsoft.com/office/drawing/2014/main" id="{EF8E1FED-EEA3-414A-95B9-BF817E785D92}"/>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0" name="Line 18">
            <a:extLst>
              <a:ext uri="{FF2B5EF4-FFF2-40B4-BE49-F238E27FC236}">
                <a16:creationId xmlns:a16="http://schemas.microsoft.com/office/drawing/2014/main" id="{56B9143B-09FC-8F42-B5A8-A3EDA54B0511}"/>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1" name="Line 19">
            <a:extLst>
              <a:ext uri="{FF2B5EF4-FFF2-40B4-BE49-F238E27FC236}">
                <a16:creationId xmlns:a16="http://schemas.microsoft.com/office/drawing/2014/main" id="{550DD25C-4130-724A-867F-DAE3EABBDDC8}"/>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3" name="Text Box 21">
            <a:extLst>
              <a:ext uri="{FF2B5EF4-FFF2-40B4-BE49-F238E27FC236}">
                <a16:creationId xmlns:a16="http://schemas.microsoft.com/office/drawing/2014/main" id="{6518D5EA-2524-1849-B389-E2A2138A80FF}"/>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6534" name="Text Box 22">
            <a:extLst>
              <a:ext uri="{FF2B5EF4-FFF2-40B4-BE49-F238E27FC236}">
                <a16:creationId xmlns:a16="http://schemas.microsoft.com/office/drawing/2014/main" id="{8B109B8A-DF18-A748-96FA-F37C8C78FD7A}"/>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6535" name="Text Box 23">
            <a:extLst>
              <a:ext uri="{FF2B5EF4-FFF2-40B4-BE49-F238E27FC236}">
                <a16:creationId xmlns:a16="http://schemas.microsoft.com/office/drawing/2014/main" id="{0A35675E-0883-C34D-8046-47636EF5ECE2}"/>
              </a:ext>
            </a:extLst>
          </p:cNvPr>
          <p:cNvSpPr txBox="1">
            <a:spLocks noChangeArrowheads="1"/>
          </p:cNvSpPr>
          <p:nvPr/>
        </p:nvSpPr>
        <p:spPr bwMode="auto">
          <a:xfrm>
            <a:off x="6172200" y="5029200"/>
            <a:ext cx="2819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There are two actual spills: </a:t>
            </a:r>
            <a:r>
              <a:rPr lang="en-US" altLang="zh-CN" sz="2000" dirty="0">
                <a:solidFill>
                  <a:srgbClr val="0432FF"/>
                </a:solidFill>
              </a:rPr>
              <a:t>c</a:t>
            </a:r>
            <a:r>
              <a:rPr lang="en-US" altLang="zh-CN" sz="2000" dirty="0">
                <a:solidFill>
                  <a:schemeClr val="folHlink"/>
                </a:solidFill>
              </a:rPr>
              <a:t> </a:t>
            </a:r>
            <a:r>
              <a:rPr lang="en-US" altLang="zh-CN" sz="2000" dirty="0"/>
              <a:t>and </a:t>
            </a:r>
            <a:r>
              <a:rPr lang="en-US" altLang="zh-CN" sz="2000" dirty="0">
                <a:solidFill>
                  <a:srgbClr val="0432FF"/>
                </a:solidFill>
              </a:rPr>
              <a:t>d</a:t>
            </a:r>
            <a:r>
              <a:rPr lang="en-US" altLang="zh-CN" sz="2000" dirty="0"/>
              <a:t>. We rewrite the code and restart.</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35"/>
                                        </p:tgtEl>
                                        <p:attrNameLst>
                                          <p:attrName>style.visibility</p:attrName>
                                        </p:attrNameLst>
                                      </p:cBhvr>
                                      <p:to>
                                        <p:strVal val="visible"/>
                                      </p:to>
                                    </p:set>
                                    <p:animEffect transition="in" filter="blinds(horizontal)">
                                      <p:cBhvr>
                                        <p:cTn id="7" dur="500"/>
                                        <p:tgtEl>
                                          <p:spTgt spid="57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3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737A030E-79F5-1449-96B6-9B3372AEA3F4}"/>
              </a:ext>
            </a:extLst>
          </p:cNvPr>
          <p:cNvSpPr>
            <a:spLocks noGrp="1" noChangeArrowheads="1"/>
          </p:cNvSpPr>
          <p:nvPr>
            <p:ph type="title"/>
          </p:nvPr>
        </p:nvSpPr>
        <p:spPr/>
        <p:txBody>
          <a:bodyPr/>
          <a:lstStyle/>
          <a:p>
            <a:r>
              <a:rPr lang="en-US" altLang="zh-CN"/>
              <a:t>Step 4: code rewriting (actual spill)</a:t>
            </a:r>
          </a:p>
        </p:txBody>
      </p:sp>
      <p:sp>
        <p:nvSpPr>
          <p:cNvPr id="577539" name="Text Box 3">
            <a:extLst>
              <a:ext uri="{FF2B5EF4-FFF2-40B4-BE49-F238E27FC236}">
                <a16:creationId xmlns:a16="http://schemas.microsoft.com/office/drawing/2014/main" id="{61E0AF43-C37E-744B-902C-DBE145C71F53}"/>
              </a:ext>
            </a:extLst>
          </p:cNvPr>
          <p:cNvSpPr txBox="1">
            <a:spLocks noChangeArrowheads="1"/>
          </p:cNvSpPr>
          <p:nvPr/>
        </p:nvSpPr>
        <p:spPr bwMode="auto">
          <a:xfrm>
            <a:off x="609600" y="2209800"/>
            <a:ext cx="16764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folHlink"/>
                </a:solidFill>
                <a:latin typeface="Courier New" panose="02070309020205020404" pitchFamily="49" charset="0"/>
              </a:rPr>
              <a:t>a = 1</a:t>
            </a:r>
          </a:p>
          <a:p>
            <a:pPr>
              <a:spcBef>
                <a:spcPct val="50000"/>
              </a:spcBef>
            </a:pPr>
            <a:r>
              <a:rPr lang="en-US" altLang="zh-CN" sz="2000" b="1" dirty="0">
                <a:solidFill>
                  <a:schemeClr val="folHlink"/>
                </a:solidFill>
                <a:latin typeface="Courier New" panose="02070309020205020404" pitchFamily="49" charset="0"/>
              </a:rPr>
              <a:t>b = 2</a:t>
            </a:r>
          </a:p>
          <a:p>
            <a:pPr>
              <a:spcBef>
                <a:spcPct val="50000"/>
              </a:spcBef>
            </a:pPr>
            <a:r>
              <a:rPr lang="en-US" altLang="zh-CN" sz="2000" b="1" dirty="0">
                <a:solidFill>
                  <a:schemeClr val="hlink"/>
                </a:solidFill>
                <a:latin typeface="Courier New" panose="02070309020205020404" pitchFamily="49" charset="0"/>
              </a:rPr>
              <a:t>c</a:t>
            </a:r>
            <a:r>
              <a:rPr lang="en-US" altLang="zh-CN" sz="2000" b="1" dirty="0">
                <a:solidFill>
                  <a:schemeClr val="folHlink"/>
                </a:solidFill>
                <a:latin typeface="Courier New" panose="02070309020205020404" pitchFamily="49" charset="0"/>
              </a:rPr>
              <a:t>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ct val="50000"/>
              </a:spcBef>
            </a:pPr>
            <a:r>
              <a:rPr lang="en-US" altLang="zh-CN" sz="2000" b="1" dirty="0">
                <a:solidFill>
                  <a:schemeClr val="hlink"/>
                </a:solidFill>
                <a:latin typeface="Courier New" panose="02070309020205020404" pitchFamily="49" charset="0"/>
              </a:rPr>
              <a:t>d</a:t>
            </a:r>
            <a:r>
              <a:rPr lang="en-US" altLang="zh-CN" sz="2000" b="1" dirty="0">
                <a:solidFill>
                  <a:schemeClr val="folHlink"/>
                </a:solidFill>
                <a:latin typeface="Courier New" panose="02070309020205020404" pitchFamily="49" charset="0"/>
              </a:rPr>
              <a:t> = </a:t>
            </a:r>
            <a:r>
              <a:rPr lang="en-US" altLang="zh-CN" sz="2000" b="1" dirty="0" err="1">
                <a:solidFill>
                  <a:schemeClr val="folHlink"/>
                </a:solidFill>
                <a:latin typeface="Courier New" panose="02070309020205020404" pitchFamily="49" charset="0"/>
              </a:rPr>
              <a:t>a+</a:t>
            </a:r>
            <a:r>
              <a:rPr lang="en-US" altLang="zh-CN" sz="2000" b="1" dirty="0" err="1">
                <a:solidFill>
                  <a:schemeClr val="hlink"/>
                </a:solidFill>
                <a:latin typeface="Courier New" panose="02070309020205020404" pitchFamily="49" charset="0"/>
              </a:rPr>
              <a:t>c</a:t>
            </a:r>
            <a:endParaRPr lang="en-US" altLang="zh-CN" sz="2000" b="1" dirty="0">
              <a:solidFill>
                <a:schemeClr val="hlink"/>
              </a:solidFill>
              <a:latin typeface="Courier New" panose="02070309020205020404" pitchFamily="49" charset="0"/>
            </a:endParaRPr>
          </a:p>
          <a:p>
            <a:pPr>
              <a:spcBef>
                <a:spcPct val="50000"/>
              </a:spcBef>
            </a:pPr>
            <a:r>
              <a:rPr lang="en-US" altLang="zh-CN" sz="2000" b="1" dirty="0">
                <a:solidFill>
                  <a:schemeClr val="folHlink"/>
                </a:solidFill>
                <a:latin typeface="Courier New" panose="02070309020205020404" pitchFamily="49" charset="0"/>
              </a:rPr>
              <a:t>e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ct val="50000"/>
              </a:spcBef>
            </a:pPr>
            <a:r>
              <a:rPr lang="en-US" altLang="zh-CN" sz="2000" b="1" dirty="0">
                <a:solidFill>
                  <a:schemeClr val="folHlink"/>
                </a:solidFill>
                <a:latin typeface="Courier New" panose="02070309020205020404" pitchFamily="49" charset="0"/>
              </a:rPr>
              <a:t>f = </a:t>
            </a:r>
            <a:r>
              <a:rPr lang="en-US" altLang="zh-CN" sz="2000" b="1" dirty="0" err="1">
                <a:solidFill>
                  <a:schemeClr val="hlink"/>
                </a:solidFill>
                <a:latin typeface="Courier New" panose="02070309020205020404" pitchFamily="49" charset="0"/>
              </a:rPr>
              <a:t>d</a:t>
            </a:r>
            <a:r>
              <a:rPr lang="en-US" altLang="zh-CN" sz="2000" b="1" dirty="0" err="1">
                <a:solidFill>
                  <a:schemeClr val="folHlink"/>
                </a:solidFill>
                <a:latin typeface="Courier New" panose="02070309020205020404" pitchFamily="49" charset="0"/>
              </a:rPr>
              <a:t>+e</a:t>
            </a:r>
            <a:endParaRPr lang="en-US" altLang="zh-CN" sz="2000" b="1" dirty="0">
              <a:solidFill>
                <a:schemeClr val="folHlink"/>
              </a:solidFill>
              <a:latin typeface="Courier New" panose="02070309020205020404" pitchFamily="49" charset="0"/>
            </a:endParaRPr>
          </a:p>
        </p:txBody>
      </p:sp>
      <p:sp>
        <p:nvSpPr>
          <p:cNvPr id="577559" name="Text Box 23">
            <a:extLst>
              <a:ext uri="{FF2B5EF4-FFF2-40B4-BE49-F238E27FC236}">
                <a16:creationId xmlns:a16="http://schemas.microsoft.com/office/drawing/2014/main" id="{9A4A9AD1-E7A6-FA40-85BC-A3DEB8D28DA2}"/>
              </a:ext>
            </a:extLst>
          </p:cNvPr>
          <p:cNvSpPr txBox="1">
            <a:spLocks noChangeArrowheads="1"/>
          </p:cNvSpPr>
          <p:nvPr/>
        </p:nvSpPr>
        <p:spPr bwMode="auto">
          <a:xfrm>
            <a:off x="5410200" y="1828800"/>
            <a:ext cx="2286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x1</a:t>
            </a:r>
            <a:r>
              <a:rPr lang="en-US" altLang="zh-CN" sz="2000" b="1">
                <a:solidFill>
                  <a:schemeClr val="folHlink"/>
                </a:solidFill>
                <a:latin typeface="Courier New" panose="02070309020205020404" pitchFamily="49" charset="0"/>
              </a:rPr>
              <a:t> = a+b</a:t>
            </a:r>
          </a:p>
          <a:p>
            <a:pPr>
              <a:spcBef>
                <a:spcPct val="50000"/>
              </a:spcBef>
            </a:pPr>
            <a:r>
              <a:rPr lang="en-US" altLang="zh-CN" sz="2000" b="1">
                <a:solidFill>
                  <a:schemeClr val="hlink"/>
                </a:solidFill>
                <a:latin typeface="Courier New" panose="02070309020205020404" pitchFamily="49" charset="0"/>
              </a:rPr>
              <a:t>M[l_c] = x1</a:t>
            </a:r>
          </a:p>
          <a:p>
            <a:pPr>
              <a:spcBef>
                <a:spcPct val="50000"/>
              </a:spcBef>
            </a:pPr>
            <a:r>
              <a:rPr lang="en-US" altLang="zh-CN" sz="2000" b="1">
                <a:solidFill>
                  <a:schemeClr va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x3</a:t>
            </a:r>
            <a:r>
              <a:rPr lang="en-US" altLang="zh-CN" sz="2000" b="1">
                <a:solidFill>
                  <a:schemeClr val="folHlink"/>
                </a:solidFill>
                <a:latin typeface="Courier New" panose="02070309020205020404" pitchFamily="49" charset="0"/>
              </a:rPr>
              <a:t> = a+</a:t>
            </a:r>
            <a:r>
              <a:rPr lang="en-US" altLang="zh-CN" sz="2000" b="1">
                <a:solidFill>
                  <a:schemeClr val="hlink"/>
                </a:solidFill>
                <a:latin typeface="Courier New" panose="02070309020205020404" pitchFamily="49" charset="0"/>
              </a:rPr>
              <a:t>x2</a:t>
            </a:r>
          </a:p>
          <a:p>
            <a:pPr>
              <a:spcBef>
                <a:spcPct val="50000"/>
              </a:spcBef>
            </a:pPr>
            <a:r>
              <a:rPr lang="en-US" altLang="zh-CN" sz="2000" b="1">
                <a:solidFill>
                  <a:schemeClr val="hlink"/>
                </a:solidFill>
                <a:latin typeface="Courier New" panose="02070309020205020404" pitchFamily="49" charset="0"/>
              </a:rPr>
              <a:t>M[l_d] = x3</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a:t>
            </a:r>
            <a:r>
              <a:rPr lang="en-US" altLang="zh-CN" sz="2000" b="1">
                <a:solidFill>
                  <a:schemeClr val="hlink"/>
                </a:solidFill>
                <a:latin typeface="Courier New" panose="02070309020205020404" pitchFamily="49" charset="0"/>
              </a:rPr>
              <a:t>x4</a:t>
            </a:r>
            <a:r>
              <a:rPr lang="en-US" altLang="zh-CN" sz="2000" b="1">
                <a:solidFill>
                  <a:schemeClr val="folHlink"/>
                </a:solidFill>
                <a:latin typeface="Courier New" panose="02070309020205020404" pitchFamily="49" charset="0"/>
              </a:rPr>
              <a:t>+e</a:t>
            </a:r>
          </a:p>
        </p:txBody>
      </p:sp>
      <p:sp>
        <p:nvSpPr>
          <p:cNvPr id="577560" name="AutoShape 24">
            <a:extLst>
              <a:ext uri="{FF2B5EF4-FFF2-40B4-BE49-F238E27FC236}">
                <a16:creationId xmlns:a16="http://schemas.microsoft.com/office/drawing/2014/main" id="{7E060909-A0F8-DB46-A5D2-DB08105D0EF3}"/>
              </a:ext>
            </a:extLst>
          </p:cNvPr>
          <p:cNvSpPr>
            <a:spLocks noChangeArrowheads="1"/>
          </p:cNvSpPr>
          <p:nvPr/>
        </p:nvSpPr>
        <p:spPr bwMode="auto">
          <a:xfrm>
            <a:off x="3048000" y="38100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1" name="Text Box 25">
            <a:extLst>
              <a:ext uri="{FF2B5EF4-FFF2-40B4-BE49-F238E27FC236}">
                <a16:creationId xmlns:a16="http://schemas.microsoft.com/office/drawing/2014/main" id="{19A6858E-E3EB-D145-9056-7F2FAFCB0C60}"/>
              </a:ext>
            </a:extLst>
          </p:cNvPr>
          <p:cNvSpPr txBox="1">
            <a:spLocks noChangeArrowheads="1"/>
          </p:cNvSpPr>
          <p:nvPr/>
        </p:nvSpPr>
        <p:spPr bwMode="auto">
          <a:xfrm>
            <a:off x="609600" y="5029200"/>
            <a:ext cx="4724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Suppose the memory address for</a:t>
            </a:r>
            <a:r>
              <a:rPr lang="zh-CN" altLang="en-US" dirty="0"/>
              <a:t> </a:t>
            </a:r>
            <a:r>
              <a:rPr lang="en-US" altLang="zh-CN" dirty="0"/>
              <a:t>the</a:t>
            </a:r>
            <a:r>
              <a:rPr lang="zh-CN" altLang="en-US" dirty="0"/>
              <a:t> </a:t>
            </a:r>
            <a:r>
              <a:rPr lang="en-US" altLang="zh-CN" dirty="0"/>
              <a:t>two</a:t>
            </a:r>
            <a:r>
              <a:rPr lang="zh-CN" altLang="en-US" dirty="0"/>
              <a:t> </a:t>
            </a:r>
            <a:r>
              <a:rPr lang="en-US" altLang="zh-CN" dirty="0"/>
              <a:t>spills </a:t>
            </a:r>
            <a:r>
              <a:rPr lang="en-US" altLang="zh-CN" dirty="0">
                <a:solidFill>
                  <a:srgbClr val="0432FF"/>
                </a:solidFill>
              </a:rPr>
              <a:t>c</a:t>
            </a:r>
            <a:r>
              <a:rPr lang="en-US" altLang="zh-CN" dirty="0"/>
              <a:t> and </a:t>
            </a:r>
            <a:r>
              <a:rPr lang="en-US" altLang="zh-CN" dirty="0">
                <a:solidFill>
                  <a:srgbClr val="0432FF"/>
                </a:solidFill>
              </a:rPr>
              <a:t>d</a:t>
            </a:r>
            <a:r>
              <a:rPr lang="en-US" altLang="zh-CN" dirty="0"/>
              <a:t> are </a:t>
            </a:r>
            <a:r>
              <a:rPr lang="en-US" altLang="zh-CN" dirty="0" err="1">
                <a:solidFill>
                  <a:srgbClr val="0432FF"/>
                </a:solidFill>
              </a:rPr>
              <a:t>l_c</a:t>
            </a:r>
            <a:r>
              <a:rPr lang="en-US" altLang="zh-CN" dirty="0"/>
              <a:t> and </a:t>
            </a:r>
            <a:r>
              <a:rPr lang="en-US" altLang="zh-CN" dirty="0" err="1">
                <a:solidFill>
                  <a:srgbClr val="0432FF"/>
                </a:solidFill>
              </a:rPr>
              <a:t>l_d</a:t>
            </a:r>
            <a:r>
              <a:rPr lang="en-US" altLang="zh-CN" dirty="0"/>
              <a:t> (two integers indicating stack frame offsets),</a:t>
            </a:r>
            <a:r>
              <a:rPr lang="zh-CN" altLang="en-US" dirty="0"/>
              <a:t> </a:t>
            </a:r>
            <a:r>
              <a:rPr lang="en-US" altLang="zh-CN" dirty="0"/>
              <a:t>respectively. Then</a:t>
            </a:r>
            <a:r>
              <a:rPr lang="zh-CN" altLang="en-US" dirty="0"/>
              <a:t> </a:t>
            </a:r>
            <a:r>
              <a:rPr lang="en-US" altLang="zh-CN" dirty="0"/>
              <a:t>we generate a </a:t>
            </a:r>
            <a:r>
              <a:rPr lang="en-US" altLang="zh-CN" dirty="0">
                <a:solidFill>
                  <a:srgbClr val="0432FF"/>
                </a:solidFill>
              </a:rPr>
              <a:t>load</a:t>
            </a:r>
            <a:r>
              <a:rPr lang="zh-CN" altLang="en-US" dirty="0"/>
              <a:t> </a:t>
            </a:r>
            <a:r>
              <a:rPr lang="en-US" altLang="zh-CN" dirty="0"/>
              <a:t>for each use, and</a:t>
            </a:r>
            <a:r>
              <a:rPr lang="zh-CN" altLang="en-US" dirty="0"/>
              <a:t> </a:t>
            </a:r>
            <a:r>
              <a:rPr lang="en-US" altLang="zh-CN" dirty="0"/>
              <a:t>a </a:t>
            </a:r>
            <a:r>
              <a:rPr lang="en-US" altLang="zh-CN" dirty="0">
                <a:solidFill>
                  <a:srgbClr val="0432FF"/>
                </a:solidFill>
              </a:rPr>
              <a:t>store</a:t>
            </a:r>
            <a:r>
              <a:rPr lang="en-US" altLang="zh-CN" dirty="0"/>
              <a:t> for each def.</a:t>
            </a:r>
            <a:endParaRPr lang="en-US" altLang="zh-CN" dirty="0">
              <a:solidFill>
                <a:schemeClr val="folHlink"/>
              </a:solidFill>
            </a:endParaRPr>
          </a:p>
        </p:txBody>
      </p:sp>
      <p:sp>
        <p:nvSpPr>
          <p:cNvPr id="577562" name="Text Box 26">
            <a:extLst>
              <a:ext uri="{FF2B5EF4-FFF2-40B4-BE49-F238E27FC236}">
                <a16:creationId xmlns:a16="http://schemas.microsoft.com/office/drawing/2014/main" id="{2502F8AE-869D-8841-B269-A85969A69F27}"/>
              </a:ext>
            </a:extLst>
          </p:cNvPr>
          <p:cNvSpPr txBox="1">
            <a:spLocks noChangeArrowheads="1"/>
          </p:cNvSpPr>
          <p:nvPr/>
        </p:nvSpPr>
        <p:spPr bwMode="auto">
          <a:xfrm>
            <a:off x="2133600" y="1981200"/>
            <a:ext cx="3048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What</a:t>
            </a:r>
            <a:r>
              <a:rPr lang="en-US" altLang="zh-CN" sz="2000" dirty="0">
                <a:latin typeface="Arial" panose="020B0604020202020204" pitchFamily="34" charset="0"/>
              </a:rPr>
              <a:t>’</a:t>
            </a:r>
            <a:r>
              <a:rPr lang="en-US" altLang="zh-CN" sz="2000" dirty="0"/>
              <a:t>s special with </a:t>
            </a:r>
            <a:r>
              <a:rPr lang="en-US" altLang="zh-CN" sz="2000" dirty="0">
                <a:solidFill>
                  <a:schemeClr val="folHlink"/>
                </a:solidFill>
              </a:rPr>
              <a:t>xi</a:t>
            </a:r>
            <a:r>
              <a:rPr lang="en-US" altLang="zh-CN" sz="2000" dirty="0"/>
              <a:t>?</a:t>
            </a:r>
          </a:p>
          <a:p>
            <a:pPr>
              <a:spcBef>
                <a:spcPct val="50000"/>
              </a:spcBef>
            </a:pPr>
            <a:r>
              <a:rPr lang="en-US" altLang="zh-CN" sz="2000" dirty="0"/>
              <a:t>They</a:t>
            </a:r>
            <a:r>
              <a:rPr lang="zh-CN" altLang="en-US" sz="2000" dirty="0"/>
              <a:t> </a:t>
            </a:r>
            <a:r>
              <a:rPr lang="en-US" altLang="zh-CN" sz="2000" dirty="0"/>
              <a:t>are</a:t>
            </a:r>
            <a:r>
              <a:rPr lang="zh-CN" altLang="en-US" sz="2000" dirty="0"/>
              <a:t> </a:t>
            </a:r>
            <a:r>
              <a:rPr lang="en-US" altLang="zh-CN" sz="2000" dirty="0"/>
              <a:t>new</a:t>
            </a:r>
            <a:r>
              <a:rPr lang="zh-CN" altLang="en-US" sz="2000" dirty="0"/>
              <a:t> </a:t>
            </a:r>
            <a:r>
              <a:rPr lang="en-US" altLang="zh-CN" sz="2000" dirty="0"/>
              <a:t>variables</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allocated.</a:t>
            </a:r>
            <a:r>
              <a:rPr lang="zh-CN" altLang="en-US" sz="2000" dirty="0"/>
              <a:t> </a:t>
            </a:r>
            <a:r>
              <a:rPr lang="en-US" altLang="zh-CN" sz="2000" dirty="0"/>
              <a:t>But</a:t>
            </a:r>
            <a:r>
              <a:rPr lang="zh-CN" altLang="en-US" sz="2000" dirty="0"/>
              <a:t> </a:t>
            </a:r>
            <a:r>
              <a:rPr lang="en-US" altLang="zh-CN" sz="2000" dirty="0"/>
              <a:t>they can NOT spill any more. (Why?)</a:t>
            </a:r>
            <a:endParaRPr lang="en-US" altLang="zh-CN" sz="2000" dirty="0">
              <a:solidFill>
                <a:schemeClr val="folHlink"/>
              </a:solidFill>
            </a:endParaRPr>
          </a:p>
        </p:txBody>
      </p:sp>
      <p:sp>
        <p:nvSpPr>
          <p:cNvPr id="577563" name="Rectangle 27">
            <a:extLst>
              <a:ext uri="{FF2B5EF4-FFF2-40B4-BE49-F238E27FC236}">
                <a16:creationId xmlns:a16="http://schemas.microsoft.com/office/drawing/2014/main" id="{C1D8748F-5C80-BF4D-96DF-1A9EDD12B562}"/>
              </a:ext>
            </a:extLst>
          </p:cNvPr>
          <p:cNvSpPr>
            <a:spLocks noChangeArrowheads="1"/>
          </p:cNvSpPr>
          <p:nvPr/>
        </p:nvSpPr>
        <p:spPr bwMode="auto">
          <a:xfrm>
            <a:off x="5334000" y="27432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4" name="Text Box 28">
            <a:extLst>
              <a:ext uri="{FF2B5EF4-FFF2-40B4-BE49-F238E27FC236}">
                <a16:creationId xmlns:a16="http://schemas.microsoft.com/office/drawing/2014/main" id="{D1705F06-7A5D-1849-8AA1-4BEC41A472BB}"/>
              </a:ext>
            </a:extLst>
          </p:cNvPr>
          <p:cNvSpPr txBox="1">
            <a:spLocks noChangeArrowheads="1"/>
          </p:cNvSpPr>
          <p:nvPr/>
        </p:nvSpPr>
        <p:spPr bwMode="auto">
          <a:xfrm>
            <a:off x="7391400" y="3048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hlink"/>
                </a:solidFill>
                <a:latin typeface="Courier New" panose="02070309020205020404" pitchFamily="49" charset="0"/>
                <a:cs typeface="Courier New" panose="02070309020205020404" pitchFamily="49" charset="0"/>
              </a:rPr>
              <a:t>c</a:t>
            </a:r>
            <a:r>
              <a:rPr lang="en-US" altLang="zh-CN" b="1" dirty="0">
                <a:latin typeface="Courier New" panose="02070309020205020404" pitchFamily="49" charset="0"/>
                <a:cs typeface="Courier New" panose="02070309020205020404" pitchFamily="49" charset="0"/>
              </a:rPr>
              <a:t> </a:t>
            </a:r>
            <a:r>
              <a:rPr lang="en-US" altLang="zh-CN" b="1" dirty="0">
                <a:solidFill>
                  <a:schemeClr val="folHlink"/>
                </a:solidFill>
                <a:latin typeface="Courier New" panose="02070309020205020404" pitchFamily="49" charset="0"/>
                <a:cs typeface="Courier New" panose="02070309020205020404" pitchFamily="49" charset="0"/>
              </a:rPr>
              <a:t>= </a:t>
            </a:r>
            <a:r>
              <a:rPr lang="en-US" altLang="zh-CN" b="1" dirty="0" err="1">
                <a:solidFill>
                  <a:schemeClr val="folHlink"/>
                </a:solidFill>
                <a:latin typeface="Courier New" panose="02070309020205020404" pitchFamily="49" charset="0"/>
                <a:cs typeface="Courier New" panose="02070309020205020404" pitchFamily="49" charset="0"/>
              </a:rPr>
              <a:t>a+b</a:t>
            </a:r>
            <a:endParaRPr lang="en-US" altLang="zh-CN" b="1" dirty="0">
              <a:solidFill>
                <a:schemeClr val="folHlink"/>
              </a:solidFill>
              <a:latin typeface="Courier New" panose="02070309020205020404" pitchFamily="49" charset="0"/>
              <a:cs typeface="Courier New" panose="02070309020205020404" pitchFamily="49" charset="0"/>
            </a:endParaRPr>
          </a:p>
        </p:txBody>
      </p:sp>
      <p:sp>
        <p:nvSpPr>
          <p:cNvPr id="577565" name="Rectangle 29">
            <a:extLst>
              <a:ext uri="{FF2B5EF4-FFF2-40B4-BE49-F238E27FC236}">
                <a16:creationId xmlns:a16="http://schemas.microsoft.com/office/drawing/2014/main" id="{5B63A25A-9248-2649-95E8-5E09D01DBA42}"/>
              </a:ext>
            </a:extLst>
          </p:cNvPr>
          <p:cNvSpPr>
            <a:spLocks noChangeArrowheads="1"/>
          </p:cNvSpPr>
          <p:nvPr/>
        </p:nvSpPr>
        <p:spPr bwMode="auto">
          <a:xfrm>
            <a:off x="5334000" y="3733800"/>
            <a:ext cx="1905000" cy="12192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6" name="Text Box 30">
            <a:extLst>
              <a:ext uri="{FF2B5EF4-FFF2-40B4-BE49-F238E27FC236}">
                <a16:creationId xmlns:a16="http://schemas.microsoft.com/office/drawing/2014/main" id="{19A0CEB0-7A50-D74D-A7CE-1E454747BD21}"/>
              </a:ext>
            </a:extLst>
          </p:cNvPr>
          <p:cNvSpPr txBox="1">
            <a:spLocks noChangeArrowheads="1"/>
          </p:cNvSpPr>
          <p:nvPr/>
        </p:nvSpPr>
        <p:spPr bwMode="auto">
          <a:xfrm>
            <a:off x="7391400" y="4038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cs typeface="Courier New" panose="02070309020205020404" pitchFamily="49" charset="0"/>
              </a:rPr>
              <a:t>d</a:t>
            </a:r>
            <a:r>
              <a:rPr lang="en-US" altLang="zh-CN" b="1">
                <a:latin typeface="Courier New" panose="02070309020205020404" pitchFamily="49" charset="0"/>
                <a:cs typeface="Courier New" panose="02070309020205020404" pitchFamily="49" charset="0"/>
              </a:rPr>
              <a:t> </a:t>
            </a:r>
            <a:r>
              <a:rPr lang="en-US" altLang="zh-CN" b="1">
                <a:solidFill>
                  <a:schemeClr val="folHlink"/>
                </a:solidFill>
                <a:latin typeface="Courier New" panose="02070309020205020404" pitchFamily="49" charset="0"/>
                <a:cs typeface="Courier New" panose="02070309020205020404" pitchFamily="49" charset="0"/>
              </a:rPr>
              <a:t>= a+</a:t>
            </a:r>
            <a:r>
              <a:rPr lang="en-US" altLang="zh-CN" b="1">
                <a:solidFill>
                  <a:schemeClr val="hlink"/>
                </a:solidFill>
                <a:latin typeface="Courier New" panose="02070309020205020404" pitchFamily="49" charset="0"/>
                <a:cs typeface="Courier New" panose="02070309020205020404" pitchFamily="49" charset="0"/>
              </a:rPr>
              <a:t>c</a:t>
            </a:r>
          </a:p>
        </p:txBody>
      </p:sp>
      <p:sp>
        <p:nvSpPr>
          <p:cNvPr id="577567" name="Rectangle 31">
            <a:extLst>
              <a:ext uri="{FF2B5EF4-FFF2-40B4-BE49-F238E27FC236}">
                <a16:creationId xmlns:a16="http://schemas.microsoft.com/office/drawing/2014/main" id="{E7FD8615-5D4B-B545-8A00-C3B1108F9C70}"/>
              </a:ext>
            </a:extLst>
          </p:cNvPr>
          <p:cNvSpPr>
            <a:spLocks noChangeArrowheads="1"/>
          </p:cNvSpPr>
          <p:nvPr/>
        </p:nvSpPr>
        <p:spPr bwMode="auto">
          <a:xfrm>
            <a:off x="228600" y="31242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9" name="Rectangle 33">
            <a:extLst>
              <a:ext uri="{FF2B5EF4-FFF2-40B4-BE49-F238E27FC236}">
                <a16:creationId xmlns:a16="http://schemas.microsoft.com/office/drawing/2014/main" id="{AC97B1B3-6D34-4749-A66B-1F67BA68D939}"/>
              </a:ext>
            </a:extLst>
          </p:cNvPr>
          <p:cNvSpPr>
            <a:spLocks noChangeArrowheads="1"/>
          </p:cNvSpPr>
          <p:nvPr/>
        </p:nvSpPr>
        <p:spPr bwMode="auto">
          <a:xfrm>
            <a:off x="228600" y="35814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0" name="Rectangle 34">
            <a:extLst>
              <a:ext uri="{FF2B5EF4-FFF2-40B4-BE49-F238E27FC236}">
                <a16:creationId xmlns:a16="http://schemas.microsoft.com/office/drawing/2014/main" id="{CA477C1B-2D2F-0541-A291-0039B88FB29F}"/>
              </a:ext>
            </a:extLst>
          </p:cNvPr>
          <p:cNvSpPr>
            <a:spLocks noChangeArrowheads="1"/>
          </p:cNvSpPr>
          <p:nvPr/>
        </p:nvSpPr>
        <p:spPr bwMode="auto">
          <a:xfrm>
            <a:off x="228600" y="44958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2" name="Rectangle 36">
            <a:extLst>
              <a:ext uri="{FF2B5EF4-FFF2-40B4-BE49-F238E27FC236}">
                <a16:creationId xmlns:a16="http://schemas.microsoft.com/office/drawing/2014/main" id="{A79D2ADB-4763-8649-A93E-B58D0C95EA1E}"/>
              </a:ext>
            </a:extLst>
          </p:cNvPr>
          <p:cNvSpPr>
            <a:spLocks noChangeArrowheads="1"/>
          </p:cNvSpPr>
          <p:nvPr/>
        </p:nvSpPr>
        <p:spPr bwMode="auto">
          <a:xfrm>
            <a:off x="5334000" y="54864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3" name="Text Box 37">
            <a:extLst>
              <a:ext uri="{FF2B5EF4-FFF2-40B4-BE49-F238E27FC236}">
                <a16:creationId xmlns:a16="http://schemas.microsoft.com/office/drawing/2014/main" id="{E2BA7543-F4FF-F546-92B1-A13F8DEF1792}"/>
              </a:ext>
            </a:extLst>
          </p:cNvPr>
          <p:cNvSpPr txBox="1">
            <a:spLocks noChangeArrowheads="1"/>
          </p:cNvSpPr>
          <p:nvPr/>
        </p:nvSpPr>
        <p:spPr bwMode="auto">
          <a:xfrm>
            <a:off x="7391400" y="5715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folHlink"/>
                </a:solidFill>
                <a:latin typeface="Courier New" panose="02070309020205020404" pitchFamily="49" charset="0"/>
                <a:cs typeface="Courier New" panose="02070309020205020404" pitchFamily="49" charset="0"/>
              </a:rPr>
              <a:t>f = </a:t>
            </a:r>
            <a:r>
              <a:rPr lang="en-US" altLang="zh-CN" b="1">
                <a:solidFill>
                  <a:schemeClr val="hlink"/>
                </a:solidFill>
                <a:latin typeface="Courier New" panose="02070309020205020404" pitchFamily="49" charset="0"/>
                <a:cs typeface="Courier New" panose="02070309020205020404" pitchFamily="49" charset="0"/>
              </a:rPr>
              <a:t>d</a:t>
            </a:r>
            <a:r>
              <a:rPr lang="en-US" altLang="zh-CN" b="1">
                <a:solidFill>
                  <a:schemeClr val="folHlink"/>
                </a:solidFill>
                <a:latin typeface="Courier New" panose="02070309020205020404" pitchFamily="49" charset="0"/>
                <a:cs typeface="Courier New" panose="02070309020205020404" pitchFamily="49" charset="0"/>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7561"/>
                                        </p:tgtEl>
                                        <p:attrNameLst>
                                          <p:attrName>style.visibility</p:attrName>
                                        </p:attrNameLst>
                                      </p:cBhvr>
                                      <p:to>
                                        <p:strVal val="visible"/>
                                      </p:to>
                                    </p:set>
                                    <p:animEffect transition="in" filter="blinds(horizontal)">
                                      <p:cBhvr>
                                        <p:cTn id="7" dur="500"/>
                                        <p:tgtEl>
                                          <p:spTgt spid="577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7559"/>
                                        </p:tgtEl>
                                        <p:attrNameLst>
                                          <p:attrName>style.visibility</p:attrName>
                                        </p:attrNameLst>
                                      </p:cBhvr>
                                      <p:to>
                                        <p:strVal val="visible"/>
                                      </p:to>
                                    </p:set>
                                    <p:animEffect transition="in" filter="blinds(horizontal)">
                                      <p:cBhvr>
                                        <p:cTn id="12" dur="500"/>
                                        <p:tgtEl>
                                          <p:spTgt spid="577559"/>
                                        </p:tgtEl>
                                      </p:cBhvr>
                                    </p:animEffect>
                                  </p:childTnLst>
                                </p:cTn>
                              </p:par>
                              <p:par>
                                <p:cTn id="13" presetID="3" presetClass="entr" presetSubtype="10" fill="hold" nodeType="withEffect">
                                  <p:stCondLst>
                                    <p:cond delay="0"/>
                                  </p:stCondLst>
                                  <p:childTnLst>
                                    <p:set>
                                      <p:cBhvr>
                                        <p:cTn id="14" dur="1" fill="hold">
                                          <p:stCondLst>
                                            <p:cond delay="0"/>
                                          </p:stCondLst>
                                        </p:cTn>
                                        <p:tgtEl>
                                          <p:spTgt spid="577560"/>
                                        </p:tgtEl>
                                        <p:attrNameLst>
                                          <p:attrName>style.visibility</p:attrName>
                                        </p:attrNameLst>
                                      </p:cBhvr>
                                      <p:to>
                                        <p:strVal val="visible"/>
                                      </p:to>
                                    </p:set>
                                    <p:animEffect transition="in" filter="blinds(horizontal)">
                                      <p:cBhvr>
                                        <p:cTn id="15" dur="500"/>
                                        <p:tgtEl>
                                          <p:spTgt spid="5775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7567"/>
                                        </p:tgtEl>
                                        <p:attrNameLst>
                                          <p:attrName>style.visibility</p:attrName>
                                        </p:attrNameLst>
                                      </p:cBhvr>
                                      <p:to>
                                        <p:strVal val="visible"/>
                                      </p:to>
                                    </p:set>
                                    <p:animEffect transition="in" filter="blinds(horizontal)">
                                      <p:cBhvr>
                                        <p:cTn id="20" dur="500"/>
                                        <p:tgtEl>
                                          <p:spTgt spid="5775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7564"/>
                                        </p:tgtEl>
                                        <p:attrNameLst>
                                          <p:attrName>style.visibility</p:attrName>
                                        </p:attrNameLst>
                                      </p:cBhvr>
                                      <p:to>
                                        <p:strVal val="visible"/>
                                      </p:to>
                                    </p:set>
                                    <p:animEffect transition="in" filter="blinds(horizontal)">
                                      <p:cBhvr>
                                        <p:cTn id="25" dur="500"/>
                                        <p:tgtEl>
                                          <p:spTgt spid="577564"/>
                                        </p:tgtEl>
                                      </p:cBhvr>
                                    </p:animEffect>
                                  </p:childTnLst>
                                </p:cTn>
                              </p:par>
                              <p:par>
                                <p:cTn id="26" presetID="3" presetClass="entr" presetSubtype="10" fill="hold" nodeType="withEffect">
                                  <p:stCondLst>
                                    <p:cond delay="0"/>
                                  </p:stCondLst>
                                  <p:childTnLst>
                                    <p:set>
                                      <p:cBhvr>
                                        <p:cTn id="27" dur="1" fill="hold">
                                          <p:stCondLst>
                                            <p:cond delay="0"/>
                                          </p:stCondLst>
                                        </p:cTn>
                                        <p:tgtEl>
                                          <p:spTgt spid="577563"/>
                                        </p:tgtEl>
                                        <p:attrNameLst>
                                          <p:attrName>style.visibility</p:attrName>
                                        </p:attrNameLst>
                                      </p:cBhvr>
                                      <p:to>
                                        <p:strVal val="visible"/>
                                      </p:to>
                                    </p:set>
                                    <p:animEffect transition="in" filter="blinds(horizontal)">
                                      <p:cBhvr>
                                        <p:cTn id="28" dur="500"/>
                                        <p:tgtEl>
                                          <p:spTgt spid="5775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77569"/>
                                        </p:tgtEl>
                                        <p:attrNameLst>
                                          <p:attrName>style.visibility</p:attrName>
                                        </p:attrNameLst>
                                      </p:cBhvr>
                                      <p:to>
                                        <p:strVal val="visible"/>
                                      </p:to>
                                    </p:set>
                                    <p:animEffect transition="in" filter="blinds(horizontal)">
                                      <p:cBhvr>
                                        <p:cTn id="33" dur="500"/>
                                        <p:tgtEl>
                                          <p:spTgt spid="5775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77566"/>
                                        </p:tgtEl>
                                        <p:attrNameLst>
                                          <p:attrName>style.visibility</p:attrName>
                                        </p:attrNameLst>
                                      </p:cBhvr>
                                      <p:to>
                                        <p:strVal val="visible"/>
                                      </p:to>
                                    </p:set>
                                    <p:animEffect transition="in" filter="blinds(horizontal)">
                                      <p:cBhvr>
                                        <p:cTn id="38" dur="500"/>
                                        <p:tgtEl>
                                          <p:spTgt spid="577566"/>
                                        </p:tgtEl>
                                      </p:cBhvr>
                                    </p:animEffect>
                                  </p:childTnLst>
                                </p:cTn>
                              </p:par>
                              <p:par>
                                <p:cTn id="39" presetID="3" presetClass="entr" presetSubtype="10" fill="hold" nodeType="withEffect">
                                  <p:stCondLst>
                                    <p:cond delay="0"/>
                                  </p:stCondLst>
                                  <p:childTnLst>
                                    <p:set>
                                      <p:cBhvr>
                                        <p:cTn id="40" dur="1" fill="hold">
                                          <p:stCondLst>
                                            <p:cond delay="0"/>
                                          </p:stCondLst>
                                        </p:cTn>
                                        <p:tgtEl>
                                          <p:spTgt spid="577565"/>
                                        </p:tgtEl>
                                        <p:attrNameLst>
                                          <p:attrName>style.visibility</p:attrName>
                                        </p:attrNameLst>
                                      </p:cBhvr>
                                      <p:to>
                                        <p:strVal val="visible"/>
                                      </p:to>
                                    </p:set>
                                    <p:animEffect transition="in" filter="blinds(horizontal)">
                                      <p:cBhvr>
                                        <p:cTn id="41" dur="500"/>
                                        <p:tgtEl>
                                          <p:spTgt spid="5775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77570"/>
                                        </p:tgtEl>
                                        <p:attrNameLst>
                                          <p:attrName>style.visibility</p:attrName>
                                        </p:attrNameLst>
                                      </p:cBhvr>
                                      <p:to>
                                        <p:strVal val="visible"/>
                                      </p:to>
                                    </p:set>
                                    <p:animEffect transition="in" filter="blinds(horizontal)">
                                      <p:cBhvr>
                                        <p:cTn id="46" dur="500"/>
                                        <p:tgtEl>
                                          <p:spTgt spid="5775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77573"/>
                                        </p:tgtEl>
                                        <p:attrNameLst>
                                          <p:attrName>style.visibility</p:attrName>
                                        </p:attrNameLst>
                                      </p:cBhvr>
                                      <p:to>
                                        <p:strVal val="visible"/>
                                      </p:to>
                                    </p:set>
                                    <p:animEffect transition="in" filter="blinds(horizontal)">
                                      <p:cBhvr>
                                        <p:cTn id="51" dur="500"/>
                                        <p:tgtEl>
                                          <p:spTgt spid="577573"/>
                                        </p:tgtEl>
                                      </p:cBhvr>
                                    </p:animEffect>
                                  </p:childTnLst>
                                </p:cTn>
                              </p:par>
                              <p:par>
                                <p:cTn id="52" presetID="3" presetClass="entr" presetSubtype="10" fill="hold" nodeType="withEffect">
                                  <p:stCondLst>
                                    <p:cond delay="0"/>
                                  </p:stCondLst>
                                  <p:childTnLst>
                                    <p:set>
                                      <p:cBhvr>
                                        <p:cTn id="53" dur="1" fill="hold">
                                          <p:stCondLst>
                                            <p:cond delay="0"/>
                                          </p:stCondLst>
                                        </p:cTn>
                                        <p:tgtEl>
                                          <p:spTgt spid="577572"/>
                                        </p:tgtEl>
                                        <p:attrNameLst>
                                          <p:attrName>style.visibility</p:attrName>
                                        </p:attrNameLst>
                                      </p:cBhvr>
                                      <p:to>
                                        <p:strVal val="visible"/>
                                      </p:to>
                                    </p:set>
                                    <p:animEffect transition="in" filter="blinds(horizontal)">
                                      <p:cBhvr>
                                        <p:cTn id="54" dur="500"/>
                                        <p:tgtEl>
                                          <p:spTgt spid="57757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77562"/>
                                        </p:tgtEl>
                                        <p:attrNameLst>
                                          <p:attrName>style.visibility</p:attrName>
                                        </p:attrNameLst>
                                      </p:cBhvr>
                                      <p:to>
                                        <p:strVal val="visible"/>
                                      </p:to>
                                    </p:set>
                                    <p:animEffect transition="in" filter="blinds(horizontal)">
                                      <p:cBhvr>
                                        <p:cTn id="59" dur="500"/>
                                        <p:tgtEl>
                                          <p:spTgt spid="57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59" grpId="0"/>
      <p:bldP spid="577561" grpId="0"/>
      <p:bldP spid="577562" grpId="0"/>
      <p:bldP spid="577564" grpId="0"/>
      <p:bldP spid="577566" grpId="0"/>
      <p:bldP spid="5775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9B152811-1E8B-7B43-BF1A-401824138DBD}"/>
              </a:ext>
            </a:extLst>
          </p:cNvPr>
          <p:cNvSpPr>
            <a:spLocks noGrp="1" noChangeArrowheads="1"/>
          </p:cNvSpPr>
          <p:nvPr>
            <p:ph type="title"/>
          </p:nvPr>
        </p:nvSpPr>
        <p:spPr/>
        <p:txBody>
          <a:bodyPr/>
          <a:lstStyle/>
          <a:p>
            <a:r>
              <a:rPr lang="en-US" altLang="zh-CN" dirty="0"/>
              <a:t>Step 4: </a:t>
            </a:r>
            <a:r>
              <a:rPr lang="en-US" altLang="zh-CN" dirty="0">
                <a:latin typeface="Arial" panose="020B0604020202020204" pitchFamily="34" charset="0"/>
              </a:rPr>
              <a:t>…</a:t>
            </a:r>
            <a:r>
              <a:rPr lang="en-US" altLang="zh-CN" dirty="0"/>
              <a:t> start over</a:t>
            </a:r>
          </a:p>
        </p:txBody>
      </p:sp>
      <p:sp>
        <p:nvSpPr>
          <p:cNvPr id="578564" name="Oval 4">
            <a:extLst>
              <a:ext uri="{FF2B5EF4-FFF2-40B4-BE49-F238E27FC236}">
                <a16:creationId xmlns:a16="http://schemas.microsoft.com/office/drawing/2014/main" id="{93D226BE-47A7-BA4F-80D6-3DF032276EB6}"/>
              </a:ext>
            </a:extLst>
          </p:cNvPr>
          <p:cNvSpPr>
            <a:spLocks noChangeArrowheads="1"/>
          </p:cNvSpPr>
          <p:nvPr/>
        </p:nvSpPr>
        <p:spPr bwMode="auto">
          <a:xfrm>
            <a:off x="32004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8565" name="Oval 5">
            <a:extLst>
              <a:ext uri="{FF2B5EF4-FFF2-40B4-BE49-F238E27FC236}">
                <a16:creationId xmlns:a16="http://schemas.microsoft.com/office/drawing/2014/main" id="{FDF50CB7-C066-7442-9B36-12B80D14B1D4}"/>
              </a:ext>
            </a:extLst>
          </p:cNvPr>
          <p:cNvSpPr>
            <a:spLocks noChangeArrowheads="1"/>
          </p:cNvSpPr>
          <p:nvPr/>
        </p:nvSpPr>
        <p:spPr bwMode="auto">
          <a:xfrm>
            <a:off x="51816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8566" name="Oval 6">
            <a:extLst>
              <a:ext uri="{FF2B5EF4-FFF2-40B4-BE49-F238E27FC236}">
                <a16:creationId xmlns:a16="http://schemas.microsoft.com/office/drawing/2014/main" id="{A02E3412-52A3-F04A-84A4-DF9E9B5469A2}"/>
              </a:ext>
            </a:extLst>
          </p:cNvPr>
          <p:cNvSpPr>
            <a:spLocks noChangeArrowheads="1"/>
          </p:cNvSpPr>
          <p:nvPr/>
        </p:nvSpPr>
        <p:spPr bwMode="auto">
          <a:xfrm>
            <a:off x="32004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78567" name="Oval 7">
            <a:extLst>
              <a:ext uri="{FF2B5EF4-FFF2-40B4-BE49-F238E27FC236}">
                <a16:creationId xmlns:a16="http://schemas.microsoft.com/office/drawing/2014/main" id="{721C5C74-432E-A84C-B970-E6E6778F1594}"/>
              </a:ext>
            </a:extLst>
          </p:cNvPr>
          <p:cNvSpPr>
            <a:spLocks noChangeArrowheads="1"/>
          </p:cNvSpPr>
          <p:nvPr/>
        </p:nvSpPr>
        <p:spPr bwMode="auto">
          <a:xfrm>
            <a:off x="51816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78569" name="Line 9">
            <a:extLst>
              <a:ext uri="{FF2B5EF4-FFF2-40B4-BE49-F238E27FC236}">
                <a16:creationId xmlns:a16="http://schemas.microsoft.com/office/drawing/2014/main" id="{222E44A0-7BE0-BB4F-A6F3-5C11344148DA}"/>
              </a:ext>
            </a:extLst>
          </p:cNvPr>
          <p:cNvSpPr>
            <a:spLocks noChangeShapeType="1"/>
          </p:cNvSpPr>
          <p:nvPr/>
        </p:nvSpPr>
        <p:spPr bwMode="auto">
          <a:xfrm>
            <a:off x="3657600" y="26670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75" name="Oval 15">
            <a:extLst>
              <a:ext uri="{FF2B5EF4-FFF2-40B4-BE49-F238E27FC236}">
                <a16:creationId xmlns:a16="http://schemas.microsoft.com/office/drawing/2014/main" id="{18375676-0455-6A4F-A7AF-85F44E3A0A80}"/>
              </a:ext>
            </a:extLst>
          </p:cNvPr>
          <p:cNvSpPr>
            <a:spLocks noChangeArrowheads="1"/>
          </p:cNvSpPr>
          <p:nvPr/>
        </p:nvSpPr>
        <p:spPr bwMode="auto">
          <a:xfrm>
            <a:off x="5105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8576" name="Text Box 16">
            <a:extLst>
              <a:ext uri="{FF2B5EF4-FFF2-40B4-BE49-F238E27FC236}">
                <a16:creationId xmlns:a16="http://schemas.microsoft.com/office/drawing/2014/main" id="{DE96133B-2DD1-6A44-A56B-C5BA96B3BABB}"/>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8583" name="Text Box 23">
            <a:extLst>
              <a:ext uri="{FF2B5EF4-FFF2-40B4-BE49-F238E27FC236}">
                <a16:creationId xmlns:a16="http://schemas.microsoft.com/office/drawing/2014/main" id="{CD487A37-C0AD-624E-90D4-FA3AB754FCD5}"/>
              </a:ext>
            </a:extLst>
          </p:cNvPr>
          <p:cNvSpPr txBox="1">
            <a:spLocks noChangeArrowheads="1"/>
          </p:cNvSpPr>
          <p:nvPr/>
        </p:nvSpPr>
        <p:spPr bwMode="auto">
          <a:xfrm>
            <a:off x="228600" y="21177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a = 1</a:t>
            </a:r>
          </a:p>
          <a:p>
            <a:pPr>
              <a:spcBef>
                <a:spcPts val="480"/>
              </a:spcBef>
            </a:pPr>
            <a:r>
              <a:rPr lang="en-US" altLang="zh-CN" sz="2000" b="1" dirty="0">
                <a:solidFill>
                  <a:schemeClr val="folHlink"/>
                </a:solidFill>
                <a:latin typeface="Courier New" panose="02070309020205020404" pitchFamily="49" charset="0"/>
              </a:rPr>
              <a:t>b = 2</a:t>
            </a:r>
          </a:p>
          <a:p>
            <a:pPr>
              <a:spcBef>
                <a:spcPts val="480"/>
              </a:spcBef>
            </a:pPr>
            <a:r>
              <a:rPr lang="en-US" altLang="zh-CN" sz="2000" b="1" dirty="0">
                <a:solidFill>
                  <a:schemeClr val="hlink"/>
                </a:solidFill>
                <a:latin typeface="Courier New" panose="02070309020205020404" pitchFamily="49" charset="0"/>
              </a:rPr>
              <a:t>x1</a:t>
            </a:r>
            <a:r>
              <a:rPr lang="en-US" altLang="zh-CN" sz="2000" b="1" dirty="0">
                <a:solidFill>
                  <a:schemeClr val="folHlink"/>
                </a:solidFill>
                <a:latin typeface="Courier New" panose="02070309020205020404" pitchFamily="49" charset="0"/>
              </a:rPr>
              <a:t>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 = x1</a:t>
            </a:r>
          </a:p>
          <a:p>
            <a:pPr>
              <a:spcBef>
                <a:spcPts val="480"/>
              </a:spcBef>
            </a:pPr>
            <a:r>
              <a:rPr lang="en-US" altLang="zh-CN" sz="2000" b="1" dirty="0">
                <a:solidFill>
                  <a:schemeClr val="hlink"/>
                </a:solidFill>
                <a:latin typeface="Courier New" panose="02070309020205020404" pitchFamily="49" charset="0"/>
              </a:rPr>
              <a:t>x2 = 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x3</a:t>
            </a:r>
            <a:r>
              <a:rPr lang="en-US" altLang="zh-CN" sz="2000" b="1" dirty="0">
                <a:solidFill>
                  <a:schemeClr val="folHlink"/>
                </a:solidFill>
                <a:latin typeface="Courier New" panose="02070309020205020404" pitchFamily="49" charset="0"/>
              </a:rPr>
              <a:t> = a+</a:t>
            </a:r>
            <a:r>
              <a:rPr lang="en-US" altLang="zh-CN" sz="2000" b="1" dirty="0">
                <a:solidFill>
                  <a:schemeClr val="hlink"/>
                </a:solidFill>
                <a:latin typeface="Courier New" panose="02070309020205020404" pitchFamily="49" charset="0"/>
              </a:rPr>
              <a:t>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e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hlink"/>
                </a:solidFill>
                <a:latin typeface="Courier New" panose="02070309020205020404" pitchFamily="49" charset="0"/>
              </a:rPr>
              <a:t>x4 = 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a:t>
            </a:r>
            <a:r>
              <a:rPr lang="en-US" altLang="zh-CN" sz="2000" b="1" dirty="0">
                <a:solidFill>
                  <a:schemeClr val="hlink"/>
                </a:solidFill>
                <a:latin typeface="Courier New" panose="02070309020205020404" pitchFamily="49" charset="0"/>
              </a:rPr>
              <a:t>x4</a:t>
            </a:r>
            <a:r>
              <a:rPr lang="en-US" altLang="zh-CN" sz="2000" b="1" dirty="0">
                <a:solidFill>
                  <a:schemeClr val="folHlink"/>
                </a:solidFill>
                <a:latin typeface="Courier New" panose="02070309020205020404" pitchFamily="49" charset="0"/>
              </a:rPr>
              <a:t>+e</a:t>
            </a:r>
          </a:p>
        </p:txBody>
      </p:sp>
      <p:sp>
        <p:nvSpPr>
          <p:cNvPr id="578584" name="Oval 24">
            <a:extLst>
              <a:ext uri="{FF2B5EF4-FFF2-40B4-BE49-F238E27FC236}">
                <a16:creationId xmlns:a16="http://schemas.microsoft.com/office/drawing/2014/main" id="{83947769-48B5-594D-8F60-D3A812009A39}"/>
              </a:ext>
            </a:extLst>
          </p:cNvPr>
          <p:cNvSpPr>
            <a:spLocks noChangeArrowheads="1"/>
          </p:cNvSpPr>
          <p:nvPr/>
        </p:nvSpPr>
        <p:spPr bwMode="auto">
          <a:xfrm>
            <a:off x="3200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8586" name="Line 26">
            <a:extLst>
              <a:ext uri="{FF2B5EF4-FFF2-40B4-BE49-F238E27FC236}">
                <a16:creationId xmlns:a16="http://schemas.microsoft.com/office/drawing/2014/main" id="{1AA3DAF6-071E-9746-89BF-D63791FC8A21}"/>
              </a:ext>
            </a:extLst>
          </p:cNvPr>
          <p:cNvSpPr>
            <a:spLocks noChangeShapeType="1"/>
          </p:cNvSpPr>
          <p:nvPr/>
        </p:nvSpPr>
        <p:spPr bwMode="auto">
          <a:xfrm>
            <a:off x="34290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7" name="Line 27">
            <a:extLst>
              <a:ext uri="{FF2B5EF4-FFF2-40B4-BE49-F238E27FC236}">
                <a16:creationId xmlns:a16="http://schemas.microsoft.com/office/drawing/2014/main" id="{2E45DA71-717F-794B-B56C-A803961A741D}"/>
              </a:ext>
            </a:extLst>
          </p:cNvPr>
          <p:cNvSpPr>
            <a:spLocks noChangeShapeType="1"/>
          </p:cNvSpPr>
          <p:nvPr/>
        </p:nvSpPr>
        <p:spPr bwMode="auto">
          <a:xfrm flipV="1">
            <a:off x="3581400" y="28194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8" name="Line 28">
            <a:extLst>
              <a:ext uri="{FF2B5EF4-FFF2-40B4-BE49-F238E27FC236}">
                <a16:creationId xmlns:a16="http://schemas.microsoft.com/office/drawing/2014/main" id="{5429D4FC-C22C-1F49-9B8D-90CEA0E0BA0A}"/>
              </a:ext>
            </a:extLst>
          </p:cNvPr>
          <p:cNvSpPr>
            <a:spLocks noChangeShapeType="1"/>
          </p:cNvSpPr>
          <p:nvPr/>
        </p:nvSpPr>
        <p:spPr bwMode="auto">
          <a:xfrm>
            <a:off x="3581400" y="28194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9" name="Line 29">
            <a:extLst>
              <a:ext uri="{FF2B5EF4-FFF2-40B4-BE49-F238E27FC236}">
                <a16:creationId xmlns:a16="http://schemas.microsoft.com/office/drawing/2014/main" id="{62145C4B-B0A6-274D-8ADD-280DA5E052C9}"/>
              </a:ext>
            </a:extLst>
          </p:cNvPr>
          <p:cNvSpPr>
            <a:spLocks noChangeShapeType="1"/>
          </p:cNvSpPr>
          <p:nvPr/>
        </p:nvSpPr>
        <p:spPr bwMode="auto">
          <a:xfrm flipV="1">
            <a:off x="54102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3" name="Oval 33">
            <a:extLst>
              <a:ext uri="{FF2B5EF4-FFF2-40B4-BE49-F238E27FC236}">
                <a16:creationId xmlns:a16="http://schemas.microsoft.com/office/drawing/2014/main" id="{C24F508A-3E3B-BC4A-8E51-68099FCF722C}"/>
              </a:ext>
            </a:extLst>
          </p:cNvPr>
          <p:cNvSpPr>
            <a:spLocks noChangeArrowheads="1"/>
          </p:cNvSpPr>
          <p:nvPr/>
        </p:nvSpPr>
        <p:spPr bwMode="auto">
          <a:xfrm>
            <a:off x="3962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78594" name="Oval 34">
            <a:extLst>
              <a:ext uri="{FF2B5EF4-FFF2-40B4-BE49-F238E27FC236}">
                <a16:creationId xmlns:a16="http://schemas.microsoft.com/office/drawing/2014/main" id="{CA0DBA0F-0F32-644C-B605-D2A2E1EA3AFC}"/>
              </a:ext>
            </a:extLst>
          </p:cNvPr>
          <p:cNvSpPr>
            <a:spLocks noChangeArrowheads="1"/>
          </p:cNvSpPr>
          <p:nvPr/>
        </p:nvSpPr>
        <p:spPr bwMode="auto">
          <a:xfrm>
            <a:off x="4114800" y="167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78595" name="Line 35">
            <a:extLst>
              <a:ext uri="{FF2B5EF4-FFF2-40B4-BE49-F238E27FC236}">
                <a16:creationId xmlns:a16="http://schemas.microsoft.com/office/drawing/2014/main" id="{C79389CA-BD9E-D746-B063-2176D475AB30}"/>
              </a:ext>
            </a:extLst>
          </p:cNvPr>
          <p:cNvSpPr>
            <a:spLocks noChangeShapeType="1"/>
          </p:cNvSpPr>
          <p:nvPr/>
        </p:nvSpPr>
        <p:spPr bwMode="auto">
          <a:xfrm>
            <a:off x="4495800" y="2057400"/>
            <a:ext cx="762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6" name="Line 36">
            <a:extLst>
              <a:ext uri="{FF2B5EF4-FFF2-40B4-BE49-F238E27FC236}">
                <a16:creationId xmlns:a16="http://schemas.microsoft.com/office/drawing/2014/main" id="{F1718D8C-586F-C14E-8296-FF6A6C6F5C4D}"/>
              </a:ext>
            </a:extLst>
          </p:cNvPr>
          <p:cNvSpPr>
            <a:spLocks noChangeShapeType="1"/>
          </p:cNvSpPr>
          <p:nvPr/>
        </p:nvSpPr>
        <p:spPr bwMode="auto">
          <a:xfrm flipH="1">
            <a:off x="3505200" y="20574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7" name="Line 37">
            <a:extLst>
              <a:ext uri="{FF2B5EF4-FFF2-40B4-BE49-F238E27FC236}">
                <a16:creationId xmlns:a16="http://schemas.microsoft.com/office/drawing/2014/main" id="{1C0CB729-1B50-674B-8893-6488CCEB0200}"/>
              </a:ext>
            </a:extLst>
          </p:cNvPr>
          <p:cNvSpPr>
            <a:spLocks noChangeShapeType="1"/>
          </p:cNvSpPr>
          <p:nvPr/>
        </p:nvSpPr>
        <p:spPr bwMode="auto">
          <a:xfrm flipV="1">
            <a:off x="3505200" y="44958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8" name="Text Box 38">
            <a:extLst>
              <a:ext uri="{FF2B5EF4-FFF2-40B4-BE49-F238E27FC236}">
                <a16:creationId xmlns:a16="http://schemas.microsoft.com/office/drawing/2014/main" id="{D2766F5E-45A0-C249-AB20-1A9F7BA6BD57}"/>
              </a:ext>
            </a:extLst>
          </p:cNvPr>
          <p:cNvSpPr txBox="1">
            <a:spLocks noChangeArrowheads="1"/>
          </p:cNvSpPr>
          <p:nvPr/>
        </p:nvSpPr>
        <p:spPr bwMode="auto">
          <a:xfrm>
            <a:off x="6400800" y="220980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Leave other steps to you.</a:t>
            </a:r>
            <a:endParaRPr lang="en-US" altLang="zh-CN" sz="2000">
              <a:solidFill>
                <a:schemeClr val="folHlink"/>
              </a:solidFill>
            </a:endParaRPr>
          </a:p>
        </p:txBody>
      </p:sp>
      <p:sp>
        <p:nvSpPr>
          <p:cNvPr id="578599" name="Text Box 39">
            <a:extLst>
              <a:ext uri="{FF2B5EF4-FFF2-40B4-BE49-F238E27FC236}">
                <a16:creationId xmlns:a16="http://schemas.microsoft.com/office/drawing/2014/main" id="{C2BF3614-5048-1144-9614-80312A8A5367}"/>
              </a:ext>
            </a:extLst>
          </p:cNvPr>
          <p:cNvSpPr txBox="1">
            <a:spLocks noChangeArrowheads="1"/>
          </p:cNvSpPr>
          <p:nvPr/>
        </p:nvSpPr>
        <p:spPr bwMode="auto">
          <a:xfrm>
            <a:off x="6400800" y="2895600"/>
            <a:ext cx="2514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This graph is</a:t>
            </a:r>
            <a:r>
              <a:rPr lang="zh-CN" altLang="en-US" sz="2000" dirty="0"/>
              <a:t> </a:t>
            </a:r>
            <a:r>
              <a:rPr lang="en-US" altLang="zh-CN" sz="2000" dirty="0"/>
              <a:t>not</a:t>
            </a:r>
            <a:r>
              <a:rPr lang="zh-CN" altLang="en-US" sz="2000" dirty="0"/>
              <a:t> </a:t>
            </a:r>
            <a:r>
              <a:rPr lang="en-US" altLang="zh-CN" sz="2000" dirty="0"/>
              <a:t>2-colorable. (It</a:t>
            </a:r>
            <a:r>
              <a:rPr lang="zh-CN" altLang="en-US" sz="2000" dirty="0"/>
              <a:t> </a:t>
            </a:r>
            <a:r>
              <a:rPr lang="en-US" altLang="zh-CN" sz="2000" dirty="0"/>
              <a:t>contains K3 sub-graphs.)</a:t>
            </a:r>
          </a:p>
        </p:txBody>
      </p:sp>
      <p:sp>
        <p:nvSpPr>
          <p:cNvPr id="578600" name="Text Box 40">
            <a:extLst>
              <a:ext uri="{FF2B5EF4-FFF2-40B4-BE49-F238E27FC236}">
                <a16:creationId xmlns:a16="http://schemas.microsoft.com/office/drawing/2014/main" id="{5B0B5372-6D3E-D64A-B3A2-BF0E51049A07}"/>
              </a:ext>
            </a:extLst>
          </p:cNvPr>
          <p:cNvSpPr txBox="1">
            <a:spLocks noChangeArrowheads="1"/>
          </p:cNvSpPr>
          <p:nvPr/>
        </p:nvSpPr>
        <p:spPr bwMode="auto">
          <a:xfrm>
            <a:off x="5562600" y="6156325"/>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Veryyyyyyyy EXPENSIVE!</a:t>
            </a:r>
            <a:endParaRPr lang="en-US" altLang="zh-CN" sz="2000">
              <a:solidFill>
                <a:schemeClr val="folHlink"/>
              </a:solidFill>
            </a:endParaRPr>
          </a:p>
        </p:txBody>
      </p:sp>
      <p:sp>
        <p:nvSpPr>
          <p:cNvPr id="578601" name="Text Box 41">
            <a:extLst>
              <a:ext uri="{FF2B5EF4-FFF2-40B4-BE49-F238E27FC236}">
                <a16:creationId xmlns:a16="http://schemas.microsoft.com/office/drawing/2014/main" id="{88220A1C-9C86-184F-B726-2797A3CFF5B2}"/>
              </a:ext>
            </a:extLst>
          </p:cNvPr>
          <p:cNvSpPr txBox="1">
            <a:spLocks noChangeArrowheads="1"/>
          </p:cNvSpPr>
          <p:nvPr/>
        </p:nvSpPr>
        <p:spPr bwMode="auto">
          <a:xfrm>
            <a:off x="6400800" y="4267200"/>
            <a:ext cx="251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So, we have to do another iteration to generate spill code (Keep in mind that you can NOT spill x1, x2, x3 and x4) </a:t>
            </a:r>
            <a:r>
              <a:rPr lang="en-US" altLang="zh-CN" sz="2000">
                <a:latin typeface="Arial" panose="020B0604020202020204" pitchFamily="34" charset="0"/>
              </a:rPr>
              <a:t>…</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blinds(horizontal)">
                                      <p:cBhvr>
                                        <p:cTn id="7" dur="500"/>
                                        <p:tgtEl>
                                          <p:spTgt spid="5785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8565"/>
                                        </p:tgtEl>
                                        <p:attrNameLst>
                                          <p:attrName>style.visibility</p:attrName>
                                        </p:attrNameLst>
                                      </p:cBhvr>
                                      <p:to>
                                        <p:strVal val="visible"/>
                                      </p:to>
                                    </p:set>
                                    <p:animEffect transition="in" filter="blinds(horizontal)">
                                      <p:cBhvr>
                                        <p:cTn id="10" dur="500"/>
                                        <p:tgtEl>
                                          <p:spTgt spid="5785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8566"/>
                                        </p:tgtEl>
                                        <p:attrNameLst>
                                          <p:attrName>style.visibility</p:attrName>
                                        </p:attrNameLst>
                                      </p:cBhvr>
                                      <p:to>
                                        <p:strVal val="visible"/>
                                      </p:to>
                                    </p:set>
                                    <p:animEffect transition="in" filter="blinds(horizontal)">
                                      <p:cBhvr>
                                        <p:cTn id="13" dur="500"/>
                                        <p:tgtEl>
                                          <p:spTgt spid="57856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78567"/>
                                        </p:tgtEl>
                                        <p:attrNameLst>
                                          <p:attrName>style.visibility</p:attrName>
                                        </p:attrNameLst>
                                      </p:cBhvr>
                                      <p:to>
                                        <p:strVal val="visible"/>
                                      </p:to>
                                    </p:set>
                                    <p:animEffect transition="in" filter="blinds(horizontal)">
                                      <p:cBhvr>
                                        <p:cTn id="16" dur="500"/>
                                        <p:tgtEl>
                                          <p:spTgt spid="578567"/>
                                        </p:tgtEl>
                                      </p:cBhvr>
                                    </p:animEffect>
                                  </p:childTnLst>
                                </p:cTn>
                              </p:par>
                              <p:par>
                                <p:cTn id="17" presetID="3" presetClass="entr" presetSubtype="10" fill="hold" nodeType="withEffect">
                                  <p:stCondLst>
                                    <p:cond delay="0"/>
                                  </p:stCondLst>
                                  <p:childTnLst>
                                    <p:set>
                                      <p:cBhvr>
                                        <p:cTn id="18" dur="1" fill="hold">
                                          <p:stCondLst>
                                            <p:cond delay="0"/>
                                          </p:stCondLst>
                                        </p:cTn>
                                        <p:tgtEl>
                                          <p:spTgt spid="578569"/>
                                        </p:tgtEl>
                                        <p:attrNameLst>
                                          <p:attrName>style.visibility</p:attrName>
                                        </p:attrNameLst>
                                      </p:cBhvr>
                                      <p:to>
                                        <p:strVal val="visible"/>
                                      </p:to>
                                    </p:set>
                                    <p:animEffect transition="in" filter="blinds(horizontal)">
                                      <p:cBhvr>
                                        <p:cTn id="19" dur="500"/>
                                        <p:tgtEl>
                                          <p:spTgt spid="5785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78575"/>
                                        </p:tgtEl>
                                        <p:attrNameLst>
                                          <p:attrName>style.visibility</p:attrName>
                                        </p:attrNameLst>
                                      </p:cBhvr>
                                      <p:to>
                                        <p:strVal val="visible"/>
                                      </p:to>
                                    </p:set>
                                    <p:animEffect transition="in" filter="blinds(horizontal)">
                                      <p:cBhvr>
                                        <p:cTn id="22" dur="500"/>
                                        <p:tgtEl>
                                          <p:spTgt spid="57857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78576"/>
                                        </p:tgtEl>
                                        <p:attrNameLst>
                                          <p:attrName>style.visibility</p:attrName>
                                        </p:attrNameLst>
                                      </p:cBhvr>
                                      <p:to>
                                        <p:strVal val="visible"/>
                                      </p:to>
                                    </p:set>
                                    <p:animEffect transition="in" filter="blinds(horizontal)">
                                      <p:cBhvr>
                                        <p:cTn id="25" dur="500"/>
                                        <p:tgtEl>
                                          <p:spTgt spid="57857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78584"/>
                                        </p:tgtEl>
                                        <p:attrNameLst>
                                          <p:attrName>style.visibility</p:attrName>
                                        </p:attrNameLst>
                                      </p:cBhvr>
                                      <p:to>
                                        <p:strVal val="visible"/>
                                      </p:to>
                                    </p:set>
                                    <p:animEffect transition="in" filter="blinds(horizontal)">
                                      <p:cBhvr>
                                        <p:cTn id="28" dur="500"/>
                                        <p:tgtEl>
                                          <p:spTgt spid="578584"/>
                                        </p:tgtEl>
                                      </p:cBhvr>
                                    </p:animEffect>
                                  </p:childTnLst>
                                </p:cTn>
                              </p:par>
                              <p:par>
                                <p:cTn id="29" presetID="3" presetClass="entr" presetSubtype="10" fill="hold" nodeType="withEffect">
                                  <p:stCondLst>
                                    <p:cond delay="0"/>
                                  </p:stCondLst>
                                  <p:childTnLst>
                                    <p:set>
                                      <p:cBhvr>
                                        <p:cTn id="30" dur="1" fill="hold">
                                          <p:stCondLst>
                                            <p:cond delay="0"/>
                                          </p:stCondLst>
                                        </p:cTn>
                                        <p:tgtEl>
                                          <p:spTgt spid="578586"/>
                                        </p:tgtEl>
                                        <p:attrNameLst>
                                          <p:attrName>style.visibility</p:attrName>
                                        </p:attrNameLst>
                                      </p:cBhvr>
                                      <p:to>
                                        <p:strVal val="visible"/>
                                      </p:to>
                                    </p:set>
                                    <p:animEffect transition="in" filter="blinds(horizontal)">
                                      <p:cBhvr>
                                        <p:cTn id="31" dur="500"/>
                                        <p:tgtEl>
                                          <p:spTgt spid="578586"/>
                                        </p:tgtEl>
                                      </p:cBhvr>
                                    </p:animEffect>
                                  </p:childTnLst>
                                </p:cTn>
                              </p:par>
                              <p:par>
                                <p:cTn id="32" presetID="3" presetClass="entr" presetSubtype="10" fill="hold" nodeType="withEffect">
                                  <p:stCondLst>
                                    <p:cond delay="0"/>
                                  </p:stCondLst>
                                  <p:childTnLst>
                                    <p:set>
                                      <p:cBhvr>
                                        <p:cTn id="33" dur="1" fill="hold">
                                          <p:stCondLst>
                                            <p:cond delay="0"/>
                                          </p:stCondLst>
                                        </p:cTn>
                                        <p:tgtEl>
                                          <p:spTgt spid="578587"/>
                                        </p:tgtEl>
                                        <p:attrNameLst>
                                          <p:attrName>style.visibility</p:attrName>
                                        </p:attrNameLst>
                                      </p:cBhvr>
                                      <p:to>
                                        <p:strVal val="visible"/>
                                      </p:to>
                                    </p:set>
                                    <p:animEffect transition="in" filter="blinds(horizontal)">
                                      <p:cBhvr>
                                        <p:cTn id="34" dur="500"/>
                                        <p:tgtEl>
                                          <p:spTgt spid="578587"/>
                                        </p:tgtEl>
                                      </p:cBhvr>
                                    </p:animEffect>
                                  </p:childTnLst>
                                </p:cTn>
                              </p:par>
                              <p:par>
                                <p:cTn id="35" presetID="3" presetClass="entr" presetSubtype="10" fill="hold" nodeType="withEffect">
                                  <p:stCondLst>
                                    <p:cond delay="0"/>
                                  </p:stCondLst>
                                  <p:childTnLst>
                                    <p:set>
                                      <p:cBhvr>
                                        <p:cTn id="36" dur="1" fill="hold">
                                          <p:stCondLst>
                                            <p:cond delay="0"/>
                                          </p:stCondLst>
                                        </p:cTn>
                                        <p:tgtEl>
                                          <p:spTgt spid="578588"/>
                                        </p:tgtEl>
                                        <p:attrNameLst>
                                          <p:attrName>style.visibility</p:attrName>
                                        </p:attrNameLst>
                                      </p:cBhvr>
                                      <p:to>
                                        <p:strVal val="visible"/>
                                      </p:to>
                                    </p:set>
                                    <p:animEffect transition="in" filter="blinds(horizontal)">
                                      <p:cBhvr>
                                        <p:cTn id="37" dur="500"/>
                                        <p:tgtEl>
                                          <p:spTgt spid="578588"/>
                                        </p:tgtEl>
                                      </p:cBhvr>
                                    </p:animEffect>
                                  </p:childTnLst>
                                </p:cTn>
                              </p:par>
                              <p:par>
                                <p:cTn id="38" presetID="3" presetClass="entr" presetSubtype="10" fill="hold" nodeType="withEffect">
                                  <p:stCondLst>
                                    <p:cond delay="0"/>
                                  </p:stCondLst>
                                  <p:childTnLst>
                                    <p:set>
                                      <p:cBhvr>
                                        <p:cTn id="39" dur="1" fill="hold">
                                          <p:stCondLst>
                                            <p:cond delay="0"/>
                                          </p:stCondLst>
                                        </p:cTn>
                                        <p:tgtEl>
                                          <p:spTgt spid="578589"/>
                                        </p:tgtEl>
                                        <p:attrNameLst>
                                          <p:attrName>style.visibility</p:attrName>
                                        </p:attrNameLst>
                                      </p:cBhvr>
                                      <p:to>
                                        <p:strVal val="visible"/>
                                      </p:to>
                                    </p:set>
                                    <p:animEffect transition="in" filter="blinds(horizontal)">
                                      <p:cBhvr>
                                        <p:cTn id="40" dur="500"/>
                                        <p:tgtEl>
                                          <p:spTgt spid="57858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8593"/>
                                        </p:tgtEl>
                                        <p:attrNameLst>
                                          <p:attrName>style.visibility</p:attrName>
                                        </p:attrNameLst>
                                      </p:cBhvr>
                                      <p:to>
                                        <p:strVal val="visible"/>
                                      </p:to>
                                    </p:set>
                                    <p:animEffect transition="in" filter="blinds(horizontal)">
                                      <p:cBhvr>
                                        <p:cTn id="43" dur="500"/>
                                        <p:tgtEl>
                                          <p:spTgt spid="57859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78594"/>
                                        </p:tgtEl>
                                        <p:attrNameLst>
                                          <p:attrName>style.visibility</p:attrName>
                                        </p:attrNameLst>
                                      </p:cBhvr>
                                      <p:to>
                                        <p:strVal val="visible"/>
                                      </p:to>
                                    </p:set>
                                    <p:animEffect transition="in" filter="blinds(horizontal)">
                                      <p:cBhvr>
                                        <p:cTn id="46" dur="500"/>
                                        <p:tgtEl>
                                          <p:spTgt spid="578594"/>
                                        </p:tgtEl>
                                      </p:cBhvr>
                                    </p:animEffect>
                                  </p:childTnLst>
                                </p:cTn>
                              </p:par>
                              <p:par>
                                <p:cTn id="47" presetID="3" presetClass="entr" presetSubtype="10" fill="hold" nodeType="withEffect">
                                  <p:stCondLst>
                                    <p:cond delay="0"/>
                                  </p:stCondLst>
                                  <p:childTnLst>
                                    <p:set>
                                      <p:cBhvr>
                                        <p:cTn id="48" dur="1" fill="hold">
                                          <p:stCondLst>
                                            <p:cond delay="0"/>
                                          </p:stCondLst>
                                        </p:cTn>
                                        <p:tgtEl>
                                          <p:spTgt spid="578595"/>
                                        </p:tgtEl>
                                        <p:attrNameLst>
                                          <p:attrName>style.visibility</p:attrName>
                                        </p:attrNameLst>
                                      </p:cBhvr>
                                      <p:to>
                                        <p:strVal val="visible"/>
                                      </p:to>
                                    </p:set>
                                    <p:animEffect transition="in" filter="blinds(horizontal)">
                                      <p:cBhvr>
                                        <p:cTn id="49" dur="500"/>
                                        <p:tgtEl>
                                          <p:spTgt spid="578595"/>
                                        </p:tgtEl>
                                      </p:cBhvr>
                                    </p:animEffect>
                                  </p:childTnLst>
                                </p:cTn>
                              </p:par>
                              <p:par>
                                <p:cTn id="50" presetID="3" presetClass="entr" presetSubtype="10" fill="hold" nodeType="withEffect">
                                  <p:stCondLst>
                                    <p:cond delay="0"/>
                                  </p:stCondLst>
                                  <p:childTnLst>
                                    <p:set>
                                      <p:cBhvr>
                                        <p:cTn id="51" dur="1" fill="hold">
                                          <p:stCondLst>
                                            <p:cond delay="0"/>
                                          </p:stCondLst>
                                        </p:cTn>
                                        <p:tgtEl>
                                          <p:spTgt spid="578596"/>
                                        </p:tgtEl>
                                        <p:attrNameLst>
                                          <p:attrName>style.visibility</p:attrName>
                                        </p:attrNameLst>
                                      </p:cBhvr>
                                      <p:to>
                                        <p:strVal val="visible"/>
                                      </p:to>
                                    </p:set>
                                    <p:animEffect transition="in" filter="blinds(horizontal)">
                                      <p:cBhvr>
                                        <p:cTn id="52" dur="500"/>
                                        <p:tgtEl>
                                          <p:spTgt spid="578596"/>
                                        </p:tgtEl>
                                      </p:cBhvr>
                                    </p:animEffect>
                                  </p:childTnLst>
                                </p:cTn>
                              </p:par>
                              <p:par>
                                <p:cTn id="53" presetID="3" presetClass="entr" presetSubtype="10" fill="hold" nodeType="withEffect">
                                  <p:stCondLst>
                                    <p:cond delay="0"/>
                                  </p:stCondLst>
                                  <p:childTnLst>
                                    <p:set>
                                      <p:cBhvr>
                                        <p:cTn id="54" dur="1" fill="hold">
                                          <p:stCondLst>
                                            <p:cond delay="0"/>
                                          </p:stCondLst>
                                        </p:cTn>
                                        <p:tgtEl>
                                          <p:spTgt spid="578597"/>
                                        </p:tgtEl>
                                        <p:attrNameLst>
                                          <p:attrName>style.visibility</p:attrName>
                                        </p:attrNameLst>
                                      </p:cBhvr>
                                      <p:to>
                                        <p:strVal val="visible"/>
                                      </p:to>
                                    </p:set>
                                    <p:animEffect transition="in" filter="blinds(horizontal)">
                                      <p:cBhvr>
                                        <p:cTn id="55" dur="500"/>
                                        <p:tgtEl>
                                          <p:spTgt spid="57859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78598"/>
                                        </p:tgtEl>
                                        <p:attrNameLst>
                                          <p:attrName>style.visibility</p:attrName>
                                        </p:attrNameLst>
                                      </p:cBhvr>
                                      <p:to>
                                        <p:strVal val="visible"/>
                                      </p:to>
                                    </p:set>
                                    <p:animEffect transition="in" filter="blinds(horizontal)">
                                      <p:cBhvr>
                                        <p:cTn id="60" dur="500"/>
                                        <p:tgtEl>
                                          <p:spTgt spid="57859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78599"/>
                                        </p:tgtEl>
                                        <p:attrNameLst>
                                          <p:attrName>style.visibility</p:attrName>
                                        </p:attrNameLst>
                                      </p:cBhvr>
                                      <p:to>
                                        <p:strVal val="visible"/>
                                      </p:to>
                                    </p:set>
                                    <p:animEffect transition="in" filter="blinds(horizontal)">
                                      <p:cBhvr>
                                        <p:cTn id="65" dur="500"/>
                                        <p:tgtEl>
                                          <p:spTgt spid="57859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78601"/>
                                        </p:tgtEl>
                                        <p:attrNameLst>
                                          <p:attrName>style.visibility</p:attrName>
                                        </p:attrNameLst>
                                      </p:cBhvr>
                                      <p:to>
                                        <p:strVal val="visible"/>
                                      </p:to>
                                    </p:set>
                                    <p:animEffect transition="in" filter="blinds(horizontal)">
                                      <p:cBhvr>
                                        <p:cTn id="70" dur="500"/>
                                        <p:tgtEl>
                                          <p:spTgt spid="57860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578600"/>
                                        </p:tgtEl>
                                        <p:attrNameLst>
                                          <p:attrName>style.visibility</p:attrName>
                                        </p:attrNameLst>
                                      </p:cBhvr>
                                      <p:to>
                                        <p:strVal val="visible"/>
                                      </p:to>
                                    </p:set>
                                    <p:animEffect transition="in" filter="blinds(horizontal)">
                                      <p:cBhvr>
                                        <p:cTn id="75" dur="500"/>
                                        <p:tgtEl>
                                          <p:spTgt spid="57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nimBg="1"/>
      <p:bldP spid="578565" grpId="0" animBg="1"/>
      <p:bldP spid="578566" grpId="0" animBg="1"/>
      <p:bldP spid="578567" grpId="0" animBg="1"/>
      <p:bldP spid="578575" grpId="0" animBg="1"/>
      <p:bldP spid="578576" grpId="0"/>
      <p:bldP spid="578584" grpId="0" animBg="1"/>
      <p:bldP spid="578593" grpId="0" animBg="1"/>
      <p:bldP spid="578594" grpId="0" animBg="1"/>
      <p:bldP spid="578598" grpId="0"/>
      <p:bldP spid="578599" grpId="0"/>
      <p:bldP spid="578600" grpId="0"/>
      <p:bldP spid="57860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75C84BF0-0693-9D4B-A54E-09CD9FCB2A6E}"/>
              </a:ext>
            </a:extLst>
          </p:cNvPr>
          <p:cNvSpPr>
            <a:spLocks noGrp="1" noChangeArrowheads="1"/>
          </p:cNvSpPr>
          <p:nvPr>
            <p:ph type="title"/>
          </p:nvPr>
        </p:nvSpPr>
        <p:spPr/>
        <p:txBody>
          <a:bodyPr/>
          <a:lstStyle/>
          <a:p>
            <a:r>
              <a:rPr lang="en-US" altLang="zh-CN"/>
              <a:t>Code spill (2</a:t>
            </a:r>
            <a:r>
              <a:rPr lang="en-US" altLang="zh-CN" baseline="30000"/>
              <a:t>nd</a:t>
            </a:r>
            <a:r>
              <a:rPr lang="en-US" altLang="zh-CN"/>
              <a:t> time)</a:t>
            </a:r>
          </a:p>
        </p:txBody>
      </p:sp>
      <p:sp>
        <p:nvSpPr>
          <p:cNvPr id="579588" name="Text Box 4">
            <a:extLst>
              <a:ext uri="{FF2B5EF4-FFF2-40B4-BE49-F238E27FC236}">
                <a16:creationId xmlns:a16="http://schemas.microsoft.com/office/drawing/2014/main" id="{5415EE90-FC83-3348-B362-234FA7755D5B}"/>
              </a:ext>
            </a:extLst>
          </p:cNvPr>
          <p:cNvSpPr txBox="1">
            <a:spLocks noChangeArrowheads="1"/>
          </p:cNvSpPr>
          <p:nvPr/>
        </p:nvSpPr>
        <p:spPr bwMode="auto">
          <a:xfrm>
            <a:off x="6477000" y="381000"/>
            <a:ext cx="22860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x5</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hlink"/>
                </a:solidFill>
                <a:latin typeface="Courier New" panose="02070309020205020404" pitchFamily="49" charset="0"/>
              </a:rPr>
              <a:t>M[l_a] = x5</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s6 = M[l_a]</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s6</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x7</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hlink"/>
                </a:solidFill>
                <a:latin typeface="Courier New" panose="02070309020205020404" pitchFamily="49" charset="0"/>
              </a:rPr>
              <a:t>x8 = M[l_a]</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x8</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79589" name="AutoShape 5">
            <a:extLst>
              <a:ext uri="{FF2B5EF4-FFF2-40B4-BE49-F238E27FC236}">
                <a16:creationId xmlns:a16="http://schemas.microsoft.com/office/drawing/2014/main" id="{9845A46B-64BB-4A4E-86F7-B45499C756A1}"/>
              </a:ext>
            </a:extLst>
          </p:cNvPr>
          <p:cNvSpPr>
            <a:spLocks noChangeArrowheads="1"/>
          </p:cNvSpPr>
          <p:nvPr/>
        </p:nvSpPr>
        <p:spPr bwMode="auto">
          <a:xfrm>
            <a:off x="4876800" y="60198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2" name="Text Box 8">
            <a:extLst>
              <a:ext uri="{FF2B5EF4-FFF2-40B4-BE49-F238E27FC236}">
                <a16:creationId xmlns:a16="http://schemas.microsoft.com/office/drawing/2014/main" id="{5DB855F5-6EE6-154B-A324-7B14C1B4DD1F}"/>
              </a:ext>
            </a:extLst>
          </p:cNvPr>
          <p:cNvSpPr txBox="1">
            <a:spLocks noChangeArrowheads="1"/>
          </p:cNvSpPr>
          <p:nvPr/>
        </p:nvSpPr>
        <p:spPr bwMode="auto">
          <a:xfrm>
            <a:off x="990600" y="21177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hlink"/>
                </a:solidFill>
                <a:latin typeface="Courier New" panose="02070309020205020404" pitchFamily="49" charset="0"/>
              </a:rPr>
              <a:t>a</a:t>
            </a:r>
            <a:r>
              <a:rPr lang="en-US" altLang="zh-CN" sz="2000" b="1" dirty="0">
                <a:solidFill>
                  <a:schemeClr val="folHlink"/>
                </a:solidFill>
                <a:latin typeface="Courier New" panose="02070309020205020404" pitchFamily="49" charset="0"/>
              </a:rPr>
              <a:t> = 1</a:t>
            </a:r>
          </a:p>
          <a:p>
            <a:pPr>
              <a:spcBef>
                <a:spcPts val="480"/>
              </a:spcBef>
            </a:pPr>
            <a:r>
              <a:rPr lang="en-US" altLang="zh-CN" sz="2000" b="1" dirty="0">
                <a:solidFill>
                  <a:schemeClr val="folHlink"/>
                </a:solidFill>
                <a:latin typeface="Courier New" panose="02070309020205020404" pitchFamily="49" charset="0"/>
              </a:rPr>
              <a:t>b = 2</a:t>
            </a:r>
          </a:p>
          <a:p>
            <a:pPr>
              <a:spcBef>
                <a:spcPts val="480"/>
              </a:spcBef>
            </a:pPr>
            <a:r>
              <a:rPr lang="en-US" altLang="zh-CN" sz="2000" b="1" dirty="0">
                <a:solidFill>
                  <a:schemeClr val="folHlink"/>
                </a:solidFill>
                <a:latin typeface="Courier New" panose="02070309020205020404" pitchFamily="49" charset="0"/>
              </a:rPr>
              <a:t>x1 = </a:t>
            </a:r>
            <a:r>
              <a:rPr lang="en-US" altLang="zh-CN" sz="2000" b="1" dirty="0" err="1">
                <a:solidFill>
                  <a:schemeClr val="hlink"/>
                </a:solidFill>
                <a:latin typeface="Courier New" panose="02070309020205020404" pitchFamily="49" charset="0"/>
              </a:rPr>
              <a:t>a</a:t>
            </a:r>
            <a:r>
              <a:rPr lang="en-US" altLang="zh-CN" sz="2000" b="1" dirty="0" err="1">
                <a:solidFill>
                  <a:schemeClr val="folHlink"/>
                </a:solidFill>
                <a:latin typeface="Courier New" panose="02070309020205020404" pitchFamily="49" charset="0"/>
              </a:rPr>
              <a:t>+b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x3 = </a:t>
            </a:r>
            <a:r>
              <a:rPr lang="en-US" altLang="zh-CN" sz="2000" b="1" dirty="0">
                <a:solidFill>
                  <a:schemeClr val="hlink"/>
                </a:solidFill>
                <a:latin typeface="Courier New" panose="02070309020205020404" pitchFamily="49" charset="0"/>
              </a:rPr>
              <a:t>a</a:t>
            </a:r>
            <a:r>
              <a:rPr lang="en-US" altLang="zh-CN" sz="2000" b="1" dirty="0">
                <a:solidFill>
                  <a:schemeClr val="folHlink"/>
                </a:solidFill>
                <a:latin typeface="Courier New" panose="02070309020205020404" pitchFamily="49" charset="0"/>
              </a:rPr>
              <a:t>+x2</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e = </a:t>
            </a:r>
            <a:r>
              <a:rPr lang="en-US" altLang="zh-CN" sz="2000" b="1" dirty="0" err="1">
                <a:solidFill>
                  <a:schemeClr val="hlink"/>
                </a:solidFill>
                <a:latin typeface="Courier New" panose="02070309020205020404" pitchFamily="49" charset="0"/>
              </a:rPr>
              <a:t>a</a:t>
            </a:r>
            <a:r>
              <a:rPr lang="en-US" altLang="zh-CN" sz="2000" b="1" dirty="0" err="1">
                <a:solidFill>
                  <a:schemeClr val="folHlink"/>
                </a:solidFill>
                <a:latin typeface="Courier New" panose="02070309020205020404" pitchFamily="49" charset="0"/>
              </a:rPr>
              <a:t>+b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folHlink"/>
                </a:solidFill>
                <a:latin typeface="Courier New" panose="02070309020205020404" pitchFamily="49" charset="0"/>
              </a:rPr>
              <a:t>x4 = 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79593" name="Oval 9">
            <a:extLst>
              <a:ext uri="{FF2B5EF4-FFF2-40B4-BE49-F238E27FC236}">
                <a16:creationId xmlns:a16="http://schemas.microsoft.com/office/drawing/2014/main" id="{ECD5E7B6-9F49-CE47-8314-415960C60146}"/>
              </a:ext>
            </a:extLst>
          </p:cNvPr>
          <p:cNvSpPr>
            <a:spLocks noChangeArrowheads="1"/>
          </p:cNvSpPr>
          <p:nvPr/>
        </p:nvSpPr>
        <p:spPr bwMode="auto">
          <a:xfrm>
            <a:off x="3200400" y="2438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9594" name="Oval 10">
            <a:extLst>
              <a:ext uri="{FF2B5EF4-FFF2-40B4-BE49-F238E27FC236}">
                <a16:creationId xmlns:a16="http://schemas.microsoft.com/office/drawing/2014/main" id="{2FA3A896-DCC3-D541-BCB8-0F8AE1EE2FA3}"/>
              </a:ext>
            </a:extLst>
          </p:cNvPr>
          <p:cNvSpPr>
            <a:spLocks noChangeArrowheads="1"/>
          </p:cNvSpPr>
          <p:nvPr/>
        </p:nvSpPr>
        <p:spPr bwMode="auto">
          <a:xfrm>
            <a:off x="51816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9595" name="Oval 11">
            <a:extLst>
              <a:ext uri="{FF2B5EF4-FFF2-40B4-BE49-F238E27FC236}">
                <a16:creationId xmlns:a16="http://schemas.microsoft.com/office/drawing/2014/main" id="{440398B3-9DE0-1348-8E70-33BA2031096F}"/>
              </a:ext>
            </a:extLst>
          </p:cNvPr>
          <p:cNvSpPr>
            <a:spLocks noChangeArrowheads="1"/>
          </p:cNvSpPr>
          <p:nvPr/>
        </p:nvSpPr>
        <p:spPr bwMode="auto">
          <a:xfrm>
            <a:off x="32004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79596" name="Oval 12">
            <a:extLst>
              <a:ext uri="{FF2B5EF4-FFF2-40B4-BE49-F238E27FC236}">
                <a16:creationId xmlns:a16="http://schemas.microsoft.com/office/drawing/2014/main" id="{CAE5A564-9CB7-714C-8B93-73374774FAA1}"/>
              </a:ext>
            </a:extLst>
          </p:cNvPr>
          <p:cNvSpPr>
            <a:spLocks noChangeArrowheads="1"/>
          </p:cNvSpPr>
          <p:nvPr/>
        </p:nvSpPr>
        <p:spPr bwMode="auto">
          <a:xfrm>
            <a:off x="51816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79597" name="Line 13">
            <a:extLst>
              <a:ext uri="{FF2B5EF4-FFF2-40B4-BE49-F238E27FC236}">
                <a16:creationId xmlns:a16="http://schemas.microsoft.com/office/drawing/2014/main" id="{5EC8957C-7F52-2549-9414-F038C689032C}"/>
              </a:ext>
            </a:extLst>
          </p:cNvPr>
          <p:cNvSpPr>
            <a:spLocks noChangeShapeType="1"/>
          </p:cNvSpPr>
          <p:nvPr/>
        </p:nvSpPr>
        <p:spPr bwMode="auto">
          <a:xfrm>
            <a:off x="3657600" y="26670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598" name="Oval 14">
            <a:extLst>
              <a:ext uri="{FF2B5EF4-FFF2-40B4-BE49-F238E27FC236}">
                <a16:creationId xmlns:a16="http://schemas.microsoft.com/office/drawing/2014/main" id="{2187893D-2213-C44C-85AA-061991D7FBEA}"/>
              </a:ext>
            </a:extLst>
          </p:cNvPr>
          <p:cNvSpPr>
            <a:spLocks noChangeArrowheads="1"/>
          </p:cNvSpPr>
          <p:nvPr/>
        </p:nvSpPr>
        <p:spPr bwMode="auto">
          <a:xfrm>
            <a:off x="5105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9599" name="Text Box 15">
            <a:extLst>
              <a:ext uri="{FF2B5EF4-FFF2-40B4-BE49-F238E27FC236}">
                <a16:creationId xmlns:a16="http://schemas.microsoft.com/office/drawing/2014/main" id="{130ECA4E-C06F-F34E-94D3-0173A98C0304}"/>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9600" name="Oval 16">
            <a:extLst>
              <a:ext uri="{FF2B5EF4-FFF2-40B4-BE49-F238E27FC236}">
                <a16:creationId xmlns:a16="http://schemas.microsoft.com/office/drawing/2014/main" id="{C5FA5DB3-916E-D840-A2AD-D82432EE1E49}"/>
              </a:ext>
            </a:extLst>
          </p:cNvPr>
          <p:cNvSpPr>
            <a:spLocks noChangeArrowheads="1"/>
          </p:cNvSpPr>
          <p:nvPr/>
        </p:nvSpPr>
        <p:spPr bwMode="auto">
          <a:xfrm>
            <a:off x="3200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9601" name="Line 17">
            <a:extLst>
              <a:ext uri="{FF2B5EF4-FFF2-40B4-BE49-F238E27FC236}">
                <a16:creationId xmlns:a16="http://schemas.microsoft.com/office/drawing/2014/main" id="{0AE1A971-C241-0C48-8A2D-834BB20299C4}"/>
              </a:ext>
            </a:extLst>
          </p:cNvPr>
          <p:cNvSpPr>
            <a:spLocks noChangeShapeType="1"/>
          </p:cNvSpPr>
          <p:nvPr/>
        </p:nvSpPr>
        <p:spPr bwMode="auto">
          <a:xfrm>
            <a:off x="34290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2" name="Line 18">
            <a:extLst>
              <a:ext uri="{FF2B5EF4-FFF2-40B4-BE49-F238E27FC236}">
                <a16:creationId xmlns:a16="http://schemas.microsoft.com/office/drawing/2014/main" id="{5B4B1D23-4BCA-7F4B-B124-81099560233F}"/>
              </a:ext>
            </a:extLst>
          </p:cNvPr>
          <p:cNvSpPr>
            <a:spLocks noChangeShapeType="1"/>
          </p:cNvSpPr>
          <p:nvPr/>
        </p:nvSpPr>
        <p:spPr bwMode="auto">
          <a:xfrm flipV="1">
            <a:off x="3581400" y="28194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3" name="Line 19">
            <a:extLst>
              <a:ext uri="{FF2B5EF4-FFF2-40B4-BE49-F238E27FC236}">
                <a16:creationId xmlns:a16="http://schemas.microsoft.com/office/drawing/2014/main" id="{B664FF7B-5AED-ED4C-B302-2FCDA20C2A44}"/>
              </a:ext>
            </a:extLst>
          </p:cNvPr>
          <p:cNvSpPr>
            <a:spLocks noChangeShapeType="1"/>
          </p:cNvSpPr>
          <p:nvPr/>
        </p:nvSpPr>
        <p:spPr bwMode="auto">
          <a:xfrm>
            <a:off x="3581400" y="28194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4" name="Line 20">
            <a:extLst>
              <a:ext uri="{FF2B5EF4-FFF2-40B4-BE49-F238E27FC236}">
                <a16:creationId xmlns:a16="http://schemas.microsoft.com/office/drawing/2014/main" id="{A6CE9E91-D526-FE47-BBA7-07AC2F0FDCA4}"/>
              </a:ext>
            </a:extLst>
          </p:cNvPr>
          <p:cNvSpPr>
            <a:spLocks noChangeShapeType="1"/>
          </p:cNvSpPr>
          <p:nvPr/>
        </p:nvSpPr>
        <p:spPr bwMode="auto">
          <a:xfrm flipV="1">
            <a:off x="54102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5" name="Oval 21">
            <a:extLst>
              <a:ext uri="{FF2B5EF4-FFF2-40B4-BE49-F238E27FC236}">
                <a16:creationId xmlns:a16="http://schemas.microsoft.com/office/drawing/2014/main" id="{08D960BB-DC9B-4447-8040-CED4D6CAAC2E}"/>
              </a:ext>
            </a:extLst>
          </p:cNvPr>
          <p:cNvSpPr>
            <a:spLocks noChangeArrowheads="1"/>
          </p:cNvSpPr>
          <p:nvPr/>
        </p:nvSpPr>
        <p:spPr bwMode="auto">
          <a:xfrm>
            <a:off x="3962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79606" name="Oval 22">
            <a:extLst>
              <a:ext uri="{FF2B5EF4-FFF2-40B4-BE49-F238E27FC236}">
                <a16:creationId xmlns:a16="http://schemas.microsoft.com/office/drawing/2014/main" id="{E5970724-1148-E340-A2F4-619FA4CD135B}"/>
              </a:ext>
            </a:extLst>
          </p:cNvPr>
          <p:cNvSpPr>
            <a:spLocks noChangeArrowheads="1"/>
          </p:cNvSpPr>
          <p:nvPr/>
        </p:nvSpPr>
        <p:spPr bwMode="auto">
          <a:xfrm>
            <a:off x="4114800" y="167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79607" name="Line 23">
            <a:extLst>
              <a:ext uri="{FF2B5EF4-FFF2-40B4-BE49-F238E27FC236}">
                <a16:creationId xmlns:a16="http://schemas.microsoft.com/office/drawing/2014/main" id="{CC9CBA14-DF4C-9241-93F5-AE3544C7E759}"/>
              </a:ext>
            </a:extLst>
          </p:cNvPr>
          <p:cNvSpPr>
            <a:spLocks noChangeShapeType="1"/>
          </p:cNvSpPr>
          <p:nvPr/>
        </p:nvSpPr>
        <p:spPr bwMode="auto">
          <a:xfrm>
            <a:off x="4495800" y="2057400"/>
            <a:ext cx="762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8" name="Line 24">
            <a:extLst>
              <a:ext uri="{FF2B5EF4-FFF2-40B4-BE49-F238E27FC236}">
                <a16:creationId xmlns:a16="http://schemas.microsoft.com/office/drawing/2014/main" id="{88868608-E108-3242-AC5D-4C95A93FE0DD}"/>
              </a:ext>
            </a:extLst>
          </p:cNvPr>
          <p:cNvSpPr>
            <a:spLocks noChangeShapeType="1"/>
          </p:cNvSpPr>
          <p:nvPr/>
        </p:nvSpPr>
        <p:spPr bwMode="auto">
          <a:xfrm flipH="1">
            <a:off x="3505200" y="20574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9" name="Line 25">
            <a:extLst>
              <a:ext uri="{FF2B5EF4-FFF2-40B4-BE49-F238E27FC236}">
                <a16:creationId xmlns:a16="http://schemas.microsoft.com/office/drawing/2014/main" id="{E406658E-817E-1A4E-8671-CB4B12020883}"/>
              </a:ext>
            </a:extLst>
          </p:cNvPr>
          <p:cNvSpPr>
            <a:spLocks noChangeShapeType="1"/>
          </p:cNvSpPr>
          <p:nvPr/>
        </p:nvSpPr>
        <p:spPr bwMode="auto">
          <a:xfrm flipV="1">
            <a:off x="3505200" y="44958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10" name="Rectangle 26">
            <a:extLst>
              <a:ext uri="{FF2B5EF4-FFF2-40B4-BE49-F238E27FC236}">
                <a16:creationId xmlns:a16="http://schemas.microsoft.com/office/drawing/2014/main" id="{1E1FA37D-6BBA-CE45-A946-4E97DE05816E}"/>
              </a:ext>
            </a:extLst>
          </p:cNvPr>
          <p:cNvSpPr>
            <a:spLocks noChangeArrowheads="1"/>
          </p:cNvSpPr>
          <p:nvPr/>
        </p:nvSpPr>
        <p:spPr bwMode="auto">
          <a:xfrm>
            <a:off x="6477000" y="3810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1" name="Rectangle 27">
            <a:extLst>
              <a:ext uri="{FF2B5EF4-FFF2-40B4-BE49-F238E27FC236}">
                <a16:creationId xmlns:a16="http://schemas.microsoft.com/office/drawing/2014/main" id="{0426BA3F-F815-304E-A314-2C7F31897F30}"/>
              </a:ext>
            </a:extLst>
          </p:cNvPr>
          <p:cNvSpPr>
            <a:spLocks noChangeArrowheads="1"/>
          </p:cNvSpPr>
          <p:nvPr/>
        </p:nvSpPr>
        <p:spPr bwMode="auto">
          <a:xfrm>
            <a:off x="6477000" y="16764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2" name="Text Box 28">
            <a:extLst>
              <a:ext uri="{FF2B5EF4-FFF2-40B4-BE49-F238E27FC236}">
                <a16:creationId xmlns:a16="http://schemas.microsoft.com/office/drawing/2014/main" id="{14C26E9D-7CA5-ED4B-A7EA-83FFBED375A4}"/>
              </a:ext>
            </a:extLst>
          </p:cNvPr>
          <p:cNvSpPr txBox="1">
            <a:spLocks noChangeArrowheads="1"/>
          </p:cNvSpPr>
          <p:nvPr/>
        </p:nvSpPr>
        <p:spPr bwMode="auto">
          <a:xfrm>
            <a:off x="28956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spilled</a:t>
            </a:r>
          </a:p>
        </p:txBody>
      </p:sp>
      <p:sp>
        <p:nvSpPr>
          <p:cNvPr id="579613" name="Rectangle 29">
            <a:extLst>
              <a:ext uri="{FF2B5EF4-FFF2-40B4-BE49-F238E27FC236}">
                <a16:creationId xmlns:a16="http://schemas.microsoft.com/office/drawing/2014/main" id="{86B5E45D-D240-F44D-8B08-67EBCA78361E}"/>
              </a:ext>
            </a:extLst>
          </p:cNvPr>
          <p:cNvSpPr>
            <a:spLocks noChangeArrowheads="1"/>
          </p:cNvSpPr>
          <p:nvPr/>
        </p:nvSpPr>
        <p:spPr bwMode="auto">
          <a:xfrm>
            <a:off x="6477000" y="35052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4" name="Rectangle 30">
            <a:extLst>
              <a:ext uri="{FF2B5EF4-FFF2-40B4-BE49-F238E27FC236}">
                <a16:creationId xmlns:a16="http://schemas.microsoft.com/office/drawing/2014/main" id="{73B187A6-E369-A84F-BF8E-D81ACB23E3F4}"/>
              </a:ext>
            </a:extLst>
          </p:cNvPr>
          <p:cNvSpPr>
            <a:spLocks noChangeArrowheads="1"/>
          </p:cNvSpPr>
          <p:nvPr/>
        </p:nvSpPr>
        <p:spPr bwMode="auto">
          <a:xfrm>
            <a:off x="6477000" y="49530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9"/>
                                        </p:tgtEl>
                                        <p:attrNameLst>
                                          <p:attrName>style.visibility</p:attrName>
                                        </p:attrNameLst>
                                      </p:cBhvr>
                                      <p:to>
                                        <p:strVal val="visible"/>
                                      </p:to>
                                    </p:set>
                                    <p:animEffect transition="in" filter="blinds(horizontal)">
                                      <p:cBhvr>
                                        <p:cTn id="7" dur="500"/>
                                        <p:tgtEl>
                                          <p:spTgt spid="57958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9588"/>
                                        </p:tgtEl>
                                        <p:attrNameLst>
                                          <p:attrName>style.visibility</p:attrName>
                                        </p:attrNameLst>
                                      </p:cBhvr>
                                      <p:to>
                                        <p:strVal val="visible"/>
                                      </p:to>
                                    </p:set>
                                    <p:animEffect transition="in" filter="blinds(horizontal)">
                                      <p:cBhvr>
                                        <p:cTn id="11" dur="500"/>
                                        <p:tgtEl>
                                          <p:spTgt spid="579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79610"/>
                                        </p:tgtEl>
                                        <p:attrNameLst>
                                          <p:attrName>style.visibility</p:attrName>
                                        </p:attrNameLst>
                                      </p:cBhvr>
                                      <p:to>
                                        <p:strVal val="visible"/>
                                      </p:to>
                                    </p:set>
                                    <p:animEffect transition="in" filter="blinds(horizontal)">
                                      <p:cBhvr>
                                        <p:cTn id="16" dur="500"/>
                                        <p:tgtEl>
                                          <p:spTgt spid="5796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79611"/>
                                        </p:tgtEl>
                                        <p:attrNameLst>
                                          <p:attrName>style.visibility</p:attrName>
                                        </p:attrNameLst>
                                      </p:cBhvr>
                                      <p:to>
                                        <p:strVal val="visible"/>
                                      </p:to>
                                    </p:set>
                                    <p:animEffect transition="in" filter="blinds(horizontal)">
                                      <p:cBhvr>
                                        <p:cTn id="21" dur="500"/>
                                        <p:tgtEl>
                                          <p:spTgt spid="5796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79613"/>
                                        </p:tgtEl>
                                        <p:attrNameLst>
                                          <p:attrName>style.visibility</p:attrName>
                                        </p:attrNameLst>
                                      </p:cBhvr>
                                      <p:to>
                                        <p:strVal val="visible"/>
                                      </p:to>
                                    </p:set>
                                    <p:animEffect transition="in" filter="blinds(horizontal)">
                                      <p:cBhvr>
                                        <p:cTn id="26" dur="500"/>
                                        <p:tgtEl>
                                          <p:spTgt spid="5796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79614"/>
                                        </p:tgtEl>
                                        <p:attrNameLst>
                                          <p:attrName>style.visibility</p:attrName>
                                        </p:attrNameLst>
                                      </p:cBhvr>
                                      <p:to>
                                        <p:strVal val="visible"/>
                                      </p:to>
                                    </p:set>
                                    <p:animEffect transition="in" filter="blinds(horizontal)">
                                      <p:cBhvr>
                                        <p:cTn id="31" dur="500"/>
                                        <p:tgtEl>
                                          <p:spTgt spid="579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3EF53D52-0D09-F540-B89C-28994C4D99C4}"/>
              </a:ext>
            </a:extLst>
          </p:cNvPr>
          <p:cNvSpPr>
            <a:spLocks noGrp="1" noChangeArrowheads="1"/>
          </p:cNvSpPr>
          <p:nvPr>
            <p:ph type="title"/>
          </p:nvPr>
        </p:nvSpPr>
        <p:spPr/>
        <p:txBody>
          <a:bodyPr/>
          <a:lstStyle/>
          <a:p>
            <a:r>
              <a:rPr lang="en-US" altLang="zh-CN"/>
              <a:t>IG</a:t>
            </a:r>
          </a:p>
        </p:txBody>
      </p:sp>
      <p:sp>
        <p:nvSpPr>
          <p:cNvPr id="580614" name="Oval 6">
            <a:extLst>
              <a:ext uri="{FF2B5EF4-FFF2-40B4-BE49-F238E27FC236}">
                <a16:creationId xmlns:a16="http://schemas.microsoft.com/office/drawing/2014/main" id="{963FD219-3008-F54D-BF57-72F360FF0E9D}"/>
              </a:ext>
            </a:extLst>
          </p:cNvPr>
          <p:cNvSpPr>
            <a:spLocks noChangeArrowheads="1"/>
          </p:cNvSpPr>
          <p:nvPr/>
        </p:nvSpPr>
        <p:spPr bwMode="auto">
          <a:xfrm>
            <a:off x="990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80615" name="Oval 7">
            <a:extLst>
              <a:ext uri="{FF2B5EF4-FFF2-40B4-BE49-F238E27FC236}">
                <a16:creationId xmlns:a16="http://schemas.microsoft.com/office/drawing/2014/main" id="{02EAE602-F953-F342-96F1-F4C4BF2C4B07}"/>
              </a:ext>
            </a:extLst>
          </p:cNvPr>
          <p:cNvSpPr>
            <a:spLocks noChangeArrowheads="1"/>
          </p:cNvSpPr>
          <p:nvPr/>
        </p:nvSpPr>
        <p:spPr bwMode="auto">
          <a:xfrm>
            <a:off x="12954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80616" name="Oval 8">
            <a:extLst>
              <a:ext uri="{FF2B5EF4-FFF2-40B4-BE49-F238E27FC236}">
                <a16:creationId xmlns:a16="http://schemas.microsoft.com/office/drawing/2014/main" id="{A34F664C-AA88-3E48-8FFF-A17057A92CC7}"/>
              </a:ext>
            </a:extLst>
          </p:cNvPr>
          <p:cNvSpPr>
            <a:spLocks noChangeArrowheads="1"/>
          </p:cNvSpPr>
          <p:nvPr/>
        </p:nvSpPr>
        <p:spPr bwMode="auto">
          <a:xfrm>
            <a:off x="2286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80617" name="Oval 9">
            <a:extLst>
              <a:ext uri="{FF2B5EF4-FFF2-40B4-BE49-F238E27FC236}">
                <a16:creationId xmlns:a16="http://schemas.microsoft.com/office/drawing/2014/main" id="{5D67DD95-0286-1A4A-AAF4-944E7799A7EC}"/>
              </a:ext>
            </a:extLst>
          </p:cNvPr>
          <p:cNvSpPr>
            <a:spLocks noChangeArrowheads="1"/>
          </p:cNvSpPr>
          <p:nvPr/>
        </p:nvSpPr>
        <p:spPr bwMode="auto">
          <a:xfrm>
            <a:off x="2057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x8</a:t>
            </a:r>
          </a:p>
        </p:txBody>
      </p:sp>
      <p:sp>
        <p:nvSpPr>
          <p:cNvPr id="580619" name="Oval 11">
            <a:extLst>
              <a:ext uri="{FF2B5EF4-FFF2-40B4-BE49-F238E27FC236}">
                <a16:creationId xmlns:a16="http://schemas.microsoft.com/office/drawing/2014/main" id="{8C26D2DD-B928-6A45-89CA-F75C90ED8029}"/>
              </a:ext>
            </a:extLst>
          </p:cNvPr>
          <p:cNvSpPr>
            <a:spLocks noChangeArrowheads="1"/>
          </p:cNvSpPr>
          <p:nvPr/>
        </p:nvSpPr>
        <p:spPr bwMode="auto">
          <a:xfrm>
            <a:off x="25146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80620" name="Text Box 12">
            <a:extLst>
              <a:ext uri="{FF2B5EF4-FFF2-40B4-BE49-F238E27FC236}">
                <a16:creationId xmlns:a16="http://schemas.microsoft.com/office/drawing/2014/main" id="{0513A32E-53BB-5548-9319-90F66AB0D1A0}"/>
              </a:ext>
            </a:extLst>
          </p:cNvPr>
          <p:cNvSpPr txBox="1">
            <a:spLocks noChangeArrowheads="1"/>
          </p:cNvSpPr>
          <p:nvPr/>
        </p:nvSpPr>
        <p:spPr bwMode="auto">
          <a:xfrm>
            <a:off x="228600" y="57912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80621" name="Oval 13">
            <a:extLst>
              <a:ext uri="{FF2B5EF4-FFF2-40B4-BE49-F238E27FC236}">
                <a16:creationId xmlns:a16="http://schemas.microsoft.com/office/drawing/2014/main" id="{9591979E-BB48-9D4B-ABED-D9CFD8AE2664}"/>
              </a:ext>
            </a:extLst>
          </p:cNvPr>
          <p:cNvSpPr>
            <a:spLocks noChangeArrowheads="1"/>
          </p:cNvSpPr>
          <p:nvPr/>
        </p:nvSpPr>
        <p:spPr bwMode="auto">
          <a:xfrm>
            <a:off x="990600" y="518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80626" name="Oval 18">
            <a:extLst>
              <a:ext uri="{FF2B5EF4-FFF2-40B4-BE49-F238E27FC236}">
                <a16:creationId xmlns:a16="http://schemas.microsoft.com/office/drawing/2014/main" id="{20CB7FF0-5776-A847-96FE-D4656E81D8E2}"/>
              </a:ext>
            </a:extLst>
          </p:cNvPr>
          <p:cNvSpPr>
            <a:spLocks noChangeArrowheads="1"/>
          </p:cNvSpPr>
          <p:nvPr/>
        </p:nvSpPr>
        <p:spPr bwMode="auto">
          <a:xfrm>
            <a:off x="25146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80627" name="Oval 19">
            <a:extLst>
              <a:ext uri="{FF2B5EF4-FFF2-40B4-BE49-F238E27FC236}">
                <a16:creationId xmlns:a16="http://schemas.microsoft.com/office/drawing/2014/main" id="{3A0F8A96-A6CA-0645-8F02-67A02BE31598}"/>
              </a:ext>
            </a:extLst>
          </p:cNvPr>
          <p:cNvSpPr>
            <a:spLocks noChangeArrowheads="1"/>
          </p:cNvSpPr>
          <p:nvPr/>
        </p:nvSpPr>
        <p:spPr bwMode="auto">
          <a:xfrm>
            <a:off x="25146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80631" name="Oval 23">
            <a:extLst>
              <a:ext uri="{FF2B5EF4-FFF2-40B4-BE49-F238E27FC236}">
                <a16:creationId xmlns:a16="http://schemas.microsoft.com/office/drawing/2014/main" id="{307BA86E-C3D1-E24F-9585-D702257E186A}"/>
              </a:ext>
            </a:extLst>
          </p:cNvPr>
          <p:cNvSpPr>
            <a:spLocks noChangeArrowheads="1"/>
          </p:cNvSpPr>
          <p:nvPr/>
        </p:nvSpPr>
        <p:spPr bwMode="auto">
          <a:xfrm>
            <a:off x="16002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x5</a:t>
            </a:r>
          </a:p>
        </p:txBody>
      </p:sp>
      <p:sp>
        <p:nvSpPr>
          <p:cNvPr id="580632" name="Oval 24">
            <a:extLst>
              <a:ext uri="{FF2B5EF4-FFF2-40B4-BE49-F238E27FC236}">
                <a16:creationId xmlns:a16="http://schemas.microsoft.com/office/drawing/2014/main" id="{FF18F017-069A-8A4C-A5C7-55839CF5CDF1}"/>
              </a:ext>
            </a:extLst>
          </p:cNvPr>
          <p:cNvSpPr>
            <a:spLocks noChangeArrowheads="1"/>
          </p:cNvSpPr>
          <p:nvPr/>
        </p:nvSpPr>
        <p:spPr bwMode="auto">
          <a:xfrm>
            <a:off x="7620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x6</a:t>
            </a:r>
          </a:p>
        </p:txBody>
      </p:sp>
      <p:sp>
        <p:nvSpPr>
          <p:cNvPr id="580633" name="Oval 25">
            <a:extLst>
              <a:ext uri="{FF2B5EF4-FFF2-40B4-BE49-F238E27FC236}">
                <a16:creationId xmlns:a16="http://schemas.microsoft.com/office/drawing/2014/main" id="{001D29D0-FB61-BD43-89D5-4C158A0F5790}"/>
              </a:ext>
            </a:extLst>
          </p:cNvPr>
          <p:cNvSpPr>
            <a:spLocks noChangeArrowheads="1"/>
          </p:cNvSpPr>
          <p:nvPr/>
        </p:nvSpPr>
        <p:spPr bwMode="auto">
          <a:xfrm>
            <a:off x="228600" y="3733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x7</a:t>
            </a:r>
          </a:p>
        </p:txBody>
      </p:sp>
      <p:sp>
        <p:nvSpPr>
          <p:cNvPr id="580634" name="Line 26">
            <a:extLst>
              <a:ext uri="{FF2B5EF4-FFF2-40B4-BE49-F238E27FC236}">
                <a16:creationId xmlns:a16="http://schemas.microsoft.com/office/drawing/2014/main" id="{6F798320-657B-174A-B439-412F1386FD90}"/>
              </a:ext>
            </a:extLst>
          </p:cNvPr>
          <p:cNvSpPr>
            <a:spLocks noChangeShapeType="1"/>
          </p:cNvSpPr>
          <p:nvPr/>
        </p:nvSpPr>
        <p:spPr bwMode="auto">
          <a:xfrm flipH="1">
            <a:off x="1066800" y="3733800"/>
            <a:ext cx="3048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5" name="Line 27">
            <a:extLst>
              <a:ext uri="{FF2B5EF4-FFF2-40B4-BE49-F238E27FC236}">
                <a16:creationId xmlns:a16="http://schemas.microsoft.com/office/drawing/2014/main" id="{7010FE36-92E2-7A40-A10D-3D0BA84C985B}"/>
              </a:ext>
            </a:extLst>
          </p:cNvPr>
          <p:cNvSpPr>
            <a:spLocks noChangeShapeType="1"/>
          </p:cNvSpPr>
          <p:nvPr/>
        </p:nvSpPr>
        <p:spPr bwMode="auto">
          <a:xfrm>
            <a:off x="1219200" y="2590800"/>
            <a:ext cx="228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6" name="Line 28">
            <a:extLst>
              <a:ext uri="{FF2B5EF4-FFF2-40B4-BE49-F238E27FC236}">
                <a16:creationId xmlns:a16="http://schemas.microsoft.com/office/drawing/2014/main" id="{E003F8E5-CD81-6445-A6D7-0930737D59AB}"/>
              </a:ext>
            </a:extLst>
          </p:cNvPr>
          <p:cNvSpPr>
            <a:spLocks noChangeShapeType="1"/>
          </p:cNvSpPr>
          <p:nvPr/>
        </p:nvSpPr>
        <p:spPr bwMode="auto">
          <a:xfrm flipH="1">
            <a:off x="1600200" y="25908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7" name="Line 29">
            <a:extLst>
              <a:ext uri="{FF2B5EF4-FFF2-40B4-BE49-F238E27FC236}">
                <a16:creationId xmlns:a16="http://schemas.microsoft.com/office/drawing/2014/main" id="{024E95D6-443A-AB42-BA58-3D63E3A32511}"/>
              </a:ext>
            </a:extLst>
          </p:cNvPr>
          <p:cNvSpPr>
            <a:spLocks noChangeShapeType="1"/>
          </p:cNvSpPr>
          <p:nvPr/>
        </p:nvSpPr>
        <p:spPr bwMode="auto">
          <a:xfrm flipH="1">
            <a:off x="685800" y="3581400"/>
            <a:ext cx="609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8" name="Line 30">
            <a:extLst>
              <a:ext uri="{FF2B5EF4-FFF2-40B4-BE49-F238E27FC236}">
                <a16:creationId xmlns:a16="http://schemas.microsoft.com/office/drawing/2014/main" id="{7D2825E0-F54B-F046-A3AC-F987D2F87F8E}"/>
              </a:ext>
            </a:extLst>
          </p:cNvPr>
          <p:cNvSpPr>
            <a:spLocks noChangeShapeType="1"/>
          </p:cNvSpPr>
          <p:nvPr/>
        </p:nvSpPr>
        <p:spPr bwMode="auto">
          <a:xfrm>
            <a:off x="457200" y="3352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9" name="Line 31">
            <a:extLst>
              <a:ext uri="{FF2B5EF4-FFF2-40B4-BE49-F238E27FC236}">
                <a16:creationId xmlns:a16="http://schemas.microsoft.com/office/drawing/2014/main" id="{F39537C0-6184-C647-B9FB-16D61C39BB87}"/>
              </a:ext>
            </a:extLst>
          </p:cNvPr>
          <p:cNvSpPr>
            <a:spLocks noChangeShapeType="1"/>
          </p:cNvSpPr>
          <p:nvPr/>
        </p:nvSpPr>
        <p:spPr bwMode="auto">
          <a:xfrm flipH="1">
            <a:off x="1676400" y="3200400"/>
            <a:ext cx="8382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0" name="Line 32">
            <a:extLst>
              <a:ext uri="{FF2B5EF4-FFF2-40B4-BE49-F238E27FC236}">
                <a16:creationId xmlns:a16="http://schemas.microsoft.com/office/drawing/2014/main" id="{17BDA55D-5BEC-1443-A18B-732A53E49FA5}"/>
              </a:ext>
            </a:extLst>
          </p:cNvPr>
          <p:cNvSpPr>
            <a:spLocks noChangeShapeType="1"/>
          </p:cNvSpPr>
          <p:nvPr/>
        </p:nvSpPr>
        <p:spPr bwMode="auto">
          <a:xfrm>
            <a:off x="685800" y="3200400"/>
            <a:ext cx="609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1" name="Line 33">
            <a:extLst>
              <a:ext uri="{FF2B5EF4-FFF2-40B4-BE49-F238E27FC236}">
                <a16:creationId xmlns:a16="http://schemas.microsoft.com/office/drawing/2014/main" id="{25501950-A0E4-DD45-8C6A-FD25E136FD44}"/>
              </a:ext>
            </a:extLst>
          </p:cNvPr>
          <p:cNvSpPr>
            <a:spLocks noChangeShapeType="1"/>
          </p:cNvSpPr>
          <p:nvPr/>
        </p:nvSpPr>
        <p:spPr bwMode="auto">
          <a:xfrm flipH="1">
            <a:off x="1371600" y="4267200"/>
            <a:ext cx="1295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2" name="Text Box 34">
            <a:extLst>
              <a:ext uri="{FF2B5EF4-FFF2-40B4-BE49-F238E27FC236}">
                <a16:creationId xmlns:a16="http://schemas.microsoft.com/office/drawing/2014/main" id="{CC59415F-75E5-A944-9296-C8E688ED4DE7}"/>
              </a:ext>
            </a:extLst>
          </p:cNvPr>
          <p:cNvSpPr txBox="1">
            <a:spLocks noChangeArrowheads="1"/>
          </p:cNvSpPr>
          <p:nvPr/>
        </p:nvSpPr>
        <p:spPr bwMode="auto">
          <a:xfrm>
            <a:off x="6477000" y="381000"/>
            <a:ext cx="22860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x5</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hlink"/>
                </a:solidFill>
                <a:latin typeface="Courier New" panose="02070309020205020404" pitchFamily="49" charset="0"/>
              </a:rPr>
              <a:t>M[l_a] = x5</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s6 = M[l_a]</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s6</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x7</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hlink"/>
                </a:solidFill>
                <a:latin typeface="Courier New" panose="02070309020205020404" pitchFamily="49" charset="0"/>
              </a:rPr>
              <a:t>x8 = M[l_a]</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x8</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80645" name="Text Box 37">
            <a:extLst>
              <a:ext uri="{FF2B5EF4-FFF2-40B4-BE49-F238E27FC236}">
                <a16:creationId xmlns:a16="http://schemas.microsoft.com/office/drawing/2014/main" id="{8C2B983E-7686-E246-9302-A8F1BE2B28A9}"/>
              </a:ext>
            </a:extLst>
          </p:cNvPr>
          <p:cNvSpPr txBox="1">
            <a:spLocks noChangeArrowheads="1"/>
          </p:cNvSpPr>
          <p:nvPr/>
        </p:nvSpPr>
        <p:spPr bwMode="auto">
          <a:xfrm>
            <a:off x="3352800" y="1965325"/>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This graph is still not 2-colorable. Why?</a:t>
            </a:r>
            <a:endParaRPr lang="en-US" altLang="zh-CN" sz="2000">
              <a:solidFill>
                <a:schemeClr val="folHlink"/>
              </a:solidFill>
            </a:endParaRPr>
          </a:p>
        </p:txBody>
      </p:sp>
      <p:sp>
        <p:nvSpPr>
          <p:cNvPr id="580646" name="Text Box 38">
            <a:extLst>
              <a:ext uri="{FF2B5EF4-FFF2-40B4-BE49-F238E27FC236}">
                <a16:creationId xmlns:a16="http://schemas.microsoft.com/office/drawing/2014/main" id="{8F21C2EF-1AE4-1849-9FFF-5036D7A550CE}"/>
              </a:ext>
            </a:extLst>
          </p:cNvPr>
          <p:cNvSpPr txBox="1">
            <a:spLocks noChangeArrowheads="1"/>
          </p:cNvSpPr>
          <p:nvPr/>
        </p:nvSpPr>
        <p:spPr bwMode="auto">
          <a:xfrm>
            <a:off x="3352800" y="2955925"/>
            <a:ext cx="281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So we should continue to spill code. And start over</a:t>
            </a:r>
            <a:r>
              <a:rPr lang="en-US" altLang="zh-CN" sz="2000" dirty="0">
                <a:latin typeface="Arial" panose="020B0604020202020204" pitchFamily="34" charset="0"/>
              </a:rPr>
              <a:t>…</a:t>
            </a:r>
            <a:endParaRPr lang="en-US" altLang="zh-CN" sz="2000" dirty="0">
              <a:solidFill>
                <a:schemeClr val="folHlink"/>
              </a:solidFill>
            </a:endParaRPr>
          </a:p>
        </p:txBody>
      </p:sp>
      <p:sp>
        <p:nvSpPr>
          <p:cNvPr id="580647" name="Text Box 39">
            <a:extLst>
              <a:ext uri="{FF2B5EF4-FFF2-40B4-BE49-F238E27FC236}">
                <a16:creationId xmlns:a16="http://schemas.microsoft.com/office/drawing/2014/main" id="{ADFA2987-C76E-5B4B-9977-5C0E405F1697}"/>
              </a:ext>
            </a:extLst>
          </p:cNvPr>
          <p:cNvSpPr txBox="1">
            <a:spLocks noChangeArrowheads="1"/>
          </p:cNvSpPr>
          <p:nvPr/>
        </p:nvSpPr>
        <p:spPr bwMode="auto">
          <a:xfrm>
            <a:off x="3352800" y="4175125"/>
            <a:ext cx="2819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There are 3 variables can</a:t>
            </a:r>
            <a:r>
              <a:rPr lang="zh-CN" altLang="en-US" sz="2000" dirty="0"/>
              <a:t> </a:t>
            </a:r>
            <a:r>
              <a:rPr lang="en-US" altLang="zh-CN" sz="2000" dirty="0"/>
              <a:t>be</a:t>
            </a:r>
            <a:r>
              <a:rPr lang="zh-CN" altLang="en-US" sz="2000" dirty="0"/>
              <a:t> </a:t>
            </a:r>
            <a:r>
              <a:rPr lang="en-US" altLang="zh-CN" sz="2000" dirty="0"/>
              <a:t>spilled: b, e, f.</a:t>
            </a:r>
          </a:p>
          <a:p>
            <a:pPr>
              <a:spcBef>
                <a:spcPct val="50000"/>
              </a:spcBef>
            </a:pPr>
            <a:r>
              <a:rPr lang="en-US" altLang="zh-CN" sz="2000" dirty="0"/>
              <a:t>Which one should be spilled?</a:t>
            </a:r>
            <a:endParaRPr lang="en-US" altLang="zh-CN" sz="2000" dirty="0">
              <a:solidFill>
                <a:schemeClr val="folHlink"/>
              </a:solidFill>
            </a:endParaRPr>
          </a:p>
        </p:txBody>
      </p:sp>
      <p:sp>
        <p:nvSpPr>
          <p:cNvPr id="580648" name="Text Box 40">
            <a:extLst>
              <a:ext uri="{FF2B5EF4-FFF2-40B4-BE49-F238E27FC236}">
                <a16:creationId xmlns:a16="http://schemas.microsoft.com/office/drawing/2014/main" id="{6EF8A3D5-642E-EE40-95D7-0F9290267025}"/>
              </a:ext>
            </a:extLst>
          </p:cNvPr>
          <p:cNvSpPr txBox="1">
            <a:spLocks noChangeArrowheads="1"/>
          </p:cNvSpPr>
          <p:nvPr/>
        </p:nvSpPr>
        <p:spPr bwMode="auto">
          <a:xfrm>
            <a:off x="3352800" y="569912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Suppose we spill b.</a:t>
            </a:r>
            <a:endParaRPr lang="en-US" altLang="zh-CN" sz="2000">
              <a:solidFill>
                <a:schemeClr val="folHlink"/>
              </a:solidFill>
            </a:endParaRPr>
          </a:p>
        </p:txBody>
      </p:sp>
      <p:sp>
        <p:nvSpPr>
          <p:cNvPr id="580649" name="Rectangle 41">
            <a:extLst>
              <a:ext uri="{FF2B5EF4-FFF2-40B4-BE49-F238E27FC236}">
                <a16:creationId xmlns:a16="http://schemas.microsoft.com/office/drawing/2014/main" id="{6866E30D-46FE-A84D-B9A5-C10ED31246F2}"/>
              </a:ext>
            </a:extLst>
          </p:cNvPr>
          <p:cNvSpPr>
            <a:spLocks noChangeArrowheads="1"/>
          </p:cNvSpPr>
          <p:nvPr/>
        </p:nvSpPr>
        <p:spPr bwMode="auto">
          <a:xfrm>
            <a:off x="6400800" y="12954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0" name="Rectangle 42">
            <a:extLst>
              <a:ext uri="{FF2B5EF4-FFF2-40B4-BE49-F238E27FC236}">
                <a16:creationId xmlns:a16="http://schemas.microsoft.com/office/drawing/2014/main" id="{D62A9E5E-F2CC-FE43-A26E-2D23C9621778}"/>
              </a:ext>
            </a:extLst>
          </p:cNvPr>
          <p:cNvSpPr>
            <a:spLocks noChangeArrowheads="1"/>
          </p:cNvSpPr>
          <p:nvPr/>
        </p:nvSpPr>
        <p:spPr bwMode="auto">
          <a:xfrm>
            <a:off x="6400800" y="22098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1" name="Rectangle 43">
            <a:extLst>
              <a:ext uri="{FF2B5EF4-FFF2-40B4-BE49-F238E27FC236}">
                <a16:creationId xmlns:a16="http://schemas.microsoft.com/office/drawing/2014/main" id="{888FDAE4-F849-2E4F-B22E-5FD573057903}"/>
              </a:ext>
            </a:extLst>
          </p:cNvPr>
          <p:cNvSpPr>
            <a:spLocks noChangeArrowheads="1"/>
          </p:cNvSpPr>
          <p:nvPr/>
        </p:nvSpPr>
        <p:spPr bwMode="auto">
          <a:xfrm>
            <a:off x="6400800" y="54102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0645"/>
                                        </p:tgtEl>
                                        <p:attrNameLst>
                                          <p:attrName>style.visibility</p:attrName>
                                        </p:attrNameLst>
                                      </p:cBhvr>
                                      <p:to>
                                        <p:strVal val="visible"/>
                                      </p:to>
                                    </p:set>
                                    <p:animEffect transition="in" filter="blinds(horizontal)">
                                      <p:cBhvr>
                                        <p:cTn id="7" dur="500"/>
                                        <p:tgtEl>
                                          <p:spTgt spid="58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0646"/>
                                        </p:tgtEl>
                                        <p:attrNameLst>
                                          <p:attrName>style.visibility</p:attrName>
                                        </p:attrNameLst>
                                      </p:cBhvr>
                                      <p:to>
                                        <p:strVal val="visible"/>
                                      </p:to>
                                    </p:set>
                                    <p:animEffect transition="in" filter="blinds(horizontal)">
                                      <p:cBhvr>
                                        <p:cTn id="12" dur="500"/>
                                        <p:tgtEl>
                                          <p:spTgt spid="580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0647"/>
                                        </p:tgtEl>
                                        <p:attrNameLst>
                                          <p:attrName>style.visibility</p:attrName>
                                        </p:attrNameLst>
                                      </p:cBhvr>
                                      <p:to>
                                        <p:strVal val="visible"/>
                                      </p:to>
                                    </p:set>
                                    <p:animEffect transition="in" filter="blinds(horizontal)">
                                      <p:cBhvr>
                                        <p:cTn id="17" dur="500"/>
                                        <p:tgtEl>
                                          <p:spTgt spid="580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0648"/>
                                        </p:tgtEl>
                                        <p:attrNameLst>
                                          <p:attrName>style.visibility</p:attrName>
                                        </p:attrNameLst>
                                      </p:cBhvr>
                                      <p:to>
                                        <p:strVal val="visible"/>
                                      </p:to>
                                    </p:set>
                                    <p:animEffect transition="in" filter="blinds(horizontal)">
                                      <p:cBhvr>
                                        <p:cTn id="22" dur="500"/>
                                        <p:tgtEl>
                                          <p:spTgt spid="5806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49"/>
                                        </p:tgtEl>
                                        <p:attrNameLst>
                                          <p:attrName>style.visibility</p:attrName>
                                        </p:attrNameLst>
                                      </p:cBhvr>
                                      <p:to>
                                        <p:strVal val="visible"/>
                                      </p:to>
                                    </p:set>
                                    <p:animEffect transition="in" filter="blinds(horizontal)">
                                      <p:cBhvr>
                                        <p:cTn id="27" dur="500"/>
                                        <p:tgtEl>
                                          <p:spTgt spid="5806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50"/>
                                        </p:tgtEl>
                                        <p:attrNameLst>
                                          <p:attrName>style.visibility</p:attrName>
                                        </p:attrNameLst>
                                      </p:cBhvr>
                                      <p:to>
                                        <p:strVal val="visible"/>
                                      </p:to>
                                    </p:set>
                                    <p:animEffect transition="in" filter="blinds(horizontal)">
                                      <p:cBhvr>
                                        <p:cTn id="32" dur="500"/>
                                        <p:tgtEl>
                                          <p:spTgt spid="5806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51"/>
                                        </p:tgtEl>
                                        <p:attrNameLst>
                                          <p:attrName>style.visibility</p:attrName>
                                        </p:attrNameLst>
                                      </p:cBhvr>
                                      <p:to>
                                        <p:strVal val="visible"/>
                                      </p:to>
                                    </p:set>
                                    <p:animEffect transition="in" filter="blinds(horizontal)">
                                      <p:cBhvr>
                                        <p:cTn id="37" dur="500"/>
                                        <p:tgtEl>
                                          <p:spTgt spid="580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45" grpId="0"/>
      <p:bldP spid="580646" grpId="0"/>
      <p:bldP spid="580647" grpId="0"/>
      <p:bldP spid="58064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B809A1D3-65FB-3C46-8136-2E5B990813E4}"/>
              </a:ext>
            </a:extLst>
          </p:cNvPr>
          <p:cNvSpPr>
            <a:spLocks noGrp="1" noChangeArrowheads="1"/>
          </p:cNvSpPr>
          <p:nvPr>
            <p:ph type="title"/>
          </p:nvPr>
        </p:nvSpPr>
        <p:spPr/>
        <p:txBody>
          <a:bodyPr/>
          <a:lstStyle/>
          <a:p>
            <a:r>
              <a:rPr lang="en-US" altLang="zh-CN"/>
              <a:t>Third</a:t>
            </a:r>
            <a:br>
              <a:rPr lang="en-US" altLang="zh-CN"/>
            </a:br>
            <a:r>
              <a:rPr lang="en-US" altLang="zh-CN"/>
              <a:t>Round</a:t>
            </a:r>
          </a:p>
        </p:txBody>
      </p:sp>
      <p:sp>
        <p:nvSpPr>
          <p:cNvPr id="581635" name="Text Box 3">
            <a:extLst>
              <a:ext uri="{FF2B5EF4-FFF2-40B4-BE49-F238E27FC236}">
                <a16:creationId xmlns:a16="http://schemas.microsoft.com/office/drawing/2014/main" id="{1278B79C-76D3-1640-B8ED-306F6470DF3B}"/>
              </a:ext>
            </a:extLst>
          </p:cNvPr>
          <p:cNvSpPr txBox="1">
            <a:spLocks noChangeArrowheads="1"/>
          </p:cNvSpPr>
          <p:nvPr/>
        </p:nvSpPr>
        <p:spPr bwMode="auto">
          <a:xfrm>
            <a:off x="3886200" y="304800"/>
            <a:ext cx="2286000" cy="6350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x10 = 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a:t>
            </a:r>
            <a:r>
              <a:rPr lang="en-US" altLang="zh-CN" sz="2000" b="1" dirty="0">
                <a:solidFill>
                  <a:schemeClr val="hlink"/>
                </a:solidFill>
                <a:latin typeface="Courier New" panose="02070309020205020404" pitchFamily="49" charset="0"/>
              </a:rPr>
              <a:t>x10</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x8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x11 = 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s8+</a:t>
            </a:r>
            <a:r>
              <a:rPr lang="en-US" altLang="zh-CN" sz="2000" b="1" dirty="0">
                <a:solidFill>
                  <a:schemeClr val="hlink"/>
                </a:solidFill>
                <a:latin typeface="Courier New" panose="02070309020205020404" pitchFamily="49" charset="0"/>
              </a:rPr>
              <a:t>s11</a:t>
            </a:r>
          </a:p>
          <a:p>
            <a:pPr>
              <a:spcBef>
                <a:spcPts val="480"/>
              </a:spcBef>
            </a:pPr>
            <a:r>
              <a:rPr lang="en-US" altLang="zh-CN" sz="2000" b="1" dirty="0">
                <a:solidFill>
                  <a:schemeClr val="folHlink"/>
                </a:solidFill>
                <a:latin typeface="Courier New" panose="02070309020205020404" pitchFamily="49" charset="0"/>
              </a:rPr>
              <a:t>x4 = 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81636" name="Oval 4">
            <a:extLst>
              <a:ext uri="{FF2B5EF4-FFF2-40B4-BE49-F238E27FC236}">
                <a16:creationId xmlns:a16="http://schemas.microsoft.com/office/drawing/2014/main" id="{3D48AD48-9C5F-5445-B7F5-6BD1EB84E031}"/>
              </a:ext>
            </a:extLst>
          </p:cNvPr>
          <p:cNvSpPr>
            <a:spLocks noChangeArrowheads="1"/>
          </p:cNvSpPr>
          <p:nvPr/>
        </p:nvSpPr>
        <p:spPr bwMode="auto">
          <a:xfrm>
            <a:off x="10668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81637" name="Oval 5">
            <a:extLst>
              <a:ext uri="{FF2B5EF4-FFF2-40B4-BE49-F238E27FC236}">
                <a16:creationId xmlns:a16="http://schemas.microsoft.com/office/drawing/2014/main" id="{ECA7B535-B967-CA40-85D9-4DD208893EA7}"/>
              </a:ext>
            </a:extLst>
          </p:cNvPr>
          <p:cNvSpPr>
            <a:spLocks noChangeArrowheads="1"/>
          </p:cNvSpPr>
          <p:nvPr/>
        </p:nvSpPr>
        <p:spPr bwMode="auto">
          <a:xfrm>
            <a:off x="13716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x9</a:t>
            </a:r>
          </a:p>
        </p:txBody>
      </p:sp>
      <p:sp>
        <p:nvSpPr>
          <p:cNvPr id="581638" name="Oval 6">
            <a:extLst>
              <a:ext uri="{FF2B5EF4-FFF2-40B4-BE49-F238E27FC236}">
                <a16:creationId xmlns:a16="http://schemas.microsoft.com/office/drawing/2014/main" id="{3503E16C-458A-CC43-AB2C-AAC5D62F5021}"/>
              </a:ext>
            </a:extLst>
          </p:cNvPr>
          <p:cNvSpPr>
            <a:spLocks noChangeArrowheads="1"/>
          </p:cNvSpPr>
          <p:nvPr/>
        </p:nvSpPr>
        <p:spPr bwMode="auto">
          <a:xfrm>
            <a:off x="304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x8</a:t>
            </a:r>
          </a:p>
        </p:txBody>
      </p:sp>
      <p:sp>
        <p:nvSpPr>
          <p:cNvPr id="581639" name="Oval 7">
            <a:extLst>
              <a:ext uri="{FF2B5EF4-FFF2-40B4-BE49-F238E27FC236}">
                <a16:creationId xmlns:a16="http://schemas.microsoft.com/office/drawing/2014/main" id="{347F9B86-E77F-C444-ABFA-EF3A92817611}"/>
              </a:ext>
            </a:extLst>
          </p:cNvPr>
          <p:cNvSpPr>
            <a:spLocks noChangeArrowheads="1"/>
          </p:cNvSpPr>
          <p:nvPr/>
        </p:nvSpPr>
        <p:spPr bwMode="auto">
          <a:xfrm>
            <a:off x="2133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x6</a:t>
            </a:r>
          </a:p>
        </p:txBody>
      </p:sp>
      <p:sp>
        <p:nvSpPr>
          <p:cNvPr id="581640" name="Oval 8">
            <a:extLst>
              <a:ext uri="{FF2B5EF4-FFF2-40B4-BE49-F238E27FC236}">
                <a16:creationId xmlns:a16="http://schemas.microsoft.com/office/drawing/2014/main" id="{AD661562-CE79-F147-9312-625DED1F0074}"/>
              </a:ext>
            </a:extLst>
          </p:cNvPr>
          <p:cNvSpPr>
            <a:spLocks noChangeArrowheads="1"/>
          </p:cNvSpPr>
          <p:nvPr/>
        </p:nvSpPr>
        <p:spPr bwMode="auto">
          <a:xfrm>
            <a:off x="25908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81641" name="Text Box 9">
            <a:extLst>
              <a:ext uri="{FF2B5EF4-FFF2-40B4-BE49-F238E27FC236}">
                <a16:creationId xmlns:a16="http://schemas.microsoft.com/office/drawing/2014/main" id="{16E8EBF2-436F-4B42-8CEE-39AAD8243EC0}"/>
              </a:ext>
            </a:extLst>
          </p:cNvPr>
          <p:cNvSpPr txBox="1">
            <a:spLocks noChangeArrowheads="1"/>
          </p:cNvSpPr>
          <p:nvPr/>
        </p:nvSpPr>
        <p:spPr bwMode="auto">
          <a:xfrm>
            <a:off x="228600" y="57912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81642" name="Oval 10">
            <a:extLst>
              <a:ext uri="{FF2B5EF4-FFF2-40B4-BE49-F238E27FC236}">
                <a16:creationId xmlns:a16="http://schemas.microsoft.com/office/drawing/2014/main" id="{A8931CD1-3B47-C44E-A468-00F03FDC1DDF}"/>
              </a:ext>
            </a:extLst>
          </p:cNvPr>
          <p:cNvSpPr>
            <a:spLocks noChangeArrowheads="1"/>
          </p:cNvSpPr>
          <p:nvPr/>
        </p:nvSpPr>
        <p:spPr bwMode="auto">
          <a:xfrm>
            <a:off x="1066800" y="518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81643" name="Oval 11">
            <a:extLst>
              <a:ext uri="{FF2B5EF4-FFF2-40B4-BE49-F238E27FC236}">
                <a16:creationId xmlns:a16="http://schemas.microsoft.com/office/drawing/2014/main" id="{0F679B99-4278-CD4F-894A-71078C45D124}"/>
              </a:ext>
            </a:extLst>
          </p:cNvPr>
          <p:cNvSpPr>
            <a:spLocks noChangeArrowheads="1"/>
          </p:cNvSpPr>
          <p:nvPr/>
        </p:nvSpPr>
        <p:spPr bwMode="auto">
          <a:xfrm>
            <a:off x="2590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81644" name="Oval 12">
            <a:extLst>
              <a:ext uri="{FF2B5EF4-FFF2-40B4-BE49-F238E27FC236}">
                <a16:creationId xmlns:a16="http://schemas.microsoft.com/office/drawing/2014/main" id="{977CE928-9215-3B4D-B13B-5EFDE422734E}"/>
              </a:ext>
            </a:extLst>
          </p:cNvPr>
          <p:cNvSpPr>
            <a:spLocks noChangeArrowheads="1"/>
          </p:cNvSpPr>
          <p:nvPr/>
        </p:nvSpPr>
        <p:spPr bwMode="auto">
          <a:xfrm>
            <a:off x="25908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81645" name="Oval 13">
            <a:extLst>
              <a:ext uri="{FF2B5EF4-FFF2-40B4-BE49-F238E27FC236}">
                <a16:creationId xmlns:a16="http://schemas.microsoft.com/office/drawing/2014/main" id="{A0091BE3-E8C6-7047-86D9-D4EFB5D41D8C}"/>
              </a:ext>
            </a:extLst>
          </p:cNvPr>
          <p:cNvSpPr>
            <a:spLocks noChangeArrowheads="1"/>
          </p:cNvSpPr>
          <p:nvPr/>
        </p:nvSpPr>
        <p:spPr bwMode="auto">
          <a:xfrm>
            <a:off x="1676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x5</a:t>
            </a:r>
          </a:p>
        </p:txBody>
      </p:sp>
      <p:sp>
        <p:nvSpPr>
          <p:cNvPr id="581646" name="Oval 14">
            <a:extLst>
              <a:ext uri="{FF2B5EF4-FFF2-40B4-BE49-F238E27FC236}">
                <a16:creationId xmlns:a16="http://schemas.microsoft.com/office/drawing/2014/main" id="{3D805192-ACCF-C64F-B67E-5E24354D2544}"/>
              </a:ext>
            </a:extLst>
          </p:cNvPr>
          <p:cNvSpPr>
            <a:spLocks noChangeArrowheads="1"/>
          </p:cNvSpPr>
          <p:nvPr/>
        </p:nvSpPr>
        <p:spPr bwMode="auto">
          <a:xfrm>
            <a:off x="8382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81647" name="Oval 15">
            <a:extLst>
              <a:ext uri="{FF2B5EF4-FFF2-40B4-BE49-F238E27FC236}">
                <a16:creationId xmlns:a16="http://schemas.microsoft.com/office/drawing/2014/main" id="{DDF18A1A-769B-E349-92C7-4B3B5E0071B8}"/>
              </a:ext>
            </a:extLst>
          </p:cNvPr>
          <p:cNvSpPr>
            <a:spLocks noChangeArrowheads="1"/>
          </p:cNvSpPr>
          <p:nvPr/>
        </p:nvSpPr>
        <p:spPr bwMode="auto">
          <a:xfrm>
            <a:off x="304800" y="3733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x7</a:t>
            </a:r>
          </a:p>
        </p:txBody>
      </p:sp>
      <p:sp>
        <p:nvSpPr>
          <p:cNvPr id="581657" name="Oval 25">
            <a:extLst>
              <a:ext uri="{FF2B5EF4-FFF2-40B4-BE49-F238E27FC236}">
                <a16:creationId xmlns:a16="http://schemas.microsoft.com/office/drawing/2014/main" id="{A60EB8AC-1FF2-A94A-B1B4-E2A865E63866}"/>
              </a:ext>
            </a:extLst>
          </p:cNvPr>
          <p:cNvSpPr>
            <a:spLocks noChangeArrowheads="1"/>
          </p:cNvSpPr>
          <p:nvPr/>
        </p:nvSpPr>
        <p:spPr bwMode="auto">
          <a:xfrm>
            <a:off x="1295400" y="2743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x11</a:t>
            </a:r>
          </a:p>
        </p:txBody>
      </p:sp>
      <p:sp>
        <p:nvSpPr>
          <p:cNvPr id="581658" name="Oval 26">
            <a:extLst>
              <a:ext uri="{FF2B5EF4-FFF2-40B4-BE49-F238E27FC236}">
                <a16:creationId xmlns:a16="http://schemas.microsoft.com/office/drawing/2014/main" id="{345F1918-F4C4-F64E-BAEE-14DA0289EE37}"/>
              </a:ext>
            </a:extLst>
          </p:cNvPr>
          <p:cNvSpPr>
            <a:spLocks noChangeArrowheads="1"/>
          </p:cNvSpPr>
          <p:nvPr/>
        </p:nvSpPr>
        <p:spPr bwMode="auto">
          <a:xfrm>
            <a:off x="20574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x10</a:t>
            </a:r>
          </a:p>
        </p:txBody>
      </p:sp>
      <p:sp>
        <p:nvSpPr>
          <p:cNvPr id="581659" name="Line 27">
            <a:extLst>
              <a:ext uri="{FF2B5EF4-FFF2-40B4-BE49-F238E27FC236}">
                <a16:creationId xmlns:a16="http://schemas.microsoft.com/office/drawing/2014/main" id="{CCC95D21-2ED6-054B-BD76-69C24EEE9AF1}"/>
              </a:ext>
            </a:extLst>
          </p:cNvPr>
          <p:cNvSpPr>
            <a:spLocks noChangeShapeType="1"/>
          </p:cNvSpPr>
          <p:nvPr/>
        </p:nvSpPr>
        <p:spPr bwMode="auto">
          <a:xfrm flipH="1">
            <a:off x="1371600" y="4191000"/>
            <a:ext cx="1295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0" name="Line 28">
            <a:extLst>
              <a:ext uri="{FF2B5EF4-FFF2-40B4-BE49-F238E27FC236}">
                <a16:creationId xmlns:a16="http://schemas.microsoft.com/office/drawing/2014/main" id="{BC6100A2-5D33-AD4C-86F0-D907E71707AF}"/>
              </a:ext>
            </a:extLst>
          </p:cNvPr>
          <p:cNvSpPr>
            <a:spLocks noChangeShapeType="1"/>
          </p:cNvSpPr>
          <p:nvPr/>
        </p:nvSpPr>
        <p:spPr bwMode="auto">
          <a:xfrm flipH="1">
            <a:off x="762000" y="2971800"/>
            <a:ext cx="5334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1" name="Line 29">
            <a:extLst>
              <a:ext uri="{FF2B5EF4-FFF2-40B4-BE49-F238E27FC236}">
                <a16:creationId xmlns:a16="http://schemas.microsoft.com/office/drawing/2014/main" id="{FB7DB0FB-DB2E-144E-8F49-4C178E4F928D}"/>
              </a:ext>
            </a:extLst>
          </p:cNvPr>
          <p:cNvSpPr>
            <a:spLocks noChangeShapeType="1"/>
          </p:cNvSpPr>
          <p:nvPr/>
        </p:nvSpPr>
        <p:spPr bwMode="auto">
          <a:xfrm flipH="1" flipV="1">
            <a:off x="685800" y="4114800"/>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2" name="Line 30">
            <a:extLst>
              <a:ext uri="{FF2B5EF4-FFF2-40B4-BE49-F238E27FC236}">
                <a16:creationId xmlns:a16="http://schemas.microsoft.com/office/drawing/2014/main" id="{2BC80AA1-92E7-2048-AEE2-4A6D76A21971}"/>
              </a:ext>
            </a:extLst>
          </p:cNvPr>
          <p:cNvSpPr>
            <a:spLocks noChangeShapeType="1"/>
          </p:cNvSpPr>
          <p:nvPr/>
        </p:nvSpPr>
        <p:spPr bwMode="auto">
          <a:xfrm flipH="1">
            <a:off x="2286000" y="2590800"/>
            <a:ext cx="76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3" name="Text Box 31">
            <a:extLst>
              <a:ext uri="{FF2B5EF4-FFF2-40B4-BE49-F238E27FC236}">
                <a16:creationId xmlns:a16="http://schemas.microsoft.com/office/drawing/2014/main" id="{E8E884A3-05BA-BB42-94E1-90359BAF586A}"/>
              </a:ext>
            </a:extLst>
          </p:cNvPr>
          <p:cNvSpPr txBox="1">
            <a:spLocks noChangeArrowheads="1"/>
          </p:cNvSpPr>
          <p:nvPr/>
        </p:nvSpPr>
        <p:spPr bwMode="auto">
          <a:xfrm>
            <a:off x="6324600" y="1828800"/>
            <a:ext cx="22860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We have spilled all variables a, b, c, and d.</a:t>
            </a:r>
          </a:p>
          <a:p>
            <a:pPr>
              <a:spcBef>
                <a:spcPct val="50000"/>
              </a:spcBef>
            </a:pPr>
            <a:r>
              <a:rPr lang="en-US" altLang="zh-CN" sz="2000" dirty="0"/>
              <a:t>This has the effect of chopping up all long live ranges into smaller ones!</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Effect transition="in" filter="blinds(horizontal)">
                                      <p:cBhvr>
                                        <p:cTn id="7" dur="500"/>
                                        <p:tgtEl>
                                          <p:spTgt spid="5816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1637"/>
                                        </p:tgtEl>
                                        <p:attrNameLst>
                                          <p:attrName>style.visibility</p:attrName>
                                        </p:attrNameLst>
                                      </p:cBhvr>
                                      <p:to>
                                        <p:strVal val="visible"/>
                                      </p:to>
                                    </p:set>
                                    <p:animEffect transition="in" filter="blinds(horizontal)">
                                      <p:cBhvr>
                                        <p:cTn id="10" dur="500"/>
                                        <p:tgtEl>
                                          <p:spTgt spid="5816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1638"/>
                                        </p:tgtEl>
                                        <p:attrNameLst>
                                          <p:attrName>style.visibility</p:attrName>
                                        </p:attrNameLst>
                                      </p:cBhvr>
                                      <p:to>
                                        <p:strVal val="visible"/>
                                      </p:to>
                                    </p:set>
                                    <p:animEffect transition="in" filter="blinds(horizontal)">
                                      <p:cBhvr>
                                        <p:cTn id="13" dur="500"/>
                                        <p:tgtEl>
                                          <p:spTgt spid="5816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81639"/>
                                        </p:tgtEl>
                                        <p:attrNameLst>
                                          <p:attrName>style.visibility</p:attrName>
                                        </p:attrNameLst>
                                      </p:cBhvr>
                                      <p:to>
                                        <p:strVal val="visible"/>
                                      </p:to>
                                    </p:set>
                                    <p:animEffect transition="in" filter="blinds(horizontal)">
                                      <p:cBhvr>
                                        <p:cTn id="16" dur="500"/>
                                        <p:tgtEl>
                                          <p:spTgt spid="58163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81640"/>
                                        </p:tgtEl>
                                        <p:attrNameLst>
                                          <p:attrName>style.visibility</p:attrName>
                                        </p:attrNameLst>
                                      </p:cBhvr>
                                      <p:to>
                                        <p:strVal val="visible"/>
                                      </p:to>
                                    </p:set>
                                    <p:animEffect transition="in" filter="blinds(horizontal)">
                                      <p:cBhvr>
                                        <p:cTn id="19" dur="500"/>
                                        <p:tgtEl>
                                          <p:spTgt spid="58164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81642"/>
                                        </p:tgtEl>
                                        <p:attrNameLst>
                                          <p:attrName>style.visibility</p:attrName>
                                        </p:attrNameLst>
                                      </p:cBhvr>
                                      <p:to>
                                        <p:strVal val="visible"/>
                                      </p:to>
                                    </p:set>
                                    <p:animEffect transition="in" filter="blinds(horizontal)">
                                      <p:cBhvr>
                                        <p:cTn id="22" dur="500"/>
                                        <p:tgtEl>
                                          <p:spTgt spid="5816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1643"/>
                                        </p:tgtEl>
                                        <p:attrNameLst>
                                          <p:attrName>style.visibility</p:attrName>
                                        </p:attrNameLst>
                                      </p:cBhvr>
                                      <p:to>
                                        <p:strVal val="visible"/>
                                      </p:to>
                                    </p:set>
                                    <p:animEffect transition="in" filter="blinds(horizontal)">
                                      <p:cBhvr>
                                        <p:cTn id="25" dur="500"/>
                                        <p:tgtEl>
                                          <p:spTgt spid="5816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81644"/>
                                        </p:tgtEl>
                                        <p:attrNameLst>
                                          <p:attrName>style.visibility</p:attrName>
                                        </p:attrNameLst>
                                      </p:cBhvr>
                                      <p:to>
                                        <p:strVal val="visible"/>
                                      </p:to>
                                    </p:set>
                                    <p:animEffect transition="in" filter="blinds(horizontal)">
                                      <p:cBhvr>
                                        <p:cTn id="28" dur="500"/>
                                        <p:tgtEl>
                                          <p:spTgt spid="5816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81645"/>
                                        </p:tgtEl>
                                        <p:attrNameLst>
                                          <p:attrName>style.visibility</p:attrName>
                                        </p:attrNameLst>
                                      </p:cBhvr>
                                      <p:to>
                                        <p:strVal val="visible"/>
                                      </p:to>
                                    </p:set>
                                    <p:animEffect transition="in" filter="blinds(horizontal)">
                                      <p:cBhvr>
                                        <p:cTn id="31" dur="500"/>
                                        <p:tgtEl>
                                          <p:spTgt spid="58164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1646"/>
                                        </p:tgtEl>
                                        <p:attrNameLst>
                                          <p:attrName>style.visibility</p:attrName>
                                        </p:attrNameLst>
                                      </p:cBhvr>
                                      <p:to>
                                        <p:strVal val="visible"/>
                                      </p:to>
                                    </p:set>
                                    <p:animEffect transition="in" filter="blinds(horizontal)">
                                      <p:cBhvr>
                                        <p:cTn id="34" dur="500"/>
                                        <p:tgtEl>
                                          <p:spTgt spid="58164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81647"/>
                                        </p:tgtEl>
                                        <p:attrNameLst>
                                          <p:attrName>style.visibility</p:attrName>
                                        </p:attrNameLst>
                                      </p:cBhvr>
                                      <p:to>
                                        <p:strVal val="visible"/>
                                      </p:to>
                                    </p:set>
                                    <p:animEffect transition="in" filter="blinds(horizontal)">
                                      <p:cBhvr>
                                        <p:cTn id="37" dur="500"/>
                                        <p:tgtEl>
                                          <p:spTgt spid="58164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81657"/>
                                        </p:tgtEl>
                                        <p:attrNameLst>
                                          <p:attrName>style.visibility</p:attrName>
                                        </p:attrNameLst>
                                      </p:cBhvr>
                                      <p:to>
                                        <p:strVal val="visible"/>
                                      </p:to>
                                    </p:set>
                                    <p:animEffect transition="in" filter="blinds(horizontal)">
                                      <p:cBhvr>
                                        <p:cTn id="40" dur="500"/>
                                        <p:tgtEl>
                                          <p:spTgt spid="58165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81658"/>
                                        </p:tgtEl>
                                        <p:attrNameLst>
                                          <p:attrName>style.visibility</p:attrName>
                                        </p:attrNameLst>
                                      </p:cBhvr>
                                      <p:to>
                                        <p:strVal val="visible"/>
                                      </p:to>
                                    </p:set>
                                    <p:animEffect transition="in" filter="blinds(horizontal)">
                                      <p:cBhvr>
                                        <p:cTn id="43" dur="500"/>
                                        <p:tgtEl>
                                          <p:spTgt spid="581658"/>
                                        </p:tgtEl>
                                      </p:cBhvr>
                                    </p:animEffect>
                                  </p:childTnLst>
                                </p:cTn>
                              </p:par>
                              <p:par>
                                <p:cTn id="44" presetID="3" presetClass="entr" presetSubtype="10" fill="hold" nodeType="withEffect">
                                  <p:stCondLst>
                                    <p:cond delay="0"/>
                                  </p:stCondLst>
                                  <p:childTnLst>
                                    <p:set>
                                      <p:cBhvr>
                                        <p:cTn id="45" dur="1" fill="hold">
                                          <p:stCondLst>
                                            <p:cond delay="0"/>
                                          </p:stCondLst>
                                        </p:cTn>
                                        <p:tgtEl>
                                          <p:spTgt spid="581659"/>
                                        </p:tgtEl>
                                        <p:attrNameLst>
                                          <p:attrName>style.visibility</p:attrName>
                                        </p:attrNameLst>
                                      </p:cBhvr>
                                      <p:to>
                                        <p:strVal val="visible"/>
                                      </p:to>
                                    </p:set>
                                    <p:animEffect transition="in" filter="blinds(horizontal)">
                                      <p:cBhvr>
                                        <p:cTn id="46" dur="500"/>
                                        <p:tgtEl>
                                          <p:spTgt spid="581659"/>
                                        </p:tgtEl>
                                      </p:cBhvr>
                                    </p:animEffect>
                                  </p:childTnLst>
                                </p:cTn>
                              </p:par>
                              <p:par>
                                <p:cTn id="47" presetID="3" presetClass="entr" presetSubtype="10" fill="hold" nodeType="withEffect">
                                  <p:stCondLst>
                                    <p:cond delay="0"/>
                                  </p:stCondLst>
                                  <p:childTnLst>
                                    <p:set>
                                      <p:cBhvr>
                                        <p:cTn id="48" dur="1" fill="hold">
                                          <p:stCondLst>
                                            <p:cond delay="0"/>
                                          </p:stCondLst>
                                        </p:cTn>
                                        <p:tgtEl>
                                          <p:spTgt spid="581660"/>
                                        </p:tgtEl>
                                        <p:attrNameLst>
                                          <p:attrName>style.visibility</p:attrName>
                                        </p:attrNameLst>
                                      </p:cBhvr>
                                      <p:to>
                                        <p:strVal val="visible"/>
                                      </p:to>
                                    </p:set>
                                    <p:animEffect transition="in" filter="blinds(horizontal)">
                                      <p:cBhvr>
                                        <p:cTn id="49" dur="500"/>
                                        <p:tgtEl>
                                          <p:spTgt spid="581660"/>
                                        </p:tgtEl>
                                      </p:cBhvr>
                                    </p:animEffect>
                                  </p:childTnLst>
                                </p:cTn>
                              </p:par>
                              <p:par>
                                <p:cTn id="50" presetID="3" presetClass="entr" presetSubtype="10" fill="hold" nodeType="withEffect">
                                  <p:stCondLst>
                                    <p:cond delay="0"/>
                                  </p:stCondLst>
                                  <p:childTnLst>
                                    <p:set>
                                      <p:cBhvr>
                                        <p:cTn id="51" dur="1" fill="hold">
                                          <p:stCondLst>
                                            <p:cond delay="0"/>
                                          </p:stCondLst>
                                        </p:cTn>
                                        <p:tgtEl>
                                          <p:spTgt spid="581661"/>
                                        </p:tgtEl>
                                        <p:attrNameLst>
                                          <p:attrName>style.visibility</p:attrName>
                                        </p:attrNameLst>
                                      </p:cBhvr>
                                      <p:to>
                                        <p:strVal val="visible"/>
                                      </p:to>
                                    </p:set>
                                    <p:animEffect transition="in" filter="blinds(horizontal)">
                                      <p:cBhvr>
                                        <p:cTn id="52" dur="500"/>
                                        <p:tgtEl>
                                          <p:spTgt spid="581661"/>
                                        </p:tgtEl>
                                      </p:cBhvr>
                                    </p:animEffect>
                                  </p:childTnLst>
                                </p:cTn>
                              </p:par>
                              <p:par>
                                <p:cTn id="53" presetID="3" presetClass="entr" presetSubtype="10" fill="hold" nodeType="withEffect">
                                  <p:stCondLst>
                                    <p:cond delay="0"/>
                                  </p:stCondLst>
                                  <p:childTnLst>
                                    <p:set>
                                      <p:cBhvr>
                                        <p:cTn id="54" dur="1" fill="hold">
                                          <p:stCondLst>
                                            <p:cond delay="0"/>
                                          </p:stCondLst>
                                        </p:cTn>
                                        <p:tgtEl>
                                          <p:spTgt spid="581662"/>
                                        </p:tgtEl>
                                        <p:attrNameLst>
                                          <p:attrName>style.visibility</p:attrName>
                                        </p:attrNameLst>
                                      </p:cBhvr>
                                      <p:to>
                                        <p:strVal val="visible"/>
                                      </p:to>
                                    </p:set>
                                    <p:animEffect transition="in" filter="blinds(horizontal)">
                                      <p:cBhvr>
                                        <p:cTn id="55" dur="500"/>
                                        <p:tgtEl>
                                          <p:spTgt spid="58166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81641"/>
                                        </p:tgtEl>
                                        <p:attrNameLst>
                                          <p:attrName>style.visibility</p:attrName>
                                        </p:attrNameLst>
                                      </p:cBhvr>
                                      <p:to>
                                        <p:strVal val="visible"/>
                                      </p:to>
                                    </p:set>
                                    <p:animEffect transition="in" filter="blinds(horizontal)">
                                      <p:cBhvr>
                                        <p:cTn id="58" dur="500"/>
                                        <p:tgtEl>
                                          <p:spTgt spid="58164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81663"/>
                                        </p:tgtEl>
                                        <p:attrNameLst>
                                          <p:attrName>style.visibility</p:attrName>
                                        </p:attrNameLst>
                                      </p:cBhvr>
                                      <p:to>
                                        <p:strVal val="visible"/>
                                      </p:to>
                                    </p:set>
                                    <p:animEffect transition="in" filter="blinds(horizontal)">
                                      <p:cBhvr>
                                        <p:cTn id="63" dur="500"/>
                                        <p:tgtEl>
                                          <p:spTgt spid="58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nimBg="1"/>
      <p:bldP spid="581637" grpId="0" animBg="1"/>
      <p:bldP spid="581638" grpId="0" animBg="1"/>
      <p:bldP spid="581639" grpId="0" animBg="1"/>
      <p:bldP spid="581640" grpId="0" animBg="1"/>
      <p:bldP spid="581641" grpId="0"/>
      <p:bldP spid="581642" grpId="0" animBg="1"/>
      <p:bldP spid="581643" grpId="0" animBg="1"/>
      <p:bldP spid="581644" grpId="0" animBg="1"/>
      <p:bldP spid="581645" grpId="0" animBg="1"/>
      <p:bldP spid="581646" grpId="0" animBg="1"/>
      <p:bldP spid="581647" grpId="0" animBg="1"/>
      <p:bldP spid="581657" grpId="0" animBg="1"/>
      <p:bldP spid="581658" grpId="0" animBg="1"/>
      <p:bldP spid="58166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1580855-DDDC-9149-B0E8-E48F02659E03}"/>
              </a:ext>
            </a:extLst>
          </p:cNvPr>
          <p:cNvSpPr>
            <a:spLocks noGrp="1" noChangeArrowheads="1"/>
          </p:cNvSpPr>
          <p:nvPr>
            <p:ph type="title"/>
          </p:nvPr>
        </p:nvSpPr>
        <p:spPr/>
        <p:txBody>
          <a:bodyPr/>
          <a:lstStyle/>
          <a:p>
            <a:r>
              <a:rPr lang="en-US" altLang="zh-CN"/>
              <a:t>Spilling a use</a:t>
            </a:r>
          </a:p>
        </p:txBody>
      </p:sp>
      <p:sp>
        <p:nvSpPr>
          <p:cNvPr id="583683" name="Rectangle 3">
            <a:extLst>
              <a:ext uri="{FF2B5EF4-FFF2-40B4-BE49-F238E27FC236}">
                <a16:creationId xmlns:a16="http://schemas.microsoft.com/office/drawing/2014/main" id="{B69F61E3-4F15-0F47-A517-7CC2A943BB4D}"/>
              </a:ext>
            </a:extLst>
          </p:cNvPr>
          <p:cNvSpPr>
            <a:spLocks noGrp="1" noChangeArrowheads="1"/>
          </p:cNvSpPr>
          <p:nvPr>
            <p:ph type="body" idx="1"/>
          </p:nvPr>
        </p:nvSpPr>
        <p:spPr/>
        <p:txBody>
          <a:bodyPr/>
          <a:lstStyle/>
          <a:p>
            <a:r>
              <a:rPr lang="en-US" altLang="zh-CN" dirty="0"/>
              <a:t>For a statement like this:</a:t>
            </a:r>
            <a:r>
              <a:rPr lang="zh-CN" altLang="en-US" dirty="0"/>
              <a:t> </a:t>
            </a:r>
            <a:r>
              <a:rPr lang="en-US" altLang="zh-CN" dirty="0">
                <a:solidFill>
                  <a:srgbClr val="0432FF"/>
                </a:solidFill>
              </a:rPr>
              <a:t>t = u + v</a:t>
            </a:r>
          </a:p>
          <a:p>
            <a:pPr lvl="1"/>
            <a:r>
              <a:rPr lang="en-US" altLang="zh-CN" dirty="0"/>
              <a:t>if we mark </a:t>
            </a:r>
            <a:r>
              <a:rPr lang="en-US" altLang="zh-CN" dirty="0">
                <a:solidFill>
                  <a:srgbClr val="0432FF"/>
                </a:solidFill>
              </a:rPr>
              <a:t>u</a:t>
            </a:r>
            <a:r>
              <a:rPr lang="en-US" altLang="zh-CN" dirty="0"/>
              <a:t> as an actual spill, rewrite to:</a:t>
            </a:r>
          </a:p>
          <a:p>
            <a:pPr lvl="2"/>
            <a:r>
              <a:rPr lang="en-US" altLang="zh-CN" dirty="0">
                <a:solidFill>
                  <a:srgbClr val="0432FF"/>
                </a:solidFill>
              </a:rPr>
              <a:t>u</a:t>
            </a:r>
            <a:r>
              <a:rPr lang="en-US" altLang="zh-CN" dirty="0">
                <a:solidFill>
                  <a:srgbClr val="0432FF"/>
                </a:solidFill>
                <a:latin typeface="Arial" panose="020B0604020202020204" pitchFamily="34" charset="0"/>
              </a:rPr>
              <a:t>’</a:t>
            </a:r>
            <a:r>
              <a:rPr lang="en-US" altLang="zh-CN" dirty="0">
                <a:solidFill>
                  <a:srgbClr val="0432FF"/>
                </a:solidFill>
              </a:rPr>
              <a:t> = M[</a:t>
            </a:r>
            <a:r>
              <a:rPr lang="en-US" altLang="zh-CN" dirty="0" err="1">
                <a:solidFill>
                  <a:srgbClr val="0432FF"/>
                </a:solidFill>
              </a:rPr>
              <a:t>l_u</a:t>
            </a:r>
            <a:r>
              <a:rPr lang="en-US" altLang="zh-CN" dirty="0">
                <a:solidFill>
                  <a:srgbClr val="0432FF"/>
                </a:solidFill>
              </a:rPr>
              <a:t>]</a:t>
            </a:r>
          </a:p>
          <a:p>
            <a:pPr lvl="2"/>
            <a:r>
              <a:rPr lang="en-US" altLang="zh-CN" dirty="0">
                <a:solidFill>
                  <a:srgbClr val="0432FF"/>
                </a:solidFill>
              </a:rPr>
              <a:t>t = </a:t>
            </a:r>
            <a:r>
              <a:rPr lang="en-US" altLang="zh-CN" dirty="0" err="1">
                <a:solidFill>
                  <a:srgbClr val="0432FF"/>
                </a:solidFill>
              </a:rPr>
              <a:t>u</a:t>
            </a:r>
            <a:r>
              <a:rPr lang="en-US" altLang="zh-CN" dirty="0" err="1">
                <a:solidFill>
                  <a:srgbClr val="0432FF"/>
                </a:solidFill>
                <a:latin typeface="Arial" panose="020B0604020202020204" pitchFamily="34" charset="0"/>
              </a:rPr>
              <a:t>’</a:t>
            </a:r>
            <a:r>
              <a:rPr lang="en-US" altLang="zh-CN" dirty="0" err="1">
                <a:solidFill>
                  <a:srgbClr val="0432FF"/>
                </a:solidFill>
              </a:rPr>
              <a:t>+v</a:t>
            </a:r>
            <a:endParaRPr lang="en-US" altLang="zh-CN" dirty="0">
              <a:solidFill>
                <a:srgbClr val="0432FF"/>
              </a:solidFill>
            </a:endParaRPr>
          </a:p>
          <a:p>
            <a:pPr lvl="1"/>
            <a:r>
              <a:rPr lang="en-US" altLang="zh-CN" dirty="0"/>
              <a:t>where u</a:t>
            </a:r>
            <a:r>
              <a:rPr lang="en-US" altLang="zh-CN" dirty="0">
                <a:latin typeface="Arial" panose="020B0604020202020204" pitchFamily="34" charset="0"/>
              </a:rPr>
              <a:t>’</a:t>
            </a:r>
            <a:r>
              <a:rPr lang="en-US" altLang="zh-CN" dirty="0"/>
              <a:t> is</a:t>
            </a:r>
            <a:r>
              <a:rPr lang="zh-CN" altLang="en-US" dirty="0"/>
              <a:t> </a:t>
            </a:r>
            <a:r>
              <a:rPr lang="en-US" altLang="zh-CN" dirty="0"/>
              <a:t>a</a:t>
            </a:r>
            <a:r>
              <a:rPr lang="zh-CN" altLang="en-US" dirty="0"/>
              <a:t> </a:t>
            </a:r>
            <a:r>
              <a:rPr lang="en-US" altLang="zh-CN" dirty="0"/>
              <a:t>fresh</a:t>
            </a:r>
            <a:r>
              <a:rPr lang="zh-CN" altLang="en-US" dirty="0"/>
              <a:t> </a:t>
            </a:r>
            <a:r>
              <a:rPr lang="en-US" altLang="zh-CN" dirty="0"/>
              <a:t>variable</a:t>
            </a:r>
            <a:r>
              <a:rPr lang="zh-CN" altLang="en-US" dirty="0"/>
              <a:t> </a:t>
            </a:r>
            <a:r>
              <a:rPr lang="en-US" altLang="zh-CN" dirty="0"/>
              <a:t>and</a:t>
            </a:r>
            <a:r>
              <a:rPr lang="zh-CN" altLang="en-US" dirty="0"/>
              <a:t> </a:t>
            </a:r>
            <a:r>
              <a:rPr lang="en-US" altLang="zh-CN" dirty="0"/>
              <a:t>can NOT be a candidate for future spill (</a:t>
            </a:r>
            <a:r>
              <a:rPr lang="en-US" altLang="zh-CN" dirty="0">
                <a:solidFill>
                  <a:srgbClr val="0432FF"/>
                </a:solidFill>
              </a:rPr>
              <a:t>un-spillable</a:t>
            </a:r>
            <a:r>
              <a:rPr lang="en-US" altLang="zh-CN"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75F4D139-3872-6C42-B1D1-7838D11B9622}"/>
              </a:ext>
            </a:extLst>
          </p:cNvPr>
          <p:cNvSpPr>
            <a:spLocks noGrp="1" noChangeArrowheads="1"/>
          </p:cNvSpPr>
          <p:nvPr>
            <p:ph type="title"/>
          </p:nvPr>
        </p:nvSpPr>
        <p:spPr/>
        <p:txBody>
          <a:bodyPr/>
          <a:lstStyle/>
          <a:p>
            <a:r>
              <a:rPr lang="en-US" altLang="zh-CN"/>
              <a:t>Spilling a def</a:t>
            </a:r>
          </a:p>
        </p:txBody>
      </p:sp>
      <p:sp>
        <p:nvSpPr>
          <p:cNvPr id="584707" name="Rectangle 3">
            <a:extLst>
              <a:ext uri="{FF2B5EF4-FFF2-40B4-BE49-F238E27FC236}">
                <a16:creationId xmlns:a16="http://schemas.microsoft.com/office/drawing/2014/main" id="{10ADCE0A-E33D-D540-98FE-3A829B98ABB0}"/>
              </a:ext>
            </a:extLst>
          </p:cNvPr>
          <p:cNvSpPr>
            <a:spLocks noGrp="1" noChangeArrowheads="1"/>
          </p:cNvSpPr>
          <p:nvPr>
            <p:ph type="body" idx="1"/>
          </p:nvPr>
        </p:nvSpPr>
        <p:spPr/>
        <p:txBody>
          <a:bodyPr/>
          <a:lstStyle/>
          <a:p>
            <a:r>
              <a:rPr lang="en-US" altLang="zh-CN" dirty="0"/>
              <a:t>For a statement like this:</a:t>
            </a:r>
            <a:r>
              <a:rPr lang="zh-CN" altLang="en-US" dirty="0"/>
              <a:t> </a:t>
            </a:r>
            <a:r>
              <a:rPr lang="en-US" altLang="zh-CN" dirty="0">
                <a:solidFill>
                  <a:srgbClr val="0432FF"/>
                </a:solidFill>
              </a:rPr>
              <a:t>t = u + v</a:t>
            </a:r>
          </a:p>
          <a:p>
            <a:pPr lvl="1"/>
            <a:r>
              <a:rPr lang="en-US" altLang="zh-CN" dirty="0"/>
              <a:t>if we mark </a:t>
            </a:r>
            <a:r>
              <a:rPr lang="en-US" altLang="zh-CN" dirty="0">
                <a:solidFill>
                  <a:srgbClr val="0432FF"/>
                </a:solidFill>
              </a:rPr>
              <a:t>t</a:t>
            </a:r>
            <a:r>
              <a:rPr lang="en-US" altLang="zh-CN" dirty="0"/>
              <a:t> as an actual spill, rewrite to:</a:t>
            </a:r>
          </a:p>
          <a:p>
            <a:pPr lvl="2"/>
            <a:r>
              <a:rPr lang="en-US" altLang="zh-CN" dirty="0">
                <a:solidFill>
                  <a:srgbClr val="0432FF"/>
                </a:solidFill>
              </a:rPr>
              <a:t>t</a:t>
            </a:r>
            <a:r>
              <a:rPr lang="en-US" altLang="zh-CN" dirty="0">
                <a:solidFill>
                  <a:srgbClr val="0432FF"/>
                </a:solidFill>
                <a:latin typeface="Arial" panose="020B0604020202020204" pitchFamily="34" charset="0"/>
              </a:rPr>
              <a:t>’</a:t>
            </a:r>
            <a:r>
              <a:rPr lang="en-US" altLang="zh-CN" dirty="0">
                <a:solidFill>
                  <a:srgbClr val="0432FF"/>
                </a:solidFill>
              </a:rPr>
              <a:t> = </a:t>
            </a:r>
            <a:r>
              <a:rPr lang="en-US" altLang="zh-CN" dirty="0" err="1">
                <a:solidFill>
                  <a:srgbClr val="0432FF"/>
                </a:solidFill>
              </a:rPr>
              <a:t>u+v</a:t>
            </a:r>
            <a:endParaRPr lang="en-US" altLang="zh-CN" dirty="0">
              <a:solidFill>
                <a:srgbClr val="0432FF"/>
              </a:solidFill>
            </a:endParaRPr>
          </a:p>
          <a:p>
            <a:pPr lvl="2"/>
            <a:r>
              <a:rPr lang="en-US" altLang="zh-CN" dirty="0">
                <a:solidFill>
                  <a:srgbClr val="0432FF"/>
                </a:solidFill>
              </a:rPr>
              <a:t>M[</a:t>
            </a:r>
            <a:r>
              <a:rPr lang="en-US" altLang="zh-CN" dirty="0" err="1">
                <a:solidFill>
                  <a:srgbClr val="0432FF"/>
                </a:solidFill>
              </a:rPr>
              <a:t>l_t</a:t>
            </a:r>
            <a:r>
              <a:rPr lang="en-US" altLang="zh-CN" dirty="0">
                <a:solidFill>
                  <a:srgbClr val="0432FF"/>
                </a:solidFill>
              </a:rPr>
              <a:t>] = t</a:t>
            </a:r>
            <a:r>
              <a:rPr lang="en-US" altLang="zh-CN" dirty="0">
                <a:solidFill>
                  <a:srgbClr val="0432FF"/>
                </a:solidFill>
                <a:latin typeface="Arial" panose="020B0604020202020204" pitchFamily="34" charset="0"/>
              </a:rPr>
              <a:t>’</a:t>
            </a:r>
            <a:endParaRPr lang="en-US" altLang="zh-CN" dirty="0">
              <a:solidFill>
                <a:srgbClr val="0432FF"/>
              </a:solidFill>
            </a:endParaRPr>
          </a:p>
          <a:p>
            <a:pPr lvl="1"/>
            <a:r>
              <a:rPr lang="en-US" altLang="zh-CN" dirty="0"/>
              <a:t>where t</a:t>
            </a:r>
            <a:r>
              <a:rPr lang="en-US" altLang="zh-CN" dirty="0">
                <a:latin typeface="Arial" panose="020B0604020202020204" pitchFamily="34" charset="0"/>
              </a:rPr>
              <a:t>’</a:t>
            </a:r>
            <a:r>
              <a:rPr lang="en-US" altLang="zh-CN" dirty="0"/>
              <a:t> is</a:t>
            </a:r>
            <a:r>
              <a:rPr lang="zh-CN" altLang="en-US" dirty="0"/>
              <a:t> </a:t>
            </a:r>
            <a:r>
              <a:rPr lang="en-US" altLang="zh-CN" dirty="0"/>
              <a:t>a</a:t>
            </a:r>
            <a:r>
              <a:rPr lang="zh-CN" altLang="en-US" dirty="0"/>
              <a:t> </a:t>
            </a:r>
            <a:r>
              <a:rPr lang="en-US" altLang="zh-CN" dirty="0"/>
              <a:t>fresh</a:t>
            </a:r>
            <a:r>
              <a:rPr lang="zh-CN" altLang="en-US" dirty="0"/>
              <a:t> </a:t>
            </a:r>
            <a:r>
              <a:rPr lang="en-US" altLang="zh-CN" dirty="0"/>
              <a:t>variable</a:t>
            </a:r>
            <a:r>
              <a:rPr lang="zh-CN" altLang="en-US" dirty="0"/>
              <a:t> </a:t>
            </a:r>
            <a:r>
              <a:rPr lang="en-US" altLang="zh-CN" dirty="0"/>
              <a:t>and</a:t>
            </a:r>
            <a:r>
              <a:rPr lang="zh-CN" altLang="en-US" dirty="0"/>
              <a:t> </a:t>
            </a:r>
            <a:r>
              <a:rPr lang="en-US" altLang="zh-CN" dirty="0"/>
              <a:t>can NOT be a candidate for future spill (</a:t>
            </a:r>
            <a:r>
              <a:rPr lang="en-US" altLang="zh-CN" dirty="0">
                <a:solidFill>
                  <a:srgbClr val="0432FF"/>
                </a:solidFill>
              </a:rPr>
              <a:t>un-spillable</a:t>
            </a:r>
            <a:r>
              <a:rPr lang="en-US" altLang="zh-C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2E3D9047-A9E4-674C-BC2A-BBEAB370F775}"/>
              </a:ext>
            </a:extLst>
          </p:cNvPr>
          <p:cNvSpPr>
            <a:spLocks noGrp="1" noChangeArrowheads="1"/>
          </p:cNvSpPr>
          <p:nvPr>
            <p:ph type="title"/>
          </p:nvPr>
        </p:nvSpPr>
        <p:spPr/>
        <p:txBody>
          <a:bodyPr/>
          <a:lstStyle/>
          <a:p>
            <a:r>
              <a:rPr lang="en-US" altLang="zh-CN"/>
              <a:t>Peep-hole</a:t>
            </a:r>
            <a:br>
              <a:rPr lang="en-US" altLang="zh-CN"/>
            </a:br>
            <a:r>
              <a:rPr lang="en-US" altLang="zh-CN"/>
              <a:t>Optimization</a:t>
            </a:r>
          </a:p>
        </p:txBody>
      </p:sp>
      <p:sp>
        <p:nvSpPr>
          <p:cNvPr id="515076" name="Rectangle 4">
            <a:extLst>
              <a:ext uri="{FF2B5EF4-FFF2-40B4-BE49-F238E27FC236}">
                <a16:creationId xmlns:a16="http://schemas.microsoft.com/office/drawing/2014/main" id="{97B2B58D-9F55-F54D-9A2E-ADFC79510D2D}"/>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code</a:t>
            </a:r>
            <a:r>
              <a:rPr lang="zh-CN" altLang="en-US" sz="1800" b="1" dirty="0">
                <a:latin typeface="Courier New" panose="02070309020205020404" pitchFamily="49" charset="0"/>
              </a:rPr>
              <a:t> </a:t>
            </a:r>
            <a:r>
              <a:rPr lang="en-US" altLang="zh-CN" sz="1800" b="1" dirty="0">
                <a:latin typeface="Courier New" panose="02070309020205020404" pitchFamily="49" charset="0"/>
              </a:rPr>
              <a:t>removal:</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t>
            </a:r>
            <a:r>
              <a:rPr lang="en-US" altLang="zh-CN" sz="1800" b="1" dirty="0" err="1">
                <a:solidFill>
                  <a:schemeClr val="folHlink"/>
                </a:solidFill>
                <a:latin typeface="Courier New" panose="02070309020205020404" pitchFamily="49" charset="0"/>
              </a:rPr>
              <a:t>a,b,c,d</a:t>
            </a:r>
            <a:r>
              <a:rPr lang="en-US" altLang="zh-CN" sz="1800" b="1" dirty="0">
                <a:solidFill>
                  <a:schemeClr val="folHlink"/>
                </a:solidFill>
                <a:latin typeface="Courier New" panose="02070309020205020404" pitchFamily="49" charset="0"/>
              </a:rPr>
              <a:t>;</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rdi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movq</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endParaRPr lang="en-US" altLang="zh-CN" sz="1800" b="1" dirty="0">
              <a:solidFill>
                <a:schemeClr val="accent2"/>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5077" name="Line 5">
            <a:extLst>
              <a:ext uri="{FF2B5EF4-FFF2-40B4-BE49-F238E27FC236}">
                <a16:creationId xmlns:a16="http://schemas.microsoft.com/office/drawing/2014/main" id="{2B02A509-8868-074A-8325-CCCA1BC80205}"/>
              </a:ext>
            </a:extLst>
          </p:cNvPr>
          <p:cNvSpPr>
            <a:spLocks noChangeShapeType="1"/>
          </p:cNvSpPr>
          <p:nvPr/>
        </p:nvSpPr>
        <p:spPr bwMode="auto">
          <a:xfrm>
            <a:off x="5410200" y="1447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78" name="Line 6">
            <a:extLst>
              <a:ext uri="{FF2B5EF4-FFF2-40B4-BE49-F238E27FC236}">
                <a16:creationId xmlns:a16="http://schemas.microsoft.com/office/drawing/2014/main" id="{EC714DF7-9DEC-ED4A-8D58-31478FD79C28}"/>
              </a:ext>
            </a:extLst>
          </p:cNvPr>
          <p:cNvSpPr>
            <a:spLocks noChangeShapeType="1"/>
          </p:cNvSpPr>
          <p:nvPr/>
        </p:nvSpPr>
        <p:spPr bwMode="auto">
          <a:xfrm>
            <a:off x="5334000" y="2971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79" name="Line 7">
            <a:extLst>
              <a:ext uri="{FF2B5EF4-FFF2-40B4-BE49-F238E27FC236}">
                <a16:creationId xmlns:a16="http://schemas.microsoft.com/office/drawing/2014/main" id="{B8B4F2C5-DA74-744B-BE6B-79445153F298}"/>
              </a:ext>
            </a:extLst>
          </p:cNvPr>
          <p:cNvSpPr>
            <a:spLocks noChangeShapeType="1"/>
          </p:cNvSpPr>
          <p:nvPr/>
        </p:nvSpPr>
        <p:spPr bwMode="auto">
          <a:xfrm>
            <a:off x="5334000" y="35052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0" name="Line 8">
            <a:extLst>
              <a:ext uri="{FF2B5EF4-FFF2-40B4-BE49-F238E27FC236}">
                <a16:creationId xmlns:a16="http://schemas.microsoft.com/office/drawing/2014/main" id="{736C6AC4-9E7B-094B-ACC9-0FC43252C414}"/>
              </a:ext>
            </a:extLst>
          </p:cNvPr>
          <p:cNvSpPr>
            <a:spLocks noChangeShapeType="1"/>
          </p:cNvSpPr>
          <p:nvPr/>
        </p:nvSpPr>
        <p:spPr bwMode="auto">
          <a:xfrm>
            <a:off x="5410200" y="17526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3" name="Text Box 11">
            <a:extLst>
              <a:ext uri="{FF2B5EF4-FFF2-40B4-BE49-F238E27FC236}">
                <a16:creationId xmlns:a16="http://schemas.microsoft.com/office/drawing/2014/main" id="{1C97525F-18AA-7B48-AF19-979E86E403B7}"/>
              </a:ext>
            </a:extLst>
          </p:cNvPr>
          <p:cNvSpPr txBox="1">
            <a:spLocks noChangeArrowheads="1"/>
          </p:cNvSpPr>
          <p:nvPr/>
        </p:nvSpPr>
        <p:spPr bwMode="auto">
          <a:xfrm>
            <a:off x="1066800" y="2133600"/>
            <a:ext cx="3657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Peep-hole optimizations try to improve the code by examining the code </a:t>
            </a:r>
            <a:r>
              <a:rPr lang="en-US" altLang="zh-CN" sz="2400" dirty="0" err="1"/>
              <a:t>w.r.t.</a:t>
            </a:r>
            <a:r>
              <a:rPr lang="en-US" altLang="zh-CN" sz="2400" dirty="0"/>
              <a:t> a sliding window. It</a:t>
            </a:r>
            <a:r>
              <a:rPr lang="zh-CN" altLang="en-US" sz="2400" dirty="0">
                <a:latin typeface="Arial" panose="020B0604020202020204" pitchFamily="34" charset="0"/>
              </a:rPr>
              <a:t> </a:t>
            </a:r>
            <a:r>
              <a:rPr lang="en-US" altLang="zh-CN" sz="2400" dirty="0">
                <a:latin typeface="Arial" panose="020B0604020202020204" pitchFamily="34" charset="0"/>
              </a:rPr>
              <a:t>i</a:t>
            </a:r>
            <a:r>
              <a:rPr lang="en-US" altLang="zh-CN" sz="2400" dirty="0"/>
              <a:t>s of a local manner.</a:t>
            </a:r>
          </a:p>
        </p:txBody>
      </p:sp>
      <p:sp>
        <p:nvSpPr>
          <p:cNvPr id="515084" name="Text Box 12">
            <a:extLst>
              <a:ext uri="{FF2B5EF4-FFF2-40B4-BE49-F238E27FC236}">
                <a16:creationId xmlns:a16="http://schemas.microsoft.com/office/drawing/2014/main" id="{F5F5BBB2-8EDA-9B43-888C-8A2588520499}"/>
              </a:ext>
            </a:extLst>
          </p:cNvPr>
          <p:cNvSpPr txBox="1">
            <a:spLocks noChangeArrowheads="1"/>
          </p:cNvSpPr>
          <p:nvPr/>
        </p:nvSpPr>
        <p:spPr bwMode="auto">
          <a:xfrm>
            <a:off x="1143000" y="4495800"/>
            <a:ext cx="3657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For example, we can use a code window of width 1, to eliminate the obvious redundancy of the form:</a:t>
            </a:r>
          </a:p>
          <a:p>
            <a:pPr>
              <a:spcBef>
                <a:spcPct val="50000"/>
              </a:spcBef>
            </a:pPr>
            <a:r>
              <a:rPr lang="en-US" altLang="zh-CN" sz="2400" dirty="0" err="1">
                <a:solidFill>
                  <a:schemeClr val="folHlink"/>
                </a:solidFill>
              </a:rPr>
              <a:t>movq</a:t>
            </a:r>
            <a:r>
              <a:rPr lang="en-US" altLang="zh-CN" sz="2400" dirty="0">
                <a:solidFill>
                  <a:schemeClr val="folHlink"/>
                </a:solidFill>
              </a:rPr>
              <a:t> r, r</a:t>
            </a:r>
          </a:p>
        </p:txBody>
      </p:sp>
      <p:sp>
        <p:nvSpPr>
          <p:cNvPr id="515085" name="Line 13">
            <a:extLst>
              <a:ext uri="{FF2B5EF4-FFF2-40B4-BE49-F238E27FC236}">
                <a16:creationId xmlns:a16="http://schemas.microsoft.com/office/drawing/2014/main" id="{DA36A30C-30A4-9247-8060-E75BAF237AC4}"/>
              </a:ext>
            </a:extLst>
          </p:cNvPr>
          <p:cNvSpPr>
            <a:spLocks noChangeShapeType="1"/>
          </p:cNvSpPr>
          <p:nvPr/>
        </p:nvSpPr>
        <p:spPr bwMode="auto">
          <a:xfrm>
            <a:off x="5334000" y="41910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6" name="Line 14">
            <a:extLst>
              <a:ext uri="{FF2B5EF4-FFF2-40B4-BE49-F238E27FC236}">
                <a16:creationId xmlns:a16="http://schemas.microsoft.com/office/drawing/2014/main" id="{FCA80EAF-024D-E746-9EC4-568CC6AF3A5E}"/>
              </a:ext>
            </a:extLst>
          </p:cNvPr>
          <p:cNvSpPr>
            <a:spLocks noChangeShapeType="1"/>
          </p:cNvSpPr>
          <p:nvPr/>
        </p:nvSpPr>
        <p:spPr bwMode="auto">
          <a:xfrm>
            <a:off x="5334000" y="4495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7" name="Line 15">
            <a:extLst>
              <a:ext uri="{FF2B5EF4-FFF2-40B4-BE49-F238E27FC236}">
                <a16:creationId xmlns:a16="http://schemas.microsoft.com/office/drawing/2014/main" id="{50E69317-CE25-7B49-BDB2-55FAD6D683DF}"/>
              </a:ext>
            </a:extLst>
          </p:cNvPr>
          <p:cNvSpPr>
            <a:spLocks noChangeShapeType="1"/>
          </p:cNvSpPr>
          <p:nvPr/>
        </p:nvSpPr>
        <p:spPr bwMode="auto">
          <a:xfrm>
            <a:off x="5334000" y="54102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Line 15">
            <a:extLst>
              <a:ext uri="{FF2B5EF4-FFF2-40B4-BE49-F238E27FC236}">
                <a16:creationId xmlns:a16="http://schemas.microsoft.com/office/drawing/2014/main" id="{F54EA373-2C7F-3983-7DEE-5B33BBFFA078}"/>
              </a:ext>
            </a:extLst>
          </p:cNvPr>
          <p:cNvSpPr>
            <a:spLocks noChangeShapeType="1"/>
          </p:cNvSpPr>
          <p:nvPr/>
        </p:nvSpPr>
        <p:spPr bwMode="auto">
          <a:xfrm>
            <a:off x="5334000" y="57150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5077"/>
                                        </p:tgtEl>
                                        <p:attrNameLst>
                                          <p:attrName>style.visibility</p:attrName>
                                        </p:attrNameLst>
                                      </p:cBhvr>
                                      <p:to>
                                        <p:strVal val="visible"/>
                                      </p:to>
                                    </p:set>
                                    <p:animEffect transition="in" filter="blinds(horizontal)">
                                      <p:cBhvr>
                                        <p:cTn id="7" dur="500"/>
                                        <p:tgtEl>
                                          <p:spTgt spid="515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5080"/>
                                        </p:tgtEl>
                                        <p:attrNameLst>
                                          <p:attrName>style.visibility</p:attrName>
                                        </p:attrNameLst>
                                      </p:cBhvr>
                                      <p:to>
                                        <p:strVal val="visible"/>
                                      </p:to>
                                    </p:set>
                                    <p:animEffect transition="in" filter="blinds(horizontal)">
                                      <p:cBhvr>
                                        <p:cTn id="12" dur="500"/>
                                        <p:tgtEl>
                                          <p:spTgt spid="515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5078"/>
                                        </p:tgtEl>
                                        <p:attrNameLst>
                                          <p:attrName>style.visibility</p:attrName>
                                        </p:attrNameLst>
                                      </p:cBhvr>
                                      <p:to>
                                        <p:strVal val="visible"/>
                                      </p:to>
                                    </p:set>
                                    <p:animEffect transition="in" filter="blinds(horizontal)">
                                      <p:cBhvr>
                                        <p:cTn id="17" dur="500"/>
                                        <p:tgtEl>
                                          <p:spTgt spid="515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5079"/>
                                        </p:tgtEl>
                                        <p:attrNameLst>
                                          <p:attrName>style.visibility</p:attrName>
                                        </p:attrNameLst>
                                      </p:cBhvr>
                                      <p:to>
                                        <p:strVal val="visible"/>
                                      </p:to>
                                    </p:set>
                                    <p:animEffect transition="in" filter="blinds(horizontal)">
                                      <p:cBhvr>
                                        <p:cTn id="22" dur="500"/>
                                        <p:tgtEl>
                                          <p:spTgt spid="5150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5085"/>
                                        </p:tgtEl>
                                        <p:attrNameLst>
                                          <p:attrName>style.visibility</p:attrName>
                                        </p:attrNameLst>
                                      </p:cBhvr>
                                      <p:to>
                                        <p:strVal val="visible"/>
                                      </p:to>
                                    </p:set>
                                    <p:animEffect transition="in" filter="blinds(horizontal)">
                                      <p:cBhvr>
                                        <p:cTn id="27" dur="500"/>
                                        <p:tgtEl>
                                          <p:spTgt spid="5150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5086"/>
                                        </p:tgtEl>
                                        <p:attrNameLst>
                                          <p:attrName>style.visibility</p:attrName>
                                        </p:attrNameLst>
                                      </p:cBhvr>
                                      <p:to>
                                        <p:strVal val="visible"/>
                                      </p:to>
                                    </p:set>
                                    <p:animEffect transition="in" filter="blinds(horizontal)">
                                      <p:cBhvr>
                                        <p:cTn id="32" dur="500"/>
                                        <p:tgtEl>
                                          <p:spTgt spid="5150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5087"/>
                                        </p:tgtEl>
                                        <p:attrNameLst>
                                          <p:attrName>style.visibility</p:attrName>
                                        </p:attrNameLst>
                                      </p:cBhvr>
                                      <p:to>
                                        <p:strVal val="visible"/>
                                      </p:to>
                                    </p:set>
                                    <p:animEffect transition="in" filter="blinds(horizontal)">
                                      <p:cBhvr>
                                        <p:cTn id="37" dur="500"/>
                                        <p:tgtEl>
                                          <p:spTgt spid="51508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100A46C0-7891-9949-B56A-6A5742BE05BE}"/>
              </a:ext>
            </a:extLst>
          </p:cNvPr>
          <p:cNvSpPr>
            <a:spLocks noGrp="1" noChangeArrowheads="1"/>
          </p:cNvSpPr>
          <p:nvPr>
            <p:ph type="title"/>
          </p:nvPr>
        </p:nvSpPr>
        <p:spPr/>
        <p:txBody>
          <a:bodyPr/>
          <a:lstStyle/>
          <a:p>
            <a:r>
              <a:rPr lang="en-US" altLang="zh-CN"/>
              <a:t>Spilled temps</a:t>
            </a:r>
          </a:p>
        </p:txBody>
      </p:sp>
      <p:sp>
        <p:nvSpPr>
          <p:cNvPr id="585731" name="Rectangle 3">
            <a:extLst>
              <a:ext uri="{FF2B5EF4-FFF2-40B4-BE49-F238E27FC236}">
                <a16:creationId xmlns:a16="http://schemas.microsoft.com/office/drawing/2014/main" id="{CFEB8C5B-5612-534E-B1F4-DF53CD7589A4}"/>
              </a:ext>
            </a:extLst>
          </p:cNvPr>
          <p:cNvSpPr>
            <a:spLocks noGrp="1" noChangeArrowheads="1"/>
          </p:cNvSpPr>
          <p:nvPr>
            <p:ph type="body" idx="1"/>
          </p:nvPr>
        </p:nvSpPr>
        <p:spPr/>
        <p:txBody>
          <a:bodyPr/>
          <a:lstStyle/>
          <a:p>
            <a:r>
              <a:rPr lang="en-US" altLang="zh-CN" dirty="0"/>
              <a:t>Where should these variables be spilled to?</a:t>
            </a:r>
          </a:p>
          <a:p>
            <a:pPr lvl="1"/>
            <a:r>
              <a:rPr lang="en-US" altLang="zh-CN" dirty="0"/>
              <a:t>function frames!</a:t>
            </a:r>
          </a:p>
        </p:txBody>
      </p:sp>
      <p:sp>
        <p:nvSpPr>
          <p:cNvPr id="585732" name="Rectangle 4">
            <a:extLst>
              <a:ext uri="{FF2B5EF4-FFF2-40B4-BE49-F238E27FC236}">
                <a16:creationId xmlns:a16="http://schemas.microsoft.com/office/drawing/2014/main" id="{3A0647A7-DD48-914D-AA1E-A35571EC990F}"/>
              </a:ext>
            </a:extLst>
          </p:cNvPr>
          <p:cNvSpPr>
            <a:spLocks noChangeArrowheads="1"/>
          </p:cNvSpPr>
          <p:nvPr/>
        </p:nvSpPr>
        <p:spPr bwMode="auto">
          <a:xfrm>
            <a:off x="5105400" y="4876800"/>
            <a:ext cx="7620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t>
            </a:r>
            <a:r>
              <a:rPr lang="en-US" altLang="zh-CN" sz="2000" dirty="0" err="1"/>
              <a:t>rbp</a:t>
            </a:r>
            <a:endParaRPr lang="en-US" altLang="zh-CN" sz="2000" dirty="0"/>
          </a:p>
        </p:txBody>
      </p:sp>
      <p:sp>
        <p:nvSpPr>
          <p:cNvPr id="585733" name="Rectangle 5">
            <a:extLst>
              <a:ext uri="{FF2B5EF4-FFF2-40B4-BE49-F238E27FC236}">
                <a16:creationId xmlns:a16="http://schemas.microsoft.com/office/drawing/2014/main" id="{73CA1D52-B7B5-A245-AF6C-7BB1441CD316}"/>
              </a:ext>
            </a:extLst>
          </p:cNvPr>
          <p:cNvSpPr>
            <a:spLocks noChangeArrowheads="1"/>
          </p:cNvSpPr>
          <p:nvPr/>
        </p:nvSpPr>
        <p:spPr bwMode="auto">
          <a:xfrm>
            <a:off x="6858000" y="3048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Arial" panose="020B0604020202020204" pitchFamily="34" charset="0"/>
              </a:rPr>
              <a:t>…</a:t>
            </a:r>
            <a:endParaRPr lang="en-US" altLang="zh-CN" sz="2000"/>
          </a:p>
        </p:txBody>
      </p:sp>
      <p:sp>
        <p:nvSpPr>
          <p:cNvPr id="585734" name="Rectangle 6">
            <a:extLst>
              <a:ext uri="{FF2B5EF4-FFF2-40B4-BE49-F238E27FC236}">
                <a16:creationId xmlns:a16="http://schemas.microsoft.com/office/drawing/2014/main" id="{88024EA0-8394-894F-8834-272F137035AE}"/>
              </a:ext>
            </a:extLst>
          </p:cNvPr>
          <p:cNvSpPr>
            <a:spLocks noChangeArrowheads="1"/>
          </p:cNvSpPr>
          <p:nvPr/>
        </p:nvSpPr>
        <p:spPr bwMode="auto">
          <a:xfrm>
            <a:off x="5105400" y="5791200"/>
            <a:ext cx="7620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t>
            </a:r>
            <a:r>
              <a:rPr lang="en-US" altLang="zh-CN" sz="2000" dirty="0" err="1"/>
              <a:t>rsp</a:t>
            </a:r>
            <a:endParaRPr lang="en-US" altLang="zh-CN" sz="2000" dirty="0"/>
          </a:p>
        </p:txBody>
      </p:sp>
      <p:sp>
        <p:nvSpPr>
          <p:cNvPr id="585735" name="Line 7">
            <a:extLst>
              <a:ext uri="{FF2B5EF4-FFF2-40B4-BE49-F238E27FC236}">
                <a16:creationId xmlns:a16="http://schemas.microsoft.com/office/drawing/2014/main" id="{5D38E191-8C02-4F4C-8D53-EB9F42462925}"/>
              </a:ext>
            </a:extLst>
          </p:cNvPr>
          <p:cNvSpPr>
            <a:spLocks noChangeShapeType="1"/>
          </p:cNvSpPr>
          <p:nvPr/>
        </p:nvSpPr>
        <p:spPr bwMode="auto">
          <a:xfrm flipV="1">
            <a:off x="5867400" y="4876800"/>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6" name="Line 8">
            <a:extLst>
              <a:ext uri="{FF2B5EF4-FFF2-40B4-BE49-F238E27FC236}">
                <a16:creationId xmlns:a16="http://schemas.microsoft.com/office/drawing/2014/main" id="{BF54CA03-180A-8449-9D25-54983EC440C4}"/>
              </a:ext>
            </a:extLst>
          </p:cNvPr>
          <p:cNvSpPr>
            <a:spLocks noChangeShapeType="1"/>
          </p:cNvSpPr>
          <p:nvPr/>
        </p:nvSpPr>
        <p:spPr bwMode="auto">
          <a:xfrm>
            <a:off x="5867400" y="6019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8" name="Rectangle 10">
            <a:extLst>
              <a:ext uri="{FF2B5EF4-FFF2-40B4-BE49-F238E27FC236}">
                <a16:creationId xmlns:a16="http://schemas.microsoft.com/office/drawing/2014/main" id="{7C7EFC88-7203-2D4C-826D-0F63EF2D10D1}"/>
              </a:ext>
            </a:extLst>
          </p:cNvPr>
          <p:cNvSpPr>
            <a:spLocks noChangeArrowheads="1"/>
          </p:cNvSpPr>
          <p:nvPr/>
        </p:nvSpPr>
        <p:spPr bwMode="auto">
          <a:xfrm>
            <a:off x="6858000" y="35052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args</a:t>
            </a:r>
            <a:r>
              <a:rPr lang="zh-CN" altLang="en-US" sz="2000" dirty="0"/>
              <a:t> </a:t>
            </a:r>
            <a:r>
              <a:rPr lang="en-US" altLang="zh-CN" sz="2000" dirty="0"/>
              <a:t>…</a:t>
            </a:r>
          </a:p>
        </p:txBody>
      </p:sp>
      <p:sp>
        <p:nvSpPr>
          <p:cNvPr id="585739" name="Rectangle 11">
            <a:extLst>
              <a:ext uri="{FF2B5EF4-FFF2-40B4-BE49-F238E27FC236}">
                <a16:creationId xmlns:a16="http://schemas.microsoft.com/office/drawing/2014/main" id="{E2867CEE-3508-9440-8839-74331B720472}"/>
              </a:ext>
            </a:extLst>
          </p:cNvPr>
          <p:cNvSpPr>
            <a:spLocks noChangeArrowheads="1"/>
          </p:cNvSpPr>
          <p:nvPr/>
        </p:nvSpPr>
        <p:spPr bwMode="auto">
          <a:xfrm>
            <a:off x="6858000" y="39624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ret addr</a:t>
            </a:r>
          </a:p>
        </p:txBody>
      </p:sp>
      <p:sp>
        <p:nvSpPr>
          <p:cNvPr id="585740" name="Rectangle 12">
            <a:extLst>
              <a:ext uri="{FF2B5EF4-FFF2-40B4-BE49-F238E27FC236}">
                <a16:creationId xmlns:a16="http://schemas.microsoft.com/office/drawing/2014/main" id="{4DA6020F-0C44-0E4F-8E10-CA016220FD4E}"/>
              </a:ext>
            </a:extLst>
          </p:cNvPr>
          <p:cNvSpPr>
            <a:spLocks noChangeArrowheads="1"/>
          </p:cNvSpPr>
          <p:nvPr/>
        </p:nvSpPr>
        <p:spPr bwMode="auto">
          <a:xfrm>
            <a:off x="6858000" y="44196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old </a:t>
            </a:r>
            <a:r>
              <a:rPr lang="en-US" altLang="zh-CN" sz="2000" dirty="0" err="1"/>
              <a:t>rbp</a:t>
            </a:r>
            <a:endParaRPr lang="en-US" altLang="zh-CN" sz="2000" dirty="0"/>
          </a:p>
        </p:txBody>
      </p:sp>
      <p:sp>
        <p:nvSpPr>
          <p:cNvPr id="585741" name="Rectangle 13">
            <a:extLst>
              <a:ext uri="{FF2B5EF4-FFF2-40B4-BE49-F238E27FC236}">
                <a16:creationId xmlns:a16="http://schemas.microsoft.com/office/drawing/2014/main" id="{7CB40689-2854-AA4C-A115-F5465F6489A0}"/>
              </a:ext>
            </a:extLst>
          </p:cNvPr>
          <p:cNvSpPr>
            <a:spLocks noChangeArrowheads="1"/>
          </p:cNvSpPr>
          <p:nvPr/>
        </p:nvSpPr>
        <p:spPr bwMode="auto">
          <a:xfrm>
            <a:off x="6858000" y="48768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Spill_0</a:t>
            </a:r>
          </a:p>
        </p:txBody>
      </p:sp>
      <p:sp>
        <p:nvSpPr>
          <p:cNvPr id="585742" name="Rectangle 14">
            <a:extLst>
              <a:ext uri="{FF2B5EF4-FFF2-40B4-BE49-F238E27FC236}">
                <a16:creationId xmlns:a16="http://schemas.microsoft.com/office/drawing/2014/main" id="{C34645FF-8219-CD47-8AC0-AD9B9FB0173E}"/>
              </a:ext>
            </a:extLst>
          </p:cNvPr>
          <p:cNvSpPr>
            <a:spLocks noChangeArrowheads="1"/>
          </p:cNvSpPr>
          <p:nvPr/>
        </p:nvSpPr>
        <p:spPr bwMode="auto">
          <a:xfrm>
            <a:off x="6858000" y="5334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Spill_1</a:t>
            </a:r>
          </a:p>
        </p:txBody>
      </p:sp>
      <p:sp>
        <p:nvSpPr>
          <p:cNvPr id="585743" name="Rectangle 15">
            <a:extLst>
              <a:ext uri="{FF2B5EF4-FFF2-40B4-BE49-F238E27FC236}">
                <a16:creationId xmlns:a16="http://schemas.microsoft.com/office/drawing/2014/main" id="{5E698C9C-B673-EC43-8CED-EC1F02BBCD35}"/>
              </a:ext>
            </a:extLst>
          </p:cNvPr>
          <p:cNvSpPr>
            <a:spLocks noChangeArrowheads="1"/>
          </p:cNvSpPr>
          <p:nvPr/>
        </p:nvSpPr>
        <p:spPr bwMode="auto">
          <a:xfrm>
            <a:off x="6858000" y="57912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Arial" panose="020B0604020202020204" pitchFamily="34" charset="0"/>
              </a:rPr>
              <a:t>…</a:t>
            </a:r>
            <a:endParaRPr lang="en-US" altLang="zh-CN" sz="2000"/>
          </a:p>
        </p:txBody>
      </p:sp>
      <p:sp>
        <p:nvSpPr>
          <p:cNvPr id="585744" name="Text Box 16">
            <a:extLst>
              <a:ext uri="{FF2B5EF4-FFF2-40B4-BE49-F238E27FC236}">
                <a16:creationId xmlns:a16="http://schemas.microsoft.com/office/drawing/2014/main" id="{E90D977A-5B7B-1A44-834F-58DF57DBB55B}"/>
              </a:ext>
            </a:extLst>
          </p:cNvPr>
          <p:cNvSpPr txBox="1">
            <a:spLocks noChangeArrowheads="1"/>
          </p:cNvSpPr>
          <p:nvPr/>
        </p:nvSpPr>
        <p:spPr bwMode="auto">
          <a:xfrm>
            <a:off x="685800" y="3946525"/>
            <a:ext cx="335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The compiler maintains an internal counter. Each time the compiler needs an actual spill, it increases the counter and assigns a location for that spilled variable.</a:t>
            </a:r>
            <a:endParaRPr lang="en-US" altLang="zh-CN" sz="24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44"/>
                                        </p:tgtEl>
                                        <p:attrNameLst>
                                          <p:attrName>style.visibility</p:attrName>
                                        </p:attrNameLst>
                                      </p:cBhvr>
                                      <p:to>
                                        <p:strVal val="visible"/>
                                      </p:to>
                                    </p:set>
                                    <p:animEffect transition="in" filter="blinds(horizontal)">
                                      <p:cBhvr>
                                        <p:cTn id="7" dur="500"/>
                                        <p:tgtEl>
                                          <p:spTgt spid="585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4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B2B3E00D-AB79-744D-8DF3-7947A5277045}"/>
              </a:ext>
            </a:extLst>
          </p:cNvPr>
          <p:cNvSpPr>
            <a:spLocks noGrp="1" noChangeArrowheads="1"/>
          </p:cNvSpPr>
          <p:nvPr>
            <p:ph type="title"/>
          </p:nvPr>
        </p:nvSpPr>
        <p:spPr/>
        <p:txBody>
          <a:bodyPr/>
          <a:lstStyle/>
          <a:p>
            <a:r>
              <a:rPr lang="en-US" altLang="zh-CN"/>
              <a:t>Frame</a:t>
            </a:r>
          </a:p>
        </p:txBody>
      </p:sp>
      <p:sp>
        <p:nvSpPr>
          <p:cNvPr id="586755" name="Rectangle 3">
            <a:extLst>
              <a:ext uri="{FF2B5EF4-FFF2-40B4-BE49-F238E27FC236}">
                <a16:creationId xmlns:a16="http://schemas.microsoft.com/office/drawing/2014/main" id="{8E18A851-3419-2F4C-8689-226E55BF797B}"/>
              </a:ext>
            </a:extLst>
          </p:cNvPr>
          <p:cNvSpPr>
            <a:spLocks noGrp="1" noChangeArrowheads="1"/>
          </p:cNvSpPr>
          <p:nvPr>
            <p:ph type="body" idx="1"/>
          </p:nvPr>
        </p:nvSpPr>
        <p:spPr/>
        <p:txBody>
          <a:bodyPr/>
          <a:lstStyle/>
          <a:p>
            <a:r>
              <a:rPr lang="en-US" altLang="zh-CN"/>
              <a:t>Suppose we put the frame on the stack:</a:t>
            </a:r>
          </a:p>
        </p:txBody>
      </p:sp>
      <p:sp>
        <p:nvSpPr>
          <p:cNvPr id="586768" name="Text Box 16">
            <a:extLst>
              <a:ext uri="{FF2B5EF4-FFF2-40B4-BE49-F238E27FC236}">
                <a16:creationId xmlns:a16="http://schemas.microsoft.com/office/drawing/2014/main" id="{7A0371DE-E934-CC4E-A22D-FE391165D396}"/>
              </a:ext>
            </a:extLst>
          </p:cNvPr>
          <p:cNvSpPr txBox="1">
            <a:spLocks noChangeArrowheads="1"/>
          </p:cNvSpPr>
          <p:nvPr/>
        </p:nvSpPr>
        <p:spPr bwMode="auto">
          <a:xfrm>
            <a:off x="914400" y="2743200"/>
            <a:ext cx="3810000" cy="374718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.text</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globl</a:t>
            </a:r>
            <a:r>
              <a:rPr lang="en-US" altLang="zh-CN" sz="2000" b="1" dirty="0">
                <a:solidFill>
                  <a:srgbClr val="0432FF"/>
                </a:solidFill>
                <a:latin typeface="Courier New" panose="02070309020205020404" pitchFamily="49" charset="0"/>
                <a:cs typeface="Courier New" panose="02070309020205020404" pitchFamily="49" charset="0"/>
              </a:rPr>
              <a:t> f</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f:</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rbp</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movq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rsp</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rbp</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rbx</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rdi</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rsi</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subq</a:t>
            </a:r>
            <a:r>
              <a:rPr lang="en-US" altLang="zh-CN" sz="2000" b="1" dirty="0">
                <a:solidFill>
                  <a:srgbClr val="0432FF"/>
                </a:solidFill>
                <a:latin typeface="Courier New" panose="02070309020205020404" pitchFamily="49" charset="0"/>
                <a:cs typeface="Courier New" panose="02070309020205020404" pitchFamily="49" charset="0"/>
              </a:rPr>
              <a:t>   $(n*8), %</a:t>
            </a:r>
            <a:r>
              <a:rPr lang="en-US" altLang="zh-CN" sz="2000" b="1" dirty="0" err="1">
                <a:solidFill>
                  <a:srgbClr val="0432FF"/>
                </a:solidFill>
                <a:latin typeface="Courier New" panose="02070309020205020404" pitchFamily="49" charset="0"/>
                <a:cs typeface="Courier New" panose="02070309020205020404" pitchFamily="49" charset="0"/>
              </a:rPr>
              <a:t>rsp</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a:t>
            </a:r>
          </a:p>
        </p:txBody>
      </p:sp>
      <p:sp>
        <p:nvSpPr>
          <p:cNvPr id="586769" name="Text Box 17">
            <a:extLst>
              <a:ext uri="{FF2B5EF4-FFF2-40B4-BE49-F238E27FC236}">
                <a16:creationId xmlns:a16="http://schemas.microsoft.com/office/drawing/2014/main" id="{379D8C92-7482-4E4A-9911-830AF2994963}"/>
              </a:ext>
            </a:extLst>
          </p:cNvPr>
          <p:cNvSpPr txBox="1">
            <a:spLocks noChangeArrowheads="1"/>
          </p:cNvSpPr>
          <p:nvPr/>
        </p:nvSpPr>
        <p:spPr bwMode="auto">
          <a:xfrm>
            <a:off x="5181600" y="3657600"/>
            <a:ext cx="335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432FF"/>
                </a:solidFill>
              </a:rPr>
              <a:t>n</a:t>
            </a:r>
            <a:r>
              <a:rPr lang="en-US" altLang="zh-CN" sz="2000" dirty="0"/>
              <a:t> is the number of all spills, which can only be determined after register allocation.</a:t>
            </a:r>
            <a:endParaRPr lang="en-US" altLang="zh-CN" sz="2000" dirty="0">
              <a:solidFill>
                <a:schemeClr val="folHlink"/>
              </a:solidFill>
            </a:endParaRPr>
          </a:p>
        </p:txBody>
      </p:sp>
      <p:sp>
        <p:nvSpPr>
          <p:cNvPr id="586770" name="Line 18">
            <a:extLst>
              <a:ext uri="{FF2B5EF4-FFF2-40B4-BE49-F238E27FC236}">
                <a16:creationId xmlns:a16="http://schemas.microsoft.com/office/drawing/2014/main" id="{87F2858A-0D98-7141-9A98-A80EF88E08E7}"/>
              </a:ext>
            </a:extLst>
          </p:cNvPr>
          <p:cNvSpPr>
            <a:spLocks noChangeShapeType="1"/>
          </p:cNvSpPr>
          <p:nvPr/>
        </p:nvSpPr>
        <p:spPr bwMode="auto">
          <a:xfrm flipH="1">
            <a:off x="3048000" y="3962400"/>
            <a:ext cx="21336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69"/>
                                        </p:tgtEl>
                                        <p:attrNameLst>
                                          <p:attrName>style.visibility</p:attrName>
                                        </p:attrNameLst>
                                      </p:cBhvr>
                                      <p:to>
                                        <p:strVal val="visible"/>
                                      </p:to>
                                    </p:set>
                                    <p:animEffect transition="in" filter="blinds(horizontal)">
                                      <p:cBhvr>
                                        <p:cTn id="7" dur="500"/>
                                        <p:tgtEl>
                                          <p:spTgt spid="586769"/>
                                        </p:tgtEl>
                                      </p:cBhvr>
                                    </p:animEffect>
                                  </p:childTnLst>
                                </p:cTn>
                              </p:par>
                              <p:par>
                                <p:cTn id="8" presetID="3" presetClass="entr" presetSubtype="10" fill="hold" nodeType="withEffect">
                                  <p:stCondLst>
                                    <p:cond delay="0"/>
                                  </p:stCondLst>
                                  <p:childTnLst>
                                    <p:set>
                                      <p:cBhvr>
                                        <p:cTn id="9" dur="1" fill="hold">
                                          <p:stCondLst>
                                            <p:cond delay="0"/>
                                          </p:stCondLst>
                                        </p:cTn>
                                        <p:tgtEl>
                                          <p:spTgt spid="586770"/>
                                        </p:tgtEl>
                                        <p:attrNameLst>
                                          <p:attrName>style.visibility</p:attrName>
                                        </p:attrNameLst>
                                      </p:cBhvr>
                                      <p:to>
                                        <p:strVal val="visible"/>
                                      </p:to>
                                    </p:set>
                                    <p:animEffect transition="in" filter="blinds(horizontal)">
                                      <p:cBhvr>
                                        <p:cTn id="10" dur="500"/>
                                        <p:tgtEl>
                                          <p:spTgt spid="58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9A533A54-14C2-8E44-8265-8BF568732DD7}"/>
              </a:ext>
            </a:extLst>
          </p:cNvPr>
          <p:cNvSpPr>
            <a:spLocks noGrp="1" noChangeArrowheads="1"/>
          </p:cNvSpPr>
          <p:nvPr>
            <p:ph type="title"/>
          </p:nvPr>
        </p:nvSpPr>
        <p:spPr/>
        <p:txBody>
          <a:bodyPr/>
          <a:lstStyle/>
          <a:p>
            <a:r>
              <a:rPr lang="en-US" altLang="zh-CN"/>
              <a:t>Some improvements</a:t>
            </a:r>
          </a:p>
        </p:txBody>
      </p:sp>
      <p:sp>
        <p:nvSpPr>
          <p:cNvPr id="587779" name="Rectangle 3">
            <a:extLst>
              <a:ext uri="{FF2B5EF4-FFF2-40B4-BE49-F238E27FC236}">
                <a16:creationId xmlns:a16="http://schemas.microsoft.com/office/drawing/2014/main" id="{97B4D257-ACEE-AA4B-A18C-67F6F3943225}"/>
              </a:ext>
            </a:extLst>
          </p:cNvPr>
          <p:cNvSpPr>
            <a:spLocks noGrp="1" noChangeArrowheads="1"/>
          </p:cNvSpPr>
          <p:nvPr>
            <p:ph type="body" idx="1"/>
          </p:nvPr>
        </p:nvSpPr>
        <p:spPr/>
        <p:txBody>
          <a:bodyPr/>
          <a:lstStyle/>
          <a:p>
            <a:pPr>
              <a:lnSpc>
                <a:spcPct val="90000"/>
              </a:lnSpc>
            </a:pPr>
            <a:r>
              <a:rPr lang="en-US" altLang="zh-CN" dirty="0"/>
              <a:t>We can speed up the graph coloring based register allocator in several ways</a:t>
            </a:r>
          </a:p>
          <a:p>
            <a:pPr>
              <a:lnSpc>
                <a:spcPct val="90000"/>
              </a:lnSpc>
            </a:pPr>
            <a:r>
              <a:rPr lang="en-US" altLang="zh-CN" dirty="0"/>
              <a:t>But:</a:t>
            </a:r>
          </a:p>
          <a:p>
            <a:pPr lvl="1">
              <a:lnSpc>
                <a:spcPct val="90000"/>
              </a:lnSpc>
            </a:pPr>
            <a:r>
              <a:rPr lang="en-US" altLang="zh-CN" dirty="0"/>
              <a:t>To finish first, first finish</a:t>
            </a:r>
          </a:p>
          <a:p>
            <a:pPr lvl="1">
              <a:lnSpc>
                <a:spcPct val="90000"/>
              </a:lnSpc>
            </a:pPr>
            <a:r>
              <a:rPr lang="en-US" altLang="zh-CN" dirty="0"/>
              <a:t>KISS: keep it simple and stupid</a:t>
            </a:r>
          </a:p>
          <a:p>
            <a:pPr lvl="1">
              <a:lnSpc>
                <a:spcPct val="90000"/>
              </a:lnSpc>
            </a:pPr>
            <a:r>
              <a:rPr lang="en-US" altLang="zh-CN" dirty="0"/>
              <a:t>Do</a:t>
            </a:r>
            <a:r>
              <a:rPr lang="zh-CN" altLang="en-US" dirty="0"/>
              <a:t> </a:t>
            </a:r>
            <a:r>
              <a:rPr lang="en-US" altLang="zh-CN" dirty="0"/>
              <a:t>n</a:t>
            </a:r>
            <a:r>
              <a:rPr lang="en-US" altLang="zh-CN" dirty="0">
                <a:latin typeface="Arial" panose="020B0604020202020204" pitchFamily="34" charset="0"/>
              </a:rPr>
              <a:t>o</a:t>
            </a:r>
            <a:r>
              <a:rPr lang="en-US" altLang="zh-CN" dirty="0"/>
              <a:t>t be too smart by half</a:t>
            </a:r>
          </a:p>
          <a:p>
            <a:pPr>
              <a:lnSpc>
                <a:spcPct val="90000"/>
              </a:lnSpc>
            </a:pPr>
            <a:r>
              <a:rPr lang="en-US" altLang="zh-CN" dirty="0"/>
              <a:t>Your Tiger compiler must produce correct target code first,</a:t>
            </a:r>
            <a:r>
              <a:rPr lang="zh-CN" altLang="en-US" dirty="0"/>
              <a:t> </a:t>
            </a:r>
            <a:r>
              <a:rPr lang="en-US" altLang="zh-CN" i="1" dirty="0">
                <a:solidFill>
                  <a:srgbClr val="FF0000"/>
                </a:solidFill>
              </a:rPr>
              <a:t>before</a:t>
            </a:r>
            <a:r>
              <a:rPr lang="zh-CN" altLang="en-US" dirty="0"/>
              <a:t> </a:t>
            </a:r>
            <a:r>
              <a:rPr lang="en-US" altLang="zh-CN" dirty="0"/>
              <a:t>doing</a:t>
            </a:r>
            <a:r>
              <a:rPr lang="zh-CN" altLang="en-US" dirty="0"/>
              <a:t> </a:t>
            </a:r>
            <a:r>
              <a:rPr lang="en-US" altLang="zh-CN" dirty="0"/>
              <a:t>any</a:t>
            </a:r>
            <a:r>
              <a:rPr lang="zh-CN" altLang="en-US" dirty="0"/>
              <a:t> </a:t>
            </a:r>
            <a:r>
              <a:rPr lang="en-US" altLang="zh-CN" dirty="0"/>
              <a:t>optimizations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A8A0790E-CD45-CC4D-874F-98A6322A362E}"/>
              </a:ext>
            </a:extLst>
          </p:cNvPr>
          <p:cNvSpPr>
            <a:spLocks noGrp="1" noChangeArrowheads="1"/>
          </p:cNvSpPr>
          <p:nvPr>
            <p:ph type="title"/>
          </p:nvPr>
        </p:nvSpPr>
        <p:spPr/>
        <p:txBody>
          <a:bodyPr/>
          <a:lstStyle/>
          <a:p>
            <a:r>
              <a:rPr lang="en-US" altLang="zh-CN"/>
              <a:t>#1: Good data structures</a:t>
            </a:r>
          </a:p>
        </p:txBody>
      </p:sp>
      <p:sp>
        <p:nvSpPr>
          <p:cNvPr id="588803" name="Rectangle 3">
            <a:extLst>
              <a:ext uri="{FF2B5EF4-FFF2-40B4-BE49-F238E27FC236}">
                <a16:creationId xmlns:a16="http://schemas.microsoft.com/office/drawing/2014/main" id="{76E3225B-C9BC-C84A-A74B-E55C80917E15}"/>
              </a:ext>
            </a:extLst>
          </p:cNvPr>
          <p:cNvSpPr>
            <a:spLocks noGrp="1" noChangeArrowheads="1"/>
          </p:cNvSpPr>
          <p:nvPr>
            <p:ph type="body" idx="1"/>
          </p:nvPr>
        </p:nvSpPr>
        <p:spPr/>
        <p:txBody>
          <a:bodyPr/>
          <a:lstStyle/>
          <a:p>
            <a:r>
              <a:rPr lang="en-US" altLang="zh-CN"/>
              <a:t>For live sets</a:t>
            </a:r>
          </a:p>
          <a:p>
            <a:pPr lvl="1"/>
            <a:r>
              <a:rPr lang="en-US" altLang="zh-CN"/>
              <a:t>bit-vector? or other data structures?</a:t>
            </a:r>
          </a:p>
          <a:p>
            <a:r>
              <a:rPr lang="en-US" altLang="zh-CN"/>
              <a:t>For IG</a:t>
            </a:r>
          </a:p>
          <a:p>
            <a:pPr lvl="1"/>
            <a:r>
              <a:rPr lang="en-US" altLang="zh-CN"/>
              <a:t>adjacency list? adjacency matrix? both?</a:t>
            </a:r>
          </a:p>
          <a:p>
            <a:r>
              <a:rPr lang="en-US" altLang="zh-CN"/>
              <a:t>Similar for other data structures</a:t>
            </a:r>
          </a:p>
          <a:p>
            <a:r>
              <a:rPr lang="en-US" altLang="zh-CN"/>
              <a:t>Use good interface will let you write dead simple code and enhance it later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B9D6A9F9-3643-3949-A7E5-4CDDE0BB8744}"/>
              </a:ext>
            </a:extLst>
          </p:cNvPr>
          <p:cNvSpPr>
            <a:spLocks noGrp="1" noChangeArrowheads="1"/>
          </p:cNvSpPr>
          <p:nvPr>
            <p:ph type="title"/>
          </p:nvPr>
        </p:nvSpPr>
        <p:spPr/>
        <p:txBody>
          <a:bodyPr/>
          <a:lstStyle/>
          <a:p>
            <a:r>
              <a:rPr lang="en-US" altLang="zh-CN"/>
              <a:t>#2: frame slot allocation</a:t>
            </a:r>
          </a:p>
        </p:txBody>
      </p:sp>
      <p:sp>
        <p:nvSpPr>
          <p:cNvPr id="589829" name="Text Box 5">
            <a:extLst>
              <a:ext uri="{FF2B5EF4-FFF2-40B4-BE49-F238E27FC236}">
                <a16:creationId xmlns:a16="http://schemas.microsoft.com/office/drawing/2014/main" id="{063675AC-31E5-6A4A-9703-8E4BBE10071A}"/>
              </a:ext>
            </a:extLst>
          </p:cNvPr>
          <p:cNvSpPr txBox="1">
            <a:spLocks noChangeArrowheads="1"/>
          </p:cNvSpPr>
          <p:nvPr/>
        </p:nvSpPr>
        <p:spPr bwMode="auto">
          <a:xfrm>
            <a:off x="3886200" y="18891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fo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x10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x6+x10</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p:txBody>
      </p:sp>
      <p:sp>
        <p:nvSpPr>
          <p:cNvPr id="589830" name="Text Box 6">
            <a:extLst>
              <a:ext uri="{FF2B5EF4-FFF2-40B4-BE49-F238E27FC236}">
                <a16:creationId xmlns:a16="http://schemas.microsoft.com/office/drawing/2014/main" id="{1B60CA5E-4ED1-0042-A159-4A58AFCE4EAC}"/>
              </a:ext>
            </a:extLst>
          </p:cNvPr>
          <p:cNvSpPr txBox="1">
            <a:spLocks noChangeArrowheads="1"/>
          </p:cNvSpPr>
          <p:nvPr/>
        </p:nvSpPr>
        <p:spPr bwMode="auto">
          <a:xfrm>
            <a:off x="6477000" y="1889125"/>
            <a:ext cx="22860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x3 </a:t>
            </a:r>
          </a:p>
          <a:p>
            <a:pPr>
              <a:spcBef>
                <a:spcPts val="480"/>
              </a:spcBef>
            </a:pPr>
            <a:r>
              <a:rPr lang="en-US" altLang="zh-CN" sz="2000" b="1" dirty="0">
                <a:solidFill>
                  <a:schemeClr val="folHlink"/>
                </a:solidFill>
                <a:latin typeface="Courier New" panose="02070309020205020404" pitchFamily="49" charset="0"/>
              </a:rPr>
              <a:t>x8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x11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x8+x11</a:t>
            </a:r>
          </a:p>
          <a:p>
            <a:pPr>
              <a:spcBef>
                <a:spcPts val="480"/>
              </a:spcBef>
            </a:pPr>
            <a:r>
              <a:rPr lang="en-US" altLang="zh-CN" sz="2000" b="1" dirty="0">
                <a:solidFill>
                  <a:schemeClr val="folHlink"/>
                </a:solidFill>
                <a:latin typeface="Courier New" panose="02070309020205020404" pitchFamily="49" charset="0"/>
              </a:rPr>
              <a:t>x4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89831" name="Text Box 7">
            <a:extLst>
              <a:ext uri="{FF2B5EF4-FFF2-40B4-BE49-F238E27FC236}">
                <a16:creationId xmlns:a16="http://schemas.microsoft.com/office/drawing/2014/main" id="{795FCB4A-0E77-3B45-8A58-E99948314C94}"/>
              </a:ext>
            </a:extLst>
          </p:cNvPr>
          <p:cNvSpPr txBox="1">
            <a:spLocks noChangeArrowheads="1"/>
          </p:cNvSpPr>
          <p:nvPr/>
        </p:nvSpPr>
        <p:spPr bwMode="auto">
          <a:xfrm>
            <a:off x="228600" y="2209800"/>
            <a:ext cx="3352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Allocating every spilled variable to its own frame slot can lead to a lot of memory</a:t>
            </a:r>
            <a:r>
              <a:rPr lang="zh-CN" altLang="en-US" sz="2400" dirty="0"/>
              <a:t> </a:t>
            </a:r>
            <a:r>
              <a:rPr lang="en-US" altLang="zh-CN" sz="2400" dirty="0"/>
              <a:t>waste!</a:t>
            </a:r>
            <a:endParaRPr lang="en-US" altLang="zh-CN" sz="2400" dirty="0">
              <a:solidFill>
                <a:schemeClr val="folHlink"/>
              </a:solidFill>
            </a:endParaRPr>
          </a:p>
        </p:txBody>
      </p:sp>
      <p:sp>
        <p:nvSpPr>
          <p:cNvPr id="589832" name="Text Box 8">
            <a:extLst>
              <a:ext uri="{FF2B5EF4-FFF2-40B4-BE49-F238E27FC236}">
                <a16:creationId xmlns:a16="http://schemas.microsoft.com/office/drawing/2014/main" id="{E4580E47-D143-4547-974F-3C5FC013D1E3}"/>
              </a:ext>
            </a:extLst>
          </p:cNvPr>
          <p:cNvSpPr txBox="1">
            <a:spLocks noChangeArrowheads="1"/>
          </p:cNvSpPr>
          <p:nvPr/>
        </p:nvSpPr>
        <p:spPr bwMode="auto">
          <a:xfrm>
            <a:off x="228600" y="4270375"/>
            <a:ext cx="3352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A better idea is to share frame slot between spilled temp: </a:t>
            </a:r>
            <a:r>
              <a:rPr lang="en-US" altLang="zh-CN" sz="2400" dirty="0" err="1"/>
              <a:t>iff</a:t>
            </a:r>
            <a:r>
              <a:rPr lang="en-US" altLang="zh-CN" sz="2400" dirty="0"/>
              <a:t> they do</a:t>
            </a:r>
            <a:r>
              <a:rPr lang="zh-CN" altLang="en-US" sz="2400" dirty="0"/>
              <a:t> </a:t>
            </a:r>
            <a:r>
              <a:rPr lang="en-US" altLang="zh-CN" sz="2400" dirty="0"/>
              <a:t>not live simultaneously: </a:t>
            </a:r>
            <a:r>
              <a:rPr lang="en-US" altLang="zh-CN" sz="2400" dirty="0">
                <a:solidFill>
                  <a:srgbClr val="0432FF"/>
                </a:solidFill>
              </a:rPr>
              <a:t>frame slot allocation</a:t>
            </a:r>
            <a:r>
              <a:rPr lang="en-US" altLang="zh-CN" sz="2400" dirty="0"/>
              <a:t>!</a:t>
            </a:r>
            <a:endParaRPr lang="en-US" altLang="zh-CN" sz="24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1"/>
                                        </p:tgtEl>
                                        <p:attrNameLst>
                                          <p:attrName>style.visibility</p:attrName>
                                        </p:attrNameLst>
                                      </p:cBhvr>
                                      <p:to>
                                        <p:strVal val="visible"/>
                                      </p:to>
                                    </p:set>
                                    <p:animEffect transition="in" filter="blinds(horizontal)">
                                      <p:cBhvr>
                                        <p:cTn id="7" dur="500"/>
                                        <p:tgtEl>
                                          <p:spTgt spid="589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32"/>
                                        </p:tgtEl>
                                        <p:attrNameLst>
                                          <p:attrName>style.visibility</p:attrName>
                                        </p:attrNameLst>
                                      </p:cBhvr>
                                      <p:to>
                                        <p:strVal val="visible"/>
                                      </p:to>
                                    </p:set>
                                    <p:animEffect transition="in" filter="blinds(horizontal)">
                                      <p:cBhvr>
                                        <p:cTn id="12" dur="500"/>
                                        <p:tgtEl>
                                          <p:spTgt spid="58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1" grpId="0"/>
      <p:bldP spid="58983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137B146B-D6E7-0941-831D-7CCEC46B738C}"/>
              </a:ext>
            </a:extLst>
          </p:cNvPr>
          <p:cNvSpPr>
            <a:spLocks noGrp="1" noChangeArrowheads="1"/>
          </p:cNvSpPr>
          <p:nvPr>
            <p:ph type="title"/>
          </p:nvPr>
        </p:nvSpPr>
        <p:spPr/>
        <p:txBody>
          <a:bodyPr/>
          <a:lstStyle/>
          <a:p>
            <a:r>
              <a:rPr lang="en-US" altLang="zh-CN"/>
              <a:t>#2: frame slot allocation</a:t>
            </a:r>
          </a:p>
        </p:txBody>
      </p:sp>
      <p:sp>
        <p:nvSpPr>
          <p:cNvPr id="590855" name="Oval 7">
            <a:extLst>
              <a:ext uri="{FF2B5EF4-FFF2-40B4-BE49-F238E27FC236}">
                <a16:creationId xmlns:a16="http://schemas.microsoft.com/office/drawing/2014/main" id="{90163EA9-184A-904E-8C1F-AF792332369E}"/>
              </a:ext>
            </a:extLst>
          </p:cNvPr>
          <p:cNvSpPr>
            <a:spLocks noChangeArrowheads="1"/>
          </p:cNvSpPr>
          <p:nvPr/>
        </p:nvSpPr>
        <p:spPr bwMode="auto">
          <a:xfrm>
            <a:off x="1524000" y="2667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l_a</a:t>
            </a:r>
          </a:p>
        </p:txBody>
      </p:sp>
      <p:sp>
        <p:nvSpPr>
          <p:cNvPr id="590856" name="Oval 8">
            <a:extLst>
              <a:ext uri="{FF2B5EF4-FFF2-40B4-BE49-F238E27FC236}">
                <a16:creationId xmlns:a16="http://schemas.microsoft.com/office/drawing/2014/main" id="{38F052A3-64B6-014C-8B83-3B9F3AAA835A}"/>
              </a:ext>
            </a:extLst>
          </p:cNvPr>
          <p:cNvSpPr>
            <a:spLocks noChangeArrowheads="1"/>
          </p:cNvSpPr>
          <p:nvPr/>
        </p:nvSpPr>
        <p:spPr bwMode="auto">
          <a:xfrm>
            <a:off x="4572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l_b</a:t>
            </a:r>
          </a:p>
        </p:txBody>
      </p:sp>
      <p:sp>
        <p:nvSpPr>
          <p:cNvPr id="590857" name="Oval 9">
            <a:extLst>
              <a:ext uri="{FF2B5EF4-FFF2-40B4-BE49-F238E27FC236}">
                <a16:creationId xmlns:a16="http://schemas.microsoft.com/office/drawing/2014/main" id="{EAE4A2CC-4967-1347-A76F-87B220853895}"/>
              </a:ext>
            </a:extLst>
          </p:cNvPr>
          <p:cNvSpPr>
            <a:spLocks noChangeArrowheads="1"/>
          </p:cNvSpPr>
          <p:nvPr/>
        </p:nvSpPr>
        <p:spPr bwMode="auto">
          <a:xfrm>
            <a:off x="2514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l_d</a:t>
            </a:r>
          </a:p>
        </p:txBody>
      </p:sp>
      <p:sp>
        <p:nvSpPr>
          <p:cNvPr id="590858" name="Oval 10">
            <a:extLst>
              <a:ext uri="{FF2B5EF4-FFF2-40B4-BE49-F238E27FC236}">
                <a16:creationId xmlns:a16="http://schemas.microsoft.com/office/drawing/2014/main" id="{89CA5E43-DA2B-B540-A0DB-945DBD97F5F5}"/>
              </a:ext>
            </a:extLst>
          </p:cNvPr>
          <p:cNvSpPr>
            <a:spLocks noChangeArrowheads="1"/>
          </p:cNvSpPr>
          <p:nvPr/>
        </p:nvSpPr>
        <p:spPr bwMode="auto">
          <a:xfrm>
            <a:off x="1524000" y="4724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l_c</a:t>
            </a:r>
          </a:p>
        </p:txBody>
      </p:sp>
      <p:sp>
        <p:nvSpPr>
          <p:cNvPr id="590859" name="Line 11">
            <a:extLst>
              <a:ext uri="{FF2B5EF4-FFF2-40B4-BE49-F238E27FC236}">
                <a16:creationId xmlns:a16="http://schemas.microsoft.com/office/drawing/2014/main" id="{FD5EFF46-7921-0346-8E35-014EB4209F7C}"/>
              </a:ext>
            </a:extLst>
          </p:cNvPr>
          <p:cNvSpPr>
            <a:spLocks noChangeShapeType="1"/>
          </p:cNvSpPr>
          <p:nvPr/>
        </p:nvSpPr>
        <p:spPr bwMode="auto">
          <a:xfrm>
            <a:off x="1905000" y="3048000"/>
            <a:ext cx="6858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0" name="Line 12">
            <a:extLst>
              <a:ext uri="{FF2B5EF4-FFF2-40B4-BE49-F238E27FC236}">
                <a16:creationId xmlns:a16="http://schemas.microsoft.com/office/drawing/2014/main" id="{9E5C56F8-613D-1840-BFFE-E60E26CB8987}"/>
              </a:ext>
            </a:extLst>
          </p:cNvPr>
          <p:cNvSpPr>
            <a:spLocks noChangeShapeType="1"/>
          </p:cNvSpPr>
          <p:nvPr/>
        </p:nvSpPr>
        <p:spPr bwMode="auto">
          <a:xfrm>
            <a:off x="914400" y="3886200"/>
            <a:ext cx="1600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1" name="Line 13">
            <a:extLst>
              <a:ext uri="{FF2B5EF4-FFF2-40B4-BE49-F238E27FC236}">
                <a16:creationId xmlns:a16="http://schemas.microsoft.com/office/drawing/2014/main" id="{D5DED3BA-819C-FE45-A350-C7E1D5FCD0FB}"/>
              </a:ext>
            </a:extLst>
          </p:cNvPr>
          <p:cNvSpPr>
            <a:spLocks noChangeShapeType="1"/>
          </p:cNvSpPr>
          <p:nvPr/>
        </p:nvSpPr>
        <p:spPr bwMode="auto">
          <a:xfrm flipH="1">
            <a:off x="1752600" y="3124200"/>
            <a:ext cx="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2" name="Line 14">
            <a:extLst>
              <a:ext uri="{FF2B5EF4-FFF2-40B4-BE49-F238E27FC236}">
                <a16:creationId xmlns:a16="http://schemas.microsoft.com/office/drawing/2014/main" id="{35BC38CA-E47A-E64F-845D-58DA9C82A23E}"/>
              </a:ext>
            </a:extLst>
          </p:cNvPr>
          <p:cNvSpPr>
            <a:spLocks noChangeShapeType="1"/>
          </p:cNvSpPr>
          <p:nvPr/>
        </p:nvSpPr>
        <p:spPr bwMode="auto">
          <a:xfrm>
            <a:off x="762000" y="4038600"/>
            <a:ext cx="838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3" name="Line 15">
            <a:extLst>
              <a:ext uri="{FF2B5EF4-FFF2-40B4-BE49-F238E27FC236}">
                <a16:creationId xmlns:a16="http://schemas.microsoft.com/office/drawing/2014/main" id="{7F3E6A9F-0806-9249-9EDF-02A868C7699A}"/>
              </a:ext>
            </a:extLst>
          </p:cNvPr>
          <p:cNvSpPr>
            <a:spLocks noChangeShapeType="1"/>
          </p:cNvSpPr>
          <p:nvPr/>
        </p:nvSpPr>
        <p:spPr bwMode="auto">
          <a:xfrm flipH="1">
            <a:off x="838200" y="3048000"/>
            <a:ext cx="7620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4" name="Text Box 16">
            <a:extLst>
              <a:ext uri="{FF2B5EF4-FFF2-40B4-BE49-F238E27FC236}">
                <a16:creationId xmlns:a16="http://schemas.microsoft.com/office/drawing/2014/main" id="{71F8FE6D-6765-1C49-8CD4-1A742180655D}"/>
              </a:ext>
            </a:extLst>
          </p:cNvPr>
          <p:cNvSpPr txBox="1">
            <a:spLocks noChangeArrowheads="1"/>
          </p:cNvSpPr>
          <p:nvPr/>
        </p:nvSpPr>
        <p:spPr bwMode="auto">
          <a:xfrm>
            <a:off x="228600" y="5394325"/>
            <a:ext cx="3352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How many different colors are required to color this IG?</a:t>
            </a:r>
            <a:endParaRPr lang="en-US" altLang="zh-CN" sz="2000" dirty="0">
              <a:solidFill>
                <a:schemeClr val="folHlink"/>
              </a:solidFill>
            </a:endParaRPr>
          </a:p>
        </p:txBody>
      </p:sp>
      <p:sp>
        <p:nvSpPr>
          <p:cNvPr id="590865" name="Text Box 17">
            <a:extLst>
              <a:ext uri="{FF2B5EF4-FFF2-40B4-BE49-F238E27FC236}">
                <a16:creationId xmlns:a16="http://schemas.microsoft.com/office/drawing/2014/main" id="{4FC146D3-A8DE-1742-A997-51FA70211F63}"/>
              </a:ext>
            </a:extLst>
          </p:cNvPr>
          <p:cNvSpPr txBox="1">
            <a:spLocks noChangeArrowheads="1"/>
          </p:cNvSpPr>
          <p:nvPr/>
        </p:nvSpPr>
        <p:spPr bwMode="auto">
          <a:xfrm>
            <a:off x="3886200" y="18891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fo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x10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x6+x10</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p:txBody>
      </p:sp>
      <p:sp>
        <p:nvSpPr>
          <p:cNvPr id="590866" name="Text Box 18">
            <a:extLst>
              <a:ext uri="{FF2B5EF4-FFF2-40B4-BE49-F238E27FC236}">
                <a16:creationId xmlns:a16="http://schemas.microsoft.com/office/drawing/2014/main" id="{92DCD45C-AA72-7642-8599-E4984EE24482}"/>
              </a:ext>
            </a:extLst>
          </p:cNvPr>
          <p:cNvSpPr txBox="1">
            <a:spLocks noChangeArrowheads="1"/>
          </p:cNvSpPr>
          <p:nvPr/>
        </p:nvSpPr>
        <p:spPr bwMode="auto">
          <a:xfrm>
            <a:off x="6477000" y="1889125"/>
            <a:ext cx="22860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x3 </a:t>
            </a:r>
          </a:p>
          <a:p>
            <a:pPr>
              <a:spcBef>
                <a:spcPts val="480"/>
              </a:spcBef>
            </a:pPr>
            <a:r>
              <a:rPr lang="en-US" altLang="zh-CN" sz="2000" b="1" dirty="0">
                <a:solidFill>
                  <a:schemeClr val="folHlink"/>
                </a:solidFill>
                <a:latin typeface="Courier New" panose="02070309020205020404" pitchFamily="49" charset="0"/>
              </a:rPr>
              <a:t>x8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x11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x8+x11</a:t>
            </a:r>
          </a:p>
          <a:p>
            <a:pPr>
              <a:spcBef>
                <a:spcPts val="480"/>
              </a:spcBef>
            </a:pPr>
            <a:r>
              <a:rPr lang="en-US" altLang="zh-CN" sz="2000" b="1" dirty="0">
                <a:solidFill>
                  <a:schemeClr val="folHlink"/>
                </a:solidFill>
                <a:latin typeface="Courier New" panose="02070309020205020404" pitchFamily="49" charset="0"/>
              </a:rPr>
              <a:t>x4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90859"/>
                                        </p:tgtEl>
                                        <p:attrNameLst>
                                          <p:attrName>style.visibility</p:attrName>
                                        </p:attrNameLst>
                                      </p:cBhvr>
                                      <p:to>
                                        <p:strVal val="visible"/>
                                      </p:to>
                                    </p:set>
                                    <p:animEffect transition="in" filter="blinds(horizontal)">
                                      <p:cBhvr>
                                        <p:cTn id="7" dur="500"/>
                                        <p:tgtEl>
                                          <p:spTgt spid="590859"/>
                                        </p:tgtEl>
                                      </p:cBhvr>
                                    </p:animEffect>
                                  </p:childTnLst>
                                </p:cTn>
                              </p:par>
                              <p:par>
                                <p:cTn id="8" presetID="3" presetClass="entr" presetSubtype="10" fill="hold" nodeType="withEffect">
                                  <p:stCondLst>
                                    <p:cond delay="0"/>
                                  </p:stCondLst>
                                  <p:childTnLst>
                                    <p:set>
                                      <p:cBhvr>
                                        <p:cTn id="9" dur="1" fill="hold">
                                          <p:stCondLst>
                                            <p:cond delay="0"/>
                                          </p:stCondLst>
                                        </p:cTn>
                                        <p:tgtEl>
                                          <p:spTgt spid="590860"/>
                                        </p:tgtEl>
                                        <p:attrNameLst>
                                          <p:attrName>style.visibility</p:attrName>
                                        </p:attrNameLst>
                                      </p:cBhvr>
                                      <p:to>
                                        <p:strVal val="visible"/>
                                      </p:to>
                                    </p:set>
                                    <p:animEffect transition="in" filter="blinds(horizontal)">
                                      <p:cBhvr>
                                        <p:cTn id="10" dur="500"/>
                                        <p:tgtEl>
                                          <p:spTgt spid="590860"/>
                                        </p:tgtEl>
                                      </p:cBhvr>
                                    </p:animEffect>
                                  </p:childTnLst>
                                </p:cTn>
                              </p:par>
                              <p:par>
                                <p:cTn id="11" presetID="3" presetClass="entr" presetSubtype="10" fill="hold" nodeType="withEffect">
                                  <p:stCondLst>
                                    <p:cond delay="0"/>
                                  </p:stCondLst>
                                  <p:childTnLst>
                                    <p:set>
                                      <p:cBhvr>
                                        <p:cTn id="12" dur="1" fill="hold">
                                          <p:stCondLst>
                                            <p:cond delay="0"/>
                                          </p:stCondLst>
                                        </p:cTn>
                                        <p:tgtEl>
                                          <p:spTgt spid="590861"/>
                                        </p:tgtEl>
                                        <p:attrNameLst>
                                          <p:attrName>style.visibility</p:attrName>
                                        </p:attrNameLst>
                                      </p:cBhvr>
                                      <p:to>
                                        <p:strVal val="visible"/>
                                      </p:to>
                                    </p:set>
                                    <p:animEffect transition="in" filter="blinds(horizontal)">
                                      <p:cBhvr>
                                        <p:cTn id="13" dur="500"/>
                                        <p:tgtEl>
                                          <p:spTgt spid="590861"/>
                                        </p:tgtEl>
                                      </p:cBhvr>
                                    </p:animEffect>
                                  </p:childTnLst>
                                </p:cTn>
                              </p:par>
                              <p:par>
                                <p:cTn id="14" presetID="3" presetClass="entr" presetSubtype="10" fill="hold" nodeType="withEffect">
                                  <p:stCondLst>
                                    <p:cond delay="0"/>
                                  </p:stCondLst>
                                  <p:childTnLst>
                                    <p:set>
                                      <p:cBhvr>
                                        <p:cTn id="15" dur="1" fill="hold">
                                          <p:stCondLst>
                                            <p:cond delay="0"/>
                                          </p:stCondLst>
                                        </p:cTn>
                                        <p:tgtEl>
                                          <p:spTgt spid="590862"/>
                                        </p:tgtEl>
                                        <p:attrNameLst>
                                          <p:attrName>style.visibility</p:attrName>
                                        </p:attrNameLst>
                                      </p:cBhvr>
                                      <p:to>
                                        <p:strVal val="visible"/>
                                      </p:to>
                                    </p:set>
                                    <p:animEffect transition="in" filter="blinds(horizontal)">
                                      <p:cBhvr>
                                        <p:cTn id="16" dur="500"/>
                                        <p:tgtEl>
                                          <p:spTgt spid="590862"/>
                                        </p:tgtEl>
                                      </p:cBhvr>
                                    </p:animEffect>
                                  </p:childTnLst>
                                </p:cTn>
                              </p:par>
                              <p:par>
                                <p:cTn id="17" presetID="3" presetClass="entr" presetSubtype="10" fill="hold" nodeType="withEffect">
                                  <p:stCondLst>
                                    <p:cond delay="0"/>
                                  </p:stCondLst>
                                  <p:childTnLst>
                                    <p:set>
                                      <p:cBhvr>
                                        <p:cTn id="18" dur="1" fill="hold">
                                          <p:stCondLst>
                                            <p:cond delay="0"/>
                                          </p:stCondLst>
                                        </p:cTn>
                                        <p:tgtEl>
                                          <p:spTgt spid="590863"/>
                                        </p:tgtEl>
                                        <p:attrNameLst>
                                          <p:attrName>style.visibility</p:attrName>
                                        </p:attrNameLst>
                                      </p:cBhvr>
                                      <p:to>
                                        <p:strVal val="visible"/>
                                      </p:to>
                                    </p:set>
                                    <p:animEffect transition="in" filter="blinds(horizontal)">
                                      <p:cBhvr>
                                        <p:cTn id="19" dur="500"/>
                                        <p:tgtEl>
                                          <p:spTgt spid="5908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90864"/>
                                        </p:tgtEl>
                                        <p:attrNameLst>
                                          <p:attrName>style.visibility</p:attrName>
                                        </p:attrNameLst>
                                      </p:cBhvr>
                                      <p:to>
                                        <p:strVal val="visible"/>
                                      </p:to>
                                    </p:set>
                                    <p:animEffect transition="in" filter="blinds(horizontal)">
                                      <p:cBhvr>
                                        <p:cTn id="24" dur="500"/>
                                        <p:tgtEl>
                                          <p:spTgt spid="590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6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92BBEF4D-B16E-1440-9326-F66FDF1B4854}"/>
              </a:ext>
            </a:extLst>
          </p:cNvPr>
          <p:cNvSpPr>
            <a:spLocks noGrp="1" noChangeArrowheads="1"/>
          </p:cNvSpPr>
          <p:nvPr>
            <p:ph type="title"/>
          </p:nvPr>
        </p:nvSpPr>
        <p:spPr/>
        <p:txBody>
          <a:bodyPr/>
          <a:lstStyle/>
          <a:p>
            <a:r>
              <a:rPr lang="en-US" altLang="zh-CN"/>
              <a:t>#3: coalescing</a:t>
            </a:r>
          </a:p>
        </p:txBody>
      </p:sp>
      <p:sp>
        <p:nvSpPr>
          <p:cNvPr id="591875" name="Rectangle 3">
            <a:extLst>
              <a:ext uri="{FF2B5EF4-FFF2-40B4-BE49-F238E27FC236}">
                <a16:creationId xmlns:a16="http://schemas.microsoft.com/office/drawing/2014/main" id="{2C5846AB-0234-B745-893A-1FA58F1F7D7D}"/>
              </a:ext>
            </a:extLst>
          </p:cNvPr>
          <p:cNvSpPr>
            <a:spLocks noGrp="1" noChangeArrowheads="1"/>
          </p:cNvSpPr>
          <p:nvPr>
            <p:ph type="body" idx="1"/>
          </p:nvPr>
        </p:nvSpPr>
        <p:spPr/>
        <p:txBody>
          <a:bodyPr/>
          <a:lstStyle/>
          <a:p>
            <a:r>
              <a:rPr lang="en-US" altLang="zh-CN" dirty="0"/>
              <a:t>Move</a:t>
            </a:r>
            <a:r>
              <a:rPr lang="zh-CN" altLang="en-US" dirty="0"/>
              <a:t> </a:t>
            </a:r>
            <a:r>
              <a:rPr lang="en-US" altLang="zh-CN" dirty="0"/>
              <a:t>statement</a:t>
            </a:r>
            <a:r>
              <a:rPr lang="zh-CN" altLang="en-US" dirty="0"/>
              <a:t> </a:t>
            </a:r>
            <a:r>
              <a:rPr lang="en-US" altLang="zh-CN" dirty="0"/>
              <a:t>is</a:t>
            </a:r>
            <a:r>
              <a:rPr lang="zh-CN" altLang="en-US" dirty="0"/>
              <a:t> </a:t>
            </a:r>
            <a:r>
              <a:rPr lang="en-US" altLang="zh-CN" dirty="0"/>
              <a:t>special:</a:t>
            </a:r>
          </a:p>
          <a:p>
            <a:pPr lvl="1"/>
            <a:r>
              <a:rPr lang="en-US" altLang="zh-CN" dirty="0">
                <a:solidFill>
                  <a:srgbClr val="0432FF"/>
                </a:solidFill>
              </a:rPr>
              <a:t>t = u</a:t>
            </a:r>
          </a:p>
          <a:p>
            <a:r>
              <a:rPr lang="en-US" altLang="zh-CN" dirty="0"/>
              <a:t>If</a:t>
            </a:r>
            <a:r>
              <a:rPr lang="zh-CN" altLang="en-US" dirty="0"/>
              <a:t> </a:t>
            </a:r>
            <a:r>
              <a:rPr lang="en-US" altLang="zh-CN" dirty="0"/>
              <a:t>we</a:t>
            </a:r>
            <a:r>
              <a:rPr lang="zh-CN" altLang="en-US" dirty="0"/>
              <a:t> </a:t>
            </a:r>
            <a:r>
              <a:rPr lang="en-US" altLang="zh-CN" dirty="0"/>
              <a:t>allocate both </a:t>
            </a:r>
            <a:r>
              <a:rPr lang="en-US" altLang="zh-CN" dirty="0">
                <a:solidFill>
                  <a:srgbClr val="0432FF"/>
                </a:solidFill>
              </a:rPr>
              <a:t>t</a:t>
            </a:r>
            <a:r>
              <a:rPr lang="en-US" altLang="zh-CN" dirty="0"/>
              <a:t> and </a:t>
            </a:r>
            <a:r>
              <a:rPr lang="en-US" altLang="zh-CN" dirty="0">
                <a:solidFill>
                  <a:srgbClr val="0432FF"/>
                </a:solidFill>
              </a:rPr>
              <a:t>u</a:t>
            </a:r>
            <a:r>
              <a:rPr lang="en-US" altLang="zh-CN" dirty="0"/>
              <a:t>, to the same register </a:t>
            </a:r>
            <a:r>
              <a:rPr lang="en-US" altLang="zh-CN" dirty="0">
                <a:solidFill>
                  <a:srgbClr val="0432FF"/>
                </a:solidFill>
              </a:rPr>
              <a:t>r</a:t>
            </a:r>
            <a:r>
              <a:rPr lang="en-US" altLang="zh-CN" dirty="0"/>
              <a:t>,</a:t>
            </a:r>
            <a:r>
              <a:rPr lang="zh-CN" altLang="en-US" dirty="0"/>
              <a:t> </a:t>
            </a:r>
            <a:r>
              <a:rPr lang="en-US" altLang="zh-CN" dirty="0"/>
              <a:t>it</a:t>
            </a:r>
            <a:r>
              <a:rPr lang="zh-CN" altLang="en-US" dirty="0"/>
              <a:t> </a:t>
            </a:r>
            <a:r>
              <a:rPr lang="en-US" altLang="zh-CN" dirty="0"/>
              <a:t>generate:</a:t>
            </a:r>
          </a:p>
          <a:p>
            <a:pPr lvl="1"/>
            <a:r>
              <a:rPr lang="en-US" altLang="zh-CN" dirty="0">
                <a:solidFill>
                  <a:srgbClr val="0432FF"/>
                </a:solidFill>
              </a:rPr>
              <a:t>r = r</a:t>
            </a:r>
          </a:p>
          <a:p>
            <a:pPr lvl="1"/>
            <a:r>
              <a:rPr lang="en-US" altLang="zh-CN" dirty="0"/>
              <a:t>What</a:t>
            </a:r>
            <a:r>
              <a:rPr lang="zh-CN" altLang="en-US" dirty="0">
                <a:latin typeface="Arial" panose="020B0604020202020204" pitchFamily="34" charset="0"/>
              </a:rPr>
              <a:t> </a:t>
            </a:r>
            <a:r>
              <a:rPr lang="en-US" altLang="zh-CN" dirty="0">
                <a:latin typeface="Arial" panose="020B0604020202020204" pitchFamily="34" charset="0"/>
              </a:rPr>
              <a:t>i</a:t>
            </a:r>
            <a:r>
              <a:rPr lang="en-US" altLang="zh-CN" dirty="0"/>
              <a:t>s the potential benefit?</a:t>
            </a:r>
            <a:endParaRPr lang="en-US" altLang="zh-CN" dirty="0">
              <a:solidFill>
                <a:srgbClr val="0432FF"/>
              </a:solidFill>
            </a:endParaRPr>
          </a:p>
          <a:p>
            <a:r>
              <a:rPr lang="en-US" altLang="zh-CN" dirty="0"/>
              <a:t>This allocation</a:t>
            </a:r>
            <a:r>
              <a:rPr lang="zh-CN" altLang="en-US" dirty="0"/>
              <a:t> </a:t>
            </a:r>
            <a:r>
              <a:rPr lang="en-US" altLang="zh-CN" dirty="0"/>
              <a:t>strategy</a:t>
            </a:r>
            <a:r>
              <a:rPr lang="zh-CN" altLang="en-US" dirty="0"/>
              <a:t> </a:t>
            </a:r>
            <a:r>
              <a:rPr lang="en-US" altLang="zh-CN" dirty="0"/>
              <a:t>is called </a:t>
            </a:r>
            <a:r>
              <a:rPr lang="en-US" altLang="zh-CN" dirty="0">
                <a:solidFill>
                  <a:srgbClr val="0432FF"/>
                </a:solidFill>
              </a:rPr>
              <a:t>coalescing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Coalescing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Why do we need 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477000" y="1828800"/>
            <a:ext cx="2590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457200" y="3886200"/>
            <a:ext cx="2590800" cy="1872051"/>
          </a:xfrm>
          <a:prstGeom prst="rect">
            <a:avLst/>
          </a:prstGeom>
          <a:noFill/>
        </p:spPr>
        <p:txBody>
          <a:bodyPr wrap="square" rtlCol="0">
            <a:spAutoFit/>
          </a:bodyPr>
          <a:lstStyle/>
          <a:p>
            <a:r>
              <a:rPr kumimoji="1" lang="en-US" altLang="zh-CN" dirty="0"/>
              <a:t>Recall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505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p:txBody>
      </p:sp>
      <p:sp>
        <p:nvSpPr>
          <p:cNvPr id="2" name="右箭头 1">
            <a:extLst>
              <a:ext uri="{FF2B5EF4-FFF2-40B4-BE49-F238E27FC236}">
                <a16:creationId xmlns:a16="http://schemas.microsoft.com/office/drawing/2014/main" id="{04A76415-0F56-D63D-D22D-8131534E7D0F}"/>
              </a:ext>
            </a:extLst>
          </p:cNvPr>
          <p:cNvSpPr/>
          <p:nvPr/>
        </p:nvSpPr>
        <p:spPr>
          <a:xfrm>
            <a:off x="5334000" y="3429000"/>
            <a:ext cx="11430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3540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21220"/>
                                        </p:tgtEl>
                                        <p:attrNameLst>
                                          <p:attrName>style.visibility</p:attrName>
                                        </p:attrNameLst>
                                      </p:cBhvr>
                                      <p:to>
                                        <p:strVal val="visible"/>
                                      </p:to>
                                    </p:set>
                                    <p:animEffect transition="in" filter="blinds(horizontal)">
                                      <p:cBhvr>
                                        <p:cTn id="15"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 grpId="0"/>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Why do we need 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096000" y="1752600"/>
            <a:ext cx="2971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rbx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rcx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rcx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rdx</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914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1828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228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667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914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1828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371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295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76200" y="3886200"/>
            <a:ext cx="2590800" cy="2149050"/>
          </a:xfrm>
          <a:prstGeom prst="rect">
            <a:avLst/>
          </a:prstGeom>
          <a:noFill/>
        </p:spPr>
        <p:txBody>
          <a:bodyPr wrap="square" rtlCol="0">
            <a:spAutoFit/>
          </a:bodyPr>
          <a:lstStyle/>
          <a:p>
            <a:r>
              <a:rPr kumimoji="1" lang="en-US" altLang="zh-CN" dirty="0"/>
              <a:t>Now consider another possible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rbx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rcx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124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2" name="右箭头 1">
            <a:extLst>
              <a:ext uri="{FF2B5EF4-FFF2-40B4-BE49-F238E27FC236}">
                <a16:creationId xmlns:a16="http://schemas.microsoft.com/office/drawing/2014/main" id="{66E90C19-DED7-A05A-4F63-B7CE85FAD511}"/>
              </a:ext>
            </a:extLst>
          </p:cNvPr>
          <p:cNvSpPr/>
          <p:nvPr/>
        </p:nvSpPr>
        <p:spPr>
          <a:xfrm>
            <a:off x="4876800" y="3429000"/>
            <a:ext cx="11430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9110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1220"/>
                                        </p:tgtEl>
                                        <p:attrNameLst>
                                          <p:attrName>style.visibility</p:attrName>
                                        </p:attrNameLst>
                                      </p:cBhvr>
                                      <p:to>
                                        <p:strVal val="visible"/>
                                      </p:to>
                                    </p:set>
                                    <p:animEffect transition="in" filter="blinds(horizontal)">
                                      <p:cBhvr>
                                        <p:cTn id="10"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Assembly</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800" y="2017712"/>
            <a:ext cx="3810000"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 Optimized</a:t>
            </a:r>
            <a:r>
              <a:rPr lang="zh-CN" altLang="en-US" sz="1800" b="1" dirty="0">
                <a:latin typeface="Courier New" panose="02070309020205020404" pitchFamily="49" charset="0"/>
              </a:rPr>
              <a:t> </a:t>
            </a:r>
            <a:r>
              <a:rPr lang="en-US" altLang="zh-CN" sz="1800" b="1" dirty="0">
                <a:latin typeface="Courier New" panose="02070309020205020404" pitchFamily="49" charset="0"/>
              </a:rPr>
              <a:t>function:</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Compare</a:t>
            </a:r>
            <a:r>
              <a:rPr kumimoji="1" lang="zh-CN" altLang="en-US" dirty="0"/>
              <a:t> </a:t>
            </a:r>
            <a:r>
              <a:rPr kumimoji="1" lang="en-US" altLang="zh-CN" dirty="0"/>
              <a:t>the</a:t>
            </a:r>
            <a:r>
              <a:rPr kumimoji="1" lang="zh-CN" altLang="en-US" dirty="0"/>
              <a:t> </a:t>
            </a:r>
            <a:r>
              <a:rPr kumimoji="1" lang="en-US" altLang="zh-CN" dirty="0"/>
              <a:t>two</a:t>
            </a:r>
            <a:r>
              <a:rPr kumimoji="1" lang="zh-CN" altLang="en-US" dirty="0"/>
              <a:t> </a:t>
            </a:r>
            <a:r>
              <a:rPr kumimoji="1" lang="en-US" altLang="zh-CN" dirty="0"/>
              <a:t>results</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3200400" y="1959518"/>
            <a:ext cx="2971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rbx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rcx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rcx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rdx</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914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1828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228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667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914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1828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371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295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76200" y="3886200"/>
            <a:ext cx="2590800" cy="1872051"/>
          </a:xfrm>
          <a:prstGeom prst="rect">
            <a:avLst/>
          </a:prstGeom>
          <a:noFill/>
        </p:spPr>
        <p:txBody>
          <a:bodyPr wrap="square" rtlCol="0">
            <a:spAutoFit/>
          </a:bodyPr>
          <a:lstStyle/>
          <a:p>
            <a:r>
              <a:rPr kumimoji="1" lang="en-US" altLang="zh-CN" dirty="0"/>
              <a:t>For</a:t>
            </a:r>
            <a:r>
              <a:rPr kumimoji="1" lang="zh-CN" altLang="en-US" dirty="0"/>
              <a:t> </a:t>
            </a:r>
            <a:r>
              <a:rPr kumimoji="1" lang="en-US" altLang="zh-CN" dirty="0"/>
              <a:t>this</a:t>
            </a:r>
            <a:r>
              <a:rPr kumimoji="1" lang="zh-CN" altLang="en-US" dirty="0"/>
              <a:t> </a:t>
            </a:r>
            <a:r>
              <a:rPr kumimoji="1" lang="en-US" altLang="zh-CN" dirty="0"/>
              <a:t>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rbx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rcx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6172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2" name="文本框 1">
            <a:extLst>
              <a:ext uri="{FF2B5EF4-FFF2-40B4-BE49-F238E27FC236}">
                <a16:creationId xmlns:a16="http://schemas.microsoft.com/office/drawing/2014/main" id="{28DBEECC-404B-CA32-3BFD-3E2D404805D4}"/>
              </a:ext>
            </a:extLst>
          </p:cNvPr>
          <p:cNvSpPr txBox="1"/>
          <p:nvPr/>
        </p:nvSpPr>
        <p:spPr>
          <a:xfrm>
            <a:off x="6477000" y="4191000"/>
            <a:ext cx="2590800" cy="1872051"/>
          </a:xfrm>
          <a:prstGeom prst="rect">
            <a:avLst/>
          </a:prstGeom>
          <a:noFill/>
        </p:spPr>
        <p:txBody>
          <a:bodyPr wrap="square" rtlCol="0">
            <a:spAutoFit/>
          </a:bodyPr>
          <a:lstStyle/>
          <a:p>
            <a:r>
              <a:rPr kumimoji="1" lang="en-US" altLang="zh-CN" dirty="0"/>
              <a:t>For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Tree>
    <p:extLst>
      <p:ext uri="{BB962C8B-B14F-4D97-AF65-F5344CB8AC3E}">
        <p14:creationId xmlns:p14="http://schemas.microsoft.com/office/powerpoint/2010/main" val="427592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1220"/>
                                        </p:tgtEl>
                                        <p:attrNameLst>
                                          <p:attrName>style.visibility</p:attrName>
                                        </p:attrNameLst>
                                      </p:cBhvr>
                                      <p:to>
                                        <p:strVal val="visible"/>
                                      </p:to>
                                    </p:set>
                                    <p:animEffect transition="in" filter="blinds(horizontal)">
                                      <p:cBhvr>
                                        <p:cTn id="18"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 grpId="0"/>
      <p:bldP spid="39" grpId="0"/>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477000" y="1676400"/>
            <a:ext cx="2590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rdi</a:t>
            </a:r>
            <a:r>
              <a:rPr lang="en-US" altLang="zh-CN" sz="1800" b="1" dirty="0">
                <a:solidFill>
                  <a:srgbClr val="FF0000"/>
                </a:solidFill>
                <a:latin typeface="Courier New" panose="02070309020205020404" pitchFamily="49" charset="0"/>
              </a:rPr>
              <a:t>,</a:t>
            </a:r>
            <a:r>
              <a:rPr lang="zh-CN" altLang="en-US" sz="1800" b="1" dirty="0">
                <a:solidFill>
                  <a:srgbClr val="FF0000"/>
                </a:solidFill>
                <a:latin typeface="Courier New" panose="02070309020205020404" pitchFamily="49" charset="0"/>
              </a:rPr>
              <a:t> </a:t>
            </a:r>
            <a:r>
              <a:rPr lang="en-US" altLang="zh-CN" sz="1800" b="1" dirty="0">
                <a:solidFill>
                  <a:srgbClr val="FF0000"/>
                </a:solidFill>
                <a:latin typeface="Courier New" panose="02070309020205020404" pitchFamily="49" charset="0"/>
              </a:rPr>
              <a:t>x</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rsi</a:t>
            </a:r>
            <a:r>
              <a:rPr lang="en-US" altLang="zh-CN" sz="1800" b="1" dirty="0">
                <a:solidFill>
                  <a:srgbClr val="FF0000"/>
                </a:solidFill>
                <a:latin typeface="Courier New" panose="02070309020205020404" pitchFamily="49" charset="0"/>
              </a:rPr>
              <a:t>, y</a:t>
            </a:r>
          </a:p>
          <a:p>
            <a:pPr>
              <a:lnSpc>
                <a:spcPct val="90000"/>
              </a:lnSpc>
              <a:buNone/>
            </a:pP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x,</a:t>
            </a:r>
            <a:r>
              <a:rPr lang="zh-CN" altLang="en-US" sz="1800" b="1" dirty="0">
                <a:solidFill>
                  <a:srgbClr val="FF0000"/>
                </a:solidFill>
                <a:latin typeface="Courier New" panose="02070309020205020404" pitchFamily="49" charset="0"/>
              </a:rPr>
              <a:t> </a:t>
            </a:r>
            <a:r>
              <a:rPr lang="en-US" altLang="zh-CN" sz="1800" b="1" dirty="0">
                <a:solidFill>
                  <a:srgbClr val="FF0000"/>
                </a:solidFill>
                <a:latin typeface="Courier New" panose="02070309020205020404" pitchFamily="49" charset="0"/>
              </a:rPr>
              <a:t>a</a:t>
            </a:r>
          </a:p>
          <a:p>
            <a:pPr>
              <a:lnSpc>
                <a:spcPct val="90000"/>
              </a:lnSpc>
              <a:buNone/>
            </a:pPr>
            <a:r>
              <a:rPr lang="en-US" altLang="zh-CN" sz="1800" b="1" dirty="0" err="1">
                <a:solidFill>
                  <a:srgbClr val="0432FF"/>
                </a:solidFill>
                <a:latin typeface="Courier New" panose="02070309020205020404" pitchFamily="49" charset="0"/>
              </a:rPr>
              <a:t>addq</a:t>
            </a:r>
            <a:r>
              <a:rPr lang="en-US" altLang="zh-CN" sz="1800" b="1" dirty="0">
                <a:solidFill>
                  <a:srgbClr val="0432FF"/>
                </a:solidFill>
                <a:latin typeface="Courier New" panose="02070309020205020404" pitchFamily="49" charset="0"/>
              </a:rPr>
              <a:t> y, a</a:t>
            </a:r>
          </a:p>
          <a:p>
            <a:pPr>
              <a:lnSpc>
                <a:spcPct val="90000"/>
              </a:lnSpc>
              <a:buNone/>
            </a:pP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 b</a:t>
            </a:r>
          </a:p>
          <a:p>
            <a:pPr>
              <a:lnSpc>
                <a:spcPct val="90000"/>
              </a:lnSpc>
              <a:buNone/>
            </a:pPr>
            <a:r>
              <a:rPr lang="en-US" altLang="zh-CN" sz="1800" b="1" dirty="0" err="1">
                <a:solidFill>
                  <a:srgbClr val="0432FF"/>
                </a:solidFill>
                <a:latin typeface="Courier New" panose="02070309020205020404" pitchFamily="49" charset="0"/>
              </a:rPr>
              <a:t>addq</a:t>
            </a:r>
            <a:r>
              <a:rPr lang="en-US" altLang="zh-CN" sz="1800" b="1" dirty="0">
                <a:solidFill>
                  <a:srgbClr val="0432FF"/>
                </a:solidFill>
                <a:latin typeface="Courier New" panose="02070309020205020404" pitchFamily="49" charset="0"/>
              </a:rPr>
              <a:t> $4, b</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b,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imulq</a:t>
            </a:r>
            <a:r>
              <a:rPr lang="en-US" altLang="zh-CN" sz="1800" b="1" dirty="0">
                <a:solidFill>
                  <a:srgbClr val="0432FF"/>
                </a:solidFill>
                <a:latin typeface="Courier New" panose="02070309020205020404" pitchFamily="49" charset="0"/>
              </a:rPr>
              <a:t> $2</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rax</a:t>
            </a:r>
            <a:r>
              <a:rPr lang="en-US" altLang="zh-CN" sz="1800" b="1" dirty="0">
                <a:solidFill>
                  <a:srgbClr val="FF0000"/>
                </a:solidFill>
                <a:latin typeface="Courier New" panose="02070309020205020404" pitchFamily="49" charset="0"/>
              </a:rPr>
              <a:t>, c</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c,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cqto</a:t>
            </a: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idivq</a:t>
            </a:r>
            <a:r>
              <a:rPr lang="en-US" altLang="zh-CN" sz="1800" b="1" dirty="0">
                <a:solidFill>
                  <a:srgbClr val="0432FF"/>
                </a:solidFill>
                <a:latin typeface="Courier New" panose="02070309020205020404" pitchFamily="49" charset="0"/>
              </a:rPr>
              <a:t> $8</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rax</a:t>
            </a:r>
            <a:r>
              <a:rPr lang="en-US" altLang="zh-CN" sz="1800" b="1" dirty="0">
                <a:solidFill>
                  <a:srgbClr val="FF0000"/>
                </a:solidFill>
                <a:latin typeface="Courier New" panose="02070309020205020404" pitchFamily="49" charset="0"/>
              </a:rPr>
              <a:t>, d</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d,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a:solidFill>
                  <a:srgbClr val="0432FF"/>
                </a:solidFill>
                <a:latin typeface="Courier New" panose="02070309020205020404" pitchFamily="49" charset="0"/>
              </a:rPr>
              <a:t>ret      </a:t>
            </a: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819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5" name="文本框 4">
            <a:extLst>
              <a:ext uri="{FF2B5EF4-FFF2-40B4-BE49-F238E27FC236}">
                <a16:creationId xmlns:a16="http://schemas.microsoft.com/office/drawing/2014/main" id="{6DCE2274-7BF8-0140-9EE8-135551234701}"/>
              </a:ext>
            </a:extLst>
          </p:cNvPr>
          <p:cNvSpPr txBox="1"/>
          <p:nvPr/>
        </p:nvSpPr>
        <p:spPr>
          <a:xfrm>
            <a:off x="0" y="3886200"/>
            <a:ext cx="2590800" cy="2585323"/>
          </a:xfrm>
          <a:prstGeom prst="rect">
            <a:avLst/>
          </a:prstGeom>
          <a:noFill/>
        </p:spPr>
        <p:txBody>
          <a:bodyPr wrap="square" rtlCol="0">
            <a:spAutoFit/>
          </a:bodyPr>
          <a:lstStyle/>
          <a:p>
            <a:r>
              <a:rPr kumimoji="1" lang="en-US" altLang="zh-CN" dirty="0"/>
              <a:t>Coalescing: the key</a:t>
            </a:r>
            <a:r>
              <a:rPr kumimoji="1" lang="zh-CN" altLang="en-US" dirty="0"/>
              <a:t> </a:t>
            </a:r>
            <a:r>
              <a:rPr kumimoji="1" lang="en-US" altLang="zh-CN" dirty="0"/>
              <a:t>idea is to allocate </a:t>
            </a:r>
            <a:r>
              <a:rPr kumimoji="1" lang="en-US" altLang="zh-CN" dirty="0">
                <a:solidFill>
                  <a:srgbClr val="0432FF"/>
                </a:solidFill>
              </a:rPr>
              <a:t>move-related</a:t>
            </a:r>
            <a:r>
              <a:rPr kumimoji="1" lang="en-US" altLang="zh-CN" dirty="0"/>
              <a:t> variables</a:t>
            </a:r>
            <a:r>
              <a:rPr kumimoji="1" lang="zh-CN" altLang="en-US" dirty="0"/>
              <a:t> </a:t>
            </a:r>
            <a:r>
              <a:rPr kumimoji="1" lang="en-US" altLang="zh-CN" dirty="0"/>
              <a:t>to the same registers, so that this “mov” instruction is</a:t>
            </a:r>
            <a:r>
              <a:rPr kumimoji="1" lang="zh-CN" altLang="en-US" dirty="0"/>
              <a:t> </a:t>
            </a:r>
            <a:r>
              <a:rPr kumimoji="1" lang="en-US" altLang="zh-CN" dirty="0"/>
              <a:t>essentially</a:t>
            </a:r>
            <a:r>
              <a:rPr kumimoji="1" lang="zh-CN" altLang="en-US" dirty="0"/>
              <a:t> </a:t>
            </a:r>
            <a:r>
              <a:rPr kumimoji="1" lang="en-US" altLang="zh-CN" dirty="0"/>
              <a:t>a</a:t>
            </a:r>
            <a:r>
              <a:rPr kumimoji="1" lang="zh-CN" altLang="en-US" dirty="0"/>
              <a:t> </a:t>
            </a:r>
            <a:r>
              <a:rPr kumimoji="1" lang="en-US" altLang="zh-CN" dirty="0"/>
              <a:t>“</a:t>
            </a:r>
            <a:r>
              <a:rPr kumimoji="1" lang="en-US" altLang="zh-CN" dirty="0" err="1"/>
              <a:t>nop</a:t>
            </a:r>
            <a:r>
              <a:rPr kumimoji="1" lang="en-US" altLang="zh-CN" dirty="0"/>
              <a:t>”</a:t>
            </a:r>
            <a:r>
              <a:rPr kumimoji="1" lang="zh-CN" altLang="en-US" dirty="0"/>
              <a:t> </a:t>
            </a:r>
            <a:r>
              <a:rPr kumimoji="1" lang="en-US" altLang="zh-CN" dirty="0"/>
              <a:t>hence</a:t>
            </a:r>
            <a:r>
              <a:rPr kumimoji="1" lang="zh-CN" altLang="en-US" dirty="0"/>
              <a:t> </a:t>
            </a:r>
            <a:r>
              <a:rPr kumimoji="1" lang="en-US" altLang="zh-CN" dirty="0"/>
              <a:t>can be eliminated</a:t>
            </a:r>
            <a:r>
              <a:rPr kumimoji="1" lang="zh-CN" altLang="en-US" dirty="0"/>
              <a:t> </a:t>
            </a:r>
            <a:r>
              <a:rPr kumimoji="1" lang="en-US" altLang="zh-CN" dirty="0"/>
              <a:t>subsequently!</a:t>
            </a:r>
            <a:endParaRPr lang="en-US" altLang="zh-CN" sz="1800" b="1" dirty="0">
              <a:solidFill>
                <a:schemeClr val="folHlink"/>
              </a:solidFill>
              <a:latin typeface="Courier New" panose="02070309020205020404" pitchFamily="49" charset="0"/>
            </a:endParaRPr>
          </a:p>
        </p:txBody>
      </p:sp>
      <p:sp>
        <p:nvSpPr>
          <p:cNvPr id="2" name="矩形 1">
            <a:extLst>
              <a:ext uri="{FF2B5EF4-FFF2-40B4-BE49-F238E27FC236}">
                <a16:creationId xmlns:a16="http://schemas.microsoft.com/office/drawing/2014/main" id="{17F8FEEC-C903-8546-A851-93D7496EAC8B}"/>
              </a:ext>
            </a:extLst>
          </p:cNvPr>
          <p:cNvSpPr/>
          <p:nvPr/>
        </p:nvSpPr>
        <p:spPr>
          <a:xfrm>
            <a:off x="3810000" y="18288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rax</a:t>
            </a:r>
            <a:endParaRPr kumimoji="1" lang="zh-CN" altLang="en-US" dirty="0">
              <a:solidFill>
                <a:schemeClr val="tx1"/>
              </a:solidFill>
            </a:endParaRPr>
          </a:p>
        </p:txBody>
      </p:sp>
      <p:sp>
        <p:nvSpPr>
          <p:cNvPr id="17" name="文本框 16">
            <a:extLst>
              <a:ext uri="{FF2B5EF4-FFF2-40B4-BE49-F238E27FC236}">
                <a16:creationId xmlns:a16="http://schemas.microsoft.com/office/drawing/2014/main" id="{4C91EFB5-BAE9-0E45-B7FE-907B9228DC50}"/>
              </a:ext>
            </a:extLst>
          </p:cNvPr>
          <p:cNvSpPr txBox="1"/>
          <p:nvPr/>
        </p:nvSpPr>
        <p:spPr>
          <a:xfrm>
            <a:off x="3810000" y="3429000"/>
            <a:ext cx="2590800" cy="1200329"/>
          </a:xfrm>
          <a:prstGeom prst="rect">
            <a:avLst/>
          </a:prstGeom>
          <a:noFill/>
        </p:spPr>
        <p:txBody>
          <a:bodyPr wrap="square" rtlCol="0">
            <a:spAutoFit/>
          </a:bodyPr>
          <a:lstStyle/>
          <a:p>
            <a:r>
              <a:rPr kumimoji="1" lang="en-US" altLang="zh-CN" dirty="0"/>
              <a:t>We draw </a:t>
            </a:r>
            <a:r>
              <a:rPr kumimoji="1" lang="en-US" altLang="zh-CN" dirty="0">
                <a:solidFill>
                  <a:srgbClr val="FF0000"/>
                </a:solidFill>
              </a:rPr>
              <a:t>dotted</a:t>
            </a:r>
            <a:r>
              <a:rPr kumimoji="1" lang="en-US" altLang="zh-CN" dirty="0"/>
              <a:t> </a:t>
            </a:r>
            <a:r>
              <a:rPr kumimoji="1" lang="en-US" altLang="zh-CN" dirty="0">
                <a:solidFill>
                  <a:srgbClr val="FF0000"/>
                </a:solidFill>
              </a:rPr>
              <a:t>red</a:t>
            </a:r>
            <a:r>
              <a:rPr kumimoji="1" lang="en-US" altLang="zh-CN" dirty="0"/>
              <a:t> </a:t>
            </a:r>
            <a:r>
              <a:rPr kumimoji="1" lang="en-US" altLang="zh-CN" dirty="0">
                <a:solidFill>
                  <a:srgbClr val="FF0000"/>
                </a:solidFill>
              </a:rPr>
              <a:t>line</a:t>
            </a:r>
            <a:r>
              <a:rPr kumimoji="1" lang="en-US" altLang="zh-CN" dirty="0"/>
              <a:t> between move-related variable (non-interference of course).</a:t>
            </a:r>
            <a:endParaRPr lang="en-US" altLang="zh-CN" sz="1800" b="1" dirty="0">
              <a:solidFill>
                <a:schemeClr val="folHlink"/>
              </a:solidFill>
              <a:latin typeface="Courier New" panose="02070309020205020404" pitchFamily="49" charset="0"/>
            </a:endParaRPr>
          </a:p>
        </p:txBody>
      </p:sp>
      <p:sp>
        <p:nvSpPr>
          <p:cNvPr id="18" name="Line 35">
            <a:extLst>
              <a:ext uri="{FF2B5EF4-FFF2-40B4-BE49-F238E27FC236}">
                <a16:creationId xmlns:a16="http://schemas.microsoft.com/office/drawing/2014/main" id="{2A278BA4-E4C9-A446-AC38-FFF66EE34AB9}"/>
              </a:ext>
            </a:extLst>
          </p:cNvPr>
          <p:cNvSpPr>
            <a:spLocks noChangeShapeType="1"/>
          </p:cNvSpPr>
          <p:nvPr/>
        </p:nvSpPr>
        <p:spPr bwMode="auto">
          <a:xfrm>
            <a:off x="1524000" y="2438400"/>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4" name="矩形 3">
            <a:extLst>
              <a:ext uri="{FF2B5EF4-FFF2-40B4-BE49-F238E27FC236}">
                <a16:creationId xmlns:a16="http://schemas.microsoft.com/office/drawing/2014/main" id="{283D9C84-E605-5A7C-2426-E95B3AE27C93}"/>
              </a:ext>
            </a:extLst>
          </p:cNvPr>
          <p:cNvSpPr/>
          <p:nvPr/>
        </p:nvSpPr>
        <p:spPr>
          <a:xfrm>
            <a:off x="3810000" y="23622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rdi</a:t>
            </a:r>
            <a:endParaRPr kumimoji="1" lang="zh-CN" altLang="en-US" dirty="0">
              <a:solidFill>
                <a:schemeClr val="tx1"/>
              </a:solidFill>
            </a:endParaRPr>
          </a:p>
        </p:txBody>
      </p:sp>
      <p:sp>
        <p:nvSpPr>
          <p:cNvPr id="6" name="矩形 5">
            <a:extLst>
              <a:ext uri="{FF2B5EF4-FFF2-40B4-BE49-F238E27FC236}">
                <a16:creationId xmlns:a16="http://schemas.microsoft.com/office/drawing/2014/main" id="{1E9BCA3A-EC56-9A6D-D7C5-4B61D52A2FEE}"/>
              </a:ext>
            </a:extLst>
          </p:cNvPr>
          <p:cNvSpPr/>
          <p:nvPr/>
        </p:nvSpPr>
        <p:spPr>
          <a:xfrm>
            <a:off x="3810000" y="28194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rsi</a:t>
            </a:r>
            <a:endParaRPr kumimoji="1" lang="zh-CN" altLang="en-US" dirty="0">
              <a:solidFill>
                <a:schemeClr val="tx1"/>
              </a:solidFill>
            </a:endParaRPr>
          </a:p>
        </p:txBody>
      </p:sp>
      <p:sp>
        <p:nvSpPr>
          <p:cNvPr id="7" name="任意形状 6">
            <a:extLst>
              <a:ext uri="{FF2B5EF4-FFF2-40B4-BE49-F238E27FC236}">
                <a16:creationId xmlns:a16="http://schemas.microsoft.com/office/drawing/2014/main" id="{3DD7B5F1-4E7A-5C3F-342F-F530AEE93CB0}"/>
              </a:ext>
            </a:extLst>
          </p:cNvPr>
          <p:cNvSpPr/>
          <p:nvPr/>
        </p:nvSpPr>
        <p:spPr>
          <a:xfrm>
            <a:off x="1566890" y="3159451"/>
            <a:ext cx="2547910" cy="802949"/>
          </a:xfrm>
          <a:custGeom>
            <a:avLst/>
            <a:gdLst>
              <a:gd name="connsiteX0" fmla="*/ 0 w 2547910"/>
              <a:gd name="connsiteY0" fmla="*/ 429195 h 802949"/>
              <a:gd name="connsiteX1" fmla="*/ 1490597 w 2547910"/>
              <a:gd name="connsiteY1" fmla="*/ 792450 h 802949"/>
              <a:gd name="connsiteX2" fmla="*/ 2455101 w 2547910"/>
              <a:gd name="connsiteY2" fmla="*/ 65940 h 802949"/>
              <a:gd name="connsiteX3" fmla="*/ 2455101 w 2547910"/>
              <a:gd name="connsiteY3" fmla="*/ 78466 h 802949"/>
            </a:gdLst>
            <a:ahLst/>
            <a:cxnLst>
              <a:cxn ang="0">
                <a:pos x="connsiteX0" y="connsiteY0"/>
              </a:cxn>
              <a:cxn ang="0">
                <a:pos x="connsiteX1" y="connsiteY1"/>
              </a:cxn>
              <a:cxn ang="0">
                <a:pos x="connsiteX2" y="connsiteY2"/>
              </a:cxn>
              <a:cxn ang="0">
                <a:pos x="connsiteX3" y="connsiteY3"/>
              </a:cxn>
            </a:cxnLst>
            <a:rect l="l" t="t" r="r" b="b"/>
            <a:pathLst>
              <a:path w="2547910" h="802949">
                <a:moveTo>
                  <a:pt x="0" y="429195"/>
                </a:moveTo>
                <a:cubicBezTo>
                  <a:pt x="540707" y="641093"/>
                  <a:pt x="1081414" y="852992"/>
                  <a:pt x="1490597" y="792450"/>
                </a:cubicBezTo>
                <a:cubicBezTo>
                  <a:pt x="1899780" y="731908"/>
                  <a:pt x="2294350" y="184937"/>
                  <a:pt x="2455101" y="65940"/>
                </a:cubicBezTo>
                <a:cubicBezTo>
                  <a:pt x="2615852" y="-53057"/>
                  <a:pt x="2535476" y="12704"/>
                  <a:pt x="2455101" y="7846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Line 35">
            <a:extLst>
              <a:ext uri="{FF2B5EF4-FFF2-40B4-BE49-F238E27FC236}">
                <a16:creationId xmlns:a16="http://schemas.microsoft.com/office/drawing/2014/main" id="{6647148B-7CAB-8C0B-F8D2-652F7067C953}"/>
              </a:ext>
            </a:extLst>
          </p:cNvPr>
          <p:cNvSpPr>
            <a:spLocks noChangeShapeType="1"/>
          </p:cNvSpPr>
          <p:nvPr/>
        </p:nvSpPr>
        <p:spPr bwMode="auto">
          <a:xfrm flipH="1">
            <a:off x="1600200" y="2473651"/>
            <a:ext cx="2209800" cy="726749"/>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9" name="Line 35">
            <a:extLst>
              <a:ext uri="{FF2B5EF4-FFF2-40B4-BE49-F238E27FC236}">
                <a16:creationId xmlns:a16="http://schemas.microsoft.com/office/drawing/2014/main" id="{5F2A1AA4-1423-70CB-69BA-42C130F156A7}"/>
              </a:ext>
            </a:extLst>
          </p:cNvPr>
          <p:cNvSpPr>
            <a:spLocks noChangeShapeType="1"/>
          </p:cNvSpPr>
          <p:nvPr/>
        </p:nvSpPr>
        <p:spPr bwMode="auto">
          <a:xfrm flipH="1">
            <a:off x="2667000" y="3083250"/>
            <a:ext cx="1143000" cy="304773"/>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 name="Line 35">
            <a:extLst>
              <a:ext uri="{FF2B5EF4-FFF2-40B4-BE49-F238E27FC236}">
                <a16:creationId xmlns:a16="http://schemas.microsoft.com/office/drawing/2014/main" id="{B5A5CD5E-50E0-3C73-EE91-56A4D5D2AF6F}"/>
              </a:ext>
            </a:extLst>
          </p:cNvPr>
          <p:cNvSpPr>
            <a:spLocks noChangeShapeType="1"/>
          </p:cNvSpPr>
          <p:nvPr/>
        </p:nvSpPr>
        <p:spPr bwMode="auto">
          <a:xfrm>
            <a:off x="1752600" y="2209800"/>
            <a:ext cx="457200"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 name="Line 35">
            <a:extLst>
              <a:ext uri="{FF2B5EF4-FFF2-40B4-BE49-F238E27FC236}">
                <a16:creationId xmlns:a16="http://schemas.microsoft.com/office/drawing/2014/main" id="{044A4626-2955-7C05-2D72-FDF1C37EEADF}"/>
              </a:ext>
            </a:extLst>
          </p:cNvPr>
          <p:cNvSpPr>
            <a:spLocks noChangeShapeType="1"/>
          </p:cNvSpPr>
          <p:nvPr/>
        </p:nvSpPr>
        <p:spPr bwMode="auto">
          <a:xfrm flipV="1">
            <a:off x="2590800" y="1981200"/>
            <a:ext cx="1219200" cy="98278"/>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任意形状 11">
            <a:extLst>
              <a:ext uri="{FF2B5EF4-FFF2-40B4-BE49-F238E27FC236}">
                <a16:creationId xmlns:a16="http://schemas.microsoft.com/office/drawing/2014/main" id="{81923232-D92A-3072-28F2-8585961B2CCD}"/>
              </a:ext>
            </a:extLst>
          </p:cNvPr>
          <p:cNvSpPr/>
          <p:nvPr/>
        </p:nvSpPr>
        <p:spPr>
          <a:xfrm>
            <a:off x="826718" y="1771643"/>
            <a:ext cx="2956142" cy="796193"/>
          </a:xfrm>
          <a:custGeom>
            <a:avLst/>
            <a:gdLst>
              <a:gd name="connsiteX0" fmla="*/ 0 w 2956142"/>
              <a:gd name="connsiteY0" fmla="*/ 796193 h 796193"/>
              <a:gd name="connsiteX1" fmla="*/ 613775 w 2956142"/>
              <a:gd name="connsiteY1" fmla="*/ 32105 h 796193"/>
              <a:gd name="connsiteX2" fmla="*/ 2956142 w 2956142"/>
              <a:gd name="connsiteY2" fmla="*/ 132313 h 796193"/>
              <a:gd name="connsiteX3" fmla="*/ 2956142 w 2956142"/>
              <a:gd name="connsiteY3" fmla="*/ 132313 h 796193"/>
            </a:gdLst>
            <a:ahLst/>
            <a:cxnLst>
              <a:cxn ang="0">
                <a:pos x="connsiteX0" y="connsiteY0"/>
              </a:cxn>
              <a:cxn ang="0">
                <a:pos x="connsiteX1" y="connsiteY1"/>
              </a:cxn>
              <a:cxn ang="0">
                <a:pos x="connsiteX2" y="connsiteY2"/>
              </a:cxn>
              <a:cxn ang="0">
                <a:pos x="connsiteX3" y="connsiteY3"/>
              </a:cxn>
            </a:cxnLst>
            <a:rect l="l" t="t" r="r" b="b"/>
            <a:pathLst>
              <a:path w="2956142" h="796193">
                <a:moveTo>
                  <a:pt x="0" y="796193"/>
                </a:moveTo>
                <a:cubicBezTo>
                  <a:pt x="60542" y="469472"/>
                  <a:pt x="121085" y="142752"/>
                  <a:pt x="613775" y="32105"/>
                </a:cubicBezTo>
                <a:cubicBezTo>
                  <a:pt x="1106465" y="-78542"/>
                  <a:pt x="2956142" y="132313"/>
                  <a:pt x="2956142" y="132313"/>
                </a:cubicBezTo>
                <a:lnTo>
                  <a:pt x="2956142" y="132313"/>
                </a:lnTo>
              </a:path>
            </a:pathLst>
          </a:cu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Line 35">
            <a:extLst>
              <a:ext uri="{FF2B5EF4-FFF2-40B4-BE49-F238E27FC236}">
                <a16:creationId xmlns:a16="http://schemas.microsoft.com/office/drawing/2014/main" id="{F039A163-BCAB-5991-3461-67921C783085}"/>
              </a:ext>
            </a:extLst>
          </p:cNvPr>
          <p:cNvSpPr>
            <a:spLocks noChangeShapeType="1"/>
          </p:cNvSpPr>
          <p:nvPr/>
        </p:nvSpPr>
        <p:spPr bwMode="auto">
          <a:xfrm flipV="1">
            <a:off x="3200400" y="2114729"/>
            <a:ext cx="609600" cy="171271"/>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 name="文本框 2">
            <a:extLst>
              <a:ext uri="{FF2B5EF4-FFF2-40B4-BE49-F238E27FC236}">
                <a16:creationId xmlns:a16="http://schemas.microsoft.com/office/drawing/2014/main" id="{A7FF0762-7EC3-8EDF-0636-93BAE7159064}"/>
              </a:ext>
            </a:extLst>
          </p:cNvPr>
          <p:cNvSpPr txBox="1"/>
          <p:nvPr/>
        </p:nvSpPr>
        <p:spPr>
          <a:xfrm>
            <a:off x="3200400" y="4876800"/>
            <a:ext cx="2590800" cy="1872051"/>
          </a:xfrm>
          <a:prstGeom prst="rect">
            <a:avLst/>
          </a:prstGeom>
          <a:noFill/>
        </p:spPr>
        <p:txBody>
          <a:bodyPr wrap="square" rtlCol="0">
            <a:spAutoFit/>
          </a:bodyPr>
          <a:lstStyle/>
          <a:p>
            <a:r>
              <a:rPr kumimoji="1" lang="en-US" altLang="zh-CN" dirty="0"/>
              <a:t>Consider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Tree>
    <p:extLst>
      <p:ext uri="{BB962C8B-B14F-4D97-AF65-F5344CB8AC3E}">
        <p14:creationId xmlns:p14="http://schemas.microsoft.com/office/powerpoint/2010/main" val="296612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Coalescing</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Optimal</a:t>
            </a:r>
            <a:r>
              <a:rPr kumimoji="1" lang="zh-CN" altLang="en-US" dirty="0"/>
              <a:t> </a:t>
            </a:r>
            <a:r>
              <a:rPr kumimoji="1" lang="en-US" altLang="zh-CN" dirty="0"/>
              <a:t>coalescing</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NPC</a:t>
            </a:r>
            <a:r>
              <a:rPr kumimoji="1" lang="zh-CN" altLang="en-US" dirty="0"/>
              <a:t> </a:t>
            </a:r>
            <a:r>
              <a:rPr kumimoji="1" lang="en-US" altLang="zh-CN" dirty="0"/>
              <a:t>problem</a:t>
            </a:r>
          </a:p>
          <a:p>
            <a:r>
              <a:rPr kumimoji="1" lang="en-US" altLang="zh-CN" dirty="0"/>
              <a:t>So</a:t>
            </a:r>
            <a:r>
              <a:rPr kumimoji="1" lang="zh-CN" altLang="en-US" dirty="0"/>
              <a:t> </a:t>
            </a:r>
            <a:r>
              <a:rPr kumimoji="1" lang="en-US" altLang="zh-CN" dirty="0"/>
              <a:t>we</a:t>
            </a:r>
            <a:r>
              <a:rPr kumimoji="1" lang="zh-CN" altLang="en-US" dirty="0"/>
              <a:t> </a:t>
            </a:r>
            <a:r>
              <a:rPr kumimoji="1" lang="en-US" altLang="zh-CN" dirty="0"/>
              <a:t>must</a:t>
            </a:r>
            <a:r>
              <a:rPr kumimoji="1" lang="zh-CN" altLang="en-US" dirty="0"/>
              <a:t> </a:t>
            </a:r>
            <a:r>
              <a:rPr kumimoji="1" lang="en-US" altLang="zh-CN" dirty="0"/>
              <a:t>use</a:t>
            </a:r>
            <a:r>
              <a:rPr kumimoji="1" lang="zh-CN" altLang="en-US" dirty="0"/>
              <a:t> </a:t>
            </a:r>
            <a:r>
              <a:rPr kumimoji="1" lang="en-US" altLang="zh-CN" dirty="0"/>
              <a:t>heuristics</a:t>
            </a:r>
            <a:r>
              <a:rPr kumimoji="1" lang="zh-CN" altLang="en-US" dirty="0"/>
              <a:t> </a:t>
            </a:r>
            <a:r>
              <a:rPr kumimoji="1" lang="en-US" altLang="zh-CN" dirty="0"/>
              <a:t>to</a:t>
            </a:r>
            <a:r>
              <a:rPr kumimoji="1" lang="zh-CN" altLang="en-US" dirty="0"/>
              <a:t> </a:t>
            </a:r>
            <a:r>
              <a:rPr kumimoji="1" lang="en-US" altLang="zh-CN" dirty="0"/>
              <a:t>calculate</a:t>
            </a:r>
            <a:r>
              <a:rPr kumimoji="1" lang="zh-CN" altLang="en-US" dirty="0"/>
              <a:t> </a:t>
            </a:r>
            <a:r>
              <a:rPr kumimoji="1" lang="en-US" altLang="zh-CN" dirty="0"/>
              <a:t>approximations</a:t>
            </a:r>
          </a:p>
          <a:p>
            <a:pPr lvl="1"/>
            <a:r>
              <a:rPr kumimoji="1" lang="en-US" altLang="zh-CN" dirty="0"/>
              <a:t>aggressive</a:t>
            </a:r>
            <a:r>
              <a:rPr kumimoji="1" lang="zh-CN" altLang="en-US" dirty="0"/>
              <a:t> </a:t>
            </a:r>
            <a:endParaRPr kumimoji="1" lang="en-US" altLang="zh-CN" dirty="0"/>
          </a:p>
          <a:p>
            <a:pPr lvl="1"/>
            <a:r>
              <a:rPr kumimoji="1" lang="en-US" altLang="zh-CN" dirty="0"/>
              <a:t>conservative</a:t>
            </a:r>
          </a:p>
          <a:p>
            <a:pPr lvl="1"/>
            <a:r>
              <a:rPr kumimoji="1" lang="en-US" altLang="zh-CN" dirty="0"/>
              <a:t>iterative</a:t>
            </a:r>
          </a:p>
        </p:txBody>
      </p:sp>
    </p:spTree>
    <p:extLst>
      <p:ext uri="{BB962C8B-B14F-4D97-AF65-F5344CB8AC3E}">
        <p14:creationId xmlns:p14="http://schemas.microsoft.com/office/powerpoint/2010/main" val="27853086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Aggressive</a:t>
            </a:r>
            <a:r>
              <a:rPr lang="zh-CN" altLang="en-US" i="1" dirty="0"/>
              <a:t> </a:t>
            </a:r>
            <a:r>
              <a:rPr lang="en-US" altLang="zh-CN" i="1" dirty="0"/>
              <a:t>Coalescing</a:t>
            </a:r>
          </a:p>
        </p:txBody>
      </p:sp>
    </p:spTree>
    <p:extLst>
      <p:ext uri="{BB962C8B-B14F-4D97-AF65-F5344CB8AC3E}">
        <p14:creationId xmlns:p14="http://schemas.microsoft.com/office/powerpoint/2010/main" val="15004894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Basic</a:t>
            </a:r>
            <a:r>
              <a:rPr kumimoji="1" lang="zh-CN" altLang="en-US" dirty="0"/>
              <a:t> </a:t>
            </a:r>
            <a:r>
              <a:rPr kumimoji="1" lang="en-US" altLang="zh-CN" dirty="0"/>
              <a:t>Idea</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Perform</a:t>
            </a:r>
            <a:r>
              <a:rPr kumimoji="1" lang="zh-CN" altLang="en-US" dirty="0"/>
              <a:t> </a:t>
            </a:r>
            <a:r>
              <a:rPr kumimoji="1" lang="en-US" altLang="zh-CN" dirty="0"/>
              <a:t>coalescing</a:t>
            </a:r>
            <a:r>
              <a:rPr kumimoji="1" lang="zh-CN" altLang="en-US" dirty="0"/>
              <a:t> </a:t>
            </a:r>
            <a:r>
              <a:rPr kumimoji="1" lang="en-US" altLang="zh-CN" dirty="0"/>
              <a:t>aggressively,</a:t>
            </a:r>
            <a:r>
              <a:rPr kumimoji="1" lang="zh-CN" altLang="en-US" dirty="0"/>
              <a:t> </a:t>
            </a:r>
            <a:r>
              <a:rPr kumimoji="1" lang="en-US" altLang="zh-CN" dirty="0"/>
              <a:t>to</a:t>
            </a:r>
            <a:r>
              <a:rPr kumimoji="1" lang="zh-CN" altLang="en-US" dirty="0"/>
              <a:t> </a:t>
            </a:r>
            <a:r>
              <a:rPr kumimoji="1" lang="en-US" altLang="zh-CN" dirty="0"/>
              <a:t>coalesce</a:t>
            </a:r>
            <a:r>
              <a:rPr kumimoji="1" lang="zh-CN" altLang="en-US" dirty="0"/>
              <a:t> </a:t>
            </a:r>
            <a:r>
              <a:rPr kumimoji="1" lang="en-US" altLang="zh-CN" dirty="0"/>
              <a:t>(and</a:t>
            </a:r>
            <a:r>
              <a:rPr kumimoji="1" lang="zh-CN" altLang="en-US" dirty="0"/>
              <a:t> </a:t>
            </a:r>
            <a:r>
              <a:rPr kumimoji="1" lang="en-US" altLang="zh-CN" dirty="0"/>
              <a:t>thus</a:t>
            </a:r>
            <a:r>
              <a:rPr kumimoji="1" lang="zh-CN" altLang="en-US" dirty="0"/>
              <a:t> </a:t>
            </a:r>
            <a:r>
              <a:rPr kumimoji="1" lang="en-US" altLang="zh-CN" dirty="0"/>
              <a:t>remove)</a:t>
            </a:r>
            <a:r>
              <a:rPr kumimoji="1" lang="zh-CN" altLang="en-US" dirty="0"/>
              <a:t> </a:t>
            </a:r>
            <a:r>
              <a:rPr kumimoji="1" lang="en-US" altLang="zh-CN" dirty="0"/>
              <a:t>all</a:t>
            </a:r>
            <a:r>
              <a:rPr kumimoji="1" lang="zh-CN" altLang="en-US" dirty="0"/>
              <a:t> </a:t>
            </a:r>
            <a:r>
              <a:rPr kumimoji="1" lang="en-US" altLang="zh-CN" dirty="0"/>
              <a:t>move-related</a:t>
            </a:r>
            <a:r>
              <a:rPr kumimoji="1" lang="zh-CN" altLang="en-US" dirty="0"/>
              <a:t> </a:t>
            </a:r>
            <a:r>
              <a:rPr kumimoji="1" lang="en-US" altLang="zh-CN" dirty="0"/>
              <a:t>edges</a:t>
            </a:r>
            <a:r>
              <a:rPr kumimoji="1" lang="zh-CN" altLang="en-US" dirty="0"/>
              <a:t> </a:t>
            </a:r>
            <a:r>
              <a:rPr kumimoji="1" lang="en-US" altLang="zh-CN" dirty="0">
                <a:solidFill>
                  <a:srgbClr val="0432FF"/>
                </a:solidFill>
              </a:rPr>
              <a:t>before</a:t>
            </a:r>
            <a:r>
              <a:rPr kumimoji="1" lang="zh-CN" altLang="en-US" dirty="0"/>
              <a:t> </a:t>
            </a:r>
            <a:r>
              <a:rPr kumimoji="1" lang="en-US" altLang="zh-CN" dirty="0"/>
              <a:t>allocation</a:t>
            </a:r>
          </a:p>
          <a:p>
            <a:pPr lvl="1"/>
            <a:r>
              <a:rPr kumimoji="1" lang="en-US" altLang="zh-CN" dirty="0"/>
              <a:t>used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err="1"/>
              <a:t>Chaitin’s</a:t>
            </a:r>
            <a:r>
              <a:rPr kumimoji="1" lang="zh-CN" altLang="en-US" dirty="0"/>
              <a:t> </a:t>
            </a:r>
            <a:r>
              <a:rPr kumimoji="1" lang="en-US" altLang="zh-CN" dirty="0"/>
              <a:t>allocator</a:t>
            </a:r>
          </a:p>
          <a:p>
            <a:r>
              <a:rPr kumimoji="1" lang="en-US" altLang="zh-CN" dirty="0"/>
              <a:t>So</a:t>
            </a:r>
            <a:r>
              <a:rPr kumimoji="1" lang="zh-CN" altLang="en-US" dirty="0"/>
              <a:t> </a:t>
            </a:r>
            <a:r>
              <a:rPr kumimoji="1" lang="en-US" altLang="zh-CN" dirty="0"/>
              <a:t>allocator</a:t>
            </a:r>
            <a:r>
              <a:rPr kumimoji="1" lang="zh-CN" altLang="en-US" dirty="0"/>
              <a:t> </a:t>
            </a:r>
            <a:r>
              <a:rPr kumimoji="1" lang="en-US" altLang="zh-CN" dirty="0"/>
              <a:t>does</a:t>
            </a:r>
            <a:r>
              <a:rPr kumimoji="1" lang="zh-CN" altLang="en-US" dirty="0"/>
              <a:t> </a:t>
            </a:r>
            <a:r>
              <a:rPr kumimoji="1" lang="en-US" altLang="zh-CN" dirty="0"/>
              <a:t>not</a:t>
            </a:r>
            <a:r>
              <a:rPr kumimoji="1" lang="zh-CN" altLang="en-US" dirty="0"/>
              <a:t> </a:t>
            </a:r>
            <a:r>
              <a:rPr kumimoji="1" lang="en-US" altLang="zh-CN" dirty="0"/>
              <a:t>care</a:t>
            </a:r>
            <a:r>
              <a:rPr kumimoji="1" lang="zh-CN" altLang="en-US" dirty="0"/>
              <a:t> </a:t>
            </a:r>
            <a:r>
              <a:rPr kumimoji="1" lang="en-US" altLang="zh-CN" dirty="0"/>
              <a:t>coalescing</a:t>
            </a:r>
            <a:r>
              <a:rPr kumimoji="1" lang="zh-CN" altLang="en-US" dirty="0"/>
              <a:t> </a:t>
            </a:r>
            <a:r>
              <a:rPr kumimoji="1" lang="en-US" altLang="zh-CN" dirty="0"/>
              <a:t>at</a:t>
            </a:r>
            <a:r>
              <a:rPr kumimoji="1" lang="zh-CN" altLang="en-US" dirty="0"/>
              <a:t> </a:t>
            </a:r>
            <a:r>
              <a:rPr kumimoji="1" lang="en-US" altLang="zh-CN" dirty="0"/>
              <a:t>all</a:t>
            </a:r>
          </a:p>
          <a:p>
            <a:endParaRPr kumimoji="1" lang="en-US" altLang="zh-CN" dirty="0" err="1"/>
          </a:p>
        </p:txBody>
      </p:sp>
    </p:spTree>
    <p:extLst>
      <p:ext uri="{BB962C8B-B14F-4D97-AF65-F5344CB8AC3E}">
        <p14:creationId xmlns:p14="http://schemas.microsoft.com/office/powerpoint/2010/main" val="2023204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dirty="0" err="1"/>
              <a:t>Chaitin</a:t>
            </a:r>
            <a:r>
              <a:rPr lang="en-US" altLang="zh-CN" dirty="0" err="1">
                <a:latin typeface="Arial" panose="020B0604020202020204" pitchFamily="34" charset="0"/>
              </a:rPr>
              <a:t>’</a:t>
            </a:r>
            <a:r>
              <a:rPr lang="en-US" altLang="zh-CN" dirty="0" err="1"/>
              <a:t>s</a:t>
            </a:r>
            <a:r>
              <a:rPr lang="en-US" altLang="zh-CN" dirty="0"/>
              <a:t> Algorithm</a:t>
            </a:r>
            <a:r>
              <a:rPr lang="zh-CN" altLang="en-US" dirty="0"/>
              <a:t> </a:t>
            </a:r>
            <a:r>
              <a:rPr lang="en-US" altLang="zh-CN" dirty="0"/>
              <a:t>with</a:t>
            </a:r>
            <a:r>
              <a:rPr lang="zh-CN" altLang="en-US" dirty="0"/>
              <a:t> </a:t>
            </a:r>
            <a:r>
              <a:rPr lang="en-US" altLang="zh-CN" dirty="0"/>
              <a:t>Aggressive</a:t>
            </a:r>
            <a:r>
              <a:rPr lang="zh-CN" altLang="en-US" dirty="0"/>
              <a:t> </a:t>
            </a:r>
            <a:r>
              <a:rPr lang="en-US" altLang="zh-CN" dirty="0"/>
              <a:t>Coalescing</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609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28194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43434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potential</a:t>
            </a:r>
          </a:p>
          <a:p>
            <a:pPr algn="ctr"/>
            <a:r>
              <a:rPr lang="en-US" altLang="zh-CN" dirty="0"/>
              <a:t>spill</a:t>
            </a:r>
          </a:p>
        </p:txBody>
      </p:sp>
      <p:sp>
        <p:nvSpPr>
          <p:cNvPr id="593927" name="Rectangle 7">
            <a:extLst>
              <a:ext uri="{FF2B5EF4-FFF2-40B4-BE49-F238E27FC236}">
                <a16:creationId xmlns:a16="http://schemas.microsoft.com/office/drawing/2014/main" id="{5A5F6754-E733-C741-A173-320218406F58}"/>
              </a:ext>
            </a:extLst>
          </p:cNvPr>
          <p:cNvSpPr>
            <a:spLocks noChangeArrowheads="1"/>
          </p:cNvSpPr>
          <p:nvPr/>
        </p:nvSpPr>
        <p:spPr bwMode="auto">
          <a:xfrm>
            <a:off x="5943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8" name="Rectangle 8">
            <a:extLst>
              <a:ext uri="{FF2B5EF4-FFF2-40B4-BE49-F238E27FC236}">
                <a16:creationId xmlns:a16="http://schemas.microsoft.com/office/drawing/2014/main" id="{B00C1C0E-59AB-9740-BF41-F6498CD5A0F7}"/>
              </a:ext>
            </a:extLst>
          </p:cNvPr>
          <p:cNvSpPr>
            <a:spLocks noChangeArrowheads="1"/>
          </p:cNvSpPr>
          <p:nvPr/>
        </p:nvSpPr>
        <p:spPr bwMode="auto">
          <a:xfrm>
            <a:off x="7543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actual</a:t>
            </a:r>
          </a:p>
          <a:p>
            <a:pPr algn="ctr"/>
            <a:r>
              <a:rPr lang="en-US" altLang="zh-CN" dirty="0"/>
              <a:t>spill</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1447800" y="4038597"/>
            <a:ext cx="533400" cy="6095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38862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54102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2" name="Line 12">
            <a:extLst>
              <a:ext uri="{FF2B5EF4-FFF2-40B4-BE49-F238E27FC236}">
                <a16:creationId xmlns:a16="http://schemas.microsoft.com/office/drawing/2014/main" id="{D1DF4AF6-2028-1546-B76D-2AA9B585794E}"/>
              </a:ext>
            </a:extLst>
          </p:cNvPr>
          <p:cNvSpPr>
            <a:spLocks noChangeShapeType="1"/>
          </p:cNvSpPr>
          <p:nvPr/>
        </p:nvSpPr>
        <p:spPr bwMode="auto">
          <a:xfrm>
            <a:off x="70104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93933" name="AutoShape 13">
            <a:extLst>
              <a:ext uri="{FF2B5EF4-FFF2-40B4-BE49-F238E27FC236}">
                <a16:creationId xmlns:a16="http://schemas.microsoft.com/office/drawing/2014/main" id="{90A00188-F084-564B-9A4F-1CB47B537F9C}"/>
              </a:ext>
            </a:extLst>
          </p:cNvPr>
          <p:cNvCxnSpPr>
            <a:cxnSpLocks noChangeShapeType="1"/>
            <a:stCxn id="593928" idx="0"/>
            <a:endCxn id="593924" idx="0"/>
          </p:cNvCxnSpPr>
          <p:nvPr/>
        </p:nvCxnSpPr>
        <p:spPr bwMode="auto">
          <a:xfrm rot="16200000" flipV="1">
            <a:off x="4610100" y="-38100"/>
            <a:ext cx="12700" cy="6934200"/>
          </a:xfrm>
          <a:prstGeom prst="curvedConnector3">
            <a:avLst>
              <a:gd name="adj1" fmla="val 880274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5" name="Line 15">
            <a:extLst>
              <a:ext uri="{FF2B5EF4-FFF2-40B4-BE49-F238E27FC236}">
                <a16:creationId xmlns:a16="http://schemas.microsoft.com/office/drawing/2014/main" id="{714487AC-38CC-884D-AF87-55CB18B5F7A8}"/>
              </a:ext>
            </a:extLst>
          </p:cNvPr>
          <p:cNvSpPr>
            <a:spLocks noChangeShapeType="1"/>
          </p:cNvSpPr>
          <p:nvPr/>
        </p:nvSpPr>
        <p:spPr bwMode="auto">
          <a:xfrm>
            <a:off x="86106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Rectangle 5">
            <a:extLst>
              <a:ext uri="{FF2B5EF4-FFF2-40B4-BE49-F238E27FC236}">
                <a16:creationId xmlns:a16="http://schemas.microsoft.com/office/drawing/2014/main" id="{CB511072-12EA-5C93-38AE-72D01112B041}"/>
              </a:ext>
            </a:extLst>
          </p:cNvPr>
          <p:cNvSpPr>
            <a:spLocks noChangeArrowheads="1"/>
          </p:cNvSpPr>
          <p:nvPr/>
        </p:nvSpPr>
        <p:spPr bwMode="auto">
          <a:xfrm>
            <a:off x="1676400" y="46482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coalescing</a:t>
            </a:r>
          </a:p>
        </p:txBody>
      </p:sp>
      <p:sp>
        <p:nvSpPr>
          <p:cNvPr id="3" name="Line 9">
            <a:extLst>
              <a:ext uri="{FF2B5EF4-FFF2-40B4-BE49-F238E27FC236}">
                <a16:creationId xmlns:a16="http://schemas.microsoft.com/office/drawing/2014/main" id="{55A1AD3C-229B-31A4-4AA5-88CAC3F89148}"/>
              </a:ext>
            </a:extLst>
          </p:cNvPr>
          <p:cNvSpPr>
            <a:spLocks noChangeShapeType="1"/>
          </p:cNvSpPr>
          <p:nvPr/>
        </p:nvSpPr>
        <p:spPr bwMode="auto">
          <a:xfrm flipV="1">
            <a:off x="2438400" y="4038596"/>
            <a:ext cx="609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6" name="AutoShape 13">
            <a:extLst>
              <a:ext uri="{FF2B5EF4-FFF2-40B4-BE49-F238E27FC236}">
                <a16:creationId xmlns:a16="http://schemas.microsoft.com/office/drawing/2014/main" id="{35CA8E3B-789A-D2DE-75DA-A47CF6CDDAF2}"/>
              </a:ext>
            </a:extLst>
          </p:cNvPr>
          <p:cNvCxnSpPr>
            <a:cxnSpLocks noChangeShapeType="1"/>
            <a:stCxn id="2" idx="2"/>
            <a:endCxn id="593924" idx="2"/>
          </p:cNvCxnSpPr>
          <p:nvPr/>
        </p:nvCxnSpPr>
        <p:spPr bwMode="auto">
          <a:xfrm rot="5400000" flipH="1">
            <a:off x="1066800" y="4114800"/>
            <a:ext cx="1219200" cy="1066800"/>
          </a:xfrm>
          <a:prstGeom prst="curvedConnector3">
            <a:avLst>
              <a:gd name="adj1" fmla="val -1875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a:extLst>
              <a:ext uri="{FF2B5EF4-FFF2-40B4-BE49-F238E27FC236}">
                <a16:creationId xmlns:a16="http://schemas.microsoft.com/office/drawing/2014/main" id="{0F402225-FA3B-BE58-EED5-A2B06E37097F}"/>
              </a:ext>
            </a:extLst>
          </p:cNvPr>
          <p:cNvSpPr txBox="1"/>
          <p:nvPr/>
        </p:nvSpPr>
        <p:spPr>
          <a:xfrm>
            <a:off x="3733800" y="5105400"/>
            <a:ext cx="4349750" cy="1323439"/>
          </a:xfrm>
          <a:prstGeom prst="rect">
            <a:avLst/>
          </a:prstGeom>
          <a:noFill/>
        </p:spPr>
        <p:txBody>
          <a:bodyPr wrap="square" rtlCol="0">
            <a:spAutoFit/>
          </a:bodyPr>
          <a:lstStyle/>
          <a:p>
            <a:r>
              <a:rPr kumimoji="1" lang="en-US" altLang="zh-CN" sz="2000" dirty="0"/>
              <a:t>Perform</a:t>
            </a:r>
            <a:r>
              <a:rPr kumimoji="1" lang="zh-CN" altLang="en-US" sz="2000" dirty="0"/>
              <a:t> </a:t>
            </a:r>
            <a:r>
              <a:rPr kumimoji="1" lang="en-US" altLang="zh-CN" sz="2000" dirty="0"/>
              <a:t>coalescing</a:t>
            </a:r>
            <a:r>
              <a:rPr kumimoji="1" lang="zh-CN" altLang="en-US" sz="2000" dirty="0"/>
              <a:t> </a:t>
            </a:r>
            <a:r>
              <a:rPr kumimoji="1" lang="en-US" altLang="zh-CN" sz="2000" dirty="0"/>
              <a:t>aggressively,</a:t>
            </a:r>
            <a:r>
              <a:rPr kumimoji="1" lang="zh-CN" altLang="en-US" sz="2000" dirty="0"/>
              <a:t> </a:t>
            </a:r>
            <a:r>
              <a:rPr kumimoji="1" lang="en-US" altLang="zh-CN" sz="2000" dirty="0"/>
              <a:t>rewrite</a:t>
            </a:r>
            <a:r>
              <a:rPr kumimoji="1" lang="zh-CN" altLang="en-US" sz="2000" dirty="0"/>
              <a:t> </a:t>
            </a:r>
            <a:r>
              <a:rPr kumimoji="1" lang="en-US" altLang="zh-CN" sz="2000" dirty="0"/>
              <a:t>the</a:t>
            </a:r>
            <a:r>
              <a:rPr kumimoji="1" lang="zh-CN" altLang="en-US" sz="2000" dirty="0"/>
              <a:t> </a:t>
            </a:r>
            <a:r>
              <a:rPr kumimoji="1" lang="en-US" altLang="zh-CN" sz="2000" dirty="0"/>
              <a:t>program</a:t>
            </a:r>
            <a:r>
              <a:rPr kumimoji="1" lang="zh-CN" altLang="en-US" sz="2000" dirty="0"/>
              <a:t> </a:t>
            </a:r>
            <a:r>
              <a:rPr kumimoji="1" lang="en-US" altLang="zh-CN" sz="2000" dirty="0"/>
              <a:t>for</a:t>
            </a:r>
            <a:r>
              <a:rPr kumimoji="1" lang="zh-CN" altLang="en-US" sz="2000" dirty="0"/>
              <a:t> </a:t>
            </a:r>
            <a:r>
              <a:rPr kumimoji="1" lang="en-US" altLang="zh-CN" sz="2000" dirty="0"/>
              <a:t>variable</a:t>
            </a:r>
            <a:r>
              <a:rPr kumimoji="1" lang="zh-CN" altLang="en-US" sz="2000" dirty="0"/>
              <a:t> </a:t>
            </a:r>
            <a:r>
              <a:rPr kumimoji="1" lang="en-US" altLang="zh-CN" sz="2000" dirty="0"/>
              <a:t>coalesced.</a:t>
            </a:r>
          </a:p>
          <a:p>
            <a:r>
              <a:rPr kumimoji="1" lang="en-US" altLang="zh-CN" sz="2000" dirty="0"/>
              <a:t>Then</a:t>
            </a:r>
            <a:r>
              <a:rPr kumimoji="1" lang="zh-CN" altLang="en-US" sz="2000" dirty="0"/>
              <a:t> </a:t>
            </a:r>
            <a:r>
              <a:rPr kumimoji="1" lang="en-US" altLang="zh-CN" sz="2000" dirty="0"/>
              <a:t>rebuild</a:t>
            </a:r>
            <a:r>
              <a:rPr kumimoji="1" lang="zh-CN" altLang="en-US" sz="2000" dirty="0"/>
              <a:t> </a:t>
            </a:r>
            <a:r>
              <a:rPr kumimoji="1" lang="en-US" altLang="zh-CN" sz="2000" dirty="0"/>
              <a:t>the</a:t>
            </a:r>
            <a:r>
              <a:rPr kumimoji="1" lang="zh-CN" altLang="en-US" sz="2000" dirty="0"/>
              <a:t> </a:t>
            </a:r>
            <a:r>
              <a:rPr kumimoji="1" lang="en-US" altLang="zh-CN" sz="2000" dirty="0"/>
              <a:t>IG</a:t>
            </a:r>
            <a:r>
              <a:rPr kumimoji="1" lang="zh-CN" altLang="en-US" sz="2000" dirty="0"/>
              <a:t> </a:t>
            </a:r>
            <a:r>
              <a:rPr kumimoji="1" lang="en-US" altLang="zh-CN" sz="2000" dirty="0"/>
              <a:t>and</a:t>
            </a:r>
            <a:r>
              <a:rPr kumimoji="1" lang="zh-CN" altLang="en-US" sz="2000" dirty="0"/>
              <a:t> </a:t>
            </a:r>
            <a:r>
              <a:rPr kumimoji="1" lang="en-US" altLang="zh-CN" sz="2000" dirty="0"/>
              <a:t>start</a:t>
            </a:r>
            <a:r>
              <a:rPr kumimoji="1" lang="zh-CN" altLang="en-US" sz="2000" dirty="0"/>
              <a:t> </a:t>
            </a:r>
            <a:r>
              <a:rPr kumimoji="1" lang="en-US" altLang="zh-CN" sz="2000" dirty="0"/>
              <a:t>over.</a:t>
            </a:r>
            <a:endParaRPr kumimoji="1" lang="zh-CN" altLang="en-US" sz="2000" dirty="0"/>
          </a:p>
        </p:txBody>
      </p:sp>
    </p:spTree>
    <p:extLst>
      <p:ext uri="{BB962C8B-B14F-4D97-AF65-F5344CB8AC3E}">
        <p14:creationId xmlns:p14="http://schemas.microsoft.com/office/powerpoint/2010/main" val="34151334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Coalescing</a:t>
            </a:r>
            <a:r>
              <a:rPr kumimoji="1" lang="zh-CN" altLang="en-US" dirty="0"/>
              <a:t> </a:t>
            </a:r>
            <a:r>
              <a:rPr kumimoji="1" lang="en-US" altLang="zh-CN" dirty="0"/>
              <a:t>Example</a:t>
            </a:r>
            <a:endParaRPr lang="en-US" altLang="zh-CN" dirty="0"/>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819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 name="矩形 1">
            <a:extLst>
              <a:ext uri="{FF2B5EF4-FFF2-40B4-BE49-F238E27FC236}">
                <a16:creationId xmlns:a16="http://schemas.microsoft.com/office/drawing/2014/main" id="{17F8FEEC-C903-8546-A851-93D7496EAC8B}"/>
              </a:ext>
            </a:extLst>
          </p:cNvPr>
          <p:cNvSpPr/>
          <p:nvPr/>
        </p:nvSpPr>
        <p:spPr>
          <a:xfrm>
            <a:off x="3810000" y="18288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rax</a:t>
            </a:r>
            <a:endParaRPr kumimoji="1" lang="zh-CN" altLang="en-US" dirty="0">
              <a:solidFill>
                <a:schemeClr val="tx1"/>
              </a:solidFill>
            </a:endParaRPr>
          </a:p>
        </p:txBody>
      </p:sp>
      <p:sp>
        <p:nvSpPr>
          <p:cNvPr id="18" name="Line 35">
            <a:extLst>
              <a:ext uri="{FF2B5EF4-FFF2-40B4-BE49-F238E27FC236}">
                <a16:creationId xmlns:a16="http://schemas.microsoft.com/office/drawing/2014/main" id="{2A278BA4-E4C9-A446-AC38-FFF66EE34AB9}"/>
              </a:ext>
            </a:extLst>
          </p:cNvPr>
          <p:cNvSpPr>
            <a:spLocks noChangeShapeType="1"/>
          </p:cNvSpPr>
          <p:nvPr/>
        </p:nvSpPr>
        <p:spPr bwMode="auto">
          <a:xfrm>
            <a:off x="1524000" y="2438400"/>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4" name="矩形 3">
            <a:extLst>
              <a:ext uri="{FF2B5EF4-FFF2-40B4-BE49-F238E27FC236}">
                <a16:creationId xmlns:a16="http://schemas.microsoft.com/office/drawing/2014/main" id="{283D9C84-E605-5A7C-2426-E95B3AE27C93}"/>
              </a:ext>
            </a:extLst>
          </p:cNvPr>
          <p:cNvSpPr/>
          <p:nvPr/>
        </p:nvSpPr>
        <p:spPr>
          <a:xfrm>
            <a:off x="3810000" y="23622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rdi</a:t>
            </a:r>
            <a:endParaRPr kumimoji="1" lang="zh-CN" altLang="en-US" dirty="0">
              <a:solidFill>
                <a:schemeClr val="tx1"/>
              </a:solidFill>
            </a:endParaRPr>
          </a:p>
        </p:txBody>
      </p:sp>
      <p:sp>
        <p:nvSpPr>
          <p:cNvPr id="6" name="矩形 5">
            <a:extLst>
              <a:ext uri="{FF2B5EF4-FFF2-40B4-BE49-F238E27FC236}">
                <a16:creationId xmlns:a16="http://schemas.microsoft.com/office/drawing/2014/main" id="{1E9BCA3A-EC56-9A6D-D7C5-4B61D52A2FEE}"/>
              </a:ext>
            </a:extLst>
          </p:cNvPr>
          <p:cNvSpPr/>
          <p:nvPr/>
        </p:nvSpPr>
        <p:spPr>
          <a:xfrm>
            <a:off x="3810000" y="28194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rsi</a:t>
            </a:r>
            <a:endParaRPr kumimoji="1" lang="zh-CN" altLang="en-US" dirty="0">
              <a:solidFill>
                <a:schemeClr val="tx1"/>
              </a:solidFill>
            </a:endParaRPr>
          </a:p>
        </p:txBody>
      </p:sp>
      <p:sp>
        <p:nvSpPr>
          <p:cNvPr id="7" name="任意形状 6">
            <a:extLst>
              <a:ext uri="{FF2B5EF4-FFF2-40B4-BE49-F238E27FC236}">
                <a16:creationId xmlns:a16="http://schemas.microsoft.com/office/drawing/2014/main" id="{3DD7B5F1-4E7A-5C3F-342F-F530AEE93CB0}"/>
              </a:ext>
            </a:extLst>
          </p:cNvPr>
          <p:cNvSpPr/>
          <p:nvPr/>
        </p:nvSpPr>
        <p:spPr>
          <a:xfrm>
            <a:off x="1566890" y="3159451"/>
            <a:ext cx="2547910" cy="802949"/>
          </a:xfrm>
          <a:custGeom>
            <a:avLst/>
            <a:gdLst>
              <a:gd name="connsiteX0" fmla="*/ 0 w 2547910"/>
              <a:gd name="connsiteY0" fmla="*/ 429195 h 802949"/>
              <a:gd name="connsiteX1" fmla="*/ 1490597 w 2547910"/>
              <a:gd name="connsiteY1" fmla="*/ 792450 h 802949"/>
              <a:gd name="connsiteX2" fmla="*/ 2455101 w 2547910"/>
              <a:gd name="connsiteY2" fmla="*/ 65940 h 802949"/>
              <a:gd name="connsiteX3" fmla="*/ 2455101 w 2547910"/>
              <a:gd name="connsiteY3" fmla="*/ 78466 h 802949"/>
            </a:gdLst>
            <a:ahLst/>
            <a:cxnLst>
              <a:cxn ang="0">
                <a:pos x="connsiteX0" y="connsiteY0"/>
              </a:cxn>
              <a:cxn ang="0">
                <a:pos x="connsiteX1" y="connsiteY1"/>
              </a:cxn>
              <a:cxn ang="0">
                <a:pos x="connsiteX2" y="connsiteY2"/>
              </a:cxn>
              <a:cxn ang="0">
                <a:pos x="connsiteX3" y="connsiteY3"/>
              </a:cxn>
            </a:cxnLst>
            <a:rect l="l" t="t" r="r" b="b"/>
            <a:pathLst>
              <a:path w="2547910" h="802949">
                <a:moveTo>
                  <a:pt x="0" y="429195"/>
                </a:moveTo>
                <a:cubicBezTo>
                  <a:pt x="540707" y="641093"/>
                  <a:pt x="1081414" y="852992"/>
                  <a:pt x="1490597" y="792450"/>
                </a:cubicBezTo>
                <a:cubicBezTo>
                  <a:pt x="1899780" y="731908"/>
                  <a:pt x="2294350" y="184937"/>
                  <a:pt x="2455101" y="65940"/>
                </a:cubicBezTo>
                <a:cubicBezTo>
                  <a:pt x="2615852" y="-53057"/>
                  <a:pt x="2535476" y="12704"/>
                  <a:pt x="2455101" y="7846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Line 35">
            <a:extLst>
              <a:ext uri="{FF2B5EF4-FFF2-40B4-BE49-F238E27FC236}">
                <a16:creationId xmlns:a16="http://schemas.microsoft.com/office/drawing/2014/main" id="{6647148B-7CAB-8C0B-F8D2-652F7067C953}"/>
              </a:ext>
            </a:extLst>
          </p:cNvPr>
          <p:cNvSpPr>
            <a:spLocks noChangeShapeType="1"/>
          </p:cNvSpPr>
          <p:nvPr/>
        </p:nvSpPr>
        <p:spPr bwMode="auto">
          <a:xfrm flipH="1">
            <a:off x="1600200" y="2473651"/>
            <a:ext cx="2209800" cy="726749"/>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9" name="Line 35">
            <a:extLst>
              <a:ext uri="{FF2B5EF4-FFF2-40B4-BE49-F238E27FC236}">
                <a16:creationId xmlns:a16="http://schemas.microsoft.com/office/drawing/2014/main" id="{5F2A1AA4-1423-70CB-69BA-42C130F156A7}"/>
              </a:ext>
            </a:extLst>
          </p:cNvPr>
          <p:cNvSpPr>
            <a:spLocks noChangeShapeType="1"/>
          </p:cNvSpPr>
          <p:nvPr/>
        </p:nvSpPr>
        <p:spPr bwMode="auto">
          <a:xfrm flipH="1">
            <a:off x="2667000" y="3083250"/>
            <a:ext cx="1143000" cy="304773"/>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 name="Line 35">
            <a:extLst>
              <a:ext uri="{FF2B5EF4-FFF2-40B4-BE49-F238E27FC236}">
                <a16:creationId xmlns:a16="http://schemas.microsoft.com/office/drawing/2014/main" id="{B5A5CD5E-50E0-3C73-EE91-56A4D5D2AF6F}"/>
              </a:ext>
            </a:extLst>
          </p:cNvPr>
          <p:cNvSpPr>
            <a:spLocks noChangeShapeType="1"/>
          </p:cNvSpPr>
          <p:nvPr/>
        </p:nvSpPr>
        <p:spPr bwMode="auto">
          <a:xfrm>
            <a:off x="1752600" y="2209800"/>
            <a:ext cx="457200"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 name="Line 35">
            <a:extLst>
              <a:ext uri="{FF2B5EF4-FFF2-40B4-BE49-F238E27FC236}">
                <a16:creationId xmlns:a16="http://schemas.microsoft.com/office/drawing/2014/main" id="{044A4626-2955-7C05-2D72-FDF1C37EEADF}"/>
              </a:ext>
            </a:extLst>
          </p:cNvPr>
          <p:cNvSpPr>
            <a:spLocks noChangeShapeType="1"/>
          </p:cNvSpPr>
          <p:nvPr/>
        </p:nvSpPr>
        <p:spPr bwMode="auto">
          <a:xfrm flipV="1">
            <a:off x="2590800" y="1981200"/>
            <a:ext cx="1219200" cy="98278"/>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任意形状 11">
            <a:extLst>
              <a:ext uri="{FF2B5EF4-FFF2-40B4-BE49-F238E27FC236}">
                <a16:creationId xmlns:a16="http://schemas.microsoft.com/office/drawing/2014/main" id="{81923232-D92A-3072-28F2-8585961B2CCD}"/>
              </a:ext>
            </a:extLst>
          </p:cNvPr>
          <p:cNvSpPr/>
          <p:nvPr/>
        </p:nvSpPr>
        <p:spPr>
          <a:xfrm>
            <a:off x="826718" y="1771643"/>
            <a:ext cx="2956142" cy="796193"/>
          </a:xfrm>
          <a:custGeom>
            <a:avLst/>
            <a:gdLst>
              <a:gd name="connsiteX0" fmla="*/ 0 w 2956142"/>
              <a:gd name="connsiteY0" fmla="*/ 796193 h 796193"/>
              <a:gd name="connsiteX1" fmla="*/ 613775 w 2956142"/>
              <a:gd name="connsiteY1" fmla="*/ 32105 h 796193"/>
              <a:gd name="connsiteX2" fmla="*/ 2956142 w 2956142"/>
              <a:gd name="connsiteY2" fmla="*/ 132313 h 796193"/>
              <a:gd name="connsiteX3" fmla="*/ 2956142 w 2956142"/>
              <a:gd name="connsiteY3" fmla="*/ 132313 h 796193"/>
            </a:gdLst>
            <a:ahLst/>
            <a:cxnLst>
              <a:cxn ang="0">
                <a:pos x="connsiteX0" y="connsiteY0"/>
              </a:cxn>
              <a:cxn ang="0">
                <a:pos x="connsiteX1" y="connsiteY1"/>
              </a:cxn>
              <a:cxn ang="0">
                <a:pos x="connsiteX2" y="connsiteY2"/>
              </a:cxn>
              <a:cxn ang="0">
                <a:pos x="connsiteX3" y="connsiteY3"/>
              </a:cxn>
            </a:cxnLst>
            <a:rect l="l" t="t" r="r" b="b"/>
            <a:pathLst>
              <a:path w="2956142" h="796193">
                <a:moveTo>
                  <a:pt x="0" y="796193"/>
                </a:moveTo>
                <a:cubicBezTo>
                  <a:pt x="60542" y="469472"/>
                  <a:pt x="121085" y="142752"/>
                  <a:pt x="613775" y="32105"/>
                </a:cubicBezTo>
                <a:cubicBezTo>
                  <a:pt x="1106465" y="-78542"/>
                  <a:pt x="2956142" y="132313"/>
                  <a:pt x="2956142" y="132313"/>
                </a:cubicBezTo>
                <a:lnTo>
                  <a:pt x="2956142" y="132313"/>
                </a:lnTo>
              </a:path>
            </a:pathLst>
          </a:cu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Line 35">
            <a:extLst>
              <a:ext uri="{FF2B5EF4-FFF2-40B4-BE49-F238E27FC236}">
                <a16:creationId xmlns:a16="http://schemas.microsoft.com/office/drawing/2014/main" id="{F039A163-BCAB-5991-3461-67921C783085}"/>
              </a:ext>
            </a:extLst>
          </p:cNvPr>
          <p:cNvSpPr>
            <a:spLocks noChangeShapeType="1"/>
          </p:cNvSpPr>
          <p:nvPr/>
        </p:nvSpPr>
        <p:spPr bwMode="auto">
          <a:xfrm flipV="1">
            <a:off x="3200400" y="2114729"/>
            <a:ext cx="609600" cy="171271"/>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4" name="Oval 29">
            <a:extLst>
              <a:ext uri="{FF2B5EF4-FFF2-40B4-BE49-F238E27FC236}">
                <a16:creationId xmlns:a16="http://schemas.microsoft.com/office/drawing/2014/main" id="{6081171A-6083-4418-6BF8-E623A55DBD1C}"/>
              </a:ext>
            </a:extLst>
          </p:cNvPr>
          <p:cNvSpPr>
            <a:spLocks noChangeArrowheads="1"/>
          </p:cNvSpPr>
          <p:nvPr/>
        </p:nvSpPr>
        <p:spPr bwMode="auto">
          <a:xfrm>
            <a:off x="5638800" y="1981200"/>
            <a:ext cx="2209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r>
              <a:rPr lang="zh-CN" altLang="en-US" sz="2000" dirty="0"/>
              <a:t> </a:t>
            </a:r>
            <a:r>
              <a:rPr lang="en-US" altLang="zh-CN" sz="2000" dirty="0"/>
              <a:t>b,</a:t>
            </a:r>
            <a:r>
              <a:rPr lang="zh-CN" altLang="en-US" sz="2000" dirty="0"/>
              <a:t> </a:t>
            </a:r>
            <a:r>
              <a:rPr lang="en-US" altLang="zh-CN" sz="2000" dirty="0"/>
              <a:t>c,</a:t>
            </a:r>
            <a:r>
              <a:rPr lang="zh-CN" altLang="en-US" sz="2000" dirty="0"/>
              <a:t> </a:t>
            </a:r>
            <a:r>
              <a:rPr lang="en-US" altLang="zh-CN" sz="2000" dirty="0"/>
              <a:t>d,</a:t>
            </a:r>
            <a:r>
              <a:rPr lang="zh-CN" altLang="en-US" sz="2000" dirty="0"/>
              <a:t> </a:t>
            </a:r>
            <a:r>
              <a:rPr lang="en-US" altLang="zh-CN" sz="2000" dirty="0" err="1"/>
              <a:t>rax</a:t>
            </a:r>
            <a:endParaRPr lang="en-US" altLang="zh-CN" sz="2000" dirty="0"/>
          </a:p>
        </p:txBody>
      </p:sp>
      <p:sp>
        <p:nvSpPr>
          <p:cNvPr id="20" name="Oval 33">
            <a:extLst>
              <a:ext uri="{FF2B5EF4-FFF2-40B4-BE49-F238E27FC236}">
                <a16:creationId xmlns:a16="http://schemas.microsoft.com/office/drawing/2014/main" id="{7034177D-EE55-FD21-0761-9DA84E99E682}"/>
              </a:ext>
            </a:extLst>
          </p:cNvPr>
          <p:cNvSpPr>
            <a:spLocks noChangeArrowheads="1"/>
          </p:cNvSpPr>
          <p:nvPr/>
        </p:nvSpPr>
        <p:spPr bwMode="auto">
          <a:xfrm>
            <a:off x="5867400" y="3200400"/>
            <a:ext cx="1066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r>
              <a:rPr lang="zh-CN" altLang="en-US" sz="2000" dirty="0"/>
              <a:t> </a:t>
            </a:r>
            <a:r>
              <a:rPr lang="en-US" altLang="zh-CN" sz="2000" dirty="0" err="1"/>
              <a:t>rdi</a:t>
            </a:r>
            <a:endParaRPr lang="en-US" altLang="zh-CN" sz="2000" dirty="0"/>
          </a:p>
        </p:txBody>
      </p:sp>
      <p:sp>
        <p:nvSpPr>
          <p:cNvPr id="21" name="Oval 34">
            <a:extLst>
              <a:ext uri="{FF2B5EF4-FFF2-40B4-BE49-F238E27FC236}">
                <a16:creationId xmlns:a16="http://schemas.microsoft.com/office/drawing/2014/main" id="{72883869-1BC7-9978-49B6-83E2E7D708BA}"/>
              </a:ext>
            </a:extLst>
          </p:cNvPr>
          <p:cNvSpPr>
            <a:spLocks noChangeArrowheads="1"/>
          </p:cNvSpPr>
          <p:nvPr/>
        </p:nvSpPr>
        <p:spPr bwMode="auto">
          <a:xfrm>
            <a:off x="7391400" y="3200400"/>
            <a:ext cx="838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r>
              <a:rPr lang="zh-CN" altLang="en-US" sz="2000" dirty="0"/>
              <a:t> </a:t>
            </a:r>
            <a:r>
              <a:rPr lang="en-US" altLang="zh-CN" sz="2000" dirty="0" err="1"/>
              <a:t>rsi</a:t>
            </a:r>
            <a:endParaRPr lang="en-US" altLang="zh-CN" sz="2000" dirty="0"/>
          </a:p>
        </p:txBody>
      </p:sp>
      <p:sp>
        <p:nvSpPr>
          <p:cNvPr id="22" name="Line 35">
            <a:extLst>
              <a:ext uri="{FF2B5EF4-FFF2-40B4-BE49-F238E27FC236}">
                <a16:creationId xmlns:a16="http://schemas.microsoft.com/office/drawing/2014/main" id="{378EE91A-5181-A72B-50D8-EB21A13880C6}"/>
              </a:ext>
            </a:extLst>
          </p:cNvPr>
          <p:cNvSpPr>
            <a:spLocks noChangeShapeType="1"/>
          </p:cNvSpPr>
          <p:nvPr/>
        </p:nvSpPr>
        <p:spPr bwMode="auto">
          <a:xfrm>
            <a:off x="6934200" y="34290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6">
            <a:extLst>
              <a:ext uri="{FF2B5EF4-FFF2-40B4-BE49-F238E27FC236}">
                <a16:creationId xmlns:a16="http://schemas.microsoft.com/office/drawing/2014/main" id="{1B108FEB-4B31-F1ED-71D5-FBF199915033}"/>
              </a:ext>
            </a:extLst>
          </p:cNvPr>
          <p:cNvSpPr>
            <a:spLocks noChangeShapeType="1"/>
          </p:cNvSpPr>
          <p:nvPr/>
        </p:nvSpPr>
        <p:spPr bwMode="auto">
          <a:xfrm>
            <a:off x="6858000" y="24384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5" name="Line 35">
            <a:extLst>
              <a:ext uri="{FF2B5EF4-FFF2-40B4-BE49-F238E27FC236}">
                <a16:creationId xmlns:a16="http://schemas.microsoft.com/office/drawing/2014/main" id="{DAFEB092-8958-F05F-3FA0-48E3D11ED9AC}"/>
              </a:ext>
            </a:extLst>
          </p:cNvPr>
          <p:cNvSpPr>
            <a:spLocks noChangeShapeType="1"/>
          </p:cNvSpPr>
          <p:nvPr/>
        </p:nvSpPr>
        <p:spPr bwMode="auto">
          <a:xfrm>
            <a:off x="6705600" y="2514600"/>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5" name="文本框 34">
            <a:extLst>
              <a:ext uri="{FF2B5EF4-FFF2-40B4-BE49-F238E27FC236}">
                <a16:creationId xmlns:a16="http://schemas.microsoft.com/office/drawing/2014/main" id="{8A519AB8-4462-CE70-C9A5-8AF3A78DB25A}"/>
              </a:ext>
            </a:extLst>
          </p:cNvPr>
          <p:cNvSpPr txBox="1"/>
          <p:nvPr/>
        </p:nvSpPr>
        <p:spPr>
          <a:xfrm>
            <a:off x="228600" y="4300149"/>
            <a:ext cx="2956142" cy="1872051"/>
          </a:xfrm>
          <a:prstGeom prst="rect">
            <a:avLst/>
          </a:prstGeom>
          <a:noFill/>
        </p:spPr>
        <p:txBody>
          <a:bodyPr wrap="square" rtlCol="0">
            <a:spAutoFit/>
          </a:bodyPr>
          <a:lstStyle/>
          <a:p>
            <a:r>
              <a:rPr kumimoji="1" lang="en-US" altLang="zh-CN" dirty="0"/>
              <a:t>Generate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Tree>
    <p:extLst>
      <p:ext uri="{BB962C8B-B14F-4D97-AF65-F5344CB8AC3E}">
        <p14:creationId xmlns:p14="http://schemas.microsoft.com/office/powerpoint/2010/main" val="17153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Coalescing</a:t>
            </a:r>
            <a:r>
              <a:rPr kumimoji="1" lang="zh-CN" altLang="en-US" dirty="0"/>
              <a:t> </a:t>
            </a:r>
            <a:r>
              <a:rPr kumimoji="1" lang="en-US" altLang="zh-CN" dirty="0"/>
              <a:t>is</a:t>
            </a:r>
            <a:r>
              <a:rPr kumimoji="1" lang="zh-CN" altLang="en-US" dirty="0"/>
              <a:t> </a:t>
            </a:r>
            <a:r>
              <a:rPr kumimoji="1" lang="en-US" altLang="zh-CN" dirty="0"/>
              <a:t>hard</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Aggressive</a:t>
            </a:r>
            <a:r>
              <a:rPr kumimoji="1" lang="zh-CN" altLang="en-US" dirty="0"/>
              <a:t> </a:t>
            </a:r>
            <a:r>
              <a:rPr kumimoji="1" lang="en-US" altLang="zh-CN" dirty="0"/>
              <a:t>coalescing</a:t>
            </a:r>
            <a:r>
              <a:rPr kumimoji="1" lang="zh-CN" altLang="en-US" dirty="0"/>
              <a:t> </a:t>
            </a:r>
            <a:r>
              <a:rPr kumimoji="1" lang="en-US" altLang="zh-CN" dirty="0"/>
              <a:t>may</a:t>
            </a:r>
            <a:r>
              <a:rPr kumimoji="1" lang="zh-CN" altLang="en-US" dirty="0"/>
              <a:t> </a:t>
            </a:r>
            <a:r>
              <a:rPr kumimoji="1" lang="en-US" altLang="zh-CN" dirty="0"/>
              <a:t>have</a:t>
            </a:r>
            <a:r>
              <a:rPr kumimoji="1" lang="zh-CN" altLang="en-US" dirty="0"/>
              <a:t> </a:t>
            </a:r>
            <a:r>
              <a:rPr kumimoji="1" lang="en-US" altLang="zh-CN" dirty="0"/>
              <a:t>undesirable</a:t>
            </a:r>
            <a:r>
              <a:rPr kumimoji="1" lang="zh-CN" altLang="en-US" dirty="0"/>
              <a:t> </a:t>
            </a:r>
            <a:r>
              <a:rPr kumimoji="1" lang="en-US" altLang="zh-CN" dirty="0"/>
              <a:t>effects</a:t>
            </a:r>
            <a:r>
              <a:rPr kumimoji="1" lang="zh-CN" altLang="en-US" dirty="0"/>
              <a:t> </a:t>
            </a:r>
            <a:r>
              <a:rPr kumimoji="1" lang="en-US" altLang="zh-CN" dirty="0"/>
              <a:t>to</a:t>
            </a:r>
            <a:r>
              <a:rPr kumimoji="1" lang="zh-CN" altLang="en-US" dirty="0"/>
              <a:t> </a:t>
            </a:r>
            <a:r>
              <a:rPr kumimoji="1" lang="en-US" altLang="zh-CN" dirty="0"/>
              <a:t>make</a:t>
            </a:r>
            <a:r>
              <a:rPr kumimoji="1" lang="zh-CN" altLang="en-US" dirty="0"/>
              <a:t> </a:t>
            </a:r>
            <a:r>
              <a:rPr kumimoji="1" lang="en-US" altLang="zh-CN" dirty="0"/>
              <a:t>a</a:t>
            </a:r>
            <a:r>
              <a:rPr kumimoji="1" lang="zh-CN" altLang="en-US" dirty="0"/>
              <a:t> </a:t>
            </a:r>
            <a:r>
              <a:rPr kumimoji="1" lang="en-US" altLang="zh-CN" dirty="0"/>
              <a:t>K-colorable</a:t>
            </a:r>
            <a:r>
              <a:rPr kumimoji="1" lang="zh-CN" altLang="en-US" dirty="0"/>
              <a:t> </a:t>
            </a:r>
            <a:r>
              <a:rPr kumimoji="1" lang="en-US" altLang="zh-CN" dirty="0"/>
              <a:t>graph</a:t>
            </a:r>
            <a:r>
              <a:rPr kumimoji="1" lang="zh-CN" altLang="en-US" dirty="0"/>
              <a:t> </a:t>
            </a:r>
            <a:r>
              <a:rPr kumimoji="1" lang="en-US" altLang="zh-CN" dirty="0"/>
              <a:t>uncolorable</a:t>
            </a:r>
          </a:p>
          <a:p>
            <a:pPr lvl="1"/>
            <a:r>
              <a:rPr kumimoji="1" lang="en-US" altLang="zh-CN" dirty="0"/>
              <a:t>i.e.,</a:t>
            </a:r>
            <a:r>
              <a:rPr kumimoji="1" lang="zh-CN" altLang="en-US" dirty="0"/>
              <a:t> </a:t>
            </a:r>
            <a:r>
              <a:rPr kumimoji="1" lang="en-US" altLang="zh-CN" dirty="0"/>
              <a:t>it</a:t>
            </a:r>
            <a:r>
              <a:rPr kumimoji="1" lang="zh-CN" altLang="en-US" dirty="0"/>
              <a:t> </a:t>
            </a:r>
            <a:r>
              <a:rPr kumimoji="1" lang="en-US" altLang="zh-CN" dirty="0"/>
              <a:t>makes</a:t>
            </a:r>
            <a:r>
              <a:rPr kumimoji="1" lang="zh-CN" altLang="en-US" dirty="0"/>
              <a:t> </a:t>
            </a:r>
            <a:r>
              <a:rPr kumimoji="1" lang="en-US" altLang="zh-CN" dirty="0"/>
              <a:t>graph</a:t>
            </a:r>
            <a:r>
              <a:rPr kumimoji="1" lang="zh-CN" altLang="en-US" dirty="0"/>
              <a:t> </a:t>
            </a:r>
            <a:r>
              <a:rPr kumimoji="1" lang="en-US" altLang="zh-CN" dirty="0"/>
              <a:t>coloring</a:t>
            </a:r>
            <a:r>
              <a:rPr kumimoji="1" lang="zh-CN" altLang="en-US" dirty="0"/>
              <a:t> </a:t>
            </a:r>
            <a:r>
              <a:rPr kumimoji="1" lang="en-US" altLang="zh-CN" dirty="0"/>
              <a:t>more</a:t>
            </a:r>
            <a:r>
              <a:rPr kumimoji="1" lang="zh-CN" altLang="en-US" dirty="0"/>
              <a:t> </a:t>
            </a:r>
            <a:r>
              <a:rPr kumimoji="1" lang="en-US" altLang="zh-CN" dirty="0"/>
              <a:t>difficult!</a:t>
            </a:r>
          </a:p>
        </p:txBody>
      </p:sp>
      <p:sp>
        <p:nvSpPr>
          <p:cNvPr id="4" name="Oval 29">
            <a:extLst>
              <a:ext uri="{FF2B5EF4-FFF2-40B4-BE49-F238E27FC236}">
                <a16:creationId xmlns:a16="http://schemas.microsoft.com/office/drawing/2014/main" id="{0F569AB9-797E-6F87-36FE-8154A4E5D74B}"/>
              </a:ext>
            </a:extLst>
          </p:cNvPr>
          <p:cNvSpPr>
            <a:spLocks noChangeArrowheads="1"/>
          </p:cNvSpPr>
          <p:nvPr/>
        </p:nvSpPr>
        <p:spPr bwMode="auto">
          <a:xfrm>
            <a:off x="23622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p>
        </p:txBody>
      </p:sp>
      <p:sp>
        <p:nvSpPr>
          <p:cNvPr id="5" name="Oval 30">
            <a:extLst>
              <a:ext uri="{FF2B5EF4-FFF2-40B4-BE49-F238E27FC236}">
                <a16:creationId xmlns:a16="http://schemas.microsoft.com/office/drawing/2014/main" id="{996DE541-AD3F-4477-2EBB-CD96C35BED5E}"/>
              </a:ext>
            </a:extLst>
          </p:cNvPr>
          <p:cNvSpPr>
            <a:spLocks noChangeArrowheads="1"/>
          </p:cNvSpPr>
          <p:nvPr/>
        </p:nvSpPr>
        <p:spPr bwMode="auto">
          <a:xfrm>
            <a:off x="32766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3">
            <a:extLst>
              <a:ext uri="{FF2B5EF4-FFF2-40B4-BE49-F238E27FC236}">
                <a16:creationId xmlns:a16="http://schemas.microsoft.com/office/drawing/2014/main" id="{3B0854FF-9C74-3002-F337-2EC16CD3B30A}"/>
              </a:ext>
            </a:extLst>
          </p:cNvPr>
          <p:cNvSpPr>
            <a:spLocks noChangeArrowheads="1"/>
          </p:cNvSpPr>
          <p:nvPr/>
        </p:nvSpPr>
        <p:spPr bwMode="auto">
          <a:xfrm>
            <a:off x="23622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7" name="Oval 34">
            <a:extLst>
              <a:ext uri="{FF2B5EF4-FFF2-40B4-BE49-F238E27FC236}">
                <a16:creationId xmlns:a16="http://schemas.microsoft.com/office/drawing/2014/main" id="{427988D6-D1DE-E70E-4175-0DB3C7254BE7}"/>
              </a:ext>
            </a:extLst>
          </p:cNvPr>
          <p:cNvSpPr>
            <a:spLocks noChangeArrowheads="1"/>
          </p:cNvSpPr>
          <p:nvPr/>
        </p:nvSpPr>
        <p:spPr bwMode="auto">
          <a:xfrm>
            <a:off x="32766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8" name="Line 35">
            <a:extLst>
              <a:ext uri="{FF2B5EF4-FFF2-40B4-BE49-F238E27FC236}">
                <a16:creationId xmlns:a16="http://schemas.microsoft.com/office/drawing/2014/main" id="{CFE83C1A-29D8-5000-3D98-122E316BDCD7}"/>
              </a:ext>
            </a:extLst>
          </p:cNvPr>
          <p:cNvSpPr>
            <a:spLocks noChangeShapeType="1"/>
          </p:cNvSpPr>
          <p:nvPr/>
        </p:nvSpPr>
        <p:spPr bwMode="auto">
          <a:xfrm>
            <a:off x="2819400" y="5754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5">
            <a:extLst>
              <a:ext uri="{FF2B5EF4-FFF2-40B4-BE49-F238E27FC236}">
                <a16:creationId xmlns:a16="http://schemas.microsoft.com/office/drawing/2014/main" id="{9FBBF083-0209-C325-61AC-15A0571A9831}"/>
              </a:ext>
            </a:extLst>
          </p:cNvPr>
          <p:cNvSpPr>
            <a:spLocks noChangeShapeType="1"/>
          </p:cNvSpPr>
          <p:nvPr/>
        </p:nvSpPr>
        <p:spPr bwMode="auto">
          <a:xfrm>
            <a:off x="28194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a:extLst>
              <a:ext uri="{FF2B5EF4-FFF2-40B4-BE49-F238E27FC236}">
                <a16:creationId xmlns:a16="http://schemas.microsoft.com/office/drawing/2014/main" id="{29E5207E-B51E-316F-49DC-C964DDF8019D}"/>
              </a:ext>
            </a:extLst>
          </p:cNvPr>
          <p:cNvSpPr>
            <a:spLocks noChangeShapeType="1"/>
          </p:cNvSpPr>
          <p:nvPr/>
        </p:nvSpPr>
        <p:spPr bwMode="auto">
          <a:xfrm flipH="1">
            <a:off x="35052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5">
            <a:extLst>
              <a:ext uri="{FF2B5EF4-FFF2-40B4-BE49-F238E27FC236}">
                <a16:creationId xmlns:a16="http://schemas.microsoft.com/office/drawing/2014/main" id="{31F6A530-4A5E-27C1-AA3D-EDD36CE9875C}"/>
              </a:ext>
            </a:extLst>
          </p:cNvPr>
          <p:cNvSpPr>
            <a:spLocks noChangeShapeType="1"/>
          </p:cNvSpPr>
          <p:nvPr/>
        </p:nvSpPr>
        <p:spPr bwMode="auto">
          <a:xfrm>
            <a:off x="2590800" y="4840069"/>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Oval 29">
            <a:extLst>
              <a:ext uri="{FF2B5EF4-FFF2-40B4-BE49-F238E27FC236}">
                <a16:creationId xmlns:a16="http://schemas.microsoft.com/office/drawing/2014/main" id="{7390E471-4409-DE9C-304D-71E8D8EEF9B6}"/>
              </a:ext>
            </a:extLst>
          </p:cNvPr>
          <p:cNvSpPr>
            <a:spLocks noChangeArrowheads="1"/>
          </p:cNvSpPr>
          <p:nvPr/>
        </p:nvSpPr>
        <p:spPr bwMode="auto">
          <a:xfrm>
            <a:off x="4724401" y="4382869"/>
            <a:ext cx="685799"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a,x</a:t>
            </a:r>
            <a:endParaRPr lang="en-US" altLang="zh-CN" sz="2000" dirty="0"/>
          </a:p>
        </p:txBody>
      </p:sp>
      <p:sp>
        <p:nvSpPr>
          <p:cNvPr id="13" name="Oval 30">
            <a:extLst>
              <a:ext uri="{FF2B5EF4-FFF2-40B4-BE49-F238E27FC236}">
                <a16:creationId xmlns:a16="http://schemas.microsoft.com/office/drawing/2014/main" id="{7792C6C6-06AC-D732-36A7-C9E5C3A2CA81}"/>
              </a:ext>
            </a:extLst>
          </p:cNvPr>
          <p:cNvSpPr>
            <a:spLocks noChangeArrowheads="1"/>
          </p:cNvSpPr>
          <p:nvPr/>
        </p:nvSpPr>
        <p:spPr bwMode="auto">
          <a:xfrm>
            <a:off x="58674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15" name="Oval 34">
            <a:extLst>
              <a:ext uri="{FF2B5EF4-FFF2-40B4-BE49-F238E27FC236}">
                <a16:creationId xmlns:a16="http://schemas.microsoft.com/office/drawing/2014/main" id="{78562FD5-701C-A6D9-FC6D-E76A6FC331F5}"/>
              </a:ext>
            </a:extLst>
          </p:cNvPr>
          <p:cNvSpPr>
            <a:spLocks noChangeArrowheads="1"/>
          </p:cNvSpPr>
          <p:nvPr/>
        </p:nvSpPr>
        <p:spPr bwMode="auto">
          <a:xfrm>
            <a:off x="58674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16" name="Line 35">
            <a:extLst>
              <a:ext uri="{FF2B5EF4-FFF2-40B4-BE49-F238E27FC236}">
                <a16:creationId xmlns:a16="http://schemas.microsoft.com/office/drawing/2014/main" id="{595A5EF2-4CB2-0CB1-29BC-1253D8B7DAD0}"/>
              </a:ext>
            </a:extLst>
          </p:cNvPr>
          <p:cNvSpPr>
            <a:spLocks noChangeShapeType="1"/>
          </p:cNvSpPr>
          <p:nvPr/>
        </p:nvSpPr>
        <p:spPr bwMode="auto">
          <a:xfrm>
            <a:off x="5181600" y="4840069"/>
            <a:ext cx="6858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a:extLst>
              <a:ext uri="{FF2B5EF4-FFF2-40B4-BE49-F238E27FC236}">
                <a16:creationId xmlns:a16="http://schemas.microsoft.com/office/drawing/2014/main" id="{D622B55F-B755-62BA-95FD-CF3B9D7BCACD}"/>
              </a:ext>
            </a:extLst>
          </p:cNvPr>
          <p:cNvSpPr>
            <a:spLocks noChangeShapeType="1"/>
          </p:cNvSpPr>
          <p:nvPr/>
        </p:nvSpPr>
        <p:spPr bwMode="auto">
          <a:xfrm>
            <a:off x="54102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5">
            <a:extLst>
              <a:ext uri="{FF2B5EF4-FFF2-40B4-BE49-F238E27FC236}">
                <a16:creationId xmlns:a16="http://schemas.microsoft.com/office/drawing/2014/main" id="{3EA41A96-A7E5-4E9B-E659-523A8F497AA5}"/>
              </a:ext>
            </a:extLst>
          </p:cNvPr>
          <p:cNvSpPr>
            <a:spLocks noChangeShapeType="1"/>
          </p:cNvSpPr>
          <p:nvPr/>
        </p:nvSpPr>
        <p:spPr bwMode="auto">
          <a:xfrm flipH="1">
            <a:off x="60960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文本框 19">
            <a:extLst>
              <a:ext uri="{FF2B5EF4-FFF2-40B4-BE49-F238E27FC236}">
                <a16:creationId xmlns:a16="http://schemas.microsoft.com/office/drawing/2014/main" id="{A3B23E26-FF7C-2207-0982-FFA1DDFB2954}"/>
              </a:ext>
            </a:extLst>
          </p:cNvPr>
          <p:cNvSpPr txBox="1"/>
          <p:nvPr/>
        </p:nvSpPr>
        <p:spPr>
          <a:xfrm>
            <a:off x="2057400" y="6211669"/>
            <a:ext cx="1600200" cy="369332"/>
          </a:xfrm>
          <a:prstGeom prst="rect">
            <a:avLst/>
          </a:prstGeom>
          <a:noFill/>
        </p:spPr>
        <p:txBody>
          <a:bodyPr wrap="square" rtlCol="0">
            <a:spAutoFit/>
          </a:bodyPr>
          <a:lstStyle/>
          <a:p>
            <a:r>
              <a:rPr kumimoji="1" lang="en-US" altLang="zh-CN" dirty="0"/>
              <a:t>2-colorable</a:t>
            </a:r>
            <a:endParaRPr kumimoji="1" lang="zh-CN" altLang="en-US" dirty="0"/>
          </a:p>
        </p:txBody>
      </p:sp>
      <p:sp>
        <p:nvSpPr>
          <p:cNvPr id="21" name="文本框 20">
            <a:extLst>
              <a:ext uri="{FF2B5EF4-FFF2-40B4-BE49-F238E27FC236}">
                <a16:creationId xmlns:a16="http://schemas.microsoft.com/office/drawing/2014/main" id="{7690D6A0-79F3-72FC-731F-2D5AB3F753A4}"/>
              </a:ext>
            </a:extLst>
          </p:cNvPr>
          <p:cNvSpPr txBox="1"/>
          <p:nvPr/>
        </p:nvSpPr>
        <p:spPr>
          <a:xfrm>
            <a:off x="4876800" y="6211669"/>
            <a:ext cx="2286000" cy="646331"/>
          </a:xfrm>
          <a:prstGeom prst="rect">
            <a:avLst/>
          </a:prstGeom>
          <a:noFill/>
        </p:spPr>
        <p:txBody>
          <a:bodyPr wrap="square" rtlCol="0">
            <a:spAutoFit/>
          </a:bodyPr>
          <a:lstStyle/>
          <a:p>
            <a:r>
              <a:rPr kumimoji="1" lang="en-US" altLang="zh-CN" dirty="0"/>
              <a:t>Not</a:t>
            </a:r>
            <a:r>
              <a:rPr kumimoji="1" lang="zh-CN" altLang="en-US" dirty="0"/>
              <a:t> </a:t>
            </a:r>
            <a:r>
              <a:rPr kumimoji="1" lang="en-US" altLang="zh-CN" dirty="0"/>
              <a:t>2-colorable.</a:t>
            </a:r>
          </a:p>
          <a:p>
            <a:r>
              <a:rPr kumimoji="1" lang="en-US" altLang="zh-CN" dirty="0"/>
              <a:t>It</a:t>
            </a:r>
            <a:r>
              <a:rPr kumimoji="1" lang="zh-CN" altLang="en-US" dirty="0"/>
              <a:t> </a:t>
            </a:r>
            <a:r>
              <a:rPr kumimoji="1" lang="en-US" altLang="zh-CN" dirty="0"/>
              <a:t>has</a:t>
            </a:r>
            <a:r>
              <a:rPr kumimoji="1" lang="zh-CN" altLang="en-US" dirty="0"/>
              <a:t> </a:t>
            </a:r>
            <a:r>
              <a:rPr kumimoji="1" lang="en-US" altLang="zh-CN" dirty="0"/>
              <a:t>K3.</a:t>
            </a:r>
            <a:endParaRPr kumimoji="1" lang="zh-CN" altLang="en-US" dirty="0"/>
          </a:p>
        </p:txBody>
      </p:sp>
    </p:spTree>
    <p:extLst>
      <p:ext uri="{BB962C8B-B14F-4D97-AF65-F5344CB8AC3E}">
        <p14:creationId xmlns:p14="http://schemas.microsoft.com/office/powerpoint/2010/main" val="29693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linds(horizontal)">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20" grpId="0"/>
      <p:bldP spid="2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Briggs</a:t>
            </a:r>
            <a:r>
              <a:rPr lang="en-US" altLang="zh-CN" i="1" dirty="0">
                <a:latin typeface="Arial" panose="020B0604020202020204" pitchFamily="34" charset="0"/>
              </a:rPr>
              <a:t>’</a:t>
            </a:r>
            <a:r>
              <a:rPr lang="en-US" altLang="zh-CN" i="1" dirty="0"/>
              <a:t> Strategy</a:t>
            </a:r>
          </a:p>
        </p:txBody>
      </p:sp>
    </p:spTree>
    <p:extLst>
      <p:ext uri="{BB962C8B-B14F-4D97-AF65-F5344CB8AC3E}">
        <p14:creationId xmlns:p14="http://schemas.microsoft.com/office/powerpoint/2010/main" val="24957545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dirty="0"/>
              <a:t>Briggs’ Theorem</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[Briggs,</a:t>
            </a:r>
            <a:r>
              <a:rPr lang="zh-CN" altLang="en-US" dirty="0"/>
              <a:t> </a:t>
            </a:r>
            <a:r>
              <a:rPr lang="en-US" altLang="zh-CN" dirty="0"/>
              <a:t>1994] Given a graph </a:t>
            </a:r>
            <a:r>
              <a:rPr lang="en-US" altLang="zh-CN" dirty="0">
                <a:solidFill>
                  <a:srgbClr val="0432FF"/>
                </a:solidFill>
              </a:rPr>
              <a:t>G</a:t>
            </a:r>
            <a:r>
              <a:rPr lang="en-US" altLang="zh-CN" dirty="0"/>
              <a:t> and </a:t>
            </a:r>
            <a:r>
              <a:rPr lang="en-US" altLang="zh-CN" dirty="0">
                <a:solidFill>
                  <a:srgbClr val="0432FF"/>
                </a:solidFill>
              </a:rPr>
              <a:t>K</a:t>
            </a:r>
            <a:r>
              <a:rPr lang="en-US" altLang="zh-CN" dirty="0"/>
              <a:t> colors, for a move-related edge </a:t>
            </a:r>
            <a:r>
              <a:rPr lang="en-US" altLang="zh-CN" dirty="0">
                <a:solidFill>
                  <a:srgbClr val="0432FF"/>
                </a:solidFill>
              </a:rPr>
              <a:t>&lt;x, y&gt;</a:t>
            </a:r>
            <a:r>
              <a:rPr lang="en-US" altLang="zh-CN" dirty="0"/>
              <a:t>, if the merged node </a:t>
            </a:r>
            <a:r>
              <a:rPr lang="en-US" altLang="zh-CN" dirty="0" err="1">
                <a:solidFill>
                  <a:srgbClr val="0432FF"/>
                </a:solidFill>
              </a:rPr>
              <a:t>x&amp;y</a:t>
            </a:r>
            <a:r>
              <a:rPr lang="en-US" altLang="zh-CN" dirty="0"/>
              <a:t> has less than K significant neighbors, then coalescing does not change G’s K-</a:t>
            </a:r>
            <a:r>
              <a:rPr lang="en-US" altLang="zh-CN" dirty="0" err="1"/>
              <a:t>colorability</a:t>
            </a:r>
            <a:r>
              <a:rPr lang="en-US" altLang="zh-CN" dirty="0"/>
              <a:t>.</a:t>
            </a:r>
          </a:p>
          <a:p>
            <a:pPr lvl="1"/>
            <a:r>
              <a:rPr lang="en-US" altLang="zh-CN" dirty="0"/>
              <a:t>Proof?</a:t>
            </a:r>
          </a:p>
        </p:txBody>
      </p:sp>
    </p:spTree>
    <p:extLst>
      <p:ext uri="{BB962C8B-B14F-4D97-AF65-F5344CB8AC3E}">
        <p14:creationId xmlns:p14="http://schemas.microsoft.com/office/powerpoint/2010/main" val="358603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Prologue</a:t>
            </a:r>
            <a:r>
              <a:rPr lang="zh-CN" altLang="en-US" dirty="0"/>
              <a:t> </a:t>
            </a:r>
            <a:r>
              <a:rPr lang="en-US" altLang="zh-CN" dirty="0"/>
              <a:t>and</a:t>
            </a:r>
            <a:r>
              <a:rPr lang="zh-CN" altLang="en-US" dirty="0"/>
              <a:t> </a:t>
            </a:r>
            <a:r>
              <a:rPr lang="en-US" altLang="zh-CN" dirty="0"/>
              <a:t>Epilogue</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799" y="2017712"/>
            <a:ext cx="4067175"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 Add</a:t>
            </a:r>
            <a:r>
              <a:rPr lang="zh-CN" altLang="en-US" sz="1800" b="1" dirty="0">
                <a:latin typeface="Courier New" panose="02070309020205020404" pitchFamily="49" charset="0"/>
              </a:rPr>
              <a:t> </a:t>
            </a:r>
            <a:r>
              <a:rPr lang="en-US" altLang="zh-CN" sz="1800" b="1" dirty="0">
                <a:latin typeface="Courier New" panose="02070309020205020404" pitchFamily="49" charset="0"/>
              </a:rPr>
              <a:t>pro-</a:t>
            </a:r>
            <a:r>
              <a:rPr lang="zh-CN" altLang="en-US" sz="1800" b="1" dirty="0">
                <a:latin typeface="Courier New" panose="02070309020205020404" pitchFamily="49" charset="0"/>
              </a:rPr>
              <a:t> </a:t>
            </a:r>
            <a:r>
              <a:rPr lang="en-US" altLang="zh-CN" sz="1800" b="1" dirty="0">
                <a:latin typeface="Courier New" panose="02070309020205020404" pitchFamily="49" charset="0"/>
              </a:rPr>
              <a:t>and</a:t>
            </a:r>
            <a:r>
              <a:rPr lang="zh-CN" altLang="en-US" sz="1800" b="1" dirty="0">
                <a:latin typeface="Courier New" panose="02070309020205020404" pitchFamily="49" charset="0"/>
              </a:rPr>
              <a:t> </a:t>
            </a:r>
            <a:r>
              <a:rPr lang="en-US" altLang="zh-CN" sz="1800" b="1" dirty="0">
                <a:latin typeface="Courier New" panose="02070309020205020404" pitchFamily="49" charset="0"/>
              </a:rPr>
              <a:t>epilogue:</a:t>
            </a:r>
          </a:p>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(do</a:t>
            </a:r>
            <a:r>
              <a:rPr lang="zh-CN" altLang="en-US" sz="1800" b="1" dirty="0">
                <a:latin typeface="Courier New" panose="02070309020205020404" pitchFamily="49" charset="0"/>
              </a:rPr>
              <a:t> </a:t>
            </a:r>
            <a:r>
              <a:rPr lang="en-US" altLang="zh-CN" sz="1800" b="1" dirty="0">
                <a:latin typeface="Courier New" panose="02070309020205020404" pitchFamily="49" charset="0"/>
              </a:rPr>
              <a:t>we</a:t>
            </a:r>
            <a:r>
              <a:rPr lang="zh-CN" altLang="en-US" sz="1800" b="1" dirty="0">
                <a:latin typeface="Courier New" panose="02070309020205020404" pitchFamily="49" charset="0"/>
              </a:rPr>
              <a:t> </a:t>
            </a:r>
            <a:r>
              <a:rPr lang="en-US" altLang="zh-CN" sz="1800" b="1" dirty="0">
                <a:latin typeface="Courier New" panose="02070309020205020404" pitchFamily="49" charset="0"/>
              </a:rPr>
              <a:t>really</a:t>
            </a:r>
            <a:r>
              <a:rPr lang="zh-CN" altLang="en-US" sz="1800" b="1" dirty="0">
                <a:latin typeface="Courier New" panose="02070309020205020404" pitchFamily="49" charset="0"/>
              </a:rPr>
              <a:t> </a:t>
            </a:r>
            <a:r>
              <a:rPr lang="en-US" altLang="zh-CN" sz="1800" b="1" dirty="0">
                <a:latin typeface="Courier New" panose="02070309020205020404" pitchFamily="49" charset="0"/>
              </a:rPr>
              <a:t>need</a:t>
            </a:r>
            <a:r>
              <a:rPr lang="zh-CN" altLang="en-US" sz="1800" b="1" dirty="0">
                <a:latin typeface="Courier New" panose="02070309020205020404" pitchFamily="49" charset="0"/>
              </a:rPr>
              <a:t> </a:t>
            </a:r>
            <a:r>
              <a:rPr lang="en-US" altLang="zh-CN" sz="1800" b="1" dirty="0">
                <a:latin typeface="Courier New" panose="02070309020205020404" pitchFamily="49" charset="0"/>
              </a:rPr>
              <a:t>this?)</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pushq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rsp</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leave</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extLst>
      <p:ext uri="{BB962C8B-B14F-4D97-AF65-F5344CB8AC3E}">
        <p14:creationId xmlns:p14="http://schemas.microsoft.com/office/powerpoint/2010/main" val="39614883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Given the following IG and two colors, does the Briggs’ strategy apply?</a:t>
            </a:r>
          </a:p>
        </p:txBody>
      </p:sp>
      <p:sp>
        <p:nvSpPr>
          <p:cNvPr id="4" name="Oval 29">
            <a:extLst>
              <a:ext uri="{FF2B5EF4-FFF2-40B4-BE49-F238E27FC236}">
                <a16:creationId xmlns:a16="http://schemas.microsoft.com/office/drawing/2014/main" id="{0F569AB9-797E-6F87-36FE-8154A4E5D74B}"/>
              </a:ext>
            </a:extLst>
          </p:cNvPr>
          <p:cNvSpPr>
            <a:spLocks noChangeArrowheads="1"/>
          </p:cNvSpPr>
          <p:nvPr/>
        </p:nvSpPr>
        <p:spPr bwMode="auto">
          <a:xfrm>
            <a:off x="23622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p>
        </p:txBody>
      </p:sp>
      <p:sp>
        <p:nvSpPr>
          <p:cNvPr id="5" name="Oval 30">
            <a:extLst>
              <a:ext uri="{FF2B5EF4-FFF2-40B4-BE49-F238E27FC236}">
                <a16:creationId xmlns:a16="http://schemas.microsoft.com/office/drawing/2014/main" id="{996DE541-AD3F-4477-2EBB-CD96C35BED5E}"/>
              </a:ext>
            </a:extLst>
          </p:cNvPr>
          <p:cNvSpPr>
            <a:spLocks noChangeArrowheads="1"/>
          </p:cNvSpPr>
          <p:nvPr/>
        </p:nvSpPr>
        <p:spPr bwMode="auto">
          <a:xfrm>
            <a:off x="32766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3">
            <a:extLst>
              <a:ext uri="{FF2B5EF4-FFF2-40B4-BE49-F238E27FC236}">
                <a16:creationId xmlns:a16="http://schemas.microsoft.com/office/drawing/2014/main" id="{3B0854FF-9C74-3002-F337-2EC16CD3B30A}"/>
              </a:ext>
            </a:extLst>
          </p:cNvPr>
          <p:cNvSpPr>
            <a:spLocks noChangeArrowheads="1"/>
          </p:cNvSpPr>
          <p:nvPr/>
        </p:nvSpPr>
        <p:spPr bwMode="auto">
          <a:xfrm>
            <a:off x="23622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7" name="Oval 34">
            <a:extLst>
              <a:ext uri="{FF2B5EF4-FFF2-40B4-BE49-F238E27FC236}">
                <a16:creationId xmlns:a16="http://schemas.microsoft.com/office/drawing/2014/main" id="{427988D6-D1DE-E70E-4175-0DB3C7254BE7}"/>
              </a:ext>
            </a:extLst>
          </p:cNvPr>
          <p:cNvSpPr>
            <a:spLocks noChangeArrowheads="1"/>
          </p:cNvSpPr>
          <p:nvPr/>
        </p:nvSpPr>
        <p:spPr bwMode="auto">
          <a:xfrm>
            <a:off x="32766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8" name="Line 35">
            <a:extLst>
              <a:ext uri="{FF2B5EF4-FFF2-40B4-BE49-F238E27FC236}">
                <a16:creationId xmlns:a16="http://schemas.microsoft.com/office/drawing/2014/main" id="{CFE83C1A-29D8-5000-3D98-122E316BDCD7}"/>
              </a:ext>
            </a:extLst>
          </p:cNvPr>
          <p:cNvSpPr>
            <a:spLocks noChangeShapeType="1"/>
          </p:cNvSpPr>
          <p:nvPr/>
        </p:nvSpPr>
        <p:spPr bwMode="auto">
          <a:xfrm>
            <a:off x="2819400" y="5754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5">
            <a:extLst>
              <a:ext uri="{FF2B5EF4-FFF2-40B4-BE49-F238E27FC236}">
                <a16:creationId xmlns:a16="http://schemas.microsoft.com/office/drawing/2014/main" id="{9FBBF083-0209-C325-61AC-15A0571A9831}"/>
              </a:ext>
            </a:extLst>
          </p:cNvPr>
          <p:cNvSpPr>
            <a:spLocks noChangeShapeType="1"/>
          </p:cNvSpPr>
          <p:nvPr/>
        </p:nvSpPr>
        <p:spPr bwMode="auto">
          <a:xfrm>
            <a:off x="28194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a:extLst>
              <a:ext uri="{FF2B5EF4-FFF2-40B4-BE49-F238E27FC236}">
                <a16:creationId xmlns:a16="http://schemas.microsoft.com/office/drawing/2014/main" id="{29E5207E-B51E-316F-49DC-C964DDF8019D}"/>
              </a:ext>
            </a:extLst>
          </p:cNvPr>
          <p:cNvSpPr>
            <a:spLocks noChangeShapeType="1"/>
          </p:cNvSpPr>
          <p:nvPr/>
        </p:nvSpPr>
        <p:spPr bwMode="auto">
          <a:xfrm flipH="1">
            <a:off x="35052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5">
            <a:extLst>
              <a:ext uri="{FF2B5EF4-FFF2-40B4-BE49-F238E27FC236}">
                <a16:creationId xmlns:a16="http://schemas.microsoft.com/office/drawing/2014/main" id="{31F6A530-4A5E-27C1-AA3D-EDD36CE9875C}"/>
              </a:ext>
            </a:extLst>
          </p:cNvPr>
          <p:cNvSpPr>
            <a:spLocks noChangeShapeType="1"/>
          </p:cNvSpPr>
          <p:nvPr/>
        </p:nvSpPr>
        <p:spPr bwMode="auto">
          <a:xfrm>
            <a:off x="2590800" y="4840069"/>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Oval 29">
            <a:extLst>
              <a:ext uri="{FF2B5EF4-FFF2-40B4-BE49-F238E27FC236}">
                <a16:creationId xmlns:a16="http://schemas.microsoft.com/office/drawing/2014/main" id="{7390E471-4409-DE9C-304D-71E8D8EEF9B6}"/>
              </a:ext>
            </a:extLst>
          </p:cNvPr>
          <p:cNvSpPr>
            <a:spLocks noChangeArrowheads="1"/>
          </p:cNvSpPr>
          <p:nvPr/>
        </p:nvSpPr>
        <p:spPr bwMode="auto">
          <a:xfrm>
            <a:off x="4724401" y="4382869"/>
            <a:ext cx="685799"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a,x</a:t>
            </a:r>
            <a:endParaRPr lang="en-US" altLang="zh-CN" sz="2000" dirty="0"/>
          </a:p>
        </p:txBody>
      </p:sp>
      <p:sp>
        <p:nvSpPr>
          <p:cNvPr id="13" name="Oval 30">
            <a:extLst>
              <a:ext uri="{FF2B5EF4-FFF2-40B4-BE49-F238E27FC236}">
                <a16:creationId xmlns:a16="http://schemas.microsoft.com/office/drawing/2014/main" id="{7792C6C6-06AC-D732-36A7-C9E5C3A2CA81}"/>
              </a:ext>
            </a:extLst>
          </p:cNvPr>
          <p:cNvSpPr>
            <a:spLocks noChangeArrowheads="1"/>
          </p:cNvSpPr>
          <p:nvPr/>
        </p:nvSpPr>
        <p:spPr bwMode="auto">
          <a:xfrm>
            <a:off x="58674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15" name="Oval 34">
            <a:extLst>
              <a:ext uri="{FF2B5EF4-FFF2-40B4-BE49-F238E27FC236}">
                <a16:creationId xmlns:a16="http://schemas.microsoft.com/office/drawing/2014/main" id="{78562FD5-701C-A6D9-FC6D-E76A6FC331F5}"/>
              </a:ext>
            </a:extLst>
          </p:cNvPr>
          <p:cNvSpPr>
            <a:spLocks noChangeArrowheads="1"/>
          </p:cNvSpPr>
          <p:nvPr/>
        </p:nvSpPr>
        <p:spPr bwMode="auto">
          <a:xfrm>
            <a:off x="58674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16" name="Line 35">
            <a:extLst>
              <a:ext uri="{FF2B5EF4-FFF2-40B4-BE49-F238E27FC236}">
                <a16:creationId xmlns:a16="http://schemas.microsoft.com/office/drawing/2014/main" id="{595A5EF2-4CB2-0CB1-29BC-1253D8B7DAD0}"/>
              </a:ext>
            </a:extLst>
          </p:cNvPr>
          <p:cNvSpPr>
            <a:spLocks noChangeShapeType="1"/>
          </p:cNvSpPr>
          <p:nvPr/>
        </p:nvSpPr>
        <p:spPr bwMode="auto">
          <a:xfrm>
            <a:off x="5181600" y="4840069"/>
            <a:ext cx="6858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a:extLst>
              <a:ext uri="{FF2B5EF4-FFF2-40B4-BE49-F238E27FC236}">
                <a16:creationId xmlns:a16="http://schemas.microsoft.com/office/drawing/2014/main" id="{D622B55F-B755-62BA-95FD-CF3B9D7BCACD}"/>
              </a:ext>
            </a:extLst>
          </p:cNvPr>
          <p:cNvSpPr>
            <a:spLocks noChangeShapeType="1"/>
          </p:cNvSpPr>
          <p:nvPr/>
        </p:nvSpPr>
        <p:spPr bwMode="auto">
          <a:xfrm>
            <a:off x="54102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5">
            <a:extLst>
              <a:ext uri="{FF2B5EF4-FFF2-40B4-BE49-F238E27FC236}">
                <a16:creationId xmlns:a16="http://schemas.microsoft.com/office/drawing/2014/main" id="{3EA41A96-A7E5-4E9B-E659-523A8F497AA5}"/>
              </a:ext>
            </a:extLst>
          </p:cNvPr>
          <p:cNvSpPr>
            <a:spLocks noChangeShapeType="1"/>
          </p:cNvSpPr>
          <p:nvPr/>
        </p:nvSpPr>
        <p:spPr bwMode="auto">
          <a:xfrm flipH="1">
            <a:off x="60960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文本框 19">
            <a:extLst>
              <a:ext uri="{FF2B5EF4-FFF2-40B4-BE49-F238E27FC236}">
                <a16:creationId xmlns:a16="http://schemas.microsoft.com/office/drawing/2014/main" id="{A3B23E26-FF7C-2207-0982-FFA1DDFB2954}"/>
              </a:ext>
            </a:extLst>
          </p:cNvPr>
          <p:cNvSpPr txBox="1"/>
          <p:nvPr/>
        </p:nvSpPr>
        <p:spPr>
          <a:xfrm>
            <a:off x="2057400" y="6211669"/>
            <a:ext cx="1600200" cy="369332"/>
          </a:xfrm>
          <a:prstGeom prst="rect">
            <a:avLst/>
          </a:prstGeom>
          <a:noFill/>
        </p:spPr>
        <p:txBody>
          <a:bodyPr wrap="square" rtlCol="0">
            <a:spAutoFit/>
          </a:bodyPr>
          <a:lstStyle/>
          <a:p>
            <a:r>
              <a:rPr kumimoji="1" lang="en-US" altLang="zh-CN" dirty="0"/>
              <a:t>2-colorable</a:t>
            </a:r>
            <a:endParaRPr kumimoji="1" lang="zh-CN" altLang="en-US" dirty="0"/>
          </a:p>
        </p:txBody>
      </p:sp>
      <p:sp>
        <p:nvSpPr>
          <p:cNvPr id="21" name="文本框 20">
            <a:extLst>
              <a:ext uri="{FF2B5EF4-FFF2-40B4-BE49-F238E27FC236}">
                <a16:creationId xmlns:a16="http://schemas.microsoft.com/office/drawing/2014/main" id="{7690D6A0-79F3-72FC-731F-2D5AB3F753A4}"/>
              </a:ext>
            </a:extLst>
          </p:cNvPr>
          <p:cNvSpPr txBox="1"/>
          <p:nvPr/>
        </p:nvSpPr>
        <p:spPr>
          <a:xfrm>
            <a:off x="4876800" y="6211669"/>
            <a:ext cx="2286000" cy="646331"/>
          </a:xfrm>
          <a:prstGeom prst="rect">
            <a:avLst/>
          </a:prstGeom>
          <a:noFill/>
        </p:spPr>
        <p:txBody>
          <a:bodyPr wrap="square" rtlCol="0">
            <a:spAutoFit/>
          </a:bodyPr>
          <a:lstStyle/>
          <a:p>
            <a:r>
              <a:rPr kumimoji="1" lang="en-US" altLang="zh-CN" dirty="0"/>
              <a:t>Not</a:t>
            </a:r>
            <a:r>
              <a:rPr kumimoji="1" lang="zh-CN" altLang="en-US" dirty="0"/>
              <a:t> </a:t>
            </a:r>
            <a:r>
              <a:rPr kumimoji="1" lang="en-US" altLang="zh-CN" dirty="0"/>
              <a:t>2-colorable.</a:t>
            </a:r>
          </a:p>
          <a:p>
            <a:r>
              <a:rPr kumimoji="1" lang="en-US" altLang="zh-CN" dirty="0"/>
              <a:t>It</a:t>
            </a:r>
            <a:r>
              <a:rPr kumimoji="1" lang="zh-CN" altLang="en-US" dirty="0"/>
              <a:t> </a:t>
            </a:r>
            <a:r>
              <a:rPr kumimoji="1" lang="en-US" altLang="zh-CN" dirty="0"/>
              <a:t>has</a:t>
            </a:r>
            <a:r>
              <a:rPr kumimoji="1" lang="zh-CN" altLang="en-US" dirty="0"/>
              <a:t> </a:t>
            </a:r>
            <a:r>
              <a:rPr kumimoji="1" lang="en-US" altLang="zh-CN" dirty="0"/>
              <a:t>K3.</a:t>
            </a:r>
            <a:endParaRPr kumimoji="1" lang="zh-CN" altLang="en-US" dirty="0"/>
          </a:p>
        </p:txBody>
      </p:sp>
    </p:spTree>
    <p:extLst>
      <p:ext uri="{BB962C8B-B14F-4D97-AF65-F5344CB8AC3E}">
        <p14:creationId xmlns:p14="http://schemas.microsoft.com/office/powerpoint/2010/main" val="37728406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George</a:t>
            </a:r>
            <a:r>
              <a:rPr lang="en-US" altLang="zh-CN" i="1" dirty="0">
                <a:latin typeface="Arial" panose="020B0604020202020204" pitchFamily="34" charset="0"/>
              </a:rPr>
              <a:t>’</a:t>
            </a:r>
            <a:r>
              <a:rPr lang="en-US" altLang="zh-CN" i="1" dirty="0"/>
              <a:t> Strategy</a:t>
            </a:r>
          </a:p>
        </p:txBody>
      </p:sp>
    </p:spTree>
    <p:extLst>
      <p:ext uri="{BB962C8B-B14F-4D97-AF65-F5344CB8AC3E}">
        <p14:creationId xmlns:p14="http://schemas.microsoft.com/office/powerpoint/2010/main" val="38304276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dirty="0"/>
              <a:t>George’ Theorem</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[George,</a:t>
            </a:r>
            <a:r>
              <a:rPr lang="zh-CN" altLang="en-US" dirty="0"/>
              <a:t> </a:t>
            </a:r>
            <a:r>
              <a:rPr lang="en-US" altLang="zh-CN" dirty="0"/>
              <a:t>1996] Given a graph </a:t>
            </a:r>
            <a:r>
              <a:rPr lang="en-US" altLang="zh-CN" dirty="0">
                <a:solidFill>
                  <a:srgbClr val="0432FF"/>
                </a:solidFill>
              </a:rPr>
              <a:t>G</a:t>
            </a:r>
            <a:r>
              <a:rPr lang="en-US" altLang="zh-CN" dirty="0"/>
              <a:t> and </a:t>
            </a:r>
            <a:r>
              <a:rPr lang="en-US" altLang="zh-CN" dirty="0">
                <a:solidFill>
                  <a:srgbClr val="0432FF"/>
                </a:solidFill>
              </a:rPr>
              <a:t>K</a:t>
            </a:r>
            <a:r>
              <a:rPr lang="en-US" altLang="zh-CN" dirty="0"/>
              <a:t> colors, a move-related edge </a:t>
            </a:r>
            <a:r>
              <a:rPr lang="en-US" altLang="zh-CN" dirty="0">
                <a:solidFill>
                  <a:srgbClr val="0432FF"/>
                </a:solidFill>
              </a:rPr>
              <a:t>&lt;x, y&gt; </a:t>
            </a:r>
            <a:r>
              <a:rPr lang="en-US" altLang="zh-CN" dirty="0"/>
              <a:t>can be coalesced, if for each neighbor </a:t>
            </a:r>
            <a:r>
              <a:rPr lang="en-US" altLang="zh-CN" dirty="0">
                <a:solidFill>
                  <a:srgbClr val="0432FF"/>
                </a:solidFill>
              </a:rPr>
              <a:t>c</a:t>
            </a:r>
            <a:r>
              <a:rPr lang="en-US" altLang="zh-CN" dirty="0"/>
              <a:t> of </a:t>
            </a:r>
            <a:r>
              <a:rPr lang="en-US" altLang="zh-CN" dirty="0">
                <a:solidFill>
                  <a:srgbClr val="0432FF"/>
                </a:solidFill>
              </a:rPr>
              <a:t>x</a:t>
            </a:r>
            <a:r>
              <a:rPr lang="en-US" altLang="zh-CN" dirty="0"/>
              <a:t>:</a:t>
            </a:r>
          </a:p>
          <a:p>
            <a:pPr lvl="1"/>
            <a:r>
              <a:rPr lang="en-US" altLang="zh-CN" dirty="0"/>
              <a:t>c interfere with y, or</a:t>
            </a:r>
          </a:p>
          <a:p>
            <a:pPr lvl="1"/>
            <a:r>
              <a:rPr lang="en-US" altLang="zh-CN" dirty="0"/>
              <a:t>c is a insignificant node.</a:t>
            </a:r>
          </a:p>
          <a:p>
            <a:pPr lvl="1"/>
            <a:endParaRPr lang="en-US" altLang="zh-CN" dirty="0"/>
          </a:p>
          <a:p>
            <a:pPr lvl="1"/>
            <a:r>
              <a:rPr lang="en-US" altLang="zh-CN" dirty="0"/>
              <a:t>Proof?</a:t>
            </a:r>
          </a:p>
        </p:txBody>
      </p:sp>
    </p:spTree>
    <p:extLst>
      <p:ext uri="{BB962C8B-B14F-4D97-AF65-F5344CB8AC3E}">
        <p14:creationId xmlns:p14="http://schemas.microsoft.com/office/powerpoint/2010/main" val="29355370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Given the following IG and two colors, does the George’ strategy apply?</a:t>
            </a:r>
          </a:p>
        </p:txBody>
      </p:sp>
      <p:sp>
        <p:nvSpPr>
          <p:cNvPr id="4" name="Oval 29">
            <a:extLst>
              <a:ext uri="{FF2B5EF4-FFF2-40B4-BE49-F238E27FC236}">
                <a16:creationId xmlns:a16="http://schemas.microsoft.com/office/drawing/2014/main" id="{0F569AB9-797E-6F87-36FE-8154A4E5D74B}"/>
              </a:ext>
            </a:extLst>
          </p:cNvPr>
          <p:cNvSpPr>
            <a:spLocks noChangeArrowheads="1"/>
          </p:cNvSpPr>
          <p:nvPr/>
        </p:nvSpPr>
        <p:spPr bwMode="auto">
          <a:xfrm>
            <a:off x="23622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p>
        </p:txBody>
      </p:sp>
      <p:sp>
        <p:nvSpPr>
          <p:cNvPr id="5" name="Oval 30">
            <a:extLst>
              <a:ext uri="{FF2B5EF4-FFF2-40B4-BE49-F238E27FC236}">
                <a16:creationId xmlns:a16="http://schemas.microsoft.com/office/drawing/2014/main" id="{996DE541-AD3F-4477-2EBB-CD96C35BED5E}"/>
              </a:ext>
            </a:extLst>
          </p:cNvPr>
          <p:cNvSpPr>
            <a:spLocks noChangeArrowheads="1"/>
          </p:cNvSpPr>
          <p:nvPr/>
        </p:nvSpPr>
        <p:spPr bwMode="auto">
          <a:xfrm>
            <a:off x="32766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3">
            <a:extLst>
              <a:ext uri="{FF2B5EF4-FFF2-40B4-BE49-F238E27FC236}">
                <a16:creationId xmlns:a16="http://schemas.microsoft.com/office/drawing/2014/main" id="{3B0854FF-9C74-3002-F337-2EC16CD3B30A}"/>
              </a:ext>
            </a:extLst>
          </p:cNvPr>
          <p:cNvSpPr>
            <a:spLocks noChangeArrowheads="1"/>
          </p:cNvSpPr>
          <p:nvPr/>
        </p:nvSpPr>
        <p:spPr bwMode="auto">
          <a:xfrm>
            <a:off x="23622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7" name="Oval 34">
            <a:extLst>
              <a:ext uri="{FF2B5EF4-FFF2-40B4-BE49-F238E27FC236}">
                <a16:creationId xmlns:a16="http://schemas.microsoft.com/office/drawing/2014/main" id="{427988D6-D1DE-E70E-4175-0DB3C7254BE7}"/>
              </a:ext>
            </a:extLst>
          </p:cNvPr>
          <p:cNvSpPr>
            <a:spLocks noChangeArrowheads="1"/>
          </p:cNvSpPr>
          <p:nvPr/>
        </p:nvSpPr>
        <p:spPr bwMode="auto">
          <a:xfrm>
            <a:off x="32766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8" name="Line 35">
            <a:extLst>
              <a:ext uri="{FF2B5EF4-FFF2-40B4-BE49-F238E27FC236}">
                <a16:creationId xmlns:a16="http://schemas.microsoft.com/office/drawing/2014/main" id="{CFE83C1A-29D8-5000-3D98-122E316BDCD7}"/>
              </a:ext>
            </a:extLst>
          </p:cNvPr>
          <p:cNvSpPr>
            <a:spLocks noChangeShapeType="1"/>
          </p:cNvSpPr>
          <p:nvPr/>
        </p:nvSpPr>
        <p:spPr bwMode="auto">
          <a:xfrm>
            <a:off x="2819400" y="5754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5">
            <a:extLst>
              <a:ext uri="{FF2B5EF4-FFF2-40B4-BE49-F238E27FC236}">
                <a16:creationId xmlns:a16="http://schemas.microsoft.com/office/drawing/2014/main" id="{9FBBF083-0209-C325-61AC-15A0571A9831}"/>
              </a:ext>
            </a:extLst>
          </p:cNvPr>
          <p:cNvSpPr>
            <a:spLocks noChangeShapeType="1"/>
          </p:cNvSpPr>
          <p:nvPr/>
        </p:nvSpPr>
        <p:spPr bwMode="auto">
          <a:xfrm>
            <a:off x="28194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a:extLst>
              <a:ext uri="{FF2B5EF4-FFF2-40B4-BE49-F238E27FC236}">
                <a16:creationId xmlns:a16="http://schemas.microsoft.com/office/drawing/2014/main" id="{29E5207E-B51E-316F-49DC-C964DDF8019D}"/>
              </a:ext>
            </a:extLst>
          </p:cNvPr>
          <p:cNvSpPr>
            <a:spLocks noChangeShapeType="1"/>
          </p:cNvSpPr>
          <p:nvPr/>
        </p:nvSpPr>
        <p:spPr bwMode="auto">
          <a:xfrm flipH="1">
            <a:off x="35052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5">
            <a:extLst>
              <a:ext uri="{FF2B5EF4-FFF2-40B4-BE49-F238E27FC236}">
                <a16:creationId xmlns:a16="http://schemas.microsoft.com/office/drawing/2014/main" id="{31F6A530-4A5E-27C1-AA3D-EDD36CE9875C}"/>
              </a:ext>
            </a:extLst>
          </p:cNvPr>
          <p:cNvSpPr>
            <a:spLocks noChangeShapeType="1"/>
          </p:cNvSpPr>
          <p:nvPr/>
        </p:nvSpPr>
        <p:spPr bwMode="auto">
          <a:xfrm>
            <a:off x="2590800" y="4840069"/>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Oval 29">
            <a:extLst>
              <a:ext uri="{FF2B5EF4-FFF2-40B4-BE49-F238E27FC236}">
                <a16:creationId xmlns:a16="http://schemas.microsoft.com/office/drawing/2014/main" id="{7390E471-4409-DE9C-304D-71E8D8EEF9B6}"/>
              </a:ext>
            </a:extLst>
          </p:cNvPr>
          <p:cNvSpPr>
            <a:spLocks noChangeArrowheads="1"/>
          </p:cNvSpPr>
          <p:nvPr/>
        </p:nvSpPr>
        <p:spPr bwMode="auto">
          <a:xfrm>
            <a:off x="4724401" y="4382869"/>
            <a:ext cx="685799"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a,x</a:t>
            </a:r>
            <a:endParaRPr lang="en-US" altLang="zh-CN" sz="2000" dirty="0"/>
          </a:p>
        </p:txBody>
      </p:sp>
      <p:sp>
        <p:nvSpPr>
          <p:cNvPr id="13" name="Oval 30">
            <a:extLst>
              <a:ext uri="{FF2B5EF4-FFF2-40B4-BE49-F238E27FC236}">
                <a16:creationId xmlns:a16="http://schemas.microsoft.com/office/drawing/2014/main" id="{7792C6C6-06AC-D732-36A7-C9E5C3A2CA81}"/>
              </a:ext>
            </a:extLst>
          </p:cNvPr>
          <p:cNvSpPr>
            <a:spLocks noChangeArrowheads="1"/>
          </p:cNvSpPr>
          <p:nvPr/>
        </p:nvSpPr>
        <p:spPr bwMode="auto">
          <a:xfrm>
            <a:off x="58674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15" name="Oval 34">
            <a:extLst>
              <a:ext uri="{FF2B5EF4-FFF2-40B4-BE49-F238E27FC236}">
                <a16:creationId xmlns:a16="http://schemas.microsoft.com/office/drawing/2014/main" id="{78562FD5-701C-A6D9-FC6D-E76A6FC331F5}"/>
              </a:ext>
            </a:extLst>
          </p:cNvPr>
          <p:cNvSpPr>
            <a:spLocks noChangeArrowheads="1"/>
          </p:cNvSpPr>
          <p:nvPr/>
        </p:nvSpPr>
        <p:spPr bwMode="auto">
          <a:xfrm>
            <a:off x="58674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16" name="Line 35">
            <a:extLst>
              <a:ext uri="{FF2B5EF4-FFF2-40B4-BE49-F238E27FC236}">
                <a16:creationId xmlns:a16="http://schemas.microsoft.com/office/drawing/2014/main" id="{595A5EF2-4CB2-0CB1-29BC-1253D8B7DAD0}"/>
              </a:ext>
            </a:extLst>
          </p:cNvPr>
          <p:cNvSpPr>
            <a:spLocks noChangeShapeType="1"/>
          </p:cNvSpPr>
          <p:nvPr/>
        </p:nvSpPr>
        <p:spPr bwMode="auto">
          <a:xfrm>
            <a:off x="5181600" y="4840069"/>
            <a:ext cx="6858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a:extLst>
              <a:ext uri="{FF2B5EF4-FFF2-40B4-BE49-F238E27FC236}">
                <a16:creationId xmlns:a16="http://schemas.microsoft.com/office/drawing/2014/main" id="{D622B55F-B755-62BA-95FD-CF3B9D7BCACD}"/>
              </a:ext>
            </a:extLst>
          </p:cNvPr>
          <p:cNvSpPr>
            <a:spLocks noChangeShapeType="1"/>
          </p:cNvSpPr>
          <p:nvPr/>
        </p:nvSpPr>
        <p:spPr bwMode="auto">
          <a:xfrm>
            <a:off x="54102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5">
            <a:extLst>
              <a:ext uri="{FF2B5EF4-FFF2-40B4-BE49-F238E27FC236}">
                <a16:creationId xmlns:a16="http://schemas.microsoft.com/office/drawing/2014/main" id="{3EA41A96-A7E5-4E9B-E659-523A8F497AA5}"/>
              </a:ext>
            </a:extLst>
          </p:cNvPr>
          <p:cNvSpPr>
            <a:spLocks noChangeShapeType="1"/>
          </p:cNvSpPr>
          <p:nvPr/>
        </p:nvSpPr>
        <p:spPr bwMode="auto">
          <a:xfrm flipH="1">
            <a:off x="60960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文本框 19">
            <a:extLst>
              <a:ext uri="{FF2B5EF4-FFF2-40B4-BE49-F238E27FC236}">
                <a16:creationId xmlns:a16="http://schemas.microsoft.com/office/drawing/2014/main" id="{A3B23E26-FF7C-2207-0982-FFA1DDFB2954}"/>
              </a:ext>
            </a:extLst>
          </p:cNvPr>
          <p:cNvSpPr txBox="1"/>
          <p:nvPr/>
        </p:nvSpPr>
        <p:spPr>
          <a:xfrm>
            <a:off x="2057400" y="6211669"/>
            <a:ext cx="1600200" cy="369332"/>
          </a:xfrm>
          <a:prstGeom prst="rect">
            <a:avLst/>
          </a:prstGeom>
          <a:noFill/>
        </p:spPr>
        <p:txBody>
          <a:bodyPr wrap="square" rtlCol="0">
            <a:spAutoFit/>
          </a:bodyPr>
          <a:lstStyle/>
          <a:p>
            <a:r>
              <a:rPr kumimoji="1" lang="en-US" altLang="zh-CN" dirty="0"/>
              <a:t>2-colorable</a:t>
            </a:r>
            <a:endParaRPr kumimoji="1" lang="zh-CN" altLang="en-US" dirty="0"/>
          </a:p>
        </p:txBody>
      </p:sp>
      <p:sp>
        <p:nvSpPr>
          <p:cNvPr id="21" name="文本框 20">
            <a:extLst>
              <a:ext uri="{FF2B5EF4-FFF2-40B4-BE49-F238E27FC236}">
                <a16:creationId xmlns:a16="http://schemas.microsoft.com/office/drawing/2014/main" id="{7690D6A0-79F3-72FC-731F-2D5AB3F753A4}"/>
              </a:ext>
            </a:extLst>
          </p:cNvPr>
          <p:cNvSpPr txBox="1"/>
          <p:nvPr/>
        </p:nvSpPr>
        <p:spPr>
          <a:xfrm>
            <a:off x="4876800" y="6211669"/>
            <a:ext cx="2286000" cy="646331"/>
          </a:xfrm>
          <a:prstGeom prst="rect">
            <a:avLst/>
          </a:prstGeom>
          <a:noFill/>
        </p:spPr>
        <p:txBody>
          <a:bodyPr wrap="square" rtlCol="0">
            <a:spAutoFit/>
          </a:bodyPr>
          <a:lstStyle/>
          <a:p>
            <a:r>
              <a:rPr kumimoji="1" lang="en-US" altLang="zh-CN" dirty="0"/>
              <a:t>Not</a:t>
            </a:r>
            <a:r>
              <a:rPr kumimoji="1" lang="zh-CN" altLang="en-US" dirty="0"/>
              <a:t> </a:t>
            </a:r>
            <a:r>
              <a:rPr kumimoji="1" lang="en-US" altLang="zh-CN" dirty="0"/>
              <a:t>2-colorable.</a:t>
            </a:r>
          </a:p>
          <a:p>
            <a:r>
              <a:rPr kumimoji="1" lang="en-US" altLang="zh-CN" dirty="0"/>
              <a:t>It</a:t>
            </a:r>
            <a:r>
              <a:rPr kumimoji="1" lang="zh-CN" altLang="en-US" dirty="0"/>
              <a:t> </a:t>
            </a:r>
            <a:r>
              <a:rPr kumimoji="1" lang="en-US" altLang="zh-CN" dirty="0"/>
              <a:t>has</a:t>
            </a:r>
            <a:r>
              <a:rPr kumimoji="1" lang="zh-CN" altLang="en-US" dirty="0"/>
              <a:t> </a:t>
            </a:r>
            <a:r>
              <a:rPr kumimoji="1" lang="en-US" altLang="zh-CN" dirty="0"/>
              <a:t>K3.</a:t>
            </a:r>
            <a:endParaRPr kumimoji="1" lang="zh-CN" altLang="en-US" dirty="0"/>
          </a:p>
        </p:txBody>
      </p:sp>
    </p:spTree>
    <p:extLst>
      <p:ext uri="{BB962C8B-B14F-4D97-AF65-F5344CB8AC3E}">
        <p14:creationId xmlns:p14="http://schemas.microsoft.com/office/powerpoint/2010/main" val="16169658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Iterated Strategy</a:t>
            </a:r>
          </a:p>
        </p:txBody>
      </p:sp>
    </p:spTree>
    <p:extLst>
      <p:ext uri="{BB962C8B-B14F-4D97-AF65-F5344CB8AC3E}">
        <p14:creationId xmlns:p14="http://schemas.microsoft.com/office/powerpoint/2010/main" val="41889761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dirty="0"/>
              <a:t>Iterated Strategy</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Simplification and coalescing have cascaded effects</a:t>
            </a:r>
          </a:p>
          <a:p>
            <a:pPr lvl="1"/>
            <a:r>
              <a:rPr lang="en-US" altLang="zh-CN" dirty="0"/>
              <a:t>Simplification brings more opportunities for coalescing</a:t>
            </a:r>
          </a:p>
          <a:p>
            <a:pPr lvl="1"/>
            <a:r>
              <a:rPr lang="en-US" altLang="zh-CN" dirty="0"/>
              <a:t>And coalescing brings more opportunities for simplifications</a:t>
            </a:r>
          </a:p>
          <a:p>
            <a:pPr lvl="1"/>
            <a:r>
              <a:rPr lang="en-US" altLang="zh-CN" dirty="0"/>
              <a:t>Thus they should be performed </a:t>
            </a:r>
            <a:r>
              <a:rPr lang="en-US" altLang="zh-CN" i="1" dirty="0"/>
              <a:t>iterated</a:t>
            </a:r>
          </a:p>
        </p:txBody>
      </p:sp>
    </p:spTree>
    <p:extLst>
      <p:ext uri="{BB962C8B-B14F-4D97-AF65-F5344CB8AC3E}">
        <p14:creationId xmlns:p14="http://schemas.microsoft.com/office/powerpoint/2010/main" val="535095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Given the following IG and two colors, does the George’ strategy apply?</a:t>
            </a:r>
          </a:p>
        </p:txBody>
      </p:sp>
      <p:sp>
        <p:nvSpPr>
          <p:cNvPr id="4" name="Oval 29">
            <a:extLst>
              <a:ext uri="{FF2B5EF4-FFF2-40B4-BE49-F238E27FC236}">
                <a16:creationId xmlns:a16="http://schemas.microsoft.com/office/drawing/2014/main" id="{0F569AB9-797E-6F87-36FE-8154A4E5D74B}"/>
              </a:ext>
            </a:extLst>
          </p:cNvPr>
          <p:cNvSpPr>
            <a:spLocks noChangeArrowheads="1"/>
          </p:cNvSpPr>
          <p:nvPr/>
        </p:nvSpPr>
        <p:spPr bwMode="auto">
          <a:xfrm>
            <a:off x="23622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 name="Oval 30">
            <a:extLst>
              <a:ext uri="{FF2B5EF4-FFF2-40B4-BE49-F238E27FC236}">
                <a16:creationId xmlns:a16="http://schemas.microsoft.com/office/drawing/2014/main" id="{996DE541-AD3F-4477-2EBB-CD96C35BED5E}"/>
              </a:ext>
            </a:extLst>
          </p:cNvPr>
          <p:cNvSpPr>
            <a:spLocks noChangeArrowheads="1"/>
          </p:cNvSpPr>
          <p:nvPr/>
        </p:nvSpPr>
        <p:spPr bwMode="auto">
          <a:xfrm>
            <a:off x="32766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6" name="Oval 33">
            <a:extLst>
              <a:ext uri="{FF2B5EF4-FFF2-40B4-BE49-F238E27FC236}">
                <a16:creationId xmlns:a16="http://schemas.microsoft.com/office/drawing/2014/main" id="{3B0854FF-9C74-3002-F337-2EC16CD3B30A}"/>
              </a:ext>
            </a:extLst>
          </p:cNvPr>
          <p:cNvSpPr>
            <a:spLocks noChangeArrowheads="1"/>
          </p:cNvSpPr>
          <p:nvPr/>
        </p:nvSpPr>
        <p:spPr bwMode="auto">
          <a:xfrm>
            <a:off x="23622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7" name="Oval 34">
            <a:extLst>
              <a:ext uri="{FF2B5EF4-FFF2-40B4-BE49-F238E27FC236}">
                <a16:creationId xmlns:a16="http://schemas.microsoft.com/office/drawing/2014/main" id="{427988D6-D1DE-E70E-4175-0DB3C7254BE7}"/>
              </a:ext>
            </a:extLst>
          </p:cNvPr>
          <p:cNvSpPr>
            <a:spLocks noChangeArrowheads="1"/>
          </p:cNvSpPr>
          <p:nvPr/>
        </p:nvSpPr>
        <p:spPr bwMode="auto">
          <a:xfrm>
            <a:off x="32766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8" name="Line 35">
            <a:extLst>
              <a:ext uri="{FF2B5EF4-FFF2-40B4-BE49-F238E27FC236}">
                <a16:creationId xmlns:a16="http://schemas.microsoft.com/office/drawing/2014/main" id="{CFE83C1A-29D8-5000-3D98-122E316BDCD7}"/>
              </a:ext>
            </a:extLst>
          </p:cNvPr>
          <p:cNvSpPr>
            <a:spLocks noChangeShapeType="1"/>
          </p:cNvSpPr>
          <p:nvPr/>
        </p:nvSpPr>
        <p:spPr bwMode="auto">
          <a:xfrm>
            <a:off x="2819400" y="5754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5">
            <a:extLst>
              <a:ext uri="{FF2B5EF4-FFF2-40B4-BE49-F238E27FC236}">
                <a16:creationId xmlns:a16="http://schemas.microsoft.com/office/drawing/2014/main" id="{9FBBF083-0209-C325-61AC-15A0571A9831}"/>
              </a:ext>
            </a:extLst>
          </p:cNvPr>
          <p:cNvSpPr>
            <a:spLocks noChangeShapeType="1"/>
          </p:cNvSpPr>
          <p:nvPr/>
        </p:nvSpPr>
        <p:spPr bwMode="auto">
          <a:xfrm>
            <a:off x="28194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a:extLst>
              <a:ext uri="{FF2B5EF4-FFF2-40B4-BE49-F238E27FC236}">
                <a16:creationId xmlns:a16="http://schemas.microsoft.com/office/drawing/2014/main" id="{29E5207E-B51E-316F-49DC-C964DDF8019D}"/>
              </a:ext>
            </a:extLst>
          </p:cNvPr>
          <p:cNvSpPr>
            <a:spLocks noChangeShapeType="1"/>
          </p:cNvSpPr>
          <p:nvPr/>
        </p:nvSpPr>
        <p:spPr bwMode="auto">
          <a:xfrm flipH="1">
            <a:off x="35052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5">
            <a:extLst>
              <a:ext uri="{FF2B5EF4-FFF2-40B4-BE49-F238E27FC236}">
                <a16:creationId xmlns:a16="http://schemas.microsoft.com/office/drawing/2014/main" id="{31F6A530-4A5E-27C1-AA3D-EDD36CE9875C}"/>
              </a:ext>
            </a:extLst>
          </p:cNvPr>
          <p:cNvSpPr>
            <a:spLocks noChangeShapeType="1"/>
          </p:cNvSpPr>
          <p:nvPr/>
        </p:nvSpPr>
        <p:spPr bwMode="auto">
          <a:xfrm>
            <a:off x="2590800" y="4840069"/>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0" name="文本框 19">
            <a:extLst>
              <a:ext uri="{FF2B5EF4-FFF2-40B4-BE49-F238E27FC236}">
                <a16:creationId xmlns:a16="http://schemas.microsoft.com/office/drawing/2014/main" id="{A3B23E26-FF7C-2207-0982-FFA1DDFB2954}"/>
              </a:ext>
            </a:extLst>
          </p:cNvPr>
          <p:cNvSpPr txBox="1"/>
          <p:nvPr/>
        </p:nvSpPr>
        <p:spPr>
          <a:xfrm>
            <a:off x="2057400" y="6211669"/>
            <a:ext cx="1600200" cy="369332"/>
          </a:xfrm>
          <a:prstGeom prst="rect">
            <a:avLst/>
          </a:prstGeom>
          <a:noFill/>
        </p:spPr>
        <p:txBody>
          <a:bodyPr wrap="square" rtlCol="0">
            <a:spAutoFit/>
          </a:bodyPr>
          <a:lstStyle/>
          <a:p>
            <a:r>
              <a:rPr kumimoji="1" lang="en-US" altLang="zh-CN" dirty="0"/>
              <a:t>K=3</a:t>
            </a:r>
            <a:endParaRPr kumimoji="1" lang="zh-CN" altLang="en-US" dirty="0"/>
          </a:p>
        </p:txBody>
      </p:sp>
      <p:sp>
        <p:nvSpPr>
          <p:cNvPr id="14" name="Oval 34">
            <a:extLst>
              <a:ext uri="{FF2B5EF4-FFF2-40B4-BE49-F238E27FC236}">
                <a16:creationId xmlns:a16="http://schemas.microsoft.com/office/drawing/2014/main" id="{7D47048F-2329-EDB3-058C-545ACCCBF6A3}"/>
              </a:ext>
            </a:extLst>
          </p:cNvPr>
          <p:cNvSpPr>
            <a:spLocks noChangeArrowheads="1"/>
          </p:cNvSpPr>
          <p:nvPr/>
        </p:nvSpPr>
        <p:spPr bwMode="auto">
          <a:xfrm>
            <a:off x="4343400" y="556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19" name="Oval 34">
            <a:extLst>
              <a:ext uri="{FF2B5EF4-FFF2-40B4-BE49-F238E27FC236}">
                <a16:creationId xmlns:a16="http://schemas.microsoft.com/office/drawing/2014/main" id="{911776BD-2213-4594-55A5-FF3C9AA147DB}"/>
              </a:ext>
            </a:extLst>
          </p:cNvPr>
          <p:cNvSpPr>
            <a:spLocks noChangeArrowheads="1"/>
          </p:cNvSpPr>
          <p:nvPr/>
        </p:nvSpPr>
        <p:spPr bwMode="auto">
          <a:xfrm>
            <a:off x="4343400" y="4419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22" name="Oval 34">
            <a:extLst>
              <a:ext uri="{FF2B5EF4-FFF2-40B4-BE49-F238E27FC236}">
                <a16:creationId xmlns:a16="http://schemas.microsoft.com/office/drawing/2014/main" id="{CDD68517-0047-7697-AB64-D804B2DC7967}"/>
              </a:ext>
            </a:extLst>
          </p:cNvPr>
          <p:cNvSpPr>
            <a:spLocks noChangeArrowheads="1"/>
          </p:cNvSpPr>
          <p:nvPr/>
        </p:nvSpPr>
        <p:spPr bwMode="auto">
          <a:xfrm>
            <a:off x="32766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23" name="Line 35">
            <a:extLst>
              <a:ext uri="{FF2B5EF4-FFF2-40B4-BE49-F238E27FC236}">
                <a16:creationId xmlns:a16="http://schemas.microsoft.com/office/drawing/2014/main" id="{FA386AD8-E271-98B1-E492-15731DC013D6}"/>
              </a:ext>
            </a:extLst>
          </p:cNvPr>
          <p:cNvSpPr>
            <a:spLocks noChangeShapeType="1"/>
          </p:cNvSpPr>
          <p:nvPr/>
        </p:nvSpPr>
        <p:spPr bwMode="auto">
          <a:xfrm flipV="1">
            <a:off x="3733800" y="4648199"/>
            <a:ext cx="609600"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5">
            <a:extLst>
              <a:ext uri="{FF2B5EF4-FFF2-40B4-BE49-F238E27FC236}">
                <a16:creationId xmlns:a16="http://schemas.microsoft.com/office/drawing/2014/main" id="{D1D16681-AD8F-0347-4FEF-D0998E5C9851}"/>
              </a:ext>
            </a:extLst>
          </p:cNvPr>
          <p:cNvSpPr>
            <a:spLocks noChangeShapeType="1"/>
          </p:cNvSpPr>
          <p:nvPr/>
        </p:nvSpPr>
        <p:spPr bwMode="auto">
          <a:xfrm flipV="1">
            <a:off x="3733800" y="5791199"/>
            <a:ext cx="609600"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5">
            <a:extLst>
              <a:ext uri="{FF2B5EF4-FFF2-40B4-BE49-F238E27FC236}">
                <a16:creationId xmlns:a16="http://schemas.microsoft.com/office/drawing/2014/main" id="{9931E2EF-9426-81C2-D440-7A116638A886}"/>
              </a:ext>
            </a:extLst>
          </p:cNvPr>
          <p:cNvSpPr>
            <a:spLocks noChangeShapeType="1"/>
          </p:cNvSpPr>
          <p:nvPr/>
        </p:nvSpPr>
        <p:spPr bwMode="auto">
          <a:xfrm flipV="1">
            <a:off x="3505200" y="3810000"/>
            <a:ext cx="0" cy="5728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a:extLst>
              <a:ext uri="{FF2B5EF4-FFF2-40B4-BE49-F238E27FC236}">
                <a16:creationId xmlns:a16="http://schemas.microsoft.com/office/drawing/2014/main" id="{1EA07BE6-2309-FB7C-7200-4C6E24E319AB}"/>
              </a:ext>
            </a:extLst>
          </p:cNvPr>
          <p:cNvSpPr>
            <a:spLocks noChangeShapeType="1"/>
          </p:cNvSpPr>
          <p:nvPr/>
        </p:nvSpPr>
        <p:spPr bwMode="auto">
          <a:xfrm flipV="1">
            <a:off x="2590800" y="3697070"/>
            <a:ext cx="761997" cy="6857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5">
            <a:extLst>
              <a:ext uri="{FF2B5EF4-FFF2-40B4-BE49-F238E27FC236}">
                <a16:creationId xmlns:a16="http://schemas.microsoft.com/office/drawing/2014/main" id="{B2F20BB7-8F96-6C3D-C716-3B138DDE86A3}"/>
              </a:ext>
            </a:extLst>
          </p:cNvPr>
          <p:cNvSpPr>
            <a:spLocks noChangeShapeType="1"/>
          </p:cNvSpPr>
          <p:nvPr/>
        </p:nvSpPr>
        <p:spPr bwMode="auto">
          <a:xfrm>
            <a:off x="3733800" y="3697069"/>
            <a:ext cx="761993" cy="7225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521177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dirty="0"/>
              <a:t>Summary</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Register allocation is the uniquely important optimization in compilers</a:t>
            </a:r>
          </a:p>
          <a:p>
            <a:pPr lvl="1"/>
            <a:r>
              <a:rPr lang="en-US" altLang="zh-CN"/>
              <a:t>--David Patterson</a:t>
            </a:r>
            <a:endParaRPr lang="en-US" altLang="zh-CN" dirty="0"/>
          </a:p>
          <a:p>
            <a:r>
              <a:rPr lang="en-US" altLang="zh-CN" dirty="0"/>
              <a:t>We studied graph coloring-based algorithms for register allocation</a:t>
            </a:r>
            <a:endParaRPr lang="en-US" altLang="zh-CN" i="1" dirty="0"/>
          </a:p>
          <a:p>
            <a:pPr lvl="1"/>
            <a:r>
              <a:rPr lang="en-US" altLang="zh-CN" dirty="0"/>
              <a:t>Mathematics matters!</a:t>
            </a:r>
          </a:p>
        </p:txBody>
      </p:sp>
    </p:spTree>
    <p:extLst>
      <p:ext uri="{BB962C8B-B14F-4D97-AF65-F5344CB8AC3E}">
        <p14:creationId xmlns:p14="http://schemas.microsoft.com/office/powerpoint/2010/main" val="2389555646"/>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17520</TotalTime>
  <Words>6795</Words>
  <Application>Microsoft Macintosh PowerPoint</Application>
  <PresentationFormat>全屏显示(4:3)</PresentationFormat>
  <Paragraphs>1553</Paragraphs>
  <Slides>97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97</vt:i4>
      </vt:variant>
    </vt:vector>
  </HeadingPairs>
  <TitlesOfParts>
    <vt:vector size="104" baseType="lpstr">
      <vt:lpstr>Arial</vt:lpstr>
      <vt:lpstr>Cambria Math</vt:lpstr>
      <vt:lpstr>Courier New</vt:lpstr>
      <vt:lpstr>Tahoma</vt:lpstr>
      <vt:lpstr>Verdana</vt:lpstr>
      <vt:lpstr>Wingdings</vt:lpstr>
      <vt:lpstr>Blends</vt:lpstr>
      <vt:lpstr>Register Allocation:  Graph Coloring</vt:lpstr>
      <vt:lpstr>Middle and Back End</vt:lpstr>
      <vt:lpstr>Back-end Structure</vt:lpstr>
      <vt:lpstr>Instruction Selection</vt:lpstr>
      <vt:lpstr>Register allocation</vt:lpstr>
      <vt:lpstr>Register Allocation</vt:lpstr>
      <vt:lpstr>Peep-hole Optimization</vt:lpstr>
      <vt:lpstr>Assembly</vt:lpstr>
      <vt:lpstr>Prologue and Epilogue</vt:lpstr>
      <vt:lpstr>Final Assembly</vt:lpstr>
      <vt:lpstr>Register Allocation</vt:lpstr>
      <vt:lpstr>Liveness Analysis</vt:lpstr>
      <vt:lpstr> </vt:lpstr>
      <vt:lpstr>Interference Graph</vt:lpstr>
      <vt:lpstr>Interference Graph Construction</vt:lpstr>
      <vt:lpstr>Interference Graph (IG)</vt:lpstr>
      <vt:lpstr>Steps in Register Allocator</vt:lpstr>
      <vt:lpstr>History</vt:lpstr>
      <vt:lpstr>History, cont’</vt:lpstr>
      <vt:lpstr> </vt:lpstr>
      <vt:lpstr>Kempe’s Theorem</vt:lpstr>
      <vt:lpstr>Kempe’s Algorithm</vt:lpstr>
      <vt:lpstr>Architecture for Kempe’s 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Moral</vt:lpstr>
      <vt:lpstr>Example</vt:lpstr>
      <vt:lpstr>Failure</vt:lpstr>
      <vt:lpstr>Spill code generation</vt:lpstr>
      <vt:lpstr> </vt:lpstr>
      <vt:lpstr>From Chaitin</vt:lpstr>
      <vt:lpstr>Chaitin’s Algorithm</vt:lpstr>
      <vt:lpstr>Chaitin’s Algorithm</vt:lpstr>
      <vt:lpstr>Step 1: build the IG</vt:lpstr>
      <vt:lpstr>Step 2: simplification</vt:lpstr>
      <vt:lpstr>Step 2: simplification</vt:lpstr>
      <vt:lpstr>Step 2: simplification</vt:lpstr>
      <vt:lpstr>Step 2: simplification</vt:lpstr>
      <vt:lpstr>Step 2: simplification</vt:lpstr>
      <vt:lpstr>Step 2: simplification</vt:lpstr>
      <vt:lpstr>Step 3: selection</vt:lpstr>
      <vt:lpstr>Step 3: selection</vt:lpstr>
      <vt:lpstr>Step 3: selection</vt:lpstr>
      <vt:lpstr>Step 3: selection</vt:lpstr>
      <vt:lpstr>Step 3: selection</vt:lpstr>
      <vt:lpstr>Step 3: selection</vt:lpstr>
      <vt:lpstr>Step 3: selection</vt:lpstr>
      <vt:lpstr>Step 4: code rewriting (actual spill)</vt:lpstr>
      <vt:lpstr>Step 4: … start over</vt:lpstr>
      <vt:lpstr>Code spill (2nd time)</vt:lpstr>
      <vt:lpstr>IG</vt:lpstr>
      <vt:lpstr>Third Round</vt:lpstr>
      <vt:lpstr>Spilling a use</vt:lpstr>
      <vt:lpstr>Spilling a def</vt:lpstr>
      <vt:lpstr>Spilled temps</vt:lpstr>
      <vt:lpstr>Frame</vt:lpstr>
      <vt:lpstr>Some improvements</vt:lpstr>
      <vt:lpstr>#1: Good data structures</vt:lpstr>
      <vt:lpstr>#2: frame slot allocation</vt:lpstr>
      <vt:lpstr>#2: frame slot allocation</vt:lpstr>
      <vt:lpstr>#3: coalescing</vt:lpstr>
      <vt:lpstr> </vt:lpstr>
      <vt:lpstr>Why do we need coalescing?</vt:lpstr>
      <vt:lpstr>Why do we need coalescing?</vt:lpstr>
      <vt:lpstr>Compare the two results</vt:lpstr>
      <vt:lpstr>Coalescing</vt:lpstr>
      <vt:lpstr>Coalescing</vt:lpstr>
      <vt:lpstr> </vt:lpstr>
      <vt:lpstr>Basic Idea</vt:lpstr>
      <vt:lpstr>Chaitin’s Algorithm with Aggressive Coalescing</vt:lpstr>
      <vt:lpstr>Coalescing Example</vt:lpstr>
      <vt:lpstr>Coalescing is hard</vt:lpstr>
      <vt:lpstr> </vt:lpstr>
      <vt:lpstr>Briggs’ Theorem</vt:lpstr>
      <vt:lpstr>Example</vt:lpstr>
      <vt:lpstr> </vt:lpstr>
      <vt:lpstr>George’ Theorem</vt:lpstr>
      <vt:lpstr>Example</vt:lpstr>
      <vt:lpstr> </vt:lpstr>
      <vt:lpstr>Iterated Strategy</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 Allocation</dc:title>
  <dc:creator>Baojian Hua</dc:creator>
  <cp:lastModifiedBy>Microsoft Office User</cp:lastModifiedBy>
  <cp:revision>7683</cp:revision>
  <cp:lastPrinted>1601-01-01T00:00:00Z</cp:lastPrinted>
  <dcterms:created xsi:type="dcterms:W3CDTF">1601-01-01T00:00:00Z</dcterms:created>
  <dcterms:modified xsi:type="dcterms:W3CDTF">2024-06-08T05:04:45Z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