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notesMasterIdLst>
    <p:notesMasterId r:id="rId41"/>
  </p:notesMasterIdLst>
  <p:handoutMasterIdLst>
    <p:handoutMasterId r:id="rId42"/>
  </p:handoutMasterIdLst>
  <p:sldIdLst>
    <p:sldId id="256" r:id="rId2"/>
    <p:sldId id="626" r:id="rId3"/>
    <p:sldId id="627" r:id="rId4"/>
    <p:sldId id="628" r:id="rId5"/>
    <p:sldId id="629" r:id="rId6"/>
    <p:sldId id="631" r:id="rId7"/>
    <p:sldId id="633" r:id="rId8"/>
    <p:sldId id="634" r:id="rId9"/>
    <p:sldId id="719" r:id="rId10"/>
    <p:sldId id="720" r:id="rId11"/>
    <p:sldId id="721" r:id="rId12"/>
    <p:sldId id="638" r:id="rId13"/>
    <p:sldId id="738" r:id="rId14"/>
    <p:sldId id="708" r:id="rId15"/>
    <p:sldId id="709" r:id="rId16"/>
    <p:sldId id="741" r:id="rId17"/>
    <p:sldId id="742" r:id="rId18"/>
    <p:sldId id="743" r:id="rId19"/>
    <p:sldId id="744" r:id="rId20"/>
    <p:sldId id="745" r:id="rId21"/>
    <p:sldId id="746" r:id="rId22"/>
    <p:sldId id="747" r:id="rId23"/>
    <p:sldId id="748" r:id="rId24"/>
    <p:sldId id="749" r:id="rId25"/>
    <p:sldId id="750" r:id="rId26"/>
    <p:sldId id="751" r:id="rId27"/>
    <p:sldId id="740" r:id="rId28"/>
    <p:sldId id="752" r:id="rId29"/>
    <p:sldId id="545" r:id="rId30"/>
    <p:sldId id="753" r:id="rId31"/>
    <p:sldId id="710" r:id="rId32"/>
    <p:sldId id="754" r:id="rId33"/>
    <p:sldId id="755" r:id="rId34"/>
    <p:sldId id="756" r:id="rId35"/>
    <p:sldId id="757" r:id="rId36"/>
    <p:sldId id="758" r:id="rId37"/>
    <p:sldId id="639" r:id="rId38"/>
    <p:sldId id="759" r:id="rId39"/>
    <p:sldId id="737" r:id="rId40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63" autoAdjust="0"/>
    <p:restoredTop sz="94720"/>
  </p:normalViewPr>
  <p:slideViewPr>
    <p:cSldViewPr>
      <p:cViewPr varScale="1">
        <p:scale>
          <a:sx n="102" d="100"/>
          <a:sy n="102" d="100"/>
        </p:scale>
        <p:origin x="8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E5EEFD05-364B-7941-AE60-9D3004558CE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8EA0BA23-E55E-FB42-81E3-7912D5BDAD5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99E80D5-3801-B043-B962-C3FDA9BD6660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8951802-D9EB-494C-A3C7-F3719E3F7E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92A814B9-157C-B74B-81DB-323788B159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6FC5571E-518D-F949-AC98-B0DF52EAA4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620E8866-41B7-A541-90CD-E944385B3F6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28" name="Rectangle 4">
            <a:extLst>
              <a:ext uri="{FF2B5EF4-FFF2-40B4-BE49-F238E27FC236}">
                <a16:creationId xmlns:a16="http://schemas.microsoft.com/office/drawing/2014/main" id="{D620F8EB-54E7-1847-A03D-8B5B35AC2A3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63E6CA1A-0B26-B84A-9330-AF3BFF8BD6E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F73F481C-D66D-0C42-8D85-D20D42D13DE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68AD5366-12F8-CD47-8183-A850BDA81E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8199EABB-AB0D-FC40-A08C-AC6B9BE8F3B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196674D-F0E4-FA4B-9384-DF0AF854AB45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1E3E8878-6B39-E441-9F48-93F18657D7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5EB9DC1B-DC75-3941-A366-49379FA52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16E8FEB6-F74F-CD4B-98D6-0B88D8A6E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B64B6A93-C5D8-C54B-8D95-FB687964AA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3323A27F-B4E6-7545-B522-6FF383B61A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2CE7F760-927A-5F47-A1E3-A7ED190BE3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C86075A1-B210-6149-A052-956147524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69E21E18-3779-AE4F-A78E-4677E5E9B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77476A51-0AB6-6749-8125-CF7AFBCB65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04E4A1E-0F60-DC48-A352-763A97B4FE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9A79CD0E-53E9-734E-920E-8E4FB28CA76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BD30C80A-6E70-DC4A-A283-28E0933A124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7B02059-C866-0844-B2BF-D354F213268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3F70356C-B1E1-B34C-86E7-0E8639C637F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5A8A237-44E3-C94D-B35A-CD4C6EC7D1B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1579-7D3C-EA40-B985-8CB82A18D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4D4840A-50C6-5E4C-9FE4-A1649FBD4B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E742CF-AFB6-8041-85F8-2ECF294B1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2968CA-AE33-5746-B66F-97F14B996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30CD12-C9DF-4144-9485-5D3EB7D0E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208FFA-AC73-5045-BAE0-04FC09CC323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9361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F4255B7-D9BC-D54D-8855-234E6FCB4D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CA50EA-6685-D142-81D7-34A632AC92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74879-A9CB-6548-9FF0-92616EA10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4019651-58A1-E143-9494-D58B40F4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F7B2F-25EC-B54F-845E-4A2A16EE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0FCD94-1C84-0842-A310-70DE0C1AC2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011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E5771A-33DB-4146-857C-A263BE5E8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00827-E44A-DA40-B75E-CFEF814A8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AABAE5-CEDA-8848-8DC0-F219A5479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41281F-E676-C244-998D-3184F7BC0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C770B-8B76-4D40-B45B-57C71E32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FD53E8-5911-0D48-82D7-6C5A17E4C82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2975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F99BAC-188A-FB4F-BFB5-191DA3104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DA2AAF0-2005-254D-B9AF-61FD9C38B8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7B2FB6-76A1-4E4C-8898-60CFD52FE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88EBE7-48C2-4C42-B239-962C03226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13BA1E-D8BC-9048-A276-B2DD9BB56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297BD-0AA9-9C4A-8630-2E2AE2A4716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3285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B9C553-656E-F045-BC04-B76CBA0E3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7383BD-4045-A14C-9341-826D01E518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5B8F03-D727-4A45-AA8D-E3D6218620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923474-957D-B944-AE16-12F105919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263943-8087-1144-9CFF-AA7FFB91B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351CE5-2A30-B443-B568-3D3FFBABF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F90807C-60A0-244A-8A87-AC47C7F212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10350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37938C-F4D8-894C-867F-34FC48E46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DFB344-68B7-FF43-94E5-A9F724C1A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157BCE-3DF2-4742-9B06-CECA50131B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9C7CB0A-CCC4-C442-9256-A52B1CE5F5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137907A-5F62-794D-B528-5655960923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758DE4A-52A9-5D42-80D8-FCCBF97F2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33A353-EDDD-8345-89DE-DE82861D8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4C4836-25B7-4046-BDD0-41767FF2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50333B-B6BB-2241-9F2F-FF89DA8AC8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9184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EE717-A01B-7341-B40F-E04A451F9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43D2051-F000-BB40-A15D-6CCE1C0E6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842E929-2B62-C141-932B-27DA98D0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83528C-A574-1D43-BE3C-980B8582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1DB22E-2D57-4D42-9BA6-4E4F97C69E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88990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F310B9-A24F-E44D-976C-A066888B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72A5981-15E3-2046-A07B-761378911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521FD37-4D8A-F249-B5DC-513DAA0E9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388EE3-739E-2248-B2D0-601A29F7DF9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7299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F0354A-941F-4E4F-8EAA-9A7CC6513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859BBE-A7DC-F647-A273-FD4220154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540F58-B205-C44B-82EE-6BF87C8534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2923DF8-350E-CC40-85C6-F77142960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A8B187-01CE-864B-B079-E2ED252FF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302F35B-3D46-1E43-A50D-8ACAE9360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C69DF4-3B78-654A-A4F0-ABB14F9379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809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ECB0F1-F319-9A40-826B-3A3EEDB0B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B58C40-1FB6-6F4B-B1B0-5FF14ABC3B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A9A6CA0-AB5A-B143-B755-B3BD90C17B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B478A4C-364B-E640-BE6A-48AEE01E5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C79076-AA24-3F44-9563-8D27B887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D0C2486-D7B0-0444-87BC-343A6D5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9B2BDF-D9BC-CD47-8FE0-25A8B955F6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0248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048E8B7F-8AC1-9340-93AB-B113D97CDD8B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63E3FC1-207F-9140-8E00-FFB3F4A9DD1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CCFDAD4A-BA63-1345-82B3-73F1D2D8C771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EBA6037-4091-C741-A9AC-62498C0F31BD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885E118A-8911-0C43-AD1E-956197F9FD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222F3FD1-C62A-564F-BBC5-4C4002AF35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98319F5D-5932-BE4C-90D0-50EEEDECC9B7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D5370835-880D-7F45-8745-D2D5653F0A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D66E1DC0-6FDB-8D40-9DBD-6EF4E88883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FAA711B9-EA58-EC4D-B4B1-4EBA7DCD931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12DF8C4-0AD9-FF42-A88D-63D755B4132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0AF50F10-F09F-FC4F-A348-3F31B25086A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C1DA6FE8-2C3D-E24C-A7E2-718C6D92B9A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14AA6867-FA1D-9C4E-BBFE-FDE9C7E617E7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Register Allocation: </a:t>
            </a:r>
            <a:br>
              <a:rPr lang="en-US" altLang="zh-CN" dirty="0"/>
            </a:br>
            <a:r>
              <a:rPr lang="en-US" altLang="zh-CN" dirty="0"/>
              <a:t>Linear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310E5DE-870A-924A-A36C-C4034B6E9DF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Compiler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283B9F42-3EA9-AE42-A78F-AA16D9108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Final</a:t>
            </a:r>
            <a:r>
              <a:rPr lang="zh-CN" altLang="en-US" dirty="0"/>
              <a:t> </a:t>
            </a:r>
            <a:r>
              <a:rPr lang="en-US" altLang="zh-CN" dirty="0"/>
              <a:t>Assembly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CA03387-A76E-9F4D-B50A-9C5A113D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799" y="2017712"/>
            <a:ext cx="4067175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	.text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.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globl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pushq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leave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B3493D8-C384-E542-9DF3-D5F8BF65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396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177622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148D3407-D45D-6847-AC0A-7355B4E4E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</a:t>
            </a:r>
            <a:br>
              <a:rPr lang="en-US" altLang="zh-CN"/>
            </a:br>
            <a:r>
              <a:rPr lang="en-US" altLang="zh-CN"/>
              <a:t>Allocation</a:t>
            </a:r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270D1820-36C6-BB4A-B622-1D755982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81A276F9-B1CE-B94E-8E93-9895BA95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358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Register allocation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determines a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temp map</a:t>
            </a:r>
            <a:r>
              <a:rPr lang="en-US" altLang="zh-CN" sz="2000" b="1" dirty="0">
                <a:latin typeface="Courier New" panose="02070309020205020404" pitchFamily="49" charset="0"/>
              </a:rPr>
              <a:t>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53DAA9C4-0967-C5EB-4F4E-770E64E0D9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029200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How to generate such a temp map?</a:t>
            </a:r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75823550-43C2-24FE-9887-1D0586D8611B}"/>
              </a:ext>
            </a:extLst>
          </p:cNvPr>
          <p:cNvSpPr>
            <a:spLocks/>
          </p:cNvSpPr>
          <p:nvPr/>
        </p:nvSpPr>
        <p:spPr bwMode="auto">
          <a:xfrm>
            <a:off x="241300" y="3429000"/>
            <a:ext cx="901700" cy="1841500"/>
          </a:xfrm>
          <a:custGeom>
            <a:avLst/>
            <a:gdLst>
              <a:gd name="T0" fmla="*/ 424 w 568"/>
              <a:gd name="T1" fmla="*/ 1104 h 1160"/>
              <a:gd name="T2" fmla="*/ 280 w 568"/>
              <a:gd name="T3" fmla="*/ 1104 h 1160"/>
              <a:gd name="T4" fmla="*/ 40 w 568"/>
              <a:gd name="T5" fmla="*/ 768 h 1160"/>
              <a:gd name="T6" fmla="*/ 88 w 568"/>
              <a:gd name="T7" fmla="*/ 240 h 1160"/>
              <a:gd name="T8" fmla="*/ 568 w 568"/>
              <a:gd name="T9" fmla="*/ 0 h 11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68" h="1160">
                <a:moveTo>
                  <a:pt x="424" y="1104"/>
                </a:moveTo>
                <a:cubicBezTo>
                  <a:pt x="384" y="1132"/>
                  <a:pt x="344" y="1160"/>
                  <a:pt x="280" y="1104"/>
                </a:cubicBezTo>
                <a:cubicBezTo>
                  <a:pt x="216" y="1048"/>
                  <a:pt x="72" y="912"/>
                  <a:pt x="40" y="768"/>
                </a:cubicBezTo>
                <a:cubicBezTo>
                  <a:pt x="8" y="624"/>
                  <a:pt x="0" y="368"/>
                  <a:pt x="88" y="240"/>
                </a:cubicBezTo>
                <a:cubicBezTo>
                  <a:pt x="176" y="112"/>
                  <a:pt x="488" y="40"/>
                  <a:pt x="568" y="0"/>
                </a:cubicBezTo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4C1674F0-C75A-27AE-F63F-E2900BF90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38800"/>
            <a:ext cx="4419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Key observation: two variables can reside in one register, </a:t>
            </a:r>
            <a:r>
              <a:rPr lang="en-US" altLang="zh-CN" sz="2000" dirty="0" err="1"/>
              <a:t>iff</a:t>
            </a:r>
            <a:r>
              <a:rPr lang="en-US" altLang="zh-CN" sz="2000" dirty="0"/>
              <a:t> they do </a:t>
            </a:r>
            <a:r>
              <a:rPr lang="en-US" altLang="zh-CN" sz="2000" dirty="0">
                <a:solidFill>
                  <a:srgbClr val="0432FF"/>
                </a:solidFill>
              </a:rPr>
              <a:t>NOT live simultaneously</a:t>
            </a:r>
            <a:r>
              <a:rPr lang="en-US" altLang="zh-CN" sz="2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83499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194" name="Rectangle 2">
            <a:extLst>
              <a:ext uri="{FF2B5EF4-FFF2-40B4-BE49-F238E27FC236}">
                <a16:creationId xmlns:a16="http://schemas.microsoft.com/office/drawing/2014/main" id="{3D2B0A44-55EA-E74E-894D-A8E09D74B2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Liveness</a:t>
            </a:r>
            <a:br>
              <a:rPr lang="en-US" altLang="zh-CN"/>
            </a:br>
            <a:r>
              <a:rPr lang="en-US" altLang="zh-CN"/>
              <a:t>Analysis</a:t>
            </a:r>
          </a:p>
        </p:txBody>
      </p:sp>
      <p:sp>
        <p:nvSpPr>
          <p:cNvPr id="520196" name="Rectangle 4">
            <a:extLst>
              <a:ext uri="{FF2B5EF4-FFF2-40B4-BE49-F238E27FC236}">
                <a16:creationId xmlns:a16="http://schemas.microsoft.com/office/drawing/2014/main" id="{A99A1731-1B10-5143-999B-A0EB1656C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457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28" name="Text Box 36">
            <a:extLst>
              <a:ext uri="{FF2B5EF4-FFF2-40B4-BE49-F238E27FC236}">
                <a16:creationId xmlns:a16="http://schemas.microsoft.com/office/drawing/2014/main" id="{66B61324-90A2-F940-B19F-99637467B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362200"/>
            <a:ext cx="2971800" cy="323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So, we can perform liveness analysis to calculate the live variable information.</a:t>
            </a:r>
          </a:p>
          <a:p>
            <a:pPr>
              <a:spcBef>
                <a:spcPct val="50000"/>
              </a:spcBef>
            </a:pPr>
            <a:r>
              <a:rPr lang="en-US" altLang="zh-CN" sz="2400" dirty="0"/>
              <a:t>On the right, we mark, between adjacent statements, the </a:t>
            </a:r>
            <a:r>
              <a:rPr lang="en-US" altLang="zh-CN" sz="2400" dirty="0" err="1">
                <a:solidFill>
                  <a:srgbClr val="0432FF"/>
                </a:solidFill>
              </a:rPr>
              <a:t>liveOut</a:t>
            </a:r>
            <a:r>
              <a:rPr lang="en-US" altLang="zh-CN" sz="2400" dirty="0"/>
              <a:t> set.</a:t>
            </a:r>
          </a:p>
        </p:txBody>
      </p:sp>
      <p:sp>
        <p:nvSpPr>
          <p:cNvPr id="520229" name="Text Box 37">
            <a:extLst>
              <a:ext uri="{FF2B5EF4-FFF2-40B4-BE49-F238E27FC236}">
                <a16:creationId xmlns:a16="http://schemas.microsoft.com/office/drawing/2014/main" id="{D4959D6E-7774-524A-B0F5-EC02959A08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2484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</a:t>
            </a:r>
            <a:r>
              <a:rPr lang="en-US" altLang="zh-CN" b="1" dirty="0" err="1">
                <a:latin typeface="Courier New" panose="02070309020205020404" pitchFamily="49" charset="0"/>
              </a:rPr>
              <a:t>rax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30" name="Text Box 38">
            <a:extLst>
              <a:ext uri="{FF2B5EF4-FFF2-40B4-BE49-F238E27FC236}">
                <a16:creationId xmlns:a16="http://schemas.microsoft.com/office/drawing/2014/main" id="{D6840924-EC00-D64E-80C3-50C24ED0C7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60198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</a:t>
            </a:r>
            <a:r>
              <a:rPr lang="en-US" altLang="zh-CN" b="1" dirty="0" err="1">
                <a:latin typeface="Courier New" panose="02070309020205020404" pitchFamily="49" charset="0"/>
              </a:rPr>
              <a:t>rax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31" name="Text Box 39">
            <a:extLst>
              <a:ext uri="{FF2B5EF4-FFF2-40B4-BE49-F238E27FC236}">
                <a16:creationId xmlns:a16="http://schemas.microsoft.com/office/drawing/2014/main" id="{B03874D3-F353-8443-A188-688C37AC6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715000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{d}</a:t>
            </a:r>
          </a:p>
        </p:txBody>
      </p:sp>
      <p:sp>
        <p:nvSpPr>
          <p:cNvPr id="520232" name="Text Box 40">
            <a:extLst>
              <a:ext uri="{FF2B5EF4-FFF2-40B4-BE49-F238E27FC236}">
                <a16:creationId xmlns:a16="http://schemas.microsoft.com/office/drawing/2014/main" id="{526A8D5B-06D8-EA4C-A8C3-F47BD6410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424488"/>
            <a:ext cx="1295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</a:t>
            </a:r>
            <a:r>
              <a:rPr lang="en-US" altLang="zh-CN" b="1" dirty="0" err="1">
                <a:latin typeface="Courier New" panose="02070309020205020404" pitchFamily="49" charset="0"/>
              </a:rPr>
              <a:t>rax,rdx</a:t>
            </a:r>
            <a:r>
              <a:rPr lang="en-US" altLang="zh-CN" b="1" dirty="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0235" name="Text Box 43">
            <a:extLst>
              <a:ext uri="{FF2B5EF4-FFF2-40B4-BE49-F238E27FC236}">
                <a16:creationId xmlns:a16="http://schemas.microsoft.com/office/drawing/2014/main" id="{3AFF5D3D-8DC0-554F-BFC1-F414603EA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119687"/>
            <a:ext cx="838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latin typeface="Courier New" panose="02070309020205020404" pitchFamily="49" charset="0"/>
              </a:rPr>
              <a:t>{…}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20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20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20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20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20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0229" grpId="0"/>
      <p:bldP spid="520230" grpId="0"/>
      <p:bldP spid="520231" grpId="0"/>
      <p:bldP spid="520232" grpId="0"/>
      <p:bldP spid="52023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 Register Allocation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relatively new allocation based on the notion of </a:t>
            </a:r>
            <a:r>
              <a:rPr kumimoji="1" lang="en-US" altLang="zh-CN" dirty="0">
                <a:solidFill>
                  <a:srgbClr val="0432FF"/>
                </a:solidFill>
              </a:rPr>
              <a:t>live intervals</a:t>
            </a:r>
          </a:p>
          <a:p>
            <a:pPr lvl="1"/>
            <a:r>
              <a:rPr kumimoji="1" lang="en-US" altLang="zh-CN" dirty="0"/>
              <a:t>1999</a:t>
            </a:r>
          </a:p>
          <a:p>
            <a:r>
              <a:rPr kumimoji="1" lang="en-US" altLang="zh-CN" dirty="0"/>
              <a:t>Simple, lightweighted, fast, and easier to implement</a:t>
            </a:r>
          </a:p>
          <a:p>
            <a:pPr lvl="1"/>
            <a:r>
              <a:rPr kumimoji="1" lang="en-US" altLang="zh-CN" dirty="0"/>
              <a:t>widely used in many production compilers </a:t>
            </a:r>
          </a:p>
          <a:p>
            <a:pPr lvl="2"/>
            <a:r>
              <a:rPr kumimoji="1" lang="en-US" altLang="zh-CN" dirty="0"/>
              <a:t>e.g., LLVM</a:t>
            </a:r>
          </a:p>
        </p:txBody>
      </p:sp>
    </p:spTree>
    <p:extLst>
      <p:ext uri="{BB962C8B-B14F-4D97-AF65-F5344CB8AC3E}">
        <p14:creationId xmlns:p14="http://schemas.microsoft.com/office/powerpoint/2010/main" val="3921902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Liveness Intervals</a:t>
            </a:r>
          </a:p>
        </p:txBody>
      </p:sp>
    </p:spTree>
    <p:extLst>
      <p:ext uri="{BB962C8B-B14F-4D97-AF65-F5344CB8AC3E}">
        <p14:creationId xmlns:p14="http://schemas.microsoft.com/office/powerpoint/2010/main" val="136259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Motivation: Live Intervals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B9E57-3FE2-77C1-B8C3-B1463DB60C99}"/>
              </a:ext>
            </a:extLst>
          </p:cNvPr>
          <p:cNvSpPr txBox="1"/>
          <p:nvPr/>
        </p:nvSpPr>
        <p:spPr>
          <a:xfrm>
            <a:off x="4114799" y="2069068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Liveness analysis will specify, for each variable </a:t>
            </a:r>
            <a:r>
              <a:rPr kumimoji="1" lang="en-US" altLang="zh-CN" sz="2000" dirty="0">
                <a:solidFill>
                  <a:srgbClr val="0432FF"/>
                </a:solidFill>
              </a:rPr>
              <a:t>x</a:t>
            </a:r>
            <a:r>
              <a:rPr kumimoji="1" lang="en-US" altLang="zh-CN" sz="2000" dirty="0"/>
              <a:t>, its </a:t>
            </a:r>
            <a:r>
              <a:rPr kumimoji="1" lang="en-US" altLang="zh-CN" sz="2000" dirty="0">
                <a:solidFill>
                  <a:srgbClr val="0432FF"/>
                </a:solidFill>
              </a:rPr>
              <a:t>liveness interval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[from, to] </a:t>
            </a:r>
          </a:p>
          <a:p>
            <a:r>
              <a:rPr kumimoji="1" lang="en-US" altLang="zh-CN" sz="2000" dirty="0"/>
              <a:t>where </a:t>
            </a:r>
            <a:r>
              <a:rPr kumimoji="1" lang="en-US" altLang="zh-CN" sz="2000" dirty="0">
                <a:solidFill>
                  <a:srgbClr val="0432FF"/>
                </a:solidFill>
              </a:rPr>
              <a:t>from</a:t>
            </a:r>
            <a:r>
              <a:rPr kumimoji="1" lang="en-US" altLang="zh-CN" sz="2000" dirty="0"/>
              <a:t> and </a:t>
            </a:r>
            <a:r>
              <a:rPr kumimoji="1" lang="en-US" altLang="zh-CN" sz="2000" dirty="0">
                <a:solidFill>
                  <a:srgbClr val="0432FF"/>
                </a:solidFill>
              </a:rPr>
              <a:t>to</a:t>
            </a:r>
            <a:r>
              <a:rPr kumimoji="1" lang="en-US" altLang="zh-CN" sz="2000" dirty="0"/>
              <a:t> are its earliest and latest live statements, respectively.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8386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20" grpId="0" animBg="1"/>
      <p:bldP spid="22" grpId="0" animBg="1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 More Precisely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B9E57-3FE2-77C1-B8C3-B1463DB60C99}"/>
              </a:ext>
            </a:extLst>
          </p:cNvPr>
          <p:cNvSpPr txBox="1"/>
          <p:nvPr/>
        </p:nvSpPr>
        <p:spPr>
          <a:xfrm>
            <a:off x="4114799" y="2069068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Liveness analysis will specify, for each variable </a:t>
            </a:r>
            <a:r>
              <a:rPr kumimoji="1" lang="en-US" altLang="zh-CN" sz="2000" dirty="0">
                <a:solidFill>
                  <a:srgbClr val="0432FF"/>
                </a:solidFill>
              </a:rPr>
              <a:t>x</a:t>
            </a:r>
            <a:r>
              <a:rPr kumimoji="1" lang="en-US" altLang="zh-CN" sz="2000" dirty="0"/>
              <a:t>, its </a:t>
            </a:r>
            <a:r>
              <a:rPr kumimoji="1" lang="en-US" altLang="zh-CN" sz="2000" dirty="0">
                <a:solidFill>
                  <a:srgbClr val="0432FF"/>
                </a:solidFill>
              </a:rPr>
              <a:t>liveness interval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[from, to] </a:t>
            </a:r>
          </a:p>
          <a:p>
            <a:r>
              <a:rPr kumimoji="1" lang="en-US" altLang="zh-CN" sz="2000" dirty="0"/>
              <a:t>where </a:t>
            </a:r>
            <a:r>
              <a:rPr kumimoji="1" lang="en-US" altLang="zh-CN" sz="2000" dirty="0">
                <a:solidFill>
                  <a:srgbClr val="0432FF"/>
                </a:solidFill>
              </a:rPr>
              <a:t>from</a:t>
            </a:r>
            <a:r>
              <a:rPr kumimoji="1" lang="en-US" altLang="zh-CN" sz="2000" dirty="0"/>
              <a:t> and </a:t>
            </a:r>
            <a:r>
              <a:rPr kumimoji="1" lang="en-US" altLang="zh-CN" sz="2000" dirty="0">
                <a:solidFill>
                  <a:srgbClr val="0432FF"/>
                </a:solidFill>
              </a:rPr>
              <a:t>to</a:t>
            </a:r>
            <a:r>
              <a:rPr kumimoji="1" lang="en-US" altLang="zh-CN" sz="2000" dirty="0"/>
              <a:t> are its earliest and latest live statements, respectively.</a:t>
            </a:r>
            <a:endParaRPr kumimoji="1" lang="zh-CN" altLang="en-US" sz="2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5F2163F-55C1-9FF2-9E7A-07E758CEECAA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5454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33CB9E57-3FE2-77C1-B8C3-B1463DB60C99}"/>
              </a:ext>
            </a:extLst>
          </p:cNvPr>
          <p:cNvSpPr txBox="1"/>
          <p:nvPr/>
        </p:nvSpPr>
        <p:spPr>
          <a:xfrm>
            <a:off x="4114799" y="2069068"/>
            <a:ext cx="4829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Hence, we can perform a linear scan of these live intervals: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when a new internal starts, allocate a register for it;</a:t>
            </a:r>
          </a:p>
          <a:p>
            <a:pPr marL="457200" indent="-457200">
              <a:buAutoNum type="arabicPeriod"/>
            </a:pPr>
            <a:r>
              <a:rPr kumimoji="1" lang="en-US" altLang="zh-CN" sz="2000" dirty="0"/>
              <a:t>when an exiting interval finishes, evicts its occupying registers.</a:t>
            </a:r>
            <a:endParaRPr kumimoji="1" lang="zh-CN" altLang="en-US" sz="20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54653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6670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40025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29718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18409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906" name="Rectangle 2">
            <a:extLst>
              <a:ext uri="{FF2B5EF4-FFF2-40B4-BE49-F238E27FC236}">
                <a16:creationId xmlns:a16="http://schemas.microsoft.com/office/drawing/2014/main" id="{EC5D7973-5E9C-414E-A7B7-02E7A26340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Middle and Back End</a:t>
            </a:r>
          </a:p>
        </p:txBody>
      </p:sp>
      <p:sp>
        <p:nvSpPr>
          <p:cNvPr id="507907" name="Rectangle 3">
            <a:extLst>
              <a:ext uri="{FF2B5EF4-FFF2-40B4-BE49-F238E27FC236}">
                <a16:creationId xmlns:a16="http://schemas.microsoft.com/office/drawing/2014/main" id="{82B0FE93-5423-7B4F-9ABE-209853C5B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507908" name="AutoShape 4">
            <a:extLst>
              <a:ext uri="{FF2B5EF4-FFF2-40B4-BE49-F238E27FC236}">
                <a16:creationId xmlns:a16="http://schemas.microsoft.com/office/drawing/2014/main" id="{4A3B4091-81E7-DB42-837C-BD72B9602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AST</a:t>
            </a:r>
          </a:p>
        </p:txBody>
      </p:sp>
      <p:sp>
        <p:nvSpPr>
          <p:cNvPr id="507909" name="AutoShape 5">
            <a:extLst>
              <a:ext uri="{FF2B5EF4-FFF2-40B4-BE49-F238E27FC236}">
                <a16:creationId xmlns:a16="http://schemas.microsoft.com/office/drawing/2014/main" id="{4D1EA939-49DC-064D-B76F-37C8C502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2133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cxnSp>
        <p:nvCxnSpPr>
          <p:cNvPr id="507910" name="AutoShape 6">
            <a:extLst>
              <a:ext uri="{FF2B5EF4-FFF2-40B4-BE49-F238E27FC236}">
                <a16:creationId xmlns:a16="http://schemas.microsoft.com/office/drawing/2014/main" id="{21DCBF88-8B87-1D40-9532-32F286C00B86}"/>
              </a:ext>
            </a:extLst>
          </p:cNvPr>
          <p:cNvCxnSpPr>
            <a:cxnSpLocks noChangeShapeType="1"/>
            <a:stCxn id="507908" idx="3"/>
            <a:endCxn id="507909" idx="1"/>
          </p:cNvCxnSpPr>
          <p:nvPr/>
        </p:nvCxnSpPr>
        <p:spPr bwMode="auto">
          <a:xfrm>
            <a:off x="1676400" y="2663825"/>
            <a:ext cx="990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11" name="AutoShape 7">
            <a:extLst>
              <a:ext uri="{FF2B5EF4-FFF2-40B4-BE49-F238E27FC236}">
                <a16:creationId xmlns:a16="http://schemas.microsoft.com/office/drawing/2014/main" id="{00A6DF61-0576-C447-9B0F-63DCE84BAFD6}"/>
              </a:ext>
            </a:extLst>
          </p:cNvPr>
          <p:cNvCxnSpPr>
            <a:cxnSpLocks noChangeShapeType="1"/>
            <a:endCxn id="507920" idx="1"/>
          </p:cNvCxnSpPr>
          <p:nvPr/>
        </p:nvCxnSpPr>
        <p:spPr bwMode="auto">
          <a:xfrm>
            <a:off x="4191000" y="4267200"/>
            <a:ext cx="609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2" name="AutoShape 8">
            <a:extLst>
              <a:ext uri="{FF2B5EF4-FFF2-40B4-BE49-F238E27FC236}">
                <a16:creationId xmlns:a16="http://schemas.microsoft.com/office/drawing/2014/main" id="{A82A1AC7-6AB0-1D49-B45B-D8CC39CE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IR1</a:t>
            </a:r>
          </a:p>
        </p:txBody>
      </p:sp>
      <p:cxnSp>
        <p:nvCxnSpPr>
          <p:cNvPr id="507913" name="AutoShape 9">
            <a:extLst>
              <a:ext uri="{FF2B5EF4-FFF2-40B4-BE49-F238E27FC236}">
                <a16:creationId xmlns:a16="http://schemas.microsoft.com/office/drawing/2014/main" id="{CB1E3B1D-CF25-0D4D-B5AB-A0F036242195}"/>
              </a:ext>
            </a:extLst>
          </p:cNvPr>
          <p:cNvCxnSpPr>
            <a:cxnSpLocks noChangeShapeType="1"/>
            <a:stCxn id="507909" idx="3"/>
            <a:endCxn id="507912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4" name="AutoShape 10">
            <a:extLst>
              <a:ext uri="{FF2B5EF4-FFF2-40B4-BE49-F238E27FC236}">
                <a16:creationId xmlns:a16="http://schemas.microsoft.com/office/drawing/2014/main" id="{68207495-10DD-874D-B8C3-3F1259814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asm</a:t>
            </a:r>
          </a:p>
        </p:txBody>
      </p:sp>
      <p:cxnSp>
        <p:nvCxnSpPr>
          <p:cNvPr id="507915" name="AutoShape 11">
            <a:extLst>
              <a:ext uri="{FF2B5EF4-FFF2-40B4-BE49-F238E27FC236}">
                <a16:creationId xmlns:a16="http://schemas.microsoft.com/office/drawing/2014/main" id="{583F8AC9-07EF-4A48-85BA-88EAD68A56A2}"/>
              </a:ext>
            </a:extLst>
          </p:cNvPr>
          <p:cNvCxnSpPr>
            <a:cxnSpLocks noChangeShapeType="1"/>
            <a:stCxn id="507916" idx="3"/>
            <a:endCxn id="507914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6" name="AutoShape 12">
            <a:extLst>
              <a:ext uri="{FF2B5EF4-FFF2-40B4-BE49-F238E27FC236}">
                <a16:creationId xmlns:a16="http://schemas.microsoft.com/office/drawing/2014/main" id="{DA2CBAA8-9918-2449-8472-005D23692D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5257800"/>
            <a:ext cx="1600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other IR and translation</a:t>
            </a:r>
          </a:p>
        </p:txBody>
      </p:sp>
      <p:cxnSp>
        <p:nvCxnSpPr>
          <p:cNvPr id="507917" name="AutoShape 13">
            <a:extLst>
              <a:ext uri="{FF2B5EF4-FFF2-40B4-BE49-F238E27FC236}">
                <a16:creationId xmlns:a16="http://schemas.microsoft.com/office/drawing/2014/main" id="{75D93935-5305-E74C-A000-EC515BA28408}"/>
              </a:ext>
            </a:extLst>
          </p:cNvPr>
          <p:cNvCxnSpPr>
            <a:cxnSpLocks noChangeShapeType="1"/>
            <a:stCxn id="507912" idx="3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7918" name="AutoShape 14">
            <a:extLst>
              <a:ext uri="{FF2B5EF4-FFF2-40B4-BE49-F238E27FC236}">
                <a16:creationId xmlns:a16="http://schemas.microsoft.com/office/drawing/2014/main" id="{15F5A7DC-7748-A544-BB98-179352DF52AE}"/>
              </a:ext>
            </a:extLst>
          </p:cNvPr>
          <p:cNvCxnSpPr>
            <a:cxnSpLocks noChangeShapeType="1"/>
            <a:stCxn id="507920" idx="3"/>
            <a:endCxn id="507916" idx="0"/>
          </p:cNvCxnSpPr>
          <p:nvPr/>
        </p:nvCxnSpPr>
        <p:spPr bwMode="auto">
          <a:xfrm flipH="1">
            <a:off x="3467100" y="4267200"/>
            <a:ext cx="2552700" cy="990600"/>
          </a:xfrm>
          <a:prstGeom prst="bentConnector4">
            <a:avLst>
              <a:gd name="adj1" fmla="val -8954"/>
              <a:gd name="adj2" fmla="val 65384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7919" name="AutoShape 15">
            <a:extLst>
              <a:ext uri="{FF2B5EF4-FFF2-40B4-BE49-F238E27FC236}">
                <a16:creationId xmlns:a16="http://schemas.microsoft.com/office/drawing/2014/main" id="{3E1A5144-F58C-9646-93A5-3D4234974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37338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translation</a:t>
            </a:r>
          </a:p>
        </p:txBody>
      </p:sp>
      <p:sp>
        <p:nvSpPr>
          <p:cNvPr id="507920" name="AutoShape 16">
            <a:extLst>
              <a:ext uri="{FF2B5EF4-FFF2-40B4-BE49-F238E27FC236}">
                <a16:creationId xmlns:a16="http://schemas.microsoft.com/office/drawing/2014/main" id="{CB63E924-074D-4E4B-B408-B6724C32A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9624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276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667260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5052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97644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657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84220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38100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F335F-D7E0-CE9F-DDA6-E5E334EEBB6A}"/>
              </a:ext>
            </a:extLst>
          </p:cNvPr>
          <p:cNvSpPr txBox="1"/>
          <p:nvPr/>
        </p:nvSpPr>
        <p:spPr>
          <a:xfrm>
            <a:off x="4114800" y="4476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a, b: recycle r1 and r2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0518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0386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F335F-D7E0-CE9F-DDA6-E5E334EEBB6A}"/>
              </a:ext>
            </a:extLst>
          </p:cNvPr>
          <p:cNvSpPr txBox="1"/>
          <p:nvPr/>
        </p:nvSpPr>
        <p:spPr>
          <a:xfrm>
            <a:off x="4114800" y="4476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a, b: recycle r1 and r2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857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e: allocate to r1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1700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three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3434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a: allocate to r1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b: allocate to r2</a:t>
            </a:r>
            <a:endParaRPr kumimoji="1" lang="zh-CN" altLang="en-US" sz="20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5047A8D-DD8C-8697-0CFB-A7C9FB4B48BA}"/>
              </a:ext>
            </a:extLst>
          </p:cNvPr>
          <p:cNvSpPr txBox="1"/>
          <p:nvPr/>
        </p:nvSpPr>
        <p:spPr>
          <a:xfrm>
            <a:off x="4114800" y="3333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c: allocate to r3</a:t>
            </a:r>
            <a:endParaRPr kumimoji="1" lang="zh-CN" altLang="en-US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3FF42E2-975B-BD83-3130-507E933FD243}"/>
              </a:ext>
            </a:extLst>
          </p:cNvPr>
          <p:cNvSpPr txBox="1"/>
          <p:nvPr/>
        </p:nvSpPr>
        <p:spPr>
          <a:xfrm>
            <a:off x="4114800" y="3714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c: recycle r3</a:t>
            </a:r>
            <a:endParaRPr kumimoji="1" lang="zh-CN" altLang="en-US" sz="2000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6CE8CF9-BC6B-D4CD-2F96-5FAEC79D647A}"/>
              </a:ext>
            </a:extLst>
          </p:cNvPr>
          <p:cNvSpPr txBox="1"/>
          <p:nvPr/>
        </p:nvSpPr>
        <p:spPr>
          <a:xfrm>
            <a:off x="4114800" y="4095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d: allocate to r3</a:t>
            </a:r>
            <a:endParaRPr kumimoji="1" lang="zh-CN" altLang="en-US" sz="2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9F335F-D7E0-CE9F-DDA6-E5E334EEBB6A}"/>
              </a:ext>
            </a:extLst>
          </p:cNvPr>
          <p:cNvSpPr txBox="1"/>
          <p:nvPr/>
        </p:nvSpPr>
        <p:spPr>
          <a:xfrm>
            <a:off x="4114800" y="4476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variable a, b: recycle r1 and r2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857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Encounter variable e: allocate to r1</a:t>
            </a:r>
            <a:endParaRPr kumimoji="1" lang="zh-CN" altLang="en-US" sz="20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B84A2F5-89C4-0E58-7900-8E304F1B9791}"/>
              </a:ext>
            </a:extLst>
          </p:cNvPr>
          <p:cNvSpPr txBox="1"/>
          <p:nvPr/>
        </p:nvSpPr>
        <p:spPr>
          <a:xfrm>
            <a:off x="4114800" y="523869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Evict all registers, when scan finished!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75535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rgbClr val="00B05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The result temp map: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a: r1</a:t>
            </a:r>
            <a:r>
              <a:rPr kumimoji="1" lang="en-US" altLang="zh-CN" sz="2000" dirty="0"/>
              <a:t>, </a:t>
            </a:r>
          </a:p>
          <a:p>
            <a:r>
              <a:rPr kumimoji="1" lang="en-US" altLang="zh-CN" sz="2000" dirty="0">
                <a:solidFill>
                  <a:srgbClr val="FFC000"/>
                </a:solidFill>
              </a:rPr>
              <a:t>b: r2</a:t>
            </a:r>
            <a:r>
              <a:rPr kumimoji="1" lang="en-US" altLang="zh-CN" sz="2000" dirty="0"/>
              <a:t>, </a:t>
            </a:r>
          </a:p>
          <a:p>
            <a:r>
              <a:rPr kumimoji="1" lang="en-US" altLang="zh-CN" sz="2000" dirty="0">
                <a:solidFill>
                  <a:srgbClr val="00B050"/>
                </a:solidFill>
              </a:rPr>
              <a:t>c: r3</a:t>
            </a:r>
            <a:r>
              <a:rPr kumimoji="1" lang="en-US" altLang="zh-CN" sz="2000" dirty="0"/>
              <a:t>,</a:t>
            </a:r>
          </a:p>
          <a:p>
            <a:r>
              <a:rPr kumimoji="1" lang="en-US" altLang="zh-CN" sz="2000" dirty="0">
                <a:solidFill>
                  <a:srgbClr val="00B050"/>
                </a:solidFill>
              </a:rPr>
              <a:t>d: r3</a:t>
            </a:r>
            <a:r>
              <a:rPr kumimoji="1" lang="en-US" altLang="zh-CN" sz="2000" dirty="0"/>
              <a:t>,</a:t>
            </a:r>
            <a:endParaRPr kumimoji="1" lang="zh-CN" altLang="en-US" sz="2000" dirty="0"/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e: r1</a:t>
            </a:r>
            <a:r>
              <a:rPr kumimoji="1" lang="en-US" altLang="zh-CN" sz="2000" dirty="0"/>
              <a:t>.</a:t>
            </a:r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884CCFD1-5105-9C16-01AB-A4054F852F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7400" y="4343400"/>
            <a:ext cx="1592262" cy="0"/>
          </a:xfrm>
          <a:prstGeom prst="line">
            <a:avLst/>
          </a:prstGeom>
          <a:noFill/>
          <a:ln w="38100">
            <a:solidFill>
              <a:srgbClr val="00B0F0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9315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Linear Scan Algorithm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linearScan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liveness(p);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build_live_interval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for(each interval [l, h], in increasing ”l”)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evict(l);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getFree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allRegs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allocate([l, h] to r);</a:t>
            </a:r>
          </a:p>
        </p:txBody>
      </p:sp>
    </p:spTree>
    <p:extLst>
      <p:ext uri="{BB962C8B-B14F-4D97-AF65-F5344CB8AC3E}">
        <p14:creationId xmlns:p14="http://schemas.microsoft.com/office/powerpoint/2010/main" val="754165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Linear Order</a:t>
            </a:r>
          </a:p>
        </p:txBody>
      </p:sp>
    </p:spTree>
    <p:extLst>
      <p:ext uri="{BB962C8B-B14F-4D97-AF65-F5344CB8AC3E}">
        <p14:creationId xmlns:p14="http://schemas.microsoft.com/office/powerpoint/2010/main" val="1988198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>
            <a:extLst>
              <a:ext uri="{FF2B5EF4-FFF2-40B4-BE49-F238E27FC236}">
                <a16:creationId xmlns:a16="http://schemas.microsoft.com/office/drawing/2014/main" id="{2190F86D-8B86-BFBB-37A4-53127549D97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Scaling to CFGs</a:t>
            </a:r>
            <a:endParaRPr lang="en-US" altLang="zh-CN" dirty="0"/>
          </a:p>
        </p:txBody>
      </p:sp>
      <p:sp>
        <p:nvSpPr>
          <p:cNvPr id="417796" name="Text Box 4">
            <a:extLst>
              <a:ext uri="{FF2B5EF4-FFF2-40B4-BE49-F238E27FC236}">
                <a16:creationId xmlns:a16="http://schemas.microsoft.com/office/drawing/2014/main" id="{AED585BF-BBBE-1B44-6790-255252862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26050" y="2694325"/>
            <a:ext cx="2954655" cy="3477875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(…, L_1, L_2);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L_1: 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L_2: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L_3;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L_3: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  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z+m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417797" name="Rectangle 5">
            <a:extLst>
              <a:ext uri="{FF2B5EF4-FFF2-40B4-BE49-F238E27FC236}">
                <a16:creationId xmlns:a16="http://schemas.microsoft.com/office/drawing/2014/main" id="{7856770E-0B72-A3A0-8325-C7939123C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" y="2286000"/>
            <a:ext cx="3276600" cy="6858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Cjmp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(…, L_1, L_2);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8" name="Rectangle 6">
            <a:extLst>
              <a:ext uri="{FF2B5EF4-FFF2-40B4-BE49-F238E27FC236}">
                <a16:creationId xmlns:a16="http://schemas.microsoft.com/office/drawing/2014/main" id="{E5C83E84-332F-F2F1-72B6-7F43BF30A7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z = 4;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 = 3;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799" name="Rectangle 7">
            <a:extLst>
              <a:ext uri="{FF2B5EF4-FFF2-40B4-BE49-F238E27FC236}">
                <a16:creationId xmlns:a16="http://schemas.microsoft.com/office/drawing/2014/main" id="{36DDE326-1211-50D5-A9C3-473D1372D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505200"/>
            <a:ext cx="1752600" cy="12192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z = 6;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m = 5;</a:t>
            </a: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jmp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L_3;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0" name="Rectangle 8">
            <a:extLst>
              <a:ext uri="{FF2B5EF4-FFF2-40B4-BE49-F238E27FC236}">
                <a16:creationId xmlns:a16="http://schemas.microsoft.com/office/drawing/2014/main" id="{5B18E54A-3AEA-A453-17F9-F1017DA19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0" y="5334000"/>
            <a:ext cx="1752600" cy="533400"/>
          </a:xfrm>
          <a:prstGeom prst="rect">
            <a:avLst/>
          </a:prstGeom>
          <a:solidFill>
            <a:srgbClr val="CCFFFF">
              <a:alpha val="5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z+m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ts val="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…</a:t>
            </a:r>
            <a:endParaRPr lang="en-US" altLang="zh-CN" sz="2000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417803" name="Line 11">
            <a:extLst>
              <a:ext uri="{FF2B5EF4-FFF2-40B4-BE49-F238E27FC236}">
                <a16:creationId xmlns:a16="http://schemas.microsoft.com/office/drawing/2014/main" id="{F9BD04D9-4044-C0E0-D23F-A7FD7A348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219200" y="2971800"/>
            <a:ext cx="1219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4" name="Line 12">
            <a:extLst>
              <a:ext uri="{FF2B5EF4-FFF2-40B4-BE49-F238E27FC236}">
                <a16:creationId xmlns:a16="http://schemas.microsoft.com/office/drawing/2014/main" id="{29686D22-DF69-0318-640E-84707E9895C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971800"/>
            <a:ext cx="10668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5" name="Line 13">
            <a:extLst>
              <a:ext uri="{FF2B5EF4-FFF2-40B4-BE49-F238E27FC236}">
                <a16:creationId xmlns:a16="http://schemas.microsoft.com/office/drawing/2014/main" id="{14A66D8D-167C-545C-7ECB-FFE20C4F3C62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6" name="Line 14">
            <a:extLst>
              <a:ext uri="{FF2B5EF4-FFF2-40B4-BE49-F238E27FC236}">
                <a16:creationId xmlns:a16="http://schemas.microsoft.com/office/drawing/2014/main" id="{60755D0D-3872-35BB-891E-CAA396AC4D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4724400"/>
            <a:ext cx="1066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7807" name="Text Box 15">
            <a:extLst>
              <a:ext uri="{FF2B5EF4-FFF2-40B4-BE49-F238E27FC236}">
                <a16:creationId xmlns:a16="http://schemas.microsoft.com/office/drawing/2014/main" id="{2A07D5F1-8AEA-B64F-3A4A-796E3EAA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5029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L_3</a:t>
            </a:r>
          </a:p>
        </p:txBody>
      </p:sp>
      <p:sp>
        <p:nvSpPr>
          <p:cNvPr id="417808" name="Text Box 16">
            <a:extLst>
              <a:ext uri="{FF2B5EF4-FFF2-40B4-BE49-F238E27FC236}">
                <a16:creationId xmlns:a16="http://schemas.microsoft.com/office/drawing/2014/main" id="{B9F0494A-60E5-8A98-53BB-E832C38DDF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1242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L_1</a:t>
            </a:r>
          </a:p>
        </p:txBody>
      </p:sp>
      <p:sp>
        <p:nvSpPr>
          <p:cNvPr id="417809" name="Text Box 17">
            <a:extLst>
              <a:ext uri="{FF2B5EF4-FFF2-40B4-BE49-F238E27FC236}">
                <a16:creationId xmlns:a16="http://schemas.microsoft.com/office/drawing/2014/main" id="{E12705F3-4F6E-88AA-BC47-2CE458E85C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0480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L_2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3EBC774-AAA9-8268-80BF-9AC31CEB1BC7}"/>
              </a:ext>
            </a:extLst>
          </p:cNvPr>
          <p:cNvSpPr txBox="1"/>
          <p:nvPr/>
        </p:nvSpPr>
        <p:spPr>
          <a:xfrm>
            <a:off x="5181599" y="1981200"/>
            <a:ext cx="3762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Linearize the CFG, according to depth-first order.</a:t>
            </a:r>
            <a:endParaRPr kumimoji="1" lang="zh-CN" altLang="en-US" dirty="0"/>
          </a:p>
        </p:txBody>
      </p:sp>
      <p:sp>
        <p:nvSpPr>
          <p:cNvPr id="3" name="Line 36">
            <a:extLst>
              <a:ext uri="{FF2B5EF4-FFF2-40B4-BE49-F238E27FC236}">
                <a16:creationId xmlns:a16="http://schemas.microsoft.com/office/drawing/2014/main" id="{B29D8990-E1C8-2A90-1D00-55DCE1354F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3569732"/>
            <a:ext cx="0" cy="229766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D501A5C-6AC9-73CF-46DA-1095DE019706}"/>
              </a:ext>
            </a:extLst>
          </p:cNvPr>
          <p:cNvSpPr txBox="1"/>
          <p:nvPr/>
        </p:nvSpPr>
        <p:spPr>
          <a:xfrm>
            <a:off x="7086600" y="3124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z</a:t>
            </a:r>
            <a:endParaRPr kumimoji="1" lang="zh-CN" altLang="en-US" dirty="0"/>
          </a:p>
        </p:txBody>
      </p:sp>
      <p:sp>
        <p:nvSpPr>
          <p:cNvPr id="5" name="Line 36">
            <a:extLst>
              <a:ext uri="{FF2B5EF4-FFF2-40B4-BE49-F238E27FC236}">
                <a16:creationId xmlns:a16="http://schemas.microsoft.com/office/drawing/2014/main" id="{92F42934-E744-8821-AD0F-517D46D01C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19999" y="3874532"/>
            <a:ext cx="1" cy="1992868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DDAA4CA-5848-5792-F2A2-1B5946A942A3}"/>
              </a:ext>
            </a:extLst>
          </p:cNvPr>
          <p:cNvSpPr txBox="1"/>
          <p:nvPr/>
        </p:nvSpPr>
        <p:spPr>
          <a:xfrm>
            <a:off x="7467600" y="3429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m</a:t>
            </a:r>
            <a:endParaRPr kumimoji="1"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6" grpId="0" animBg="1"/>
      <p:bldP spid="2" grpId="0"/>
      <p:bldP spid="3" grpId="0" animBg="1"/>
      <p:bldP spid="4" grpId="0"/>
      <p:bldP spid="5" grpId="0" animBg="1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930" name="Rectangle 2">
            <a:extLst>
              <a:ext uri="{FF2B5EF4-FFF2-40B4-BE49-F238E27FC236}">
                <a16:creationId xmlns:a16="http://schemas.microsoft.com/office/drawing/2014/main" id="{DBCB9854-4082-C747-BF4E-5187FE8AB8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Back-end Structure</a:t>
            </a:r>
          </a:p>
        </p:txBody>
      </p:sp>
      <p:sp>
        <p:nvSpPr>
          <p:cNvPr id="508931" name="Rectangle 3">
            <a:extLst>
              <a:ext uri="{FF2B5EF4-FFF2-40B4-BE49-F238E27FC236}">
                <a16:creationId xmlns:a16="http://schemas.microsoft.com/office/drawing/2014/main" id="{5662A032-5C39-924C-9876-3E65F627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1905000"/>
            <a:ext cx="5410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508932" name="AutoShape 4">
            <a:extLst>
              <a:ext uri="{FF2B5EF4-FFF2-40B4-BE49-F238E27FC236}">
                <a16:creationId xmlns:a16="http://schemas.microsoft.com/office/drawing/2014/main" id="{EA60AF3C-5388-AF40-822E-22ADCC60D4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133600"/>
            <a:ext cx="8382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sp>
        <p:nvSpPr>
          <p:cNvPr id="508933" name="AutoShape 5">
            <a:extLst>
              <a:ext uri="{FF2B5EF4-FFF2-40B4-BE49-F238E27FC236}">
                <a16:creationId xmlns:a16="http://schemas.microsoft.com/office/drawing/2014/main" id="{52B251FA-5AE4-A541-BB9E-A516153515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3380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TempMap</a:t>
            </a:r>
          </a:p>
        </p:txBody>
      </p:sp>
      <p:sp>
        <p:nvSpPr>
          <p:cNvPr id="508934" name="AutoShape 6">
            <a:extLst>
              <a:ext uri="{FF2B5EF4-FFF2-40B4-BE49-F238E27FC236}">
                <a16:creationId xmlns:a16="http://schemas.microsoft.com/office/drawing/2014/main" id="{803A0CA2-5524-0F44-93B0-B47554125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057400"/>
            <a:ext cx="1752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selector</a:t>
            </a:r>
          </a:p>
        </p:txBody>
      </p:sp>
      <p:cxnSp>
        <p:nvCxnSpPr>
          <p:cNvPr id="508935" name="AutoShape 7">
            <a:extLst>
              <a:ext uri="{FF2B5EF4-FFF2-40B4-BE49-F238E27FC236}">
                <a16:creationId xmlns:a16="http://schemas.microsoft.com/office/drawing/2014/main" id="{E510AEA2-D47B-644F-9B9B-95646CCBAD18}"/>
              </a:ext>
            </a:extLst>
          </p:cNvPr>
          <p:cNvCxnSpPr>
            <a:cxnSpLocks noChangeShapeType="1"/>
            <a:stCxn id="508932" idx="3"/>
            <a:endCxn id="508934" idx="1"/>
          </p:cNvCxnSpPr>
          <p:nvPr/>
        </p:nvCxnSpPr>
        <p:spPr bwMode="auto">
          <a:xfrm>
            <a:off x="1447800" y="25876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36" name="AutoShape 8">
            <a:extLst>
              <a:ext uri="{FF2B5EF4-FFF2-40B4-BE49-F238E27FC236}">
                <a16:creationId xmlns:a16="http://schemas.microsoft.com/office/drawing/2014/main" id="{EDCEE5E7-5655-9747-9E27-C041C5FCFAE5}"/>
              </a:ext>
            </a:extLst>
          </p:cNvPr>
          <p:cNvCxnSpPr>
            <a:cxnSpLocks noChangeShapeType="1"/>
            <a:stCxn id="508937" idx="3"/>
            <a:endCxn id="508933" idx="1"/>
          </p:cNvCxnSpPr>
          <p:nvPr/>
        </p:nvCxnSpPr>
        <p:spPr bwMode="auto">
          <a:xfrm flipV="1">
            <a:off x="4343400" y="4187825"/>
            <a:ext cx="457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37" name="AutoShape 9">
            <a:extLst>
              <a:ext uri="{FF2B5EF4-FFF2-40B4-BE49-F238E27FC236}">
                <a16:creationId xmlns:a16="http://schemas.microsoft.com/office/drawing/2014/main" id="{C02558CE-1D3E-A94F-A318-EDBA861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57600"/>
            <a:ext cx="13716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register allocator</a:t>
            </a:r>
          </a:p>
        </p:txBody>
      </p:sp>
      <p:sp>
        <p:nvSpPr>
          <p:cNvPr id="508938" name="AutoShape 10">
            <a:extLst>
              <a:ext uri="{FF2B5EF4-FFF2-40B4-BE49-F238E27FC236}">
                <a16:creationId xmlns:a16="http://schemas.microsoft.com/office/drawing/2014/main" id="{B03993C4-EDA3-9A49-8EEF-DBA8F17D1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2860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08939" name="AutoShape 11">
            <a:extLst>
              <a:ext uri="{FF2B5EF4-FFF2-40B4-BE49-F238E27FC236}">
                <a16:creationId xmlns:a16="http://schemas.microsoft.com/office/drawing/2014/main" id="{4E295844-C6FC-5C4D-9044-9CDB5CE4AE34}"/>
              </a:ext>
            </a:extLst>
          </p:cNvPr>
          <p:cNvCxnSpPr>
            <a:cxnSpLocks noChangeShapeType="1"/>
            <a:stCxn id="508934" idx="3"/>
            <a:endCxn id="508938" idx="1"/>
          </p:cNvCxnSpPr>
          <p:nvPr/>
        </p:nvCxnSpPr>
        <p:spPr bwMode="auto">
          <a:xfrm>
            <a:off x="4495800" y="25908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40" name="AutoShape 12">
            <a:extLst>
              <a:ext uri="{FF2B5EF4-FFF2-40B4-BE49-F238E27FC236}">
                <a16:creationId xmlns:a16="http://schemas.microsoft.com/office/drawing/2014/main" id="{42DDD6F9-E290-F040-8FD7-5A54C8B25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64150"/>
            <a:ext cx="1524000" cy="90805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Assem</a:t>
            </a:r>
          </a:p>
        </p:txBody>
      </p:sp>
      <p:cxnSp>
        <p:nvCxnSpPr>
          <p:cNvPr id="508941" name="AutoShape 13">
            <a:extLst>
              <a:ext uri="{FF2B5EF4-FFF2-40B4-BE49-F238E27FC236}">
                <a16:creationId xmlns:a16="http://schemas.microsoft.com/office/drawing/2014/main" id="{E86B05B2-027D-F74A-BC3A-3E24C77A9B77}"/>
              </a:ext>
            </a:extLst>
          </p:cNvPr>
          <p:cNvCxnSpPr>
            <a:cxnSpLocks noChangeShapeType="1"/>
            <a:stCxn id="508942" idx="3"/>
            <a:endCxn id="508940" idx="1"/>
          </p:cNvCxnSpPr>
          <p:nvPr/>
        </p:nvCxnSpPr>
        <p:spPr bwMode="auto">
          <a:xfrm>
            <a:off x="4648200" y="5715000"/>
            <a:ext cx="2286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42" name="AutoShape 14">
            <a:extLst>
              <a:ext uri="{FF2B5EF4-FFF2-40B4-BE49-F238E27FC236}">
                <a16:creationId xmlns:a16="http://schemas.microsoft.com/office/drawing/2014/main" id="{AC0B0C65-EC2B-5F4A-A0E4-074972FFD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181600"/>
            <a:ext cx="16764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instruction scheduler</a:t>
            </a:r>
          </a:p>
        </p:txBody>
      </p:sp>
      <p:cxnSp>
        <p:nvCxnSpPr>
          <p:cNvPr id="508943" name="AutoShape 15">
            <a:extLst>
              <a:ext uri="{FF2B5EF4-FFF2-40B4-BE49-F238E27FC236}">
                <a16:creationId xmlns:a16="http://schemas.microsoft.com/office/drawing/2014/main" id="{5C08BFD2-0D58-354A-A7AC-3ABA71EDA2A9}"/>
              </a:ext>
            </a:extLst>
          </p:cNvPr>
          <p:cNvCxnSpPr>
            <a:cxnSpLocks noChangeShapeType="1"/>
            <a:stCxn id="508938" idx="3"/>
            <a:endCxn id="508937" idx="0"/>
          </p:cNvCxnSpPr>
          <p:nvPr/>
        </p:nvCxnSpPr>
        <p:spPr bwMode="auto">
          <a:xfrm flipH="1">
            <a:off x="3657600" y="2590800"/>
            <a:ext cx="2438400" cy="1066800"/>
          </a:xfrm>
          <a:prstGeom prst="bentConnector4">
            <a:avLst>
              <a:gd name="adj1" fmla="val -9375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4" name="AutoShape 16">
            <a:extLst>
              <a:ext uri="{FF2B5EF4-FFF2-40B4-BE49-F238E27FC236}">
                <a16:creationId xmlns:a16="http://schemas.microsoft.com/office/drawing/2014/main" id="{6196D067-A910-334B-ACA5-3CC3024699C8}"/>
              </a:ext>
            </a:extLst>
          </p:cNvPr>
          <p:cNvCxnSpPr>
            <a:cxnSpLocks noChangeShapeType="1"/>
            <a:stCxn id="508933" idx="3"/>
            <a:endCxn id="508942" idx="0"/>
          </p:cNvCxnSpPr>
          <p:nvPr/>
        </p:nvCxnSpPr>
        <p:spPr bwMode="auto">
          <a:xfrm flipH="1">
            <a:off x="3810000" y="4187825"/>
            <a:ext cx="2514600" cy="993775"/>
          </a:xfrm>
          <a:prstGeom prst="bentConnector4">
            <a:avLst>
              <a:gd name="adj1" fmla="val -9093"/>
              <a:gd name="adj2" fmla="val 72843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5" name="AutoShape 17">
            <a:extLst>
              <a:ext uri="{FF2B5EF4-FFF2-40B4-BE49-F238E27FC236}">
                <a16:creationId xmlns:a16="http://schemas.microsoft.com/office/drawing/2014/main" id="{FD188448-B85E-024A-ABA7-15DC804672BA}"/>
              </a:ext>
            </a:extLst>
          </p:cNvPr>
          <p:cNvCxnSpPr>
            <a:cxnSpLocks noChangeShapeType="1"/>
            <a:stCxn id="508938" idx="3"/>
            <a:endCxn id="508942" idx="1"/>
          </p:cNvCxnSpPr>
          <p:nvPr/>
        </p:nvCxnSpPr>
        <p:spPr bwMode="auto">
          <a:xfrm flipH="1">
            <a:off x="2971800" y="2590800"/>
            <a:ext cx="3124200" cy="3124200"/>
          </a:xfrm>
          <a:prstGeom prst="bentConnector5">
            <a:avLst>
              <a:gd name="adj1" fmla="val -7315"/>
              <a:gd name="adj2" fmla="val 22204"/>
              <a:gd name="adj3" fmla="val 107315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6" name="AutoShape 18">
            <a:extLst>
              <a:ext uri="{FF2B5EF4-FFF2-40B4-BE49-F238E27FC236}">
                <a16:creationId xmlns:a16="http://schemas.microsoft.com/office/drawing/2014/main" id="{915E95A0-A895-8E4D-B183-3D068E0408E9}"/>
              </a:ext>
            </a:extLst>
          </p:cNvPr>
          <p:cNvCxnSpPr>
            <a:cxnSpLocks noChangeShapeType="1"/>
            <a:stCxn id="508933" idx="3"/>
          </p:cNvCxnSpPr>
          <p:nvPr/>
        </p:nvCxnSpPr>
        <p:spPr bwMode="auto">
          <a:xfrm>
            <a:off x="6324600" y="4187825"/>
            <a:ext cx="12954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08947" name="AutoShape 19">
            <a:extLst>
              <a:ext uri="{FF2B5EF4-FFF2-40B4-BE49-F238E27FC236}">
                <a16:creationId xmlns:a16="http://schemas.microsoft.com/office/drawing/2014/main" id="{552F7209-C14D-654E-AE0A-A9C2CA3C2D40}"/>
              </a:ext>
            </a:extLst>
          </p:cNvPr>
          <p:cNvCxnSpPr>
            <a:cxnSpLocks noChangeShapeType="1"/>
            <a:stCxn id="508940" idx="3"/>
          </p:cNvCxnSpPr>
          <p:nvPr/>
        </p:nvCxnSpPr>
        <p:spPr bwMode="auto">
          <a:xfrm flipV="1">
            <a:off x="6400800" y="5715000"/>
            <a:ext cx="12192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8948" name="Line 20">
            <a:extLst>
              <a:ext uri="{FF2B5EF4-FFF2-40B4-BE49-F238E27FC236}">
                <a16:creationId xmlns:a16="http://schemas.microsoft.com/office/drawing/2014/main" id="{5C2C40D0-0545-7844-BFE8-E15285BDE72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5908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3498ED74-7AFE-004D-AAC0-A0B3381CB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 </a:t>
            </a:r>
          </a:p>
        </p:txBody>
      </p:sp>
      <p:sp>
        <p:nvSpPr>
          <p:cNvPr id="555011" name="Rectangle 3">
            <a:extLst>
              <a:ext uri="{FF2B5EF4-FFF2-40B4-BE49-F238E27FC236}">
                <a16:creationId xmlns:a16="http://schemas.microsoft.com/office/drawing/2014/main" id="{2E4101FA-230F-EB4C-9209-C7B19748C8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endParaRPr lang="en-US" altLang="zh-CN" dirty="0"/>
          </a:p>
          <a:p>
            <a:pPr>
              <a:buFont typeface="Wingdings" pitchFamily="2" charset="2"/>
              <a:buNone/>
            </a:pPr>
            <a:endParaRPr lang="en-US" altLang="zh-CN" dirty="0"/>
          </a:p>
          <a:p>
            <a:pPr algn="ctr">
              <a:buFont typeface="Wingdings" pitchFamily="2" charset="2"/>
              <a:buNone/>
            </a:pPr>
            <a:r>
              <a:rPr lang="en-US" altLang="zh-CN" i="1" dirty="0"/>
              <a:t>Spilling and Coalescing</a:t>
            </a:r>
          </a:p>
        </p:txBody>
      </p:sp>
    </p:spTree>
    <p:extLst>
      <p:ext uri="{BB962C8B-B14F-4D97-AF65-F5344CB8AC3E}">
        <p14:creationId xmlns:p14="http://schemas.microsoft.com/office/powerpoint/2010/main" val="9289670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Spilling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should generate spill code, when registers are out of supply </a:t>
            </a:r>
          </a:p>
          <a:p>
            <a:r>
              <a:rPr kumimoji="1" lang="en-US" altLang="zh-CN" dirty="0"/>
              <a:t>A simple strategy is to mark spills, rewrite code, then start over</a:t>
            </a:r>
          </a:p>
          <a:p>
            <a:pPr lvl="1"/>
            <a:r>
              <a:rPr kumimoji="1" lang="en-US" altLang="zh-CN" dirty="0"/>
              <a:t>just like we did for the graph coloring based allocator</a:t>
            </a:r>
          </a:p>
          <a:p>
            <a:pPr lvl="1"/>
            <a:r>
              <a:rPr kumimoji="1" lang="en-US" altLang="zh-CN" dirty="0"/>
              <a:t>But that is too expensive</a:t>
            </a:r>
          </a:p>
        </p:txBody>
      </p:sp>
    </p:spTree>
    <p:extLst>
      <p:ext uri="{BB962C8B-B14F-4D97-AF65-F5344CB8AC3E}">
        <p14:creationId xmlns:p14="http://schemas.microsoft.com/office/powerpoint/2010/main" val="19749704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Lightweight Spilling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reserve </a:t>
            </a:r>
            <a:r>
              <a:rPr kumimoji="1" lang="en-US" altLang="zh-CN" dirty="0">
                <a:solidFill>
                  <a:srgbClr val="0432FF"/>
                </a:solidFill>
              </a:rPr>
              <a:t>R</a:t>
            </a:r>
            <a:r>
              <a:rPr kumimoji="1" lang="en-US" altLang="zh-CN" dirty="0"/>
              <a:t> registers for spilling</a:t>
            </a:r>
          </a:p>
          <a:p>
            <a:pPr lvl="1"/>
            <a:r>
              <a:rPr kumimoji="1" lang="en-US" altLang="zh-CN" dirty="0"/>
              <a:t>hence </a:t>
            </a:r>
            <a:r>
              <a:rPr kumimoji="1" lang="en-US" altLang="zh-CN" dirty="0">
                <a:solidFill>
                  <a:srgbClr val="0432FF"/>
                </a:solidFill>
              </a:rPr>
              <a:t>K-R</a:t>
            </a:r>
            <a:r>
              <a:rPr kumimoji="1" lang="en-US" altLang="zh-CN" dirty="0"/>
              <a:t> registers left for allocation</a:t>
            </a:r>
          </a:p>
          <a:p>
            <a:r>
              <a:rPr kumimoji="1" lang="en-US" altLang="zh-CN" dirty="0">
                <a:solidFill>
                  <a:srgbClr val="0432FF"/>
                </a:solidFill>
              </a:rPr>
              <a:t>R</a:t>
            </a:r>
            <a:r>
              <a:rPr kumimoji="1" lang="en-US" altLang="zh-CN" dirty="0"/>
              <a:t> is the maximal #use/</a:t>
            </a:r>
            <a:r>
              <a:rPr kumimoji="1" lang="en-US" altLang="zh-CN" dirty="0" err="1"/>
              <a:t>defs</a:t>
            </a:r>
            <a:r>
              <a:rPr kumimoji="1" lang="en-US" altLang="zh-CN" dirty="0"/>
              <a:t> in any statement in the program</a:t>
            </a:r>
          </a:p>
          <a:p>
            <a:pPr lvl="1"/>
            <a:r>
              <a:rPr kumimoji="1" lang="en-US" altLang="zh-CN" dirty="0"/>
              <a:t>typically, </a:t>
            </a:r>
            <a:r>
              <a:rPr kumimoji="1" lang="en-US" altLang="zh-CN" dirty="0">
                <a:solidFill>
                  <a:srgbClr val="0432FF"/>
                </a:solidFill>
              </a:rPr>
              <a:t>R=2</a:t>
            </a:r>
            <a:r>
              <a:rPr kumimoji="1" lang="en-US" altLang="zh-CN" dirty="0"/>
              <a:t> for RISC</a:t>
            </a:r>
          </a:p>
        </p:txBody>
      </p:sp>
    </p:spTree>
    <p:extLst>
      <p:ext uri="{BB962C8B-B14F-4D97-AF65-F5344CB8AC3E}">
        <p14:creationId xmlns:p14="http://schemas.microsoft.com/office/powerpoint/2010/main" val="14831904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Lightweight Spilling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14338AF-19AA-004C-B731-B45B6C02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When we spill a live interval (hence its variable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dirty="0"/>
              <a:t>):</a:t>
            </a:r>
          </a:p>
          <a:p>
            <a:pPr lvl="1"/>
            <a:r>
              <a:rPr lang="en-US" altLang="zh-CN" dirty="0"/>
              <a:t>rewrite its use to (</a:t>
            </a:r>
            <a:r>
              <a:rPr lang="en-US" altLang="zh-CN" dirty="0">
                <a:solidFill>
                  <a:srgbClr val="0432FF"/>
                </a:solidFill>
              </a:rPr>
              <a:t>r</a:t>
            </a:r>
            <a:r>
              <a:rPr lang="en-US" altLang="zh-CN" dirty="0"/>
              <a:t> is a reserved reg):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r = M[</a:t>
            </a:r>
            <a:r>
              <a:rPr lang="en-US" altLang="zh-CN" dirty="0" err="1">
                <a:solidFill>
                  <a:srgbClr val="0432FF"/>
                </a:solidFill>
              </a:rPr>
              <a:t>l_x</a:t>
            </a:r>
            <a:r>
              <a:rPr lang="en-US" altLang="zh-CN" dirty="0">
                <a:solidFill>
                  <a:srgbClr val="0432FF"/>
                </a:solidFill>
              </a:rPr>
              <a:t>]</a:t>
            </a:r>
          </a:p>
          <a:p>
            <a:pPr lvl="2"/>
            <a:r>
              <a:rPr lang="en-US" altLang="zh-CN" dirty="0">
                <a:solidFill>
                  <a:srgbClr val="0432FF"/>
                </a:solidFill>
              </a:rPr>
              <a:t>t = </a:t>
            </a:r>
            <a:r>
              <a:rPr lang="en-US" altLang="zh-CN" dirty="0" err="1">
                <a:solidFill>
                  <a:srgbClr val="0432FF"/>
                </a:solidFill>
              </a:rPr>
              <a:t>r+v</a:t>
            </a:r>
            <a:endParaRPr lang="en-US" altLang="zh-CN" dirty="0">
              <a:solidFill>
                <a:srgbClr val="0432FF"/>
              </a:solidFill>
            </a:endParaRPr>
          </a:p>
          <a:p>
            <a:pPr lvl="1"/>
            <a:r>
              <a:rPr lang="en-US" altLang="zh-CN" dirty="0"/>
              <a:t>similarly for </a:t>
            </a:r>
            <a:r>
              <a:rPr lang="en-US" altLang="zh-CN" dirty="0" err="1"/>
              <a:t>defs</a:t>
            </a:r>
            <a:endParaRPr lang="en-US" altLang="zh-CN" dirty="0"/>
          </a:p>
          <a:p>
            <a:pPr lvl="1"/>
            <a:r>
              <a:rPr lang="en-US" altLang="zh-CN" dirty="0"/>
              <a:t>Note that this rewriting is local</a:t>
            </a:r>
          </a:p>
          <a:p>
            <a:pPr lvl="1"/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1959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Lightweight Spilling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1905000" cy="22595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a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b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c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d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a+c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e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a+b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d+e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1336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4384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29718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9" y="3886200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2766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3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6670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1812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4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r3, </a:t>
            </a:r>
            <a:r>
              <a:rPr kumimoji="1" lang="en-US" altLang="zh-CN" sz="2000" dirty="0">
                <a:solidFill>
                  <a:srgbClr val="00B0F0"/>
                </a:solidFill>
              </a:rPr>
              <a:t>r4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reserve r3 and r4.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Variable c should be spilled, hence,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. 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64820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Allocate variable e to register r1.</a:t>
            </a:r>
            <a:endParaRPr kumimoji="1" lang="zh-CN" altLang="en-US" sz="20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ADB7E4-1B13-FA9C-44AF-465874483540}"/>
              </a:ext>
            </a:extLst>
          </p:cNvPr>
          <p:cNvSpPr/>
          <p:nvPr/>
        </p:nvSpPr>
        <p:spPr>
          <a:xfrm>
            <a:off x="4876800" y="2133600"/>
            <a:ext cx="838200" cy="4996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A2E98D-B4A6-F3F3-1DF7-89411CC5907B}"/>
              </a:ext>
            </a:extLst>
          </p:cNvPr>
          <p:cNvSpPr txBox="1"/>
          <p:nvPr/>
        </p:nvSpPr>
        <p:spPr>
          <a:xfrm>
            <a:off x="28956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29846F-FB8A-D1BF-4499-283C1EBBBC62}"/>
              </a:ext>
            </a:extLst>
          </p:cNvPr>
          <p:cNvSpPr txBox="1"/>
          <p:nvPr/>
        </p:nvSpPr>
        <p:spPr>
          <a:xfrm>
            <a:off x="4114800" y="3711714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Similarly, variable d should be spilled, hence, we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/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36BE0D-D3F6-2366-4066-0CFB1D4267CB}"/>
              </a:ext>
            </a:extLst>
          </p:cNvPr>
          <p:cNvSpPr txBox="1"/>
          <p:nvPr/>
        </p:nvSpPr>
        <p:spPr>
          <a:xfrm>
            <a:off x="3124200" y="2831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B5CAE38B-EF24-F2CA-2B7B-38175BF111E1}"/>
              </a:ext>
            </a:extLst>
          </p:cNvPr>
          <p:cNvSpPr/>
          <p:nvPr/>
        </p:nvSpPr>
        <p:spPr>
          <a:xfrm>
            <a:off x="304800" y="3124200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l_c</a:t>
            </a:r>
            <a:r>
              <a:rPr kumimoji="1" lang="en-US" altLang="zh-CN" sz="1600" dirty="0">
                <a:solidFill>
                  <a:srgbClr val="0432FF"/>
                </a:solidFill>
              </a:rPr>
              <a:t>]=r3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31" name="圆角矩形 30">
            <a:extLst>
              <a:ext uri="{FF2B5EF4-FFF2-40B4-BE49-F238E27FC236}">
                <a16:creationId xmlns:a16="http://schemas.microsoft.com/office/drawing/2014/main" id="{6A595876-A970-9F75-8A4B-2C07E8743C47}"/>
              </a:ext>
            </a:extLst>
          </p:cNvPr>
          <p:cNvSpPr/>
          <p:nvPr/>
        </p:nvSpPr>
        <p:spPr>
          <a:xfrm>
            <a:off x="1752600" y="3200400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r3=M[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l_c</a:t>
            </a:r>
            <a:r>
              <a:rPr kumimoji="1" lang="en-US" altLang="zh-CN" sz="1600" dirty="0">
                <a:solidFill>
                  <a:srgbClr val="0432FF"/>
                </a:solidFill>
              </a:rPr>
              <a:t>]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32" name="圆角矩形 31">
            <a:extLst>
              <a:ext uri="{FF2B5EF4-FFF2-40B4-BE49-F238E27FC236}">
                <a16:creationId xmlns:a16="http://schemas.microsoft.com/office/drawing/2014/main" id="{4612A51F-9F57-3A72-D0F2-A9A072B46EC5}"/>
              </a:ext>
            </a:extLst>
          </p:cNvPr>
          <p:cNvSpPr/>
          <p:nvPr/>
        </p:nvSpPr>
        <p:spPr>
          <a:xfrm>
            <a:off x="304800" y="3505200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l_d</a:t>
            </a:r>
            <a:r>
              <a:rPr kumimoji="1" lang="en-US" altLang="zh-CN" sz="1600" dirty="0">
                <a:solidFill>
                  <a:srgbClr val="0432FF"/>
                </a:solidFill>
              </a:rPr>
              <a:t>]=r3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  <p:sp>
        <p:nvSpPr>
          <p:cNvPr id="33" name="圆角矩形 32">
            <a:extLst>
              <a:ext uri="{FF2B5EF4-FFF2-40B4-BE49-F238E27FC236}">
                <a16:creationId xmlns:a16="http://schemas.microsoft.com/office/drawing/2014/main" id="{D197C14C-A011-4A3A-DA5A-B9D9F069E195}"/>
              </a:ext>
            </a:extLst>
          </p:cNvPr>
          <p:cNvSpPr/>
          <p:nvPr/>
        </p:nvSpPr>
        <p:spPr>
          <a:xfrm>
            <a:off x="1676400" y="3919954"/>
            <a:ext cx="1143000" cy="3472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zh-CN" sz="1600" dirty="0">
                <a:solidFill>
                  <a:srgbClr val="0432FF"/>
                </a:solidFill>
              </a:rPr>
              <a:t>r3=M[</a:t>
            </a:r>
            <a:r>
              <a:rPr kumimoji="1" lang="en-US" altLang="zh-CN" sz="1600" dirty="0" err="1">
                <a:solidFill>
                  <a:srgbClr val="0432FF"/>
                </a:solidFill>
              </a:rPr>
              <a:t>l_d</a:t>
            </a:r>
            <a:r>
              <a:rPr kumimoji="1" lang="en-US" altLang="zh-CN" sz="1600" dirty="0">
                <a:solidFill>
                  <a:srgbClr val="0432FF"/>
                </a:solidFill>
              </a:rPr>
              <a:t>]</a:t>
            </a:r>
            <a:endParaRPr kumimoji="1" lang="zh-CN" altLang="en-US" sz="16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4701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2" grpId="0"/>
      <p:bldP spid="19" grpId="0" animBg="1"/>
      <p:bldP spid="27" grpId="0"/>
      <p:bldP spid="30" grpId="0" animBg="1"/>
      <p:bldP spid="31" grpId="0" animBg="1"/>
      <p:bldP spid="32" grpId="0" animBg="1"/>
      <p:bldP spid="3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A8445-E442-934E-BCD6-2F00C779E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Code Rewriting</a:t>
            </a:r>
            <a:endParaRPr kumimoji="1" lang="zh-CN" altLang="en-US" dirty="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FD4333C7-3784-50EA-4A00-DB31171C9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09800"/>
            <a:ext cx="2285994" cy="3747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1: r1 = 1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2: r2 = 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3: r3 = r1+r2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l_c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]=r3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r3=M[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l_c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4: r3 = r1+r3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M[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l_d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]=r3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5: r2 = r1+r3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r3=M[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l_d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]</a:t>
            </a:r>
          </a:p>
          <a:p>
            <a:pPr>
              <a:spcBef>
                <a:spcPts val="480"/>
              </a:spcBef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6: f = r3+r1</a:t>
            </a:r>
          </a:p>
        </p:txBody>
      </p:sp>
      <p:sp>
        <p:nvSpPr>
          <p:cNvPr id="14" name="Line 36">
            <a:extLst>
              <a:ext uri="{FF2B5EF4-FFF2-40B4-BE49-F238E27FC236}">
                <a16:creationId xmlns:a16="http://schemas.microsoft.com/office/drawing/2014/main" id="{C5F7FC73-404C-3862-5EA9-FCD5F9DCA517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514600"/>
            <a:ext cx="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7A9B135-6857-60E0-EE6B-67D992A34E17}"/>
              </a:ext>
            </a:extLst>
          </p:cNvPr>
          <p:cNvSpPr txBox="1"/>
          <p:nvPr/>
        </p:nvSpPr>
        <p:spPr>
          <a:xfrm>
            <a:off x="2438400" y="2069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6" name="Line 36">
            <a:extLst>
              <a:ext uri="{FF2B5EF4-FFF2-40B4-BE49-F238E27FC236}">
                <a16:creationId xmlns:a16="http://schemas.microsoft.com/office/drawing/2014/main" id="{BCDBE760-5885-E751-E76D-F822F4AEFA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819400"/>
            <a:ext cx="0" cy="990600"/>
          </a:xfrm>
          <a:prstGeom prst="line">
            <a:avLst/>
          </a:prstGeom>
          <a:noFill/>
          <a:ln w="38100">
            <a:solidFill>
              <a:srgbClr val="FFC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DE1C542-6E59-A747-23E5-69124F9852EB}"/>
              </a:ext>
            </a:extLst>
          </p:cNvPr>
          <p:cNvSpPr txBox="1"/>
          <p:nvPr/>
        </p:nvSpPr>
        <p:spPr>
          <a:xfrm>
            <a:off x="2743200" y="23738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0" name="Line 36">
            <a:extLst>
              <a:ext uri="{FF2B5EF4-FFF2-40B4-BE49-F238E27FC236}">
                <a16:creationId xmlns:a16="http://schemas.microsoft.com/office/drawing/2014/main" id="{C825F50A-DFD4-01D4-E603-234579F6F2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8998" y="3505200"/>
            <a:ext cx="2" cy="750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B26AAAF0-14C8-52F3-46FF-4456ED972FFC}"/>
              </a:ext>
            </a:extLst>
          </p:cNvPr>
          <p:cNvSpPr txBox="1"/>
          <p:nvPr/>
        </p:nvSpPr>
        <p:spPr>
          <a:xfrm>
            <a:off x="3276600" y="3059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22" name="Line 36">
            <a:extLst>
              <a:ext uri="{FF2B5EF4-FFF2-40B4-BE49-F238E27FC236}">
                <a16:creationId xmlns:a16="http://schemas.microsoft.com/office/drawing/2014/main" id="{CE92EECE-6DA1-AAE9-34C2-E3BEEA18B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799" y="3886200"/>
            <a:ext cx="1" cy="36933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6FB183B-737E-6228-3DFD-3E3A98932B0D}"/>
              </a:ext>
            </a:extLst>
          </p:cNvPr>
          <p:cNvSpPr txBox="1"/>
          <p:nvPr/>
        </p:nvSpPr>
        <p:spPr>
          <a:xfrm>
            <a:off x="3581400" y="34406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</a:t>
            </a:r>
            <a:endParaRPr kumimoji="1" lang="zh-CN" altLang="en-US" dirty="0"/>
          </a:p>
        </p:txBody>
      </p:sp>
      <p:sp>
        <p:nvSpPr>
          <p:cNvPr id="24" name="Line 36">
            <a:extLst>
              <a:ext uri="{FF2B5EF4-FFF2-40B4-BE49-F238E27FC236}">
                <a16:creationId xmlns:a16="http://schemas.microsoft.com/office/drawing/2014/main" id="{599A4BCE-2346-B134-90A8-2DA3B49B6A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24199" y="3112532"/>
            <a:ext cx="1" cy="36933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2272070D-5A6B-4195-88E2-4D41CBDDB640}"/>
              </a:ext>
            </a:extLst>
          </p:cNvPr>
          <p:cNvSpPr txBox="1"/>
          <p:nvPr/>
        </p:nvSpPr>
        <p:spPr>
          <a:xfrm>
            <a:off x="2971800" y="2667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0806B77-AD4B-5941-2B55-CCA513E0F206}"/>
              </a:ext>
            </a:extLst>
          </p:cNvPr>
          <p:cNvSpPr txBox="1"/>
          <p:nvPr/>
        </p:nvSpPr>
        <p:spPr>
          <a:xfrm>
            <a:off x="2714625" y="4921984"/>
            <a:ext cx="482917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>
                <a:solidFill>
                  <a:srgbClr val="0432FF"/>
                </a:solidFill>
              </a:rPr>
              <a:t>a: [1,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[2, 5]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[3, 4]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[4, 6]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e: [5, 6]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AEF777D-FB6D-DC55-B3A1-999FD589F044}"/>
              </a:ext>
            </a:extLst>
          </p:cNvPr>
          <p:cNvSpPr txBox="1"/>
          <p:nvPr/>
        </p:nvSpPr>
        <p:spPr>
          <a:xfrm>
            <a:off x="4114800" y="182880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Suppose we have 4 registers:</a:t>
            </a:r>
          </a:p>
          <a:p>
            <a:r>
              <a:rPr kumimoji="1" lang="en-US" altLang="zh-CN" sz="2000" dirty="0">
                <a:solidFill>
                  <a:srgbClr val="FF0000"/>
                </a:solidFill>
              </a:rPr>
              <a:t>r1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FFC000"/>
                </a:solidFill>
              </a:rPr>
              <a:t>r2</a:t>
            </a:r>
            <a:r>
              <a:rPr kumimoji="1" lang="en-US" altLang="zh-CN" sz="2000" dirty="0"/>
              <a:t>, </a:t>
            </a:r>
            <a:r>
              <a:rPr kumimoji="1" lang="en-US" altLang="zh-CN" sz="2000" dirty="0">
                <a:solidFill>
                  <a:srgbClr val="00B050"/>
                </a:solidFill>
              </a:rPr>
              <a:t>r3, </a:t>
            </a:r>
            <a:r>
              <a:rPr kumimoji="1" lang="en-US" altLang="zh-CN" sz="2000" dirty="0">
                <a:solidFill>
                  <a:srgbClr val="00B0F0"/>
                </a:solidFill>
              </a:rPr>
              <a:t>r4</a:t>
            </a:r>
            <a:r>
              <a:rPr kumimoji="1" lang="en-US" altLang="zh-CN" sz="2000" dirty="0"/>
              <a:t>.</a:t>
            </a:r>
            <a:endParaRPr kumimoji="1" lang="zh-CN" altLang="en-US" sz="2000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0F45E10-FD4F-2DE8-9F59-9E2EAFD42074}"/>
              </a:ext>
            </a:extLst>
          </p:cNvPr>
          <p:cNvSpPr txBox="1"/>
          <p:nvPr/>
        </p:nvSpPr>
        <p:spPr>
          <a:xfrm>
            <a:off x="4114800" y="2568714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We reserve r3 and r4.</a:t>
            </a:r>
            <a:endParaRPr kumimoji="1" lang="zh-CN" altLang="en-US" sz="20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D438F78-7A1E-0B37-0539-5FB596E7043F}"/>
              </a:ext>
            </a:extLst>
          </p:cNvPr>
          <p:cNvSpPr txBox="1"/>
          <p:nvPr/>
        </p:nvSpPr>
        <p:spPr>
          <a:xfrm>
            <a:off x="4114800" y="2952690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Variable c should be spilled, hence,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. </a:t>
            </a:r>
            <a:endParaRPr kumimoji="1" lang="zh-CN" altLang="en-US" sz="2000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87D79E5-503D-CE74-E32C-5668029FD53E}"/>
              </a:ext>
            </a:extLst>
          </p:cNvPr>
          <p:cNvSpPr txBox="1"/>
          <p:nvPr/>
        </p:nvSpPr>
        <p:spPr>
          <a:xfrm>
            <a:off x="4114800" y="4648200"/>
            <a:ext cx="48291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Allocate variable e to register r1.</a:t>
            </a:r>
            <a:endParaRPr kumimoji="1" lang="zh-CN" altLang="en-US" sz="2000" dirty="0"/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70ADB7E4-1B13-FA9C-44AF-465874483540}"/>
              </a:ext>
            </a:extLst>
          </p:cNvPr>
          <p:cNvSpPr/>
          <p:nvPr/>
        </p:nvSpPr>
        <p:spPr>
          <a:xfrm>
            <a:off x="4876800" y="2133600"/>
            <a:ext cx="838200" cy="49964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E6A2E98D-B4A6-F3F3-1DF7-89411CC5907B}"/>
              </a:ext>
            </a:extLst>
          </p:cNvPr>
          <p:cNvSpPr txBox="1"/>
          <p:nvPr/>
        </p:nvSpPr>
        <p:spPr>
          <a:xfrm>
            <a:off x="32004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629846F-FB8A-D1BF-4499-283C1EBBBC62}"/>
              </a:ext>
            </a:extLst>
          </p:cNvPr>
          <p:cNvSpPr txBox="1"/>
          <p:nvPr/>
        </p:nvSpPr>
        <p:spPr>
          <a:xfrm>
            <a:off x="4114800" y="3711714"/>
            <a:ext cx="48291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Similarly, variable d should be spilled, hence, we rewrite its use/</a:t>
            </a:r>
            <a:r>
              <a:rPr kumimoji="1" lang="en-US" altLang="zh-CN" sz="2000" dirty="0" err="1"/>
              <a:t>defs</a:t>
            </a:r>
            <a:r>
              <a:rPr kumimoji="1" lang="en-US" altLang="zh-CN" sz="2000" dirty="0"/>
              <a:t>/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0536BE0D-D3F6-2366-4066-0CFB1D4267CB}"/>
              </a:ext>
            </a:extLst>
          </p:cNvPr>
          <p:cNvSpPr txBox="1"/>
          <p:nvPr/>
        </p:nvSpPr>
        <p:spPr>
          <a:xfrm>
            <a:off x="3429000" y="2831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00B050"/>
                </a:solidFill>
              </a:rPr>
              <a:t>S</a:t>
            </a:r>
            <a:endParaRPr kumimoji="1" lang="zh-CN" alt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9750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D0EAB-E0D7-3830-50EC-84140225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Coalescing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45B453-F3BD-A261-4FAA-E0DBAD6A3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keep track of, for each live interval, which variables (regs) are move-related to this interval</a:t>
            </a:r>
          </a:p>
          <a:p>
            <a:r>
              <a:rPr kumimoji="1" lang="en-US" altLang="zh-CN" dirty="0"/>
              <a:t>During allocating, we prioritize the allocation of move-related regs/vars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89134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7110451B-2DD5-D045-A2A4-03E3BB25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17EFDD22-C118-9045-8BC3-1E2E97B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1243" name="Text Box 27">
            <a:extLst>
              <a:ext uri="{FF2B5EF4-FFF2-40B4-BE49-F238E27FC236}">
                <a16:creationId xmlns:a16="http://schemas.microsoft.com/office/drawing/2014/main" id="{AA6AEB2B-3539-0745-91EF-2A4ACDB0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0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49F2BE3D-A724-E844-9265-B53E4AB2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DD612020-A96C-5C4C-9981-FD0F72D4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24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BC26F92-521D-804F-8F93-D479C323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rdx</a:t>
            </a:r>
            <a:endParaRPr lang="en-US" altLang="zh-CN" sz="1400" dirty="0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47769A6-5893-0B45-8904-D6437426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E4E5EAF-3B71-CA4E-A7D7-22F33AEE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c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8DABDCF7-0817-BD41-9048-34A36A28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26056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81D787B-EAE0-7747-9C79-373D1273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DF1EB6E-40F1-4547-8F20-D36CB6DD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3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D1D6E6D7-A3C7-694D-B8C2-7EE5AB8B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688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E5289131-C7A4-0945-B36C-E3C28B88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F347A93E-65C2-5041-A9C1-087D66EA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a, y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113D9C07-C62D-0C40-B3D6-021CD401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rsi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896088AA-EAF9-454B-966D-BAD5BDBA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x,</a:t>
            </a:r>
            <a:r>
              <a:rPr lang="zh-CN" altLang="en-US" sz="1400" dirty="0"/>
              <a:t> </a:t>
            </a:r>
            <a:r>
              <a:rPr lang="en-US" altLang="zh-CN" sz="1400" dirty="0"/>
              <a:t>y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629E55FE-2034-144A-C55D-29ACF9B0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d</a:t>
            </a:r>
          </a:p>
        </p:txBody>
      </p:sp>
      <p:sp>
        <p:nvSpPr>
          <p:cNvPr id="4" name="Text Box 27">
            <a:extLst>
              <a:ext uri="{FF2B5EF4-FFF2-40B4-BE49-F238E27FC236}">
                <a16:creationId xmlns:a16="http://schemas.microsoft.com/office/drawing/2014/main" id="{00B91D8B-CA6D-5200-5262-F2ACD4B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rdi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rsi</a:t>
            </a:r>
            <a:endParaRPr lang="en-US" altLang="zh-CN" sz="1400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BEC5D559-AB64-9A77-71DE-B405EABAD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85ED8C-61CE-2C2D-45E5-6BC6027A233D}"/>
              </a:ext>
            </a:extLst>
          </p:cNvPr>
          <p:cNvSpPr txBox="1"/>
          <p:nvPr/>
        </p:nvSpPr>
        <p:spPr>
          <a:xfrm>
            <a:off x="6248400" y="54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rdi</a:t>
            </a:r>
            <a:endParaRPr kumimoji="1" lang="zh-CN" altLang="en-US" dirty="0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5DA9C1AA-7055-EF21-29CB-9F2307A8A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902732"/>
            <a:ext cx="0" cy="4688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15411B-6740-6343-3DCE-15655AE0053E}"/>
              </a:ext>
            </a:extLst>
          </p:cNvPr>
          <p:cNvSpPr txBox="1"/>
          <p:nvPr/>
        </p:nvSpPr>
        <p:spPr>
          <a:xfrm>
            <a:off x="6553200" y="53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rsi</a:t>
            </a:r>
            <a:endParaRPr kumimoji="1" lang="zh-CN" altLang="en-US" dirty="0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579302BD-31C4-4761-654F-65F9B8E4F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1131331"/>
            <a:ext cx="1" cy="852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38618-FC76-694E-BADD-E716B63BC953}"/>
              </a:ext>
            </a:extLst>
          </p:cNvPr>
          <p:cNvSpPr txBox="1"/>
          <p:nvPr/>
        </p:nvSpPr>
        <p:spPr>
          <a:xfrm>
            <a:off x="67818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B8E102F7-0B35-98F3-3352-307871BBE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598" y="15123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916D95-0658-8051-8915-7AF014607D97}"/>
              </a:ext>
            </a:extLst>
          </p:cNvPr>
          <p:cNvSpPr txBox="1"/>
          <p:nvPr/>
        </p:nvSpPr>
        <p:spPr>
          <a:xfrm>
            <a:off x="69342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B11C221B-2DE9-F3FD-D8D1-01653045B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8998" y="20457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305011-8BCC-3B98-27B5-6210EDCEE27B}"/>
              </a:ext>
            </a:extLst>
          </p:cNvPr>
          <p:cNvSpPr txBox="1"/>
          <p:nvPr/>
        </p:nvSpPr>
        <p:spPr>
          <a:xfrm>
            <a:off x="70866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9" name="Line 36">
            <a:extLst>
              <a:ext uri="{FF2B5EF4-FFF2-40B4-BE49-F238E27FC236}">
                <a16:creationId xmlns:a16="http://schemas.microsoft.com/office/drawing/2014/main" id="{B59F7303-6415-43AF-454E-E5F1F9EFF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898576"/>
            <a:ext cx="0" cy="682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FBB2AE-FE54-A2D1-7885-07080039A510}"/>
              </a:ext>
            </a:extLst>
          </p:cNvPr>
          <p:cNvSpPr txBox="1"/>
          <p:nvPr/>
        </p:nvSpPr>
        <p:spPr>
          <a:xfrm>
            <a:off x="73152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" name="Line 36">
            <a:extLst>
              <a:ext uri="{FF2B5EF4-FFF2-40B4-BE49-F238E27FC236}">
                <a16:creationId xmlns:a16="http://schemas.microsoft.com/office/drawing/2014/main" id="{FC773C20-4CA6-C428-C428-ED3EB04B0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584377"/>
            <a:ext cx="0" cy="5304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F29901-7D07-FE20-CC41-8226FC37D17F}"/>
              </a:ext>
            </a:extLst>
          </p:cNvPr>
          <p:cNvSpPr txBox="1"/>
          <p:nvPr/>
        </p:nvSpPr>
        <p:spPr>
          <a:xfrm>
            <a:off x="7543800" y="32004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rax</a:t>
            </a:r>
            <a:endParaRPr kumimoji="1" lang="zh-CN" altLang="en-US" dirty="0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6C30E37E-5459-4F44-E0ED-C05C1FE0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0999" y="4117778"/>
            <a:ext cx="1" cy="3018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E29438-68AB-84FC-ED02-ACEA4BD0CF56}"/>
              </a:ext>
            </a:extLst>
          </p:cNvPr>
          <p:cNvSpPr txBox="1"/>
          <p:nvPr/>
        </p:nvSpPr>
        <p:spPr>
          <a:xfrm>
            <a:off x="7848600" y="3733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id="{985C99C9-8EF6-E2BC-EF9A-CB208F6AB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422577"/>
            <a:ext cx="0" cy="9114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C85821-95C2-2D5C-138D-6ABB196FDED5}"/>
              </a:ext>
            </a:extLst>
          </p:cNvPr>
          <p:cNvSpPr txBox="1"/>
          <p:nvPr/>
        </p:nvSpPr>
        <p:spPr>
          <a:xfrm>
            <a:off x="8153399" y="4038601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rax</a:t>
            </a:r>
            <a:endParaRPr kumimoji="1" lang="zh-CN" altLang="en-US" dirty="0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CBA1F77-A7D1-CAE9-D4CE-9A053868A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5413177"/>
            <a:ext cx="0" cy="2256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502EF9-F43C-44DB-234A-CCD0A96F3BA8}"/>
              </a:ext>
            </a:extLst>
          </p:cNvPr>
          <p:cNvSpPr txBox="1"/>
          <p:nvPr/>
        </p:nvSpPr>
        <p:spPr>
          <a:xfrm>
            <a:off x="84582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F921E4-B65E-DF4E-3969-69230FBBAB12}"/>
              </a:ext>
            </a:extLst>
          </p:cNvPr>
          <p:cNvSpPr txBox="1"/>
          <p:nvPr/>
        </p:nvSpPr>
        <p:spPr>
          <a:xfrm>
            <a:off x="76200" y="2133600"/>
            <a:ext cx="4002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Move-related variables/regs: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x: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rdi</a:t>
            </a:r>
            <a:r>
              <a:rPr kumimoji="1" lang="en-US" altLang="zh-CN" sz="2000" dirty="0">
                <a:solidFill>
                  <a:srgbClr val="0432FF"/>
                </a:solidFill>
              </a:rPr>
              <a:t>, a}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y: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rsi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a: {x, b}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, b}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8A086BC-D262-5098-1036-73CDCD85AE3C}"/>
              </a:ext>
            </a:extLst>
          </p:cNvPr>
          <p:cNvSpPr/>
          <p:nvPr/>
        </p:nvSpPr>
        <p:spPr>
          <a:xfrm>
            <a:off x="1712912" y="2514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57A8DD65-3398-C499-40D4-6E6F5585B12D}"/>
              </a:ext>
            </a:extLst>
          </p:cNvPr>
          <p:cNvSpPr/>
          <p:nvPr/>
        </p:nvSpPr>
        <p:spPr>
          <a:xfrm>
            <a:off x="1712912" y="27912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rsi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D6C92B6-9435-A124-BBEA-F0D79B085105}"/>
              </a:ext>
            </a:extLst>
          </p:cNvPr>
          <p:cNvSpPr/>
          <p:nvPr/>
        </p:nvSpPr>
        <p:spPr>
          <a:xfrm>
            <a:off x="1712912" y="30960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23C3D88-EA99-D3CC-2411-D4198EF1E903}"/>
              </a:ext>
            </a:extLst>
          </p:cNvPr>
          <p:cNvSpPr/>
          <p:nvPr/>
        </p:nvSpPr>
        <p:spPr>
          <a:xfrm>
            <a:off x="1712912" y="34008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301ABDCF-22A5-04F6-BD33-DEC469A4C619}"/>
              </a:ext>
            </a:extLst>
          </p:cNvPr>
          <p:cNvSpPr/>
          <p:nvPr/>
        </p:nvSpPr>
        <p:spPr>
          <a:xfrm>
            <a:off x="1712912" y="37056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E3AB82C-B694-268D-2389-579B5AF62846}"/>
              </a:ext>
            </a:extLst>
          </p:cNvPr>
          <p:cNvSpPr/>
          <p:nvPr/>
        </p:nvSpPr>
        <p:spPr>
          <a:xfrm>
            <a:off x="1712912" y="4038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 animBg="1"/>
      <p:bldP spid="46" grpId="0" animBg="1"/>
      <p:bldP spid="47" grpId="0" animBg="1"/>
      <p:bldP spid="48" grpId="0" animBg="1"/>
      <p:bldP spid="49" grpId="0" animBg="1"/>
      <p:bldP spid="5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218" name="Rectangle 2">
            <a:extLst>
              <a:ext uri="{FF2B5EF4-FFF2-40B4-BE49-F238E27FC236}">
                <a16:creationId xmlns:a16="http://schemas.microsoft.com/office/drawing/2014/main" id="{7110451B-2DD5-D045-A2A4-03E3BB251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</a:p>
        </p:txBody>
      </p:sp>
      <p:sp>
        <p:nvSpPr>
          <p:cNvPr id="521220" name="Rectangle 4">
            <a:extLst>
              <a:ext uri="{FF2B5EF4-FFF2-40B4-BE49-F238E27FC236}">
                <a16:creationId xmlns:a16="http://schemas.microsoft.com/office/drawing/2014/main" id="{17EFDD22-C118-9045-8BC3-1E2E97B6E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68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1243" name="Text Box 27">
            <a:extLst>
              <a:ext uri="{FF2B5EF4-FFF2-40B4-BE49-F238E27FC236}">
                <a16:creationId xmlns:a16="http://schemas.microsoft.com/office/drawing/2014/main" id="{AA6AEB2B-3539-0745-91EF-2A4ACDB06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0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5" name="Text Box 27">
            <a:extLst>
              <a:ext uri="{FF2B5EF4-FFF2-40B4-BE49-F238E27FC236}">
                <a16:creationId xmlns:a16="http://schemas.microsoft.com/office/drawing/2014/main" id="{49F2BE3D-A724-E844-9265-B53E4AB2CE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638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7" name="Text Box 27">
            <a:extLst>
              <a:ext uri="{FF2B5EF4-FFF2-40B4-BE49-F238E27FC236}">
                <a16:creationId xmlns:a16="http://schemas.microsoft.com/office/drawing/2014/main" id="{DD612020-A96C-5C4C-9981-FD0F72D45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1024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7BC26F92-521D-804F-8F93-D479C323D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724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rdx</a:t>
            </a:r>
            <a:endParaRPr lang="en-US" altLang="zh-CN" sz="1400" dirty="0"/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547769A6-5893-0B45-8904-D64374264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44196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0" name="Text Box 27">
            <a:extLst>
              <a:ext uri="{FF2B5EF4-FFF2-40B4-BE49-F238E27FC236}">
                <a16:creationId xmlns:a16="http://schemas.microsoft.com/office/drawing/2014/main" id="{3E4E5EAF-3B71-CA4E-A7D7-22F33AEE1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114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c</a:t>
            </a:r>
          </a:p>
        </p:txBody>
      </p:sp>
      <p:sp>
        <p:nvSpPr>
          <p:cNvPr id="31" name="Text Box 27">
            <a:extLst>
              <a:ext uri="{FF2B5EF4-FFF2-40B4-BE49-F238E27FC236}">
                <a16:creationId xmlns:a16="http://schemas.microsoft.com/office/drawing/2014/main" id="{8DABDCF7-0817-BD41-9048-34A36A287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826056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2" name="Text Box 27">
            <a:extLst>
              <a:ext uri="{FF2B5EF4-FFF2-40B4-BE49-F238E27FC236}">
                <a16:creationId xmlns:a16="http://schemas.microsoft.com/office/drawing/2014/main" id="{D81D787B-EAE0-7747-9C79-373D12732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35052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rax</a:t>
            </a:r>
            <a:endParaRPr lang="en-US" altLang="zh-CN" sz="1400" dirty="0"/>
          </a:p>
        </p:txBody>
      </p:sp>
      <p:sp>
        <p:nvSpPr>
          <p:cNvPr id="33" name="Text Box 27">
            <a:extLst>
              <a:ext uri="{FF2B5EF4-FFF2-40B4-BE49-F238E27FC236}">
                <a16:creationId xmlns:a16="http://schemas.microsoft.com/office/drawing/2014/main" id="{8DF1EB6E-40F1-4547-8F20-D36CB6DD4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2736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4" name="Text Box 27">
            <a:extLst>
              <a:ext uri="{FF2B5EF4-FFF2-40B4-BE49-F238E27FC236}">
                <a16:creationId xmlns:a16="http://schemas.microsoft.com/office/drawing/2014/main" id="{D1D6E6D7-A3C7-694D-B8C2-7EE5AB8B4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68823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b</a:t>
            </a:r>
          </a:p>
        </p:txBody>
      </p:sp>
      <p:sp>
        <p:nvSpPr>
          <p:cNvPr id="35" name="Text Box 27">
            <a:extLst>
              <a:ext uri="{FF2B5EF4-FFF2-40B4-BE49-F238E27FC236}">
                <a16:creationId xmlns:a16="http://schemas.microsoft.com/office/drawing/2014/main" id="{E5289131-C7A4-0945-B36C-E3C28B88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5908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</a:t>
            </a:r>
          </a:p>
        </p:txBody>
      </p:sp>
      <p:sp>
        <p:nvSpPr>
          <p:cNvPr id="36" name="Text Box 27">
            <a:extLst>
              <a:ext uri="{FF2B5EF4-FFF2-40B4-BE49-F238E27FC236}">
                <a16:creationId xmlns:a16="http://schemas.microsoft.com/office/drawing/2014/main" id="{F347A93E-65C2-5041-A9C1-087D66EA7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2057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a, y</a:t>
            </a:r>
          </a:p>
        </p:txBody>
      </p:sp>
      <p:sp>
        <p:nvSpPr>
          <p:cNvPr id="37" name="Text Box 27">
            <a:extLst>
              <a:ext uri="{FF2B5EF4-FFF2-40B4-BE49-F238E27FC236}">
                <a16:creationId xmlns:a16="http://schemas.microsoft.com/office/drawing/2014/main" id="{113D9C07-C62D-0C40-B3D6-021CD4017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143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rsi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/>
              <a:t>x</a:t>
            </a:r>
          </a:p>
        </p:txBody>
      </p:sp>
      <p:sp>
        <p:nvSpPr>
          <p:cNvPr id="38" name="Text Box 27">
            <a:extLst>
              <a:ext uri="{FF2B5EF4-FFF2-40B4-BE49-F238E27FC236}">
                <a16:creationId xmlns:a16="http://schemas.microsoft.com/office/drawing/2014/main" id="{896088AA-EAF9-454B-966D-BAD5BDBAE1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6764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x,</a:t>
            </a:r>
            <a:r>
              <a:rPr lang="zh-CN" altLang="en-US" sz="1400" dirty="0"/>
              <a:t> </a:t>
            </a:r>
            <a:r>
              <a:rPr lang="en-US" altLang="zh-CN" sz="1400" dirty="0"/>
              <a:t>y</a:t>
            </a:r>
          </a:p>
        </p:txBody>
      </p:sp>
      <p:sp>
        <p:nvSpPr>
          <p:cNvPr id="3" name="Text Box 27">
            <a:extLst>
              <a:ext uri="{FF2B5EF4-FFF2-40B4-BE49-F238E27FC236}">
                <a16:creationId xmlns:a16="http://schemas.microsoft.com/office/drawing/2014/main" id="{629E55FE-2034-144A-C55D-29ACF9B067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334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/>
              <a:t>d</a:t>
            </a:r>
          </a:p>
        </p:txBody>
      </p:sp>
      <p:sp>
        <p:nvSpPr>
          <p:cNvPr id="4" name="Text Box 27">
            <a:extLst>
              <a:ext uri="{FF2B5EF4-FFF2-40B4-BE49-F238E27FC236}">
                <a16:creationId xmlns:a16="http://schemas.microsoft.com/office/drawing/2014/main" id="{00B91D8B-CA6D-5200-5262-F2ACD4B43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762000"/>
            <a:ext cx="11430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 dirty="0" err="1"/>
              <a:t>rdi</a:t>
            </a:r>
            <a:r>
              <a:rPr lang="en-US" altLang="zh-CN" sz="1400" dirty="0"/>
              <a:t>,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rsi</a:t>
            </a:r>
            <a:endParaRPr lang="en-US" altLang="zh-CN" sz="1400" dirty="0"/>
          </a:p>
        </p:txBody>
      </p:sp>
      <p:sp>
        <p:nvSpPr>
          <p:cNvPr id="7" name="Line 36">
            <a:extLst>
              <a:ext uri="{FF2B5EF4-FFF2-40B4-BE49-F238E27FC236}">
                <a16:creationId xmlns:a16="http://schemas.microsoft.com/office/drawing/2014/main" id="{BEC5D559-AB64-9A77-71DE-B405EABAD2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914400"/>
            <a:ext cx="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E85ED8C-61CE-2C2D-45E5-6BC6027A233D}"/>
              </a:ext>
            </a:extLst>
          </p:cNvPr>
          <p:cNvSpPr txBox="1"/>
          <p:nvPr/>
        </p:nvSpPr>
        <p:spPr>
          <a:xfrm>
            <a:off x="6248400" y="5450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rdi</a:t>
            </a:r>
            <a:endParaRPr kumimoji="1" lang="zh-CN" altLang="en-US" dirty="0"/>
          </a:p>
        </p:txBody>
      </p:sp>
      <p:sp>
        <p:nvSpPr>
          <p:cNvPr id="9" name="Line 36">
            <a:extLst>
              <a:ext uri="{FF2B5EF4-FFF2-40B4-BE49-F238E27FC236}">
                <a16:creationId xmlns:a16="http://schemas.microsoft.com/office/drawing/2014/main" id="{5DA9C1AA-7055-EF21-29CB-9F2307A8A77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902732"/>
            <a:ext cx="0" cy="4688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A915411B-6740-6343-3DCE-15655AE0053E}"/>
              </a:ext>
            </a:extLst>
          </p:cNvPr>
          <p:cNvSpPr txBox="1"/>
          <p:nvPr/>
        </p:nvSpPr>
        <p:spPr>
          <a:xfrm>
            <a:off x="6553200" y="533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rsi</a:t>
            </a:r>
            <a:endParaRPr kumimoji="1" lang="zh-CN" altLang="en-US" dirty="0"/>
          </a:p>
        </p:txBody>
      </p:sp>
      <p:sp>
        <p:nvSpPr>
          <p:cNvPr id="12" name="Line 36">
            <a:extLst>
              <a:ext uri="{FF2B5EF4-FFF2-40B4-BE49-F238E27FC236}">
                <a16:creationId xmlns:a16="http://schemas.microsoft.com/office/drawing/2014/main" id="{579302BD-31C4-4761-654F-65F9B8E4F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199" y="1131331"/>
            <a:ext cx="1" cy="85284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E7838618-FC76-694E-BADD-E716B63BC953}"/>
              </a:ext>
            </a:extLst>
          </p:cNvPr>
          <p:cNvSpPr txBox="1"/>
          <p:nvPr/>
        </p:nvSpPr>
        <p:spPr>
          <a:xfrm>
            <a:off x="6781800" y="762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x</a:t>
            </a:r>
            <a:endParaRPr kumimoji="1" lang="zh-CN" altLang="en-US" dirty="0"/>
          </a:p>
        </p:txBody>
      </p:sp>
      <p:sp>
        <p:nvSpPr>
          <p:cNvPr id="15" name="Line 36">
            <a:extLst>
              <a:ext uri="{FF2B5EF4-FFF2-40B4-BE49-F238E27FC236}">
                <a16:creationId xmlns:a16="http://schemas.microsoft.com/office/drawing/2014/main" id="{B8E102F7-0B35-98F3-3352-307871BBE42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86598" y="15123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4916D95-0658-8051-8915-7AF014607D97}"/>
              </a:ext>
            </a:extLst>
          </p:cNvPr>
          <p:cNvSpPr txBox="1"/>
          <p:nvPr/>
        </p:nvSpPr>
        <p:spPr>
          <a:xfrm>
            <a:off x="6934200" y="11430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y</a:t>
            </a:r>
            <a:endParaRPr kumimoji="1" lang="zh-CN" altLang="en-US" dirty="0"/>
          </a:p>
        </p:txBody>
      </p:sp>
      <p:sp>
        <p:nvSpPr>
          <p:cNvPr id="17" name="Line 36">
            <a:extLst>
              <a:ext uri="{FF2B5EF4-FFF2-40B4-BE49-F238E27FC236}">
                <a16:creationId xmlns:a16="http://schemas.microsoft.com/office/drawing/2014/main" id="{B11C221B-2DE9-F3FD-D8D1-01653045B2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8998" y="2045731"/>
            <a:ext cx="2" cy="71175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7305011-8BCC-3B98-27B5-6210EDCEE27B}"/>
              </a:ext>
            </a:extLst>
          </p:cNvPr>
          <p:cNvSpPr txBox="1"/>
          <p:nvPr/>
        </p:nvSpPr>
        <p:spPr>
          <a:xfrm>
            <a:off x="7086600" y="16764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19" name="Line 36">
            <a:extLst>
              <a:ext uri="{FF2B5EF4-FFF2-40B4-BE49-F238E27FC236}">
                <a16:creationId xmlns:a16="http://schemas.microsoft.com/office/drawing/2014/main" id="{B59F7303-6415-43AF-454E-E5F1F9EFFC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67600" y="2898576"/>
            <a:ext cx="0" cy="6828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AFBB2AE-FE54-A2D1-7885-07080039A510}"/>
              </a:ext>
            </a:extLst>
          </p:cNvPr>
          <p:cNvSpPr txBox="1"/>
          <p:nvPr/>
        </p:nvSpPr>
        <p:spPr>
          <a:xfrm>
            <a:off x="7315200" y="2514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21" name="Line 36">
            <a:extLst>
              <a:ext uri="{FF2B5EF4-FFF2-40B4-BE49-F238E27FC236}">
                <a16:creationId xmlns:a16="http://schemas.microsoft.com/office/drawing/2014/main" id="{FC773C20-4CA6-C428-C428-ED3EB04B07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2400" y="3584377"/>
            <a:ext cx="0" cy="5304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BF29901-7D07-FE20-CC41-8226FC37D17F}"/>
              </a:ext>
            </a:extLst>
          </p:cNvPr>
          <p:cNvSpPr txBox="1"/>
          <p:nvPr/>
        </p:nvSpPr>
        <p:spPr>
          <a:xfrm>
            <a:off x="7543800" y="3200401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rax</a:t>
            </a:r>
            <a:endParaRPr kumimoji="1" lang="zh-CN" altLang="en-US" dirty="0"/>
          </a:p>
        </p:txBody>
      </p:sp>
      <p:sp>
        <p:nvSpPr>
          <p:cNvPr id="23" name="Line 36">
            <a:extLst>
              <a:ext uri="{FF2B5EF4-FFF2-40B4-BE49-F238E27FC236}">
                <a16:creationId xmlns:a16="http://schemas.microsoft.com/office/drawing/2014/main" id="{6C30E37E-5459-4F44-E0ED-C05C1FE01332}"/>
              </a:ext>
            </a:extLst>
          </p:cNvPr>
          <p:cNvSpPr>
            <a:spLocks noChangeShapeType="1"/>
          </p:cNvSpPr>
          <p:nvPr/>
        </p:nvSpPr>
        <p:spPr bwMode="auto">
          <a:xfrm>
            <a:off x="8000999" y="4117778"/>
            <a:ext cx="1" cy="30182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AAE29438-68AB-84FC-ED02-ACEA4BD0CF56}"/>
              </a:ext>
            </a:extLst>
          </p:cNvPr>
          <p:cNvSpPr txBox="1"/>
          <p:nvPr/>
        </p:nvSpPr>
        <p:spPr>
          <a:xfrm>
            <a:off x="7848600" y="3733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26" name="Line 36">
            <a:extLst>
              <a:ext uri="{FF2B5EF4-FFF2-40B4-BE49-F238E27FC236}">
                <a16:creationId xmlns:a16="http://schemas.microsoft.com/office/drawing/2014/main" id="{985C99C9-8EF6-E2BC-EF9A-CB208F6AB5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305800" y="4422577"/>
            <a:ext cx="0" cy="91142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1C85821-95C2-2D5C-138D-6ABB196FDED5}"/>
              </a:ext>
            </a:extLst>
          </p:cNvPr>
          <p:cNvSpPr txBox="1"/>
          <p:nvPr/>
        </p:nvSpPr>
        <p:spPr>
          <a:xfrm>
            <a:off x="8153399" y="4038601"/>
            <a:ext cx="533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 err="1"/>
              <a:t>rax</a:t>
            </a:r>
            <a:endParaRPr kumimoji="1" lang="zh-CN" altLang="en-US" dirty="0"/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7CBA1F77-A7D1-CAE9-D4CE-9A053868AB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610600" y="5413177"/>
            <a:ext cx="0" cy="22562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C0502EF9-F43C-44DB-234A-CCD0A96F3BA8}"/>
              </a:ext>
            </a:extLst>
          </p:cNvPr>
          <p:cNvSpPr txBox="1"/>
          <p:nvPr/>
        </p:nvSpPr>
        <p:spPr>
          <a:xfrm>
            <a:off x="8458200" y="50292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B0F921E4-B65E-DF4E-3969-69230FBBAB12}"/>
              </a:ext>
            </a:extLst>
          </p:cNvPr>
          <p:cNvSpPr txBox="1"/>
          <p:nvPr/>
        </p:nvSpPr>
        <p:spPr>
          <a:xfrm>
            <a:off x="76200" y="2133600"/>
            <a:ext cx="400208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Move-related variables/regs: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x: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rdi</a:t>
            </a:r>
            <a:r>
              <a:rPr kumimoji="1" lang="en-US" altLang="zh-CN" sz="2000" dirty="0">
                <a:solidFill>
                  <a:srgbClr val="0432FF"/>
                </a:solidFill>
              </a:rPr>
              <a:t>, a}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y: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rsi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a: {x, b}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b: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, b}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c: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</a:p>
          <a:p>
            <a:r>
              <a:rPr kumimoji="1" lang="en-US" altLang="zh-CN" sz="2000" dirty="0">
                <a:solidFill>
                  <a:srgbClr val="0432FF"/>
                </a:solidFill>
              </a:rPr>
              <a:t>d: {%</a:t>
            </a:r>
            <a:r>
              <a:rPr kumimoji="1" lang="en-US" altLang="zh-CN" sz="2000" dirty="0" err="1">
                <a:solidFill>
                  <a:srgbClr val="0432FF"/>
                </a:solidFill>
              </a:rPr>
              <a:t>rax</a:t>
            </a:r>
            <a:r>
              <a:rPr kumimoji="1" lang="en-US" altLang="zh-CN" sz="2000" dirty="0">
                <a:solidFill>
                  <a:srgbClr val="0432FF"/>
                </a:solidFill>
              </a:rPr>
              <a:t>}</a:t>
            </a:r>
            <a:endParaRPr kumimoji="1" lang="zh-CN" altLang="en-US" sz="2000" dirty="0">
              <a:solidFill>
                <a:srgbClr val="0432FF"/>
              </a:solidFill>
            </a:endParaRPr>
          </a:p>
        </p:txBody>
      </p:sp>
      <p:sp>
        <p:nvSpPr>
          <p:cNvPr id="44" name="圆角矩形 43">
            <a:extLst>
              <a:ext uri="{FF2B5EF4-FFF2-40B4-BE49-F238E27FC236}">
                <a16:creationId xmlns:a16="http://schemas.microsoft.com/office/drawing/2014/main" id="{C8A086BC-D262-5098-1036-73CDCD85AE3C}"/>
              </a:ext>
            </a:extLst>
          </p:cNvPr>
          <p:cNvSpPr/>
          <p:nvPr/>
        </p:nvSpPr>
        <p:spPr>
          <a:xfrm>
            <a:off x="1712912" y="2514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6" name="圆角矩形 45">
            <a:extLst>
              <a:ext uri="{FF2B5EF4-FFF2-40B4-BE49-F238E27FC236}">
                <a16:creationId xmlns:a16="http://schemas.microsoft.com/office/drawing/2014/main" id="{57A8DD65-3398-C499-40D4-6E6F5585B12D}"/>
              </a:ext>
            </a:extLst>
          </p:cNvPr>
          <p:cNvSpPr/>
          <p:nvPr/>
        </p:nvSpPr>
        <p:spPr>
          <a:xfrm>
            <a:off x="1712912" y="27912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rsi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7" name="圆角矩形 46">
            <a:extLst>
              <a:ext uri="{FF2B5EF4-FFF2-40B4-BE49-F238E27FC236}">
                <a16:creationId xmlns:a16="http://schemas.microsoft.com/office/drawing/2014/main" id="{4D6C92B6-9435-A124-BBEA-F0D79B085105}"/>
              </a:ext>
            </a:extLst>
          </p:cNvPr>
          <p:cNvSpPr/>
          <p:nvPr/>
        </p:nvSpPr>
        <p:spPr>
          <a:xfrm>
            <a:off x="1712912" y="30960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rdi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8" name="圆角矩形 47">
            <a:extLst>
              <a:ext uri="{FF2B5EF4-FFF2-40B4-BE49-F238E27FC236}">
                <a16:creationId xmlns:a16="http://schemas.microsoft.com/office/drawing/2014/main" id="{D23C3D88-EA99-D3CC-2411-D4198EF1E903}"/>
              </a:ext>
            </a:extLst>
          </p:cNvPr>
          <p:cNvSpPr/>
          <p:nvPr/>
        </p:nvSpPr>
        <p:spPr>
          <a:xfrm>
            <a:off x="1712912" y="34008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49" name="圆角矩形 48">
            <a:extLst>
              <a:ext uri="{FF2B5EF4-FFF2-40B4-BE49-F238E27FC236}">
                <a16:creationId xmlns:a16="http://schemas.microsoft.com/office/drawing/2014/main" id="{301ABDCF-22A5-04F6-BD33-DEC469A4C619}"/>
              </a:ext>
            </a:extLst>
          </p:cNvPr>
          <p:cNvSpPr/>
          <p:nvPr/>
        </p:nvSpPr>
        <p:spPr>
          <a:xfrm>
            <a:off x="1712912" y="370564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  <p:sp>
        <p:nvSpPr>
          <p:cNvPr id="50" name="圆角矩形 49">
            <a:extLst>
              <a:ext uri="{FF2B5EF4-FFF2-40B4-BE49-F238E27FC236}">
                <a16:creationId xmlns:a16="http://schemas.microsoft.com/office/drawing/2014/main" id="{2E3AB82C-B694-268D-2389-579B5AF62846}"/>
              </a:ext>
            </a:extLst>
          </p:cNvPr>
          <p:cNvSpPr/>
          <p:nvPr/>
        </p:nvSpPr>
        <p:spPr>
          <a:xfrm>
            <a:off x="1712912" y="4038600"/>
            <a:ext cx="877888" cy="25676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rgbClr val="0432FF"/>
                </a:solidFill>
              </a:rPr>
              <a:t>%</a:t>
            </a:r>
            <a:r>
              <a:rPr kumimoji="1" lang="en-US" altLang="zh-CN" dirty="0" err="1">
                <a:solidFill>
                  <a:srgbClr val="0432FF"/>
                </a:solidFill>
              </a:rPr>
              <a:t>rax</a:t>
            </a:r>
            <a:endParaRPr kumimoji="1" lang="zh-CN" altLang="en-US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47938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B2721B76-7A4B-6046-A9F8-5F60CC01F7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</a:p>
        </p:txBody>
      </p:sp>
      <p:sp>
        <p:nvSpPr>
          <p:cNvPr id="526339" name="Rectangle 3">
            <a:extLst>
              <a:ext uri="{FF2B5EF4-FFF2-40B4-BE49-F238E27FC236}">
                <a16:creationId xmlns:a16="http://schemas.microsoft.com/office/drawing/2014/main" id="{891CF2DE-0742-CA40-9C95-EBE2F27850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Linear scan register allocation is a ”simple”, lightweight, and fast allocation algorithm</a:t>
            </a:r>
          </a:p>
          <a:p>
            <a:r>
              <a:rPr lang="en-US" altLang="zh-CN" dirty="0"/>
              <a:t>Many possible improvements and variants</a:t>
            </a:r>
            <a:endParaRPr lang="en-US" altLang="zh-CN" i="1" dirty="0"/>
          </a:p>
          <a:p>
            <a:pPr lvl="1"/>
            <a:r>
              <a:rPr lang="en-US" altLang="zh-CN" dirty="0"/>
              <a:t>Widely used in production compilers due to its </a:t>
            </a:r>
            <a:r>
              <a:rPr lang="en-US" altLang="zh-CN"/>
              <a:t>engineering advantages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8955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954" name="Rectangle 2">
            <a:extLst>
              <a:ext uri="{FF2B5EF4-FFF2-40B4-BE49-F238E27FC236}">
                <a16:creationId xmlns:a16="http://schemas.microsoft.com/office/drawing/2014/main" id="{2C75EE2A-0E4D-6A4B-B5A6-64DCA1D72D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Instruction</a:t>
            </a:r>
            <a:br>
              <a:rPr lang="en-US" altLang="zh-CN"/>
            </a:br>
            <a:r>
              <a:rPr lang="en-US" altLang="zh-CN"/>
              <a:t>Selection</a:t>
            </a:r>
          </a:p>
        </p:txBody>
      </p:sp>
      <p:sp>
        <p:nvSpPr>
          <p:cNvPr id="509955" name="Rectangle 3">
            <a:extLst>
              <a:ext uri="{FF2B5EF4-FFF2-40B4-BE49-F238E27FC236}">
                <a16:creationId xmlns:a16="http://schemas.microsoft.com/office/drawing/2014/main" id="{F021CEEE-9563-1A42-8ECD-A02EFC31E9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7" y="2017713"/>
            <a:ext cx="3781425" cy="4114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9959" name="Text Box 7">
            <a:extLst>
              <a:ext uri="{FF2B5EF4-FFF2-40B4-BE49-F238E27FC236}">
                <a16:creationId xmlns:a16="http://schemas.microsoft.com/office/drawing/2014/main" id="{48ECD311-1547-7942-AF4A-836ACCFC2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2895600"/>
            <a:ext cx="152400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Positions for </a:t>
            </a:r>
            <a:r>
              <a:rPr lang="en-US" altLang="zh-CN" sz="2000" dirty="0">
                <a:solidFill>
                  <a:schemeClr val="folHlink"/>
                </a:solidFill>
              </a:rPr>
              <a:t>x,</a:t>
            </a:r>
            <a:r>
              <a:rPr lang="zh-CN" altLang="en-US" sz="2000" dirty="0">
                <a:solidFill>
                  <a:schemeClr val="folHlink"/>
                </a:solidFill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</a:rPr>
              <a:t>y,</a:t>
            </a:r>
            <a:r>
              <a:rPr lang="zh-CN" altLang="en-US" sz="2000" dirty="0">
                <a:solidFill>
                  <a:schemeClr val="folHlink"/>
                </a:solidFill>
              </a:rPr>
              <a:t> </a:t>
            </a:r>
            <a:r>
              <a:rPr lang="en-US" altLang="zh-CN" sz="2000" dirty="0">
                <a:solidFill>
                  <a:schemeClr val="folHlink"/>
                </a:solidFill>
              </a:rPr>
              <a:t>a, b, c, d</a:t>
            </a:r>
            <a:r>
              <a:rPr lang="en-US" altLang="zh-CN" sz="2000" dirty="0"/>
              <a:t> have NOT be determined at this phase.</a:t>
            </a:r>
          </a:p>
        </p:txBody>
      </p:sp>
      <p:sp>
        <p:nvSpPr>
          <p:cNvPr id="509960" name="Rectangle 8">
            <a:extLst>
              <a:ext uri="{FF2B5EF4-FFF2-40B4-BE49-F238E27FC236}">
                <a16:creationId xmlns:a16="http://schemas.microsoft.com/office/drawing/2014/main" id="{33332800-89D8-5C4A-8ABF-6C02D854F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381000"/>
            <a:ext cx="3465512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y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x,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y, a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a,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b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b,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c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c,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d, %</a:t>
            </a:r>
            <a:r>
              <a:rPr lang="en-US" altLang="zh-CN" sz="1800" b="1" dirty="0" err="1">
                <a:solidFill>
                  <a:srgbClr val="FF9900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rgbClr val="FF9900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rgbClr val="FF9900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09963" name="Line 11">
            <a:extLst>
              <a:ext uri="{FF2B5EF4-FFF2-40B4-BE49-F238E27FC236}">
                <a16:creationId xmlns:a16="http://schemas.microsoft.com/office/drawing/2014/main" id="{41DC405C-B41B-9B4C-9DB1-46045F0110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71800" y="2590800"/>
            <a:ext cx="236220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64" name="AutoShape 12">
            <a:extLst>
              <a:ext uri="{FF2B5EF4-FFF2-40B4-BE49-F238E27FC236}">
                <a16:creationId xmlns:a16="http://schemas.microsoft.com/office/drawing/2014/main" id="{E745D374-3146-EE48-BD82-D061A5CADECB}"/>
              </a:ext>
            </a:extLst>
          </p:cNvPr>
          <p:cNvSpPr>
            <a:spLocks/>
          </p:cNvSpPr>
          <p:nvPr/>
        </p:nvSpPr>
        <p:spPr bwMode="auto">
          <a:xfrm>
            <a:off x="5334000" y="20574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5" name="Line 13">
            <a:extLst>
              <a:ext uri="{FF2B5EF4-FFF2-40B4-BE49-F238E27FC236}">
                <a16:creationId xmlns:a16="http://schemas.microsoft.com/office/drawing/2014/main" id="{F6959EC3-7D85-D14C-97AE-CCE089B63B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3429000"/>
            <a:ext cx="21336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66" name="AutoShape 14">
            <a:extLst>
              <a:ext uri="{FF2B5EF4-FFF2-40B4-BE49-F238E27FC236}">
                <a16:creationId xmlns:a16="http://schemas.microsoft.com/office/drawing/2014/main" id="{F6ACFD92-072A-B141-BBC8-019F091F3CED}"/>
              </a:ext>
            </a:extLst>
          </p:cNvPr>
          <p:cNvSpPr>
            <a:spLocks/>
          </p:cNvSpPr>
          <p:nvPr/>
        </p:nvSpPr>
        <p:spPr bwMode="auto">
          <a:xfrm>
            <a:off x="5334000" y="3124200"/>
            <a:ext cx="152400" cy="533400"/>
          </a:xfrm>
          <a:prstGeom prst="lef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7" name="Line 15">
            <a:extLst>
              <a:ext uri="{FF2B5EF4-FFF2-40B4-BE49-F238E27FC236}">
                <a16:creationId xmlns:a16="http://schemas.microsoft.com/office/drawing/2014/main" id="{863E7389-18FD-D143-8DC1-143003F4B7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4191000"/>
            <a:ext cx="2057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68" name="AutoShape 16">
            <a:extLst>
              <a:ext uri="{FF2B5EF4-FFF2-40B4-BE49-F238E27FC236}">
                <a16:creationId xmlns:a16="http://schemas.microsoft.com/office/drawing/2014/main" id="{3FC9E8E7-0B6E-9642-AB51-C00139F5071F}"/>
              </a:ext>
            </a:extLst>
          </p:cNvPr>
          <p:cNvSpPr>
            <a:spLocks/>
          </p:cNvSpPr>
          <p:nvPr/>
        </p:nvSpPr>
        <p:spPr bwMode="auto">
          <a:xfrm>
            <a:off x="5257800" y="3733800"/>
            <a:ext cx="228600" cy="838200"/>
          </a:xfrm>
          <a:prstGeom prst="leftBrace">
            <a:avLst>
              <a:gd name="adj1" fmla="val 305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69" name="Line 17">
            <a:extLst>
              <a:ext uri="{FF2B5EF4-FFF2-40B4-BE49-F238E27FC236}">
                <a16:creationId xmlns:a16="http://schemas.microsoft.com/office/drawing/2014/main" id="{FE66385C-D688-3647-AC3F-E8254415E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5181600"/>
            <a:ext cx="21336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70" name="AutoShape 18">
            <a:extLst>
              <a:ext uri="{FF2B5EF4-FFF2-40B4-BE49-F238E27FC236}">
                <a16:creationId xmlns:a16="http://schemas.microsoft.com/office/drawing/2014/main" id="{1FCCC1A4-C558-CA49-BB10-8111D8814E4E}"/>
              </a:ext>
            </a:extLst>
          </p:cNvPr>
          <p:cNvSpPr>
            <a:spLocks/>
          </p:cNvSpPr>
          <p:nvPr/>
        </p:nvSpPr>
        <p:spPr bwMode="auto">
          <a:xfrm>
            <a:off x="5257800" y="4724400"/>
            <a:ext cx="228600" cy="990600"/>
          </a:xfrm>
          <a:prstGeom prst="lef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09971" name="Line 19">
            <a:extLst>
              <a:ext uri="{FF2B5EF4-FFF2-40B4-BE49-F238E27FC236}">
                <a16:creationId xmlns:a16="http://schemas.microsoft.com/office/drawing/2014/main" id="{46D33E12-E1E5-3647-A8AA-12671C7EEA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5638800"/>
            <a:ext cx="2209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09972" name="AutoShape 20">
            <a:extLst>
              <a:ext uri="{FF2B5EF4-FFF2-40B4-BE49-F238E27FC236}">
                <a16:creationId xmlns:a16="http://schemas.microsoft.com/office/drawing/2014/main" id="{6147E1D3-3D52-E945-BB67-E1D15981F361}"/>
              </a:ext>
            </a:extLst>
          </p:cNvPr>
          <p:cNvSpPr>
            <a:spLocks/>
          </p:cNvSpPr>
          <p:nvPr/>
        </p:nvSpPr>
        <p:spPr bwMode="auto">
          <a:xfrm>
            <a:off x="5257800" y="5867400"/>
            <a:ext cx="228600" cy="533400"/>
          </a:xfrm>
          <a:prstGeom prst="leftBrace">
            <a:avLst>
              <a:gd name="adj1" fmla="val 11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9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099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099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99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5099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099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50996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09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509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50996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0996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09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509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0996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50996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50996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509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509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50996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50996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50996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50996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0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509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 nodeType="clickPar">
                      <p:stCondLst>
                        <p:cond delay="indefinite"/>
                      </p:stCondLst>
                      <p:childTnLst>
                        <p:par>
                          <p:cTn id="10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6" dur="500"/>
                                        <p:tgtEl>
                                          <p:spTgt spid="50996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1" dur="500"/>
                                        <p:tgtEl>
                                          <p:spTgt spid="509960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509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9" dur="500"/>
                                        <p:tgtEl>
                                          <p:spTgt spid="509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96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509960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6" dur="2000" fill="hold"/>
                                        <p:tgtEl>
                                          <p:spTgt spid="5099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995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978" name="Rectangle 2">
            <a:extLst>
              <a:ext uri="{FF2B5EF4-FFF2-40B4-BE49-F238E27FC236}">
                <a16:creationId xmlns:a16="http://schemas.microsoft.com/office/drawing/2014/main" id="{4D7F02EF-8962-9745-A60F-7F1F07DC89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 allocation</a:t>
            </a:r>
          </a:p>
        </p:txBody>
      </p:sp>
      <p:sp>
        <p:nvSpPr>
          <p:cNvPr id="510979" name="Rectangle 3">
            <a:extLst>
              <a:ext uri="{FF2B5EF4-FFF2-40B4-BE49-F238E27FC236}">
                <a16:creationId xmlns:a16="http://schemas.microsoft.com/office/drawing/2014/main" id="{B3B3F76F-EC2A-9745-AA35-203D958937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 dirty="0"/>
              <a:t>After instruction selection, instructions</a:t>
            </a:r>
            <a:r>
              <a:rPr lang="zh-CN" altLang="en-US" sz="2800" dirty="0"/>
              <a:t> </a:t>
            </a:r>
            <a:r>
              <a:rPr lang="en-US" altLang="zh-CN" sz="2800" dirty="0"/>
              <a:t>still</a:t>
            </a:r>
            <a:r>
              <a:rPr lang="zh-CN" altLang="en-US" sz="2800" dirty="0"/>
              <a:t> </a:t>
            </a:r>
            <a:r>
              <a:rPr lang="en-US" altLang="zh-CN" sz="2800" dirty="0"/>
              <a:t>contain</a:t>
            </a:r>
            <a:r>
              <a:rPr lang="zh-CN" altLang="en-US" sz="2800" dirty="0"/>
              <a:t> </a:t>
            </a:r>
            <a:r>
              <a:rPr lang="en-US" altLang="zh-CN" sz="2800" dirty="0"/>
              <a:t>variables</a:t>
            </a:r>
          </a:p>
          <a:p>
            <a:pPr lvl="1"/>
            <a:r>
              <a:rPr lang="en-US" altLang="zh-CN" sz="2400" dirty="0"/>
              <a:t>RA</a:t>
            </a:r>
            <a:r>
              <a:rPr lang="zh-CN" altLang="en-US" sz="2400" dirty="0"/>
              <a:t> </a:t>
            </a:r>
            <a:r>
              <a:rPr lang="en-US" altLang="zh-CN" sz="2400" dirty="0"/>
              <a:t>goal:</a:t>
            </a:r>
            <a:r>
              <a:rPr lang="zh-CN" altLang="en-US" sz="2400" dirty="0"/>
              <a:t> </a:t>
            </a:r>
            <a:r>
              <a:rPr lang="en-US" altLang="zh-CN" sz="2400" dirty="0"/>
              <a:t>put as many as possible of these variables into registers</a:t>
            </a:r>
          </a:p>
          <a:p>
            <a:pPr lvl="2"/>
            <a:r>
              <a:rPr lang="en-US" altLang="zh-CN" sz="2200" dirty="0"/>
              <a:t>speed!</a:t>
            </a:r>
          </a:p>
          <a:p>
            <a:pPr lvl="1"/>
            <a:r>
              <a:rPr lang="en-US" altLang="zh-CN" sz="2400" dirty="0"/>
              <a:t>Spill</a:t>
            </a:r>
            <a:r>
              <a:rPr lang="zh-CN" altLang="en-US" sz="2400" dirty="0"/>
              <a:t> </a:t>
            </a:r>
            <a:r>
              <a:rPr lang="en-US" altLang="zh-CN" sz="2400" dirty="0"/>
              <a:t>to memory, only if registers are out of supply</a:t>
            </a:r>
          </a:p>
          <a:p>
            <a:r>
              <a:rPr lang="en-US" altLang="zh-CN" sz="2800" dirty="0"/>
              <a:t>This process is called </a:t>
            </a:r>
            <a:r>
              <a:rPr lang="en-US" altLang="zh-CN" sz="2800" dirty="0">
                <a:solidFill>
                  <a:srgbClr val="0432FF"/>
                </a:solidFill>
              </a:rPr>
              <a:t>register allocation</a:t>
            </a:r>
          </a:p>
          <a:p>
            <a:pPr lvl="1"/>
            <a:r>
              <a:rPr lang="en-US" altLang="zh-CN" sz="2400" i="1" dirty="0">
                <a:solidFill>
                  <a:srgbClr val="0432FF"/>
                </a:solidFill>
              </a:rPr>
              <a:t>the</a:t>
            </a:r>
            <a:r>
              <a:rPr lang="en-US" altLang="zh-CN" sz="2400" dirty="0"/>
              <a:t> </a:t>
            </a:r>
            <a:r>
              <a:rPr lang="en-US" altLang="zh-CN" sz="2400" i="1" dirty="0">
                <a:solidFill>
                  <a:srgbClr val="0432FF"/>
                </a:solidFill>
              </a:rPr>
              <a:t>most</a:t>
            </a:r>
            <a:r>
              <a:rPr lang="zh-CN" altLang="en-US" sz="2400" dirty="0"/>
              <a:t> </a:t>
            </a:r>
            <a:r>
              <a:rPr lang="en-US" altLang="zh-CN" sz="2400" dirty="0"/>
              <a:t>important optimization in modern compilers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026" name="Rectangle 2">
            <a:extLst>
              <a:ext uri="{FF2B5EF4-FFF2-40B4-BE49-F238E27FC236}">
                <a16:creationId xmlns:a16="http://schemas.microsoft.com/office/drawing/2014/main" id="{148D3407-D45D-6847-AC0A-7355B4E4EC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Register</a:t>
            </a:r>
            <a:br>
              <a:rPr lang="en-US" altLang="zh-CN"/>
            </a:br>
            <a:r>
              <a:rPr lang="en-US" altLang="zh-CN"/>
              <a:t>Allocation</a:t>
            </a:r>
          </a:p>
        </p:txBody>
      </p:sp>
      <p:sp>
        <p:nvSpPr>
          <p:cNvPr id="513028" name="Rectangle 4">
            <a:extLst>
              <a:ext uri="{FF2B5EF4-FFF2-40B4-BE49-F238E27FC236}">
                <a16:creationId xmlns:a16="http://schemas.microsoft.com/office/drawing/2014/main" id="{270D1820-36C6-BB4A-B622-1D755982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code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rewriting: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3029" name="Rectangle 5">
            <a:extLst>
              <a:ext uri="{FF2B5EF4-FFF2-40B4-BE49-F238E27FC236}">
                <a16:creationId xmlns:a16="http://schemas.microsoft.com/office/drawing/2014/main" id="{81A276F9-B1CE-B94E-8E93-9895BA95E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1905000"/>
            <a:ext cx="3581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Suppose that the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register allocator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determines that (we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will discuss how to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do this a little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later):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x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rdi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y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=&gt;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rsi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a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b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c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d =&gt; %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rax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(this data structure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is called a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temp map</a:t>
            </a:r>
            <a:r>
              <a:rPr lang="en-US" altLang="zh-CN" sz="2000" b="1" dirty="0">
                <a:latin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302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3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0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074" name="Rectangle 2">
            <a:extLst>
              <a:ext uri="{FF2B5EF4-FFF2-40B4-BE49-F238E27FC236}">
                <a16:creationId xmlns:a16="http://schemas.microsoft.com/office/drawing/2014/main" id="{2E3D9047-A9E4-674C-BC2A-BBEAB370F7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Peep-hole</a:t>
            </a:r>
            <a:br>
              <a:rPr lang="en-US" altLang="zh-CN"/>
            </a:br>
            <a:r>
              <a:rPr lang="en-US" altLang="zh-CN"/>
              <a:t>Optimization</a:t>
            </a:r>
          </a:p>
        </p:txBody>
      </p:sp>
      <p:sp>
        <p:nvSpPr>
          <p:cNvPr id="515076" name="Rectangle 4">
            <a:extLst>
              <a:ext uri="{FF2B5EF4-FFF2-40B4-BE49-F238E27FC236}">
                <a16:creationId xmlns:a16="http://schemas.microsoft.com/office/drawing/2014/main" id="{97B2B58D-9F55-F54D-9A2E-ADFC79510D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288" y="76200"/>
            <a:ext cx="3465512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code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removal: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a,b,c,d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rdi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rsi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2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5077" name="Line 5">
            <a:extLst>
              <a:ext uri="{FF2B5EF4-FFF2-40B4-BE49-F238E27FC236}">
                <a16:creationId xmlns:a16="http://schemas.microsoft.com/office/drawing/2014/main" id="{2B02A509-8868-074A-8325-CCCA1BC8020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447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78" name="Line 6">
            <a:extLst>
              <a:ext uri="{FF2B5EF4-FFF2-40B4-BE49-F238E27FC236}">
                <a16:creationId xmlns:a16="http://schemas.microsoft.com/office/drawing/2014/main" id="{EC714DF7-9DEC-ED4A-8D58-31478FD79C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971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79" name="Line 7">
            <a:extLst>
              <a:ext uri="{FF2B5EF4-FFF2-40B4-BE49-F238E27FC236}">
                <a16:creationId xmlns:a16="http://schemas.microsoft.com/office/drawing/2014/main" id="{B8B4F2C5-DA74-744B-BE6B-79445153F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505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0" name="Line 8">
            <a:extLst>
              <a:ext uri="{FF2B5EF4-FFF2-40B4-BE49-F238E27FC236}">
                <a16:creationId xmlns:a16="http://schemas.microsoft.com/office/drawing/2014/main" id="{736C6AC4-9E7B-094B-ACC9-0FC43252C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17526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3" name="Text Box 11">
            <a:extLst>
              <a:ext uri="{FF2B5EF4-FFF2-40B4-BE49-F238E27FC236}">
                <a16:creationId xmlns:a16="http://schemas.microsoft.com/office/drawing/2014/main" id="{1C97525F-18AA-7B48-AF19-979E86E403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133600"/>
            <a:ext cx="3657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Peep-hole optimizations try to improve the code by examining the code </a:t>
            </a:r>
            <a:r>
              <a:rPr lang="en-US" altLang="zh-CN" sz="2400" dirty="0" err="1"/>
              <a:t>w.r.t.</a:t>
            </a:r>
            <a:r>
              <a:rPr lang="en-US" altLang="zh-CN" sz="2400" dirty="0"/>
              <a:t> a sliding window. It</a:t>
            </a:r>
            <a:r>
              <a:rPr lang="zh-CN" altLang="en-US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latin typeface="Arial" panose="020B0604020202020204" pitchFamily="34" charset="0"/>
              </a:rPr>
              <a:t>i</a:t>
            </a:r>
            <a:r>
              <a:rPr lang="en-US" altLang="zh-CN" sz="2400" dirty="0"/>
              <a:t>s of a local manner.</a:t>
            </a:r>
          </a:p>
        </p:txBody>
      </p:sp>
      <p:sp>
        <p:nvSpPr>
          <p:cNvPr id="515084" name="Text Box 12">
            <a:extLst>
              <a:ext uri="{FF2B5EF4-FFF2-40B4-BE49-F238E27FC236}">
                <a16:creationId xmlns:a16="http://schemas.microsoft.com/office/drawing/2014/main" id="{F5F5BBB2-8EDA-9B43-888C-8A2588520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495800"/>
            <a:ext cx="3657600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dirty="0"/>
              <a:t>For example, we can use a code window of width 1, to eliminate the obvious redundancy of the form:</a:t>
            </a:r>
          </a:p>
          <a:p>
            <a:pPr>
              <a:spcBef>
                <a:spcPct val="50000"/>
              </a:spcBef>
            </a:pPr>
            <a:r>
              <a:rPr lang="en-US" altLang="zh-CN" sz="2400" dirty="0" err="1">
                <a:solidFill>
                  <a:schemeClr val="folHlink"/>
                </a:solidFill>
              </a:rPr>
              <a:t>movq</a:t>
            </a:r>
            <a:r>
              <a:rPr lang="en-US" altLang="zh-CN" sz="2400" dirty="0">
                <a:solidFill>
                  <a:schemeClr val="folHlink"/>
                </a:solidFill>
              </a:rPr>
              <a:t> r, r</a:t>
            </a:r>
          </a:p>
        </p:txBody>
      </p:sp>
      <p:sp>
        <p:nvSpPr>
          <p:cNvPr id="515085" name="Line 13">
            <a:extLst>
              <a:ext uri="{FF2B5EF4-FFF2-40B4-BE49-F238E27FC236}">
                <a16:creationId xmlns:a16="http://schemas.microsoft.com/office/drawing/2014/main" id="{DA36A30C-30A4-9247-8060-E75BAF237AC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1910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6" name="Line 14">
            <a:extLst>
              <a:ext uri="{FF2B5EF4-FFF2-40B4-BE49-F238E27FC236}">
                <a16:creationId xmlns:a16="http://schemas.microsoft.com/office/drawing/2014/main" id="{FCA80EAF-024D-E746-9EC4-568CC6AF3A5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44958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5087" name="Line 15">
            <a:extLst>
              <a:ext uri="{FF2B5EF4-FFF2-40B4-BE49-F238E27FC236}">
                <a16:creationId xmlns:a16="http://schemas.microsoft.com/office/drawing/2014/main" id="{50E69317-CE25-7B49-BDB2-55FAD6D683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4102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Line 15">
            <a:extLst>
              <a:ext uri="{FF2B5EF4-FFF2-40B4-BE49-F238E27FC236}">
                <a16:creationId xmlns:a16="http://schemas.microsoft.com/office/drawing/2014/main" id="{F54EA373-2C7F-3983-7DEE-5B33BBFFA078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5715000"/>
            <a:ext cx="2819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5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5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5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5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5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15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283B9F42-3EA9-AE42-A78F-AA16D9108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Assembly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CA03387-A76E-9F4D-B50A-9C5A113D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017712"/>
            <a:ext cx="3810000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Optimized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function: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a,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b,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c,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B3493D8-C384-E542-9DF3-D5F8BF65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396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098" name="Rectangle 2">
            <a:extLst>
              <a:ext uri="{FF2B5EF4-FFF2-40B4-BE49-F238E27FC236}">
                <a16:creationId xmlns:a16="http://schemas.microsoft.com/office/drawing/2014/main" id="{283B9F42-3EA9-AE42-A78F-AA16D9108F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Prologue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Epilogue</a:t>
            </a:r>
          </a:p>
        </p:txBody>
      </p:sp>
      <p:sp>
        <p:nvSpPr>
          <p:cNvPr id="516099" name="Rectangle 3">
            <a:extLst>
              <a:ext uri="{FF2B5EF4-FFF2-40B4-BE49-F238E27FC236}">
                <a16:creationId xmlns:a16="http://schemas.microsoft.com/office/drawing/2014/main" id="{4CA03387-A76E-9F4D-B50A-9C5A113DB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799" y="2017712"/>
            <a:ext cx="4067175" cy="4459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 Add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pro-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and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epilogue: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latin typeface="Courier New" panose="02070309020205020404" pitchFamily="49" charset="0"/>
              </a:rPr>
              <a:t>//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(do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we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really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need</a:t>
            </a:r>
            <a:r>
              <a:rPr lang="zh-CN" altLang="en-US" sz="1800" b="1" dirty="0"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latin typeface="Courier New" panose="02070309020205020404" pitchFamily="49" charset="0"/>
              </a:rPr>
              <a:t>this?)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 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pushq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movq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rsp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rbp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movq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rdi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</a:t>
            </a: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addq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rsi</a:t>
            </a:r>
            <a:r>
              <a:rPr lang="en-US" altLang="zh-CN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, %</a:t>
            </a:r>
            <a:r>
              <a:rPr lang="en-US" altLang="zh-CN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addl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$4, %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rax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imulq</a:t>
            </a:r>
            <a:r>
              <a:rPr lang="en-US" altLang="zh-CN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 $2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cqto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idivq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$8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endParaRPr lang="en-US" altLang="zh-CN" sz="18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leave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1800" b="1" dirty="0">
                <a:solidFill>
                  <a:schemeClr val="accent2"/>
                </a:solidFill>
                <a:latin typeface="Courier New" panose="02070309020205020404" pitchFamily="49" charset="0"/>
              </a:rPr>
              <a:t>ret</a:t>
            </a: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16100" name="Rectangle 4">
            <a:extLst>
              <a:ext uri="{FF2B5EF4-FFF2-40B4-BE49-F238E27FC236}">
                <a16:creationId xmlns:a16="http://schemas.microsoft.com/office/drawing/2014/main" id="{CB3493D8-C384-E542-9DF3-D5F8BF656C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3962400" cy="4114800"/>
          </a:xfrm>
          <a:noFill/>
          <a:ln/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f(long x,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y){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b;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long c;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long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a = x + y;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b = a + 4;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c = b * 2;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d = c / 8;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d;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61488329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17814</TotalTime>
  <Words>3814</Words>
  <Application>Microsoft Macintosh PowerPoint</Application>
  <PresentationFormat>全屏显示(4:3)</PresentationFormat>
  <Paragraphs>790</Paragraphs>
  <Slides>39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45" baseType="lpstr">
      <vt:lpstr>Arial</vt:lpstr>
      <vt:lpstr>Courier New</vt:lpstr>
      <vt:lpstr>Tahoma</vt:lpstr>
      <vt:lpstr>Verdana</vt:lpstr>
      <vt:lpstr>Wingdings</vt:lpstr>
      <vt:lpstr>Blends</vt:lpstr>
      <vt:lpstr>Register Allocation:  Linear Scan</vt:lpstr>
      <vt:lpstr>Middle and Back End</vt:lpstr>
      <vt:lpstr>Back-end Structure</vt:lpstr>
      <vt:lpstr>Instruction Selection</vt:lpstr>
      <vt:lpstr>Register allocation</vt:lpstr>
      <vt:lpstr>Register Allocation</vt:lpstr>
      <vt:lpstr>Peep-hole Optimization</vt:lpstr>
      <vt:lpstr>Assembly</vt:lpstr>
      <vt:lpstr>Prologue and Epilogue</vt:lpstr>
      <vt:lpstr>Final Assembly</vt:lpstr>
      <vt:lpstr>Register Allocation</vt:lpstr>
      <vt:lpstr>Liveness Analysis</vt:lpstr>
      <vt:lpstr>Linear Scan Register Allocation</vt:lpstr>
      <vt:lpstr> </vt:lpstr>
      <vt:lpstr>Motivation: Live Intervals</vt:lpstr>
      <vt:lpstr>Or More Precisely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</vt:lpstr>
      <vt:lpstr>Linear Scan Algorithm</vt:lpstr>
      <vt:lpstr> </vt:lpstr>
      <vt:lpstr>Scaling to CFGs</vt:lpstr>
      <vt:lpstr> </vt:lpstr>
      <vt:lpstr>Spilling</vt:lpstr>
      <vt:lpstr>Lightweight Spilling</vt:lpstr>
      <vt:lpstr>Lightweight Spilling</vt:lpstr>
      <vt:lpstr>Lightweight Spilling</vt:lpstr>
      <vt:lpstr>Code Rewriting</vt:lpstr>
      <vt:lpstr>Coalescing</vt:lpstr>
      <vt:lpstr>Example</vt:lpstr>
      <vt:lpstr>Example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Register Allocation</dc:title>
  <dc:creator>Baojian Hua</dc:creator>
  <cp:lastModifiedBy>Microsoft Office User</cp:lastModifiedBy>
  <cp:revision>8026</cp:revision>
  <cp:lastPrinted>1601-01-01T00:00:00Z</cp:lastPrinted>
  <dcterms:created xsi:type="dcterms:W3CDTF">1601-01-01T00:00:00Z</dcterms:created>
  <dcterms:modified xsi:type="dcterms:W3CDTF">2024-06-08T10:11:36Z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