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3" r:id="rId3"/>
    <p:sldId id="464" r:id="rId4"/>
    <p:sldId id="30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40" r:id="rId14"/>
    <p:sldId id="474" r:id="rId15"/>
    <p:sldId id="451" r:id="rId16"/>
    <p:sldId id="475" r:id="rId17"/>
    <p:sldId id="455" r:id="rId18"/>
    <p:sldId id="477" r:id="rId19"/>
    <p:sldId id="476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90" r:id="rId31"/>
    <p:sldId id="491" r:id="rId32"/>
    <p:sldId id="489" r:id="rId33"/>
    <p:sldId id="456" r:id="rId34"/>
    <p:sldId id="457" r:id="rId35"/>
    <p:sldId id="458" r:id="rId36"/>
    <p:sldId id="446" r:id="rId37"/>
    <p:sldId id="493" r:id="rId38"/>
    <p:sldId id="494" r:id="rId39"/>
    <p:sldId id="447" r:id="rId40"/>
    <p:sldId id="452" r:id="rId41"/>
    <p:sldId id="448" r:id="rId42"/>
    <p:sldId id="492" r:id="rId4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503DC04-8885-F203-73B8-728DA73042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8A051D-CC9C-6215-59A2-C89A95A722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B216CFF-1989-09AF-7B94-8D73AB10EF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AC868B2-98F5-7C8B-2189-2C25168531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4C90B413-9BC7-484F-8ED9-7AA9ECDC4D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5B0F558-BC86-241D-8B5C-03E7FEF2F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6827C37-5FBA-A846-A45E-1F9A7CD814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421BB90-5108-CA40-5DCD-DCF4032917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9DFA6C53-2B57-8293-67C7-D4CD08C709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90893E02-01CF-2B7E-F441-97BB47F4C2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C6B4437-1AAA-0C35-8920-BF2D6D4BB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DF1CBDF-5450-424F-91B5-5995BCF246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1406B6D-B32B-691A-B438-9BCACC62C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2785A3-0B0C-2440-8D3C-ABD905B2F9A3}" type="slidenum">
              <a:rPr lang="en-US" altLang="zh-CN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A33BD07-817C-61FF-E67D-16F0A6EE8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A424635-2A43-1C7C-80FD-1536980A5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B705A3-D424-C211-9A79-214C81C4E08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8B5AA35-4375-9513-E5DF-78C7B59E4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670A7E2-0C55-8B7C-42F1-9BC239735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4FF61FE0-4AD0-2B7D-3AB2-BFDE9C8F2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9001401-1A77-747B-DEAE-D18E1B4CB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5B5B09-E81B-9698-A3F1-7CE3C5118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5F9BA-10EC-549A-A8E0-A5C66D532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BEF0EFE9-8FF8-D92E-439B-C12C138B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68887E4-9303-3676-D013-776297783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6EADBD12-8B9D-1CA2-2B38-2215D38D93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349B44B-C7F3-986B-772F-570AC94E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8006E02-AE0E-22E6-7AD4-B777C53F5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11E7C77-92B7-2D3E-8CEC-88EF9606F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BC2DF84-2A9E-804D-8AAB-4E4408D20B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71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79ACD94-8544-FE87-C7A7-6656C42B1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34BDBCA-14C0-9145-D833-9EDD08487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DDBBA58-DE99-E0C0-1239-77381EF0E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4F093-8B14-B94A-A08B-91CE4822AD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4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10FE117-8113-AE7E-81F0-DD718397EB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F14216-BA78-1F7D-9769-B66B50585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F7107D6-6214-6294-746C-E5FCE74F7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78BC5-62D9-8F4B-B420-3CD7695FDE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78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5C203D-3E01-6D97-A7E3-480AF5A08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9360BC-C9A9-3A3C-C3EA-11ABB7ABA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0577CC-5ECC-BF82-5CC2-086B8CED8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1AB1A-42B1-964B-9511-46FD985438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36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9374D7A-0E2C-B2B5-2126-62B5DB66B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2EBF4E-07C0-37C2-51AD-4E70FA144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EA49690-69B0-9685-42CB-58B99B885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2DBD5-251B-6E4F-9F07-369279D88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7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240ADD-6879-7A89-86D7-F6B6C7F93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1D28832-F3CC-FF42-2CA5-5A2D77A69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1AC15E4-C300-FBEC-0247-32D67BC6A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E8F14-29EF-2D46-9AD4-8B2ACB3E6E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2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E900321-2022-F86F-3F4B-2590611B0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0B1DFE1-F20E-4174-F183-DC901FCA6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4274480-1BE1-774B-B874-94EA6A9648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DF506-35A2-AA43-B76D-BBD47B8E1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5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CC2EAB5-DB70-ECA2-8EF8-3BB50BE1C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6E38A37-2964-AB04-15E2-349419308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A519F3C-0C65-8C47-BA5A-9DBAFBAF1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CC56E-1420-8D45-ABC3-EBC286C3B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45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D6B671C-CABC-1969-F584-41762F05DB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78DAC73-41E5-8282-3361-C1BFE9226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58C0C8F-A695-4E97-EEDB-6676F01820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C2BB5-4117-4646-826B-1BF68190F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8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19F0DC-BFC2-AAFF-01CB-A5D67A667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7E94761-3CB9-3D4E-7F42-34A5BD3EA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EEC7812-D226-90C9-0038-5636B41B9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32E75-FFB3-E74D-AFE6-357A20F46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9156387-F477-8637-E260-4849E416C7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3751CA-889C-A65E-D811-EF8E522FD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947ECA9-26B2-59CF-D789-8E466FA7F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DCC72-A896-244E-A7EA-342D545555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0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44CF7C-C419-F0AB-B440-E10A8A90F1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BFE28A4-E213-DE55-0434-90FF90B8D2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31F40EC-07B8-4385-B21E-8ADA48F2BD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2862077-6E21-9484-8012-F5A0EFCFAA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CA23D3-55E4-7734-D381-68EFCC0911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1CD3D9C-31DF-A81C-3FB8-B8C05F960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7BBFBCA-BD20-D0C8-2A51-FE0D3EC3E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F2AE3E6-0CAB-74E1-C1F2-5BA8D39A0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DFD9A41C-DB2E-7B24-E23D-7F0F28023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8B62F34-5543-61C2-95DF-B0F7A7461D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19A8A6B-0199-C268-BF75-65CD00714A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B20DF476-27DF-C4B2-6644-1F2BD2C247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B5A5F6-F8AA-B24B-8F16-E6DCE3DBCE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6A19270-E2F0-3204-D754-66DB7DB68E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zh-CN"/>
            </a:br>
            <a:r>
              <a:rPr lang="en-US" altLang="zh-CN"/>
              <a:t>Closure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0AB0F3E-5F50-5A63-FFA7-EEBB1748FF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376555D-4FCE-7547-10BA-74640D9B6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 is NOT a code pointer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51CA99F-E6CC-03D5-CA72-1DA7C85C5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396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add = lambda(int x):int-&gt;int{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h =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return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return h;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8625CCB2-E911-251A-506E-DEBB8EFF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2293" name="Rectangle 9">
            <a:extLst>
              <a:ext uri="{FF2B5EF4-FFF2-40B4-BE49-F238E27FC236}">
                <a16:creationId xmlns:a16="http://schemas.microsoft.com/office/drawing/2014/main" id="{D8C9DD97-7F64-7A6C-40EC-61273CC2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F187E7A-E953-64A2-50B3-0D64D71F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x: 3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8654FFC-605A-B05D-F626-AF32A446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FA2CF8E-425D-AF01-834D-010E4864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6011E1F-3D23-8BE4-C5B7-7C31E74B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h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45D67E2-5373-4DFE-553D-E65B1D6F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CB399C3-FB06-797E-4F2D-7583E7424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0D8C0E4-0BDD-3EB6-F655-F4431655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68053AA2-B065-295F-3C4B-E359BFE0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B526EF88-691C-7278-1673-AE746F4B0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572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F12ECE24-040D-79D9-3A27-342213BC8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59E0EED1-69C0-E404-5658-F14744C69BC7}"/>
              </a:ext>
            </a:extLst>
          </p:cNvPr>
          <p:cNvSpPr/>
          <p:nvPr/>
        </p:nvSpPr>
        <p:spPr>
          <a:xfrm>
            <a:off x="76200" y="449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B3876863-2521-1BF6-E832-75253885AD06}"/>
              </a:ext>
            </a:extLst>
          </p:cNvPr>
          <p:cNvCxnSpPr/>
          <p:nvPr/>
        </p:nvCxnSpPr>
        <p:spPr>
          <a:xfrm rot="10800000">
            <a:off x="838200" y="2743200"/>
            <a:ext cx="3962400" cy="20574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3E58B8DE-66E6-E93C-4EA7-704EAF02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FA85DEF-C2C7-4B6D-D421-48A86D20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99FD6C-4B33-6728-5FA8-4FEFB0A026E4}"/>
              </a:ext>
            </a:extLst>
          </p:cNvPr>
          <p:cNvSpPr/>
          <p:nvPr/>
        </p:nvSpPr>
        <p:spPr>
          <a:xfrm>
            <a:off x="76200" y="4800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DC29D53-0399-2325-5CFC-B83F7D88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906B7EE-B0B2-0963-3000-061C674FC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B8CE1038-CCDF-A97A-368A-78A236F2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y: 4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73A3B83B-617E-8E95-9303-2160AC90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14126B78-4317-FA60-56C2-2D399DFF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2C62E67-6137-734B-AA19-1F0AD3A3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019B885B-B305-864B-EDA1-81C666E4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B32BED8-7F10-F67C-BA44-C1863626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A71A8C-2774-B2BF-A9CF-C0641219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60960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But where to find “x”?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D43ECBD3-82F4-0A03-E297-135B1C3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observation</a:t>
            </a:r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34CBDD70-A0D7-AF0F-6241-64BDD3B4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sz="2800" dirty="0"/>
              <a:t>λ</a:t>
            </a:r>
            <a:r>
              <a:rPr lang="en-US" altLang="zh-CN" sz="2800" dirty="0"/>
              <a:t> arguments or locals may live </a:t>
            </a:r>
            <a:r>
              <a:rPr lang="en-US" altLang="zh-CN" sz="2800" dirty="0">
                <a:solidFill>
                  <a:srgbClr val="0000FF"/>
                </a:solidFill>
              </a:rPr>
              <a:t>longer</a:t>
            </a:r>
            <a:r>
              <a:rPr lang="en-US" altLang="zh-CN" sz="2800" dirty="0"/>
              <a:t> than </a:t>
            </a:r>
            <a:r>
              <a:rPr lang="el-GR" altLang="zh-CN" sz="2800" dirty="0"/>
              <a:t>λ </a:t>
            </a:r>
            <a:r>
              <a:rPr lang="en-US" altLang="zh-CN" sz="2800" dirty="0"/>
              <a:t>itself</a:t>
            </a:r>
          </a:p>
          <a:p>
            <a:pPr lvl="1"/>
            <a:r>
              <a:rPr lang="en-US" altLang="zh-CN" sz="2400" dirty="0"/>
              <a:t>we say these arguments or locals </a:t>
            </a:r>
            <a:r>
              <a:rPr lang="en-US" altLang="zh-CN" sz="2400" dirty="0">
                <a:solidFill>
                  <a:srgbClr val="0000FF"/>
                </a:solidFill>
              </a:rPr>
              <a:t>escaped</a:t>
            </a:r>
          </a:p>
          <a:p>
            <a:pPr lvl="1"/>
            <a:r>
              <a:rPr lang="en-US" altLang="zh-CN" sz="2400" dirty="0"/>
              <a:t>escaped vars should be allocated in heap, but not on call stack</a:t>
            </a:r>
          </a:p>
          <a:p>
            <a:pPr lvl="2"/>
            <a:r>
              <a:rPr lang="en-US" altLang="zh-CN" sz="2000" dirty="0"/>
              <a:t>thus can live long enough</a:t>
            </a:r>
          </a:p>
          <a:p>
            <a:pPr lvl="2"/>
            <a:r>
              <a:rPr lang="en-US" altLang="zh-CN" sz="2000" dirty="0"/>
              <a:t>GC takes care of their lifetime</a:t>
            </a:r>
          </a:p>
          <a:p>
            <a:r>
              <a:rPr lang="en-US" altLang="zh-CN" sz="2800" dirty="0"/>
              <a:t>Pack </a:t>
            </a:r>
            <a:r>
              <a:rPr lang="el-GR" altLang="zh-CN" sz="2800" dirty="0"/>
              <a:t>λ</a:t>
            </a:r>
            <a:r>
              <a:rPr lang="en-US" altLang="zh-CN" sz="2800" dirty="0"/>
              <a:t> with its free vars into a data structure, called </a:t>
            </a:r>
            <a:r>
              <a:rPr lang="en-US" altLang="zh-CN" sz="2800" dirty="0">
                <a:solidFill>
                  <a:srgbClr val="0432FF"/>
                </a:solidFill>
              </a:rPr>
              <a:t>closures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closure=code </a:t>
            </a:r>
            <a:r>
              <a:rPr lang="en-US" altLang="zh-CN" sz="2400" dirty="0" err="1">
                <a:solidFill>
                  <a:srgbClr val="0000FF"/>
                </a:solidFill>
              </a:rPr>
              <a:t>pointer+free</a:t>
            </a:r>
            <a:r>
              <a:rPr lang="en-US" altLang="zh-CN" sz="2400" dirty="0">
                <a:solidFill>
                  <a:srgbClr val="0000FF"/>
                </a:solidFill>
              </a:rPr>
              <a:t> vars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9F9CD1-0201-6B53-63AA-A2FB38B1D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Heap allocating escaped vars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7B1A1F7-B9AF-008A-9F97-086B88C44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396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 = lambda(int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h =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        return x+y;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h;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//g==h_closure;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93B74D8A-F4CE-B11C-DA6C-D7BD9DEA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4341" name="Rectangle 9">
            <a:extLst>
              <a:ext uri="{FF2B5EF4-FFF2-40B4-BE49-F238E27FC236}">
                <a16:creationId xmlns:a16="http://schemas.microsoft.com/office/drawing/2014/main" id="{B95C10CF-CDCF-AB82-DB94-73CD38D7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979D49B-3408-F61A-C5C0-DDA28125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x: 3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FC8370A-6638-CF90-4556-0EFCDBB2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971E356-4306-C602-5F26-D20200FE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AFDD84-8DDC-D239-184A-30F9BCD8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5FCF8B3-8426-2E07-4E97-9ABF5889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h_closure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80E62A-9246-99AC-0F4D-2BCC7AB2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A6CF545-04E0-A860-E534-ABB00141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749F68A-ACEE-B9D6-4711-1445883B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944A478A-B980-11EF-3030-608056255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572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39E64624-349E-9F8C-4435-182FA1E6D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755DE62-B794-E695-2FEF-7A06329F22E2}"/>
              </a:ext>
            </a:extLst>
          </p:cNvPr>
          <p:cNvSpPr/>
          <p:nvPr/>
        </p:nvSpPr>
        <p:spPr>
          <a:xfrm>
            <a:off x="76200" y="44958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A130D10-C1A5-AEE1-6EA2-60326326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262E5BC-13DA-5057-2940-37763038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D3385ADF-4046-7465-EFD7-00A6D9F0FC04}"/>
              </a:ext>
            </a:extLst>
          </p:cNvPr>
          <p:cNvSpPr/>
          <p:nvPr/>
        </p:nvSpPr>
        <p:spPr>
          <a:xfrm>
            <a:off x="76200" y="51816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56" name="Rectangle 5">
            <a:extLst>
              <a:ext uri="{FF2B5EF4-FFF2-40B4-BE49-F238E27FC236}">
                <a16:creationId xmlns:a16="http://schemas.microsoft.com/office/drawing/2014/main" id="{B08C31A5-A815-608D-F035-D2342E716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4357" name="Rectangle 9">
            <a:extLst>
              <a:ext uri="{FF2B5EF4-FFF2-40B4-BE49-F238E27FC236}">
                <a16:creationId xmlns:a16="http://schemas.microsoft.com/office/drawing/2014/main" id="{9E2EB508-2AB4-19C5-9D94-F1527F8D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38D260D-E057-8FFA-54F1-04C8AC50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y: 4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053A757-E8F6-BA6F-26E0-23BF18E1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FF0000"/>
                </a:solidFill>
              </a:rPr>
              <a:t>env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1682F88D-56E3-8BF1-6247-6885A396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ED12542-65F5-2504-6C5E-FF6AD6EE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F0263D8B-921D-3D7E-9373-6B567DFB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CFF7C28-BB30-9973-FA0A-EE48077D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EA56BAFF-53B6-4C39-D1B2-6B3EEF68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95800"/>
            <a:ext cx="7620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x: 3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3463EE9-DE6B-CF4D-FC04-371D69793D2D}"/>
              </a:ext>
            </a:extLst>
          </p:cNvPr>
          <p:cNvCxnSpPr>
            <a:endCxn id="33" idx="1"/>
          </p:cNvCxnSpPr>
          <p:nvPr/>
        </p:nvCxnSpPr>
        <p:spPr>
          <a:xfrm flipV="1">
            <a:off x="5410200" y="4724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6">
            <a:extLst>
              <a:ext uri="{FF2B5EF4-FFF2-40B4-BE49-F238E27FC236}">
                <a16:creationId xmlns:a16="http://schemas.microsoft.com/office/drawing/2014/main" id="{A5116872-BF47-5FE1-0155-EAE72524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762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972FB262-185F-64B4-C788-69A0C534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7620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h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579449-F6AE-7BA9-7F6C-9BFDBE252385}"/>
              </a:ext>
            </a:extLst>
          </p:cNvPr>
          <p:cNvCxnSpPr/>
          <p:nvPr/>
        </p:nvCxnSpPr>
        <p:spPr>
          <a:xfrm>
            <a:off x="5562600" y="5257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4630DF97-87EE-C701-4186-A61BDD1AF588}"/>
              </a:ext>
            </a:extLst>
          </p:cNvPr>
          <p:cNvCxnSpPr>
            <a:stCxn id="36" idx="3"/>
            <a:endCxn id="33" idx="3"/>
          </p:cNvCxnSpPr>
          <p:nvPr/>
        </p:nvCxnSpPr>
        <p:spPr>
          <a:xfrm flipV="1">
            <a:off x="6781800" y="4724400"/>
            <a:ext cx="12700" cy="838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CB99E5-C44E-7EA6-DF99-EF9EFDB4C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290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 hidden argument</a:t>
            </a:r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7D879B-C7B6-FDAA-5919-6EAFC4806A51}"/>
              </a:ext>
            </a:extLst>
          </p:cNvPr>
          <p:cNvCxnSpPr/>
          <p:nvPr/>
        </p:nvCxnSpPr>
        <p:spPr>
          <a:xfrm>
            <a:off x="7010400" y="3733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6" grpId="0" animBg="1"/>
      <p:bldP spid="37" grpId="0" animBg="1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0045A48-983B-9117-7B35-595BF0F38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make the conversion explicit at IR level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BCF7CD7-6728-B321-18C2-DE6A3AA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0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258495D5-9932-0606-F3EF-312F8328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y==4</a:t>
            </a:r>
          </a:p>
          <a:p>
            <a:pPr algn="ctr" eaLnBrk="1" hangingPunct="1"/>
            <a:r>
              <a:rPr lang="en-US" altLang="zh-CN" sz="2000"/>
              <a:t>env</a:t>
            </a:r>
          </a:p>
          <a:p>
            <a:pPr algn="ctr" eaLnBrk="1" hangingPunct="1"/>
            <a:endParaRPr lang="en-US" altLang="zh-CN" sz="2000"/>
          </a:p>
        </p:txBody>
      </p:sp>
      <p:sp>
        <p:nvSpPr>
          <p:cNvPr id="15365" name="Line 13">
            <a:extLst>
              <a:ext uri="{FF2B5EF4-FFF2-40B4-BE49-F238E27FC236}">
                <a16:creationId xmlns:a16="http://schemas.microsoft.com/office/drawing/2014/main" id="{B06EE678-63E9-3664-0707-AF7BB9F05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124200"/>
            <a:ext cx="990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15">
            <a:extLst>
              <a:ext uri="{FF2B5EF4-FFF2-40B4-BE49-F238E27FC236}">
                <a16:creationId xmlns:a16="http://schemas.microsoft.com/office/drawing/2014/main" id="{5C7EC1A0-D75D-C536-7A2B-84FBAA777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5638800" cy="4114800"/>
          </a:xfrm>
          <a:noFill/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add = lambda(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x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):int-&gt;int{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h = new{env=new{env, x},  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code=h_code};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h;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//g==h_closure;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// n = (#code g)((#env g), 4);</a:t>
            </a:r>
          </a:p>
        </p:txBody>
      </p:sp>
      <p:sp>
        <p:nvSpPr>
          <p:cNvPr id="15367" name="Rectangle 16">
            <a:extLst>
              <a:ext uri="{FF2B5EF4-FFF2-40B4-BE49-F238E27FC236}">
                <a16:creationId xmlns:a16="http://schemas.microsoft.com/office/drawing/2014/main" id="{AB30E60E-E9C0-A052-7CBB-854D59C20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90800"/>
            <a:ext cx="5108575" cy="10160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h_code = lambda(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):int{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y +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env-&gt;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x);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       </a:t>
            </a:r>
            <a:endParaRPr lang="en-US" altLang="zh-CN" sz="2000">
              <a:latin typeface="Courier New" panose="02070309020205020404" pitchFamily="49" charset="0"/>
            </a:endParaRPr>
          </a:p>
        </p:txBody>
      </p:sp>
      <p:sp>
        <p:nvSpPr>
          <p:cNvPr id="284691" name="Text Box 19">
            <a:extLst>
              <a:ext uri="{FF2B5EF4-FFF2-40B4-BE49-F238E27FC236}">
                <a16:creationId xmlns:a16="http://schemas.microsoft.com/office/drawing/2014/main" id="{0E97198A-06D5-501F-F73D-ACA914C9A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14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85893C8-9AE7-7BC5-98E6-57AF5DC2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895600"/>
            <a:ext cx="762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AA83CA1-7ACD-95FF-FC82-C75049B8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81488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2BB81591-DDB8-7281-A323-D133E8A4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76800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code</a:t>
            </a:r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F6670E56-4814-5E49-E451-ED730E2D8756}"/>
              </a:ext>
            </a:extLst>
          </p:cNvPr>
          <p:cNvSpPr>
            <a:spLocks/>
          </p:cNvSpPr>
          <p:nvPr/>
        </p:nvSpPr>
        <p:spPr bwMode="auto">
          <a:xfrm>
            <a:off x="7391400" y="3429000"/>
            <a:ext cx="558800" cy="990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D52E2006-0F24-3995-68C5-A765179C50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53340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Box 17">
            <a:extLst>
              <a:ext uri="{FF2B5EF4-FFF2-40B4-BE49-F238E27FC236}">
                <a16:creationId xmlns:a16="http://schemas.microsoft.com/office/drawing/2014/main" id="{8FE91E70-EC82-8F13-8085-E1A877FC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960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h_code=lambda()...</a:t>
            </a:r>
            <a:endParaRPr lang="zh-CN" alt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F23CD0B-8D1A-A78E-F406-6881BAF4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362200"/>
            <a:ext cx="762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3D31DC-0716-BBD1-4662-679C63969322}"/>
              </a:ext>
            </a:extLst>
          </p:cNvPr>
          <p:cNvCxnSpPr/>
          <p:nvPr/>
        </p:nvCxnSpPr>
        <p:spPr>
          <a:xfrm flipV="1">
            <a:off x="3124200" y="28956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B5DB4A-C21D-D6C4-C0B1-48DBF862A759}"/>
              </a:ext>
            </a:extLst>
          </p:cNvPr>
          <p:cNvCxnSpPr/>
          <p:nvPr/>
        </p:nvCxnSpPr>
        <p:spPr>
          <a:xfrm flipH="1" flipV="1">
            <a:off x="2667000" y="2438400"/>
            <a:ext cx="3810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1" grpId="0"/>
      <p:bldP spid="13" grpId="0" animBg="1"/>
      <p:bldP spid="14" grpId="0" animBg="1"/>
      <p:bldP spid="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AC6301F8-AB42-0DDF-CA4D-A96C4EBA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0481BC2B-9104-99DD-C298-F25C0E18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 Conversion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/>
              <a:t>(Linked Closure)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75D00-A78A-0D35-6396-A69ECF0C8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65992C9-C8C1-ADBA-7846-6D89A5A35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By heap allocating function frames, inner functions can access variables in outer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even after the outer functions returned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relying on the GC to reclaim heap frames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We can also make closure and its conversion </a:t>
            </a:r>
            <a:r>
              <a:rPr lang="en-US" altLang="zh-CN" dirty="0">
                <a:solidFill>
                  <a:srgbClr val="0432FF"/>
                </a:solidFill>
              </a:rPr>
              <a:t>explicit</a:t>
            </a:r>
            <a:r>
              <a:rPr lang="en-US" altLang="zh-CN" dirty="0"/>
              <a:t> at high-level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on AST or 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such IR is called a </a:t>
            </a:r>
            <a:r>
              <a:rPr lang="en-US" altLang="zh-CN" dirty="0">
                <a:solidFill>
                  <a:srgbClr val="0432FF"/>
                </a:solidFill>
              </a:rPr>
              <a:t>closure passing style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produce unnested first-order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E967D89-34A7-12DF-999E-52D55414B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19712E-3ED3-92F5-ECF7-A697BC507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Step #1</a:t>
            </a:r>
            <a:r>
              <a:rPr lang="en-US" altLang="zh-CN" dirty="0"/>
              <a:t>: free variable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for each </a:t>
            </a:r>
            <a:r>
              <a:rPr lang="el-GR" altLang="zh-CN" dirty="0"/>
              <a:t>λ</a:t>
            </a:r>
            <a:r>
              <a:rPr lang="en-US" altLang="zh-CN" dirty="0"/>
              <a:t>, calculate a set of free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for each free vars, mark its nest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Step #2</a:t>
            </a:r>
            <a:r>
              <a:rPr lang="en-US" altLang="zh-CN" dirty="0"/>
              <a:t>: closure conversion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C830711-2643-A1DD-EB90-86A5783FD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Free var algorithm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0136E1A-DCCD-1B0B-AFDF-5667F5819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(e) = {vars}</a:t>
            </a:r>
            <a:r>
              <a:rPr lang="en-US" altLang="zh-CN" sz="2000" b="1" dirty="0">
                <a:latin typeface="Courier New" panose="02070309020205020404" pitchFamily="49" charset="0"/>
              </a:rPr>
              <a:t>, where e is an expression, and {vars}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 a set of free variables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occuring</a:t>
            </a:r>
            <a:r>
              <a:rPr lang="en-US" altLang="zh-CN" sz="2000" b="1" dirty="0">
                <a:latin typeface="Courier New" panose="02070309020205020404" pitchFamily="49" charset="0"/>
              </a:rPr>
              <a:t> in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(n) = {}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(x) = {x}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(e1+e2)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(e1) ∪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(lambda(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x:T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):T{S*})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(S*)-{x}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(e1(e2))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(e1) ∪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Ʃ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... other cases similar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A2D5727-37CA-71F7-365C-5D39D370C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Free var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65FD5A-5588-57AD-0450-8CF3F2A0C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...;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lambda(int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lambda(int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 = c(55)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 = d(66);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ED0B5-BEAA-6098-408F-33E79A29B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124200"/>
            <a:ext cx="1084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{w, x, y}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8B547-7B32-9FEF-A58F-FF30140D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743200"/>
            <a:ext cx="825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{w, x}</a:t>
            </a:r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BE93B-9E8E-9E70-CAB3-3D6FE1234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438400"/>
            <a:ext cx="577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{w}</a:t>
            </a: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036DF-4BA8-4060-E293-9CA47BC9B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406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{}</a:t>
            </a:r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F430E-2255-7A2E-4438-10AED2B7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5814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F108F-6087-2441-AB2D-D6A94014F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13DF0-2948-2665-AD25-ABA07631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5814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A7EB0-A388-0E2B-11AE-FF16DFDB2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2590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Two side effects:</a:t>
            </a:r>
          </a:p>
          <a:p>
            <a:pPr marL="342900" indent="-342900" eaLnBrk="1" hangingPunct="1">
              <a:buAutoNum type="arabicPeriod"/>
            </a:pPr>
            <a:r>
              <a:rPr lang="en-US" altLang="zh-CN" dirty="0"/>
              <a:t>Mark the escaped vars, and</a:t>
            </a:r>
          </a:p>
          <a:p>
            <a:pPr marL="342900" indent="-342900" eaLnBrk="1" hangingPunct="1">
              <a:buAutoNum type="arabicPeriod"/>
            </a:pPr>
            <a:r>
              <a:rPr lang="en-US" altLang="zh-CN" dirty="0"/>
              <a:t>Mark the nest level for each free var.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1F54D1-BAD3-2A33-DCF6-F517F337BFBC}"/>
              </a:ext>
            </a:extLst>
          </p:cNvPr>
          <p:cNvCxnSpPr/>
          <p:nvPr/>
        </p:nvCxnSpPr>
        <p:spPr>
          <a:xfrm flipH="1" flipV="1">
            <a:off x="5943600" y="38862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B3BED8D2-2139-8D61-64E0-520953F4D1A5}"/>
              </a:ext>
            </a:extLst>
          </p:cNvPr>
          <p:cNvSpPr/>
          <p:nvPr/>
        </p:nvSpPr>
        <p:spPr>
          <a:xfrm>
            <a:off x="2362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9969D65-F9BC-3D58-0A15-9BEADCD2886A}"/>
              </a:ext>
            </a:extLst>
          </p:cNvPr>
          <p:cNvSpPr/>
          <p:nvPr/>
        </p:nvSpPr>
        <p:spPr>
          <a:xfrm>
            <a:off x="31242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A9CD8FA-AFA5-36AB-33CC-ED59FE4F867A}"/>
              </a:ext>
            </a:extLst>
          </p:cNvPr>
          <p:cNvSpPr/>
          <p:nvPr/>
        </p:nvSpPr>
        <p:spPr>
          <a:xfrm>
            <a:off x="4495800" y="29718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563FDDE-216D-98CB-7C0B-50CF023B0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algorithm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758A007-8E3C-4CEB-C688-CEEDDD0A8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915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latin typeface="Courier New" panose="02070309020205020404" pitchFamily="49" charset="0"/>
              </a:rPr>
              <a:t>(e, env)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(n, env)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(x, env)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(e1+e2, env)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env)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env)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(lambda(T x):T{S*})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lam_code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(S*, env);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escaped_vars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lam_code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(e1(e2), env)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closure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env);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env);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(#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lam_code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closure)((#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lam_env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closure), v)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9AF0F2-F3E6-957F-669D-38109F7F0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E8B247-B317-6881-B83E-427D9EEE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981C4D0D-67C7-F81C-3E23-1A52D1FA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Front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395BDB2B-9B2F-A85A-4E02-A0C535B3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7">
            <a:extLst>
              <a:ext uri="{FF2B5EF4-FFF2-40B4-BE49-F238E27FC236}">
                <a16:creationId xmlns:a16="http://schemas.microsoft.com/office/drawing/2014/main" id="{7BD34C68-D0F3-1447-024D-A5C6A2C5D976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6BA01633-A1C5-D2BD-FB44-9F3E3FB6034E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10">
            <a:extLst>
              <a:ext uri="{FF2B5EF4-FFF2-40B4-BE49-F238E27FC236}">
                <a16:creationId xmlns:a16="http://schemas.microsoft.com/office/drawing/2014/main" id="{275F5AFE-E20B-A6E5-D189-35AF8D46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11">
            <a:extLst>
              <a:ext uri="{FF2B5EF4-FFF2-40B4-BE49-F238E27FC236}">
                <a16:creationId xmlns:a16="http://schemas.microsoft.com/office/drawing/2014/main" id="{875DE27C-0EBC-0B3F-55D7-E63A7D871D2D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2">
            <a:extLst>
              <a:ext uri="{FF2B5EF4-FFF2-40B4-BE49-F238E27FC236}">
                <a16:creationId xmlns:a16="http://schemas.microsoft.com/office/drawing/2014/main" id="{F90123D4-61F9-8FC7-B60C-933442F9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cxnSp>
        <p:nvCxnSpPr>
          <p:cNvPr id="4107" name="AutoShape 13">
            <a:extLst>
              <a:ext uri="{FF2B5EF4-FFF2-40B4-BE49-F238E27FC236}">
                <a16:creationId xmlns:a16="http://schemas.microsoft.com/office/drawing/2014/main" id="{93CA412D-7BA8-7512-6A4F-37200C0B2390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4">
            <a:extLst>
              <a:ext uri="{FF2B5EF4-FFF2-40B4-BE49-F238E27FC236}">
                <a16:creationId xmlns:a16="http://schemas.microsoft.com/office/drawing/2014/main" id="{DE3FC706-075A-A315-8EB5-6628194A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5">
            <a:extLst>
              <a:ext uri="{FF2B5EF4-FFF2-40B4-BE49-F238E27FC236}">
                <a16:creationId xmlns:a16="http://schemas.microsoft.com/office/drawing/2014/main" id="{7BF0B588-5D5B-0EF8-3AEC-229ED7962364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6">
            <a:extLst>
              <a:ext uri="{FF2B5EF4-FFF2-40B4-BE49-F238E27FC236}">
                <a16:creationId xmlns:a16="http://schemas.microsoft.com/office/drawing/2014/main" id="{E79EE1FD-865F-7267-C21E-65ACCCE57666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7">
            <a:extLst>
              <a:ext uri="{FF2B5EF4-FFF2-40B4-BE49-F238E27FC236}">
                <a16:creationId xmlns:a16="http://schemas.microsoft.com/office/drawing/2014/main" id="{179D8B56-B4DA-DDDB-FF39-98D1A2D7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8">
            <a:extLst>
              <a:ext uri="{FF2B5EF4-FFF2-40B4-BE49-F238E27FC236}">
                <a16:creationId xmlns:a16="http://schemas.microsoft.com/office/drawing/2014/main" id="{91D1BEAB-E654-088D-574E-BDC7AFEB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622940-3D8C-8267-A25F-B5C48BAC9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FD31166-8BFE-63DE-CBB5-74BC23C25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lambda(int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lambda(int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2532" name="TextBox 7">
            <a:extLst>
              <a:ext uri="{FF2B5EF4-FFF2-40B4-BE49-F238E27FC236}">
                <a16:creationId xmlns:a16="http://schemas.microsoft.com/office/drawing/2014/main" id="{28C2D00F-DCF5-34D5-658B-EF5F5325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TextBox 9">
            <a:extLst>
              <a:ext uri="{FF2B5EF4-FFF2-40B4-BE49-F238E27FC236}">
                <a16:creationId xmlns:a16="http://schemas.microsoft.com/office/drawing/2014/main" id="{F065B7EF-67C2-7CCB-56EA-59F64A0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4" name="TextBox 10">
            <a:extLst>
              <a:ext uri="{FF2B5EF4-FFF2-40B4-BE49-F238E27FC236}">
                <a16:creationId xmlns:a16="http://schemas.microsoft.com/office/drawing/2014/main" id="{0F75A525-FF6B-AD62-063D-91FCBDB0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0A7DF46-5E61-F7B2-D8BB-D582F31756A8}"/>
              </a:ext>
            </a:extLst>
          </p:cNvPr>
          <p:cNvSpPr/>
          <p:nvPr/>
        </p:nvSpPr>
        <p:spPr>
          <a:xfrm>
            <a:off x="23622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BD87CC4-0C77-4C00-EF25-8445601599F9}"/>
              </a:ext>
            </a:extLst>
          </p:cNvPr>
          <p:cNvSpPr/>
          <p:nvPr/>
        </p:nvSpPr>
        <p:spPr>
          <a:xfrm>
            <a:off x="3124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44784AF-40BF-2634-CA87-C2A88C02A10D}"/>
              </a:ext>
            </a:extLst>
          </p:cNvPr>
          <p:cNvSpPr/>
          <p:nvPr/>
        </p:nvSpPr>
        <p:spPr>
          <a:xfrm>
            <a:off x="4495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8C6CDE-7992-67C5-1EDD-C97653AF73B0}"/>
              </a:ext>
            </a:extLst>
          </p:cNvPr>
          <p:cNvSpPr/>
          <p:nvPr/>
        </p:nvSpPr>
        <p:spPr>
          <a:xfrm>
            <a:off x="381000" y="2057400"/>
            <a:ext cx="7696200" cy="27432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507C92E-9500-6C12-906F-BE3827464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E9DAA09-AD95-4740-E7D5-9FF31F20B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lambda(int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3556" name="TextBox 7">
            <a:extLst>
              <a:ext uri="{FF2B5EF4-FFF2-40B4-BE49-F238E27FC236}">
                <a16:creationId xmlns:a16="http://schemas.microsoft.com/office/drawing/2014/main" id="{131B40EE-46B5-2024-157E-4E963245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TextBox 9">
            <a:extLst>
              <a:ext uri="{FF2B5EF4-FFF2-40B4-BE49-F238E27FC236}">
                <a16:creationId xmlns:a16="http://schemas.microsoft.com/office/drawing/2014/main" id="{5289D1B6-EBCD-9364-CA91-34684639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8" name="TextBox 10">
            <a:extLst>
              <a:ext uri="{FF2B5EF4-FFF2-40B4-BE49-F238E27FC236}">
                <a16:creationId xmlns:a16="http://schemas.microsoft.com/office/drawing/2014/main" id="{88A4DF78-2A81-827E-194E-647D8C932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C01F6E8-1EBE-EBDF-2C98-49BAA993559E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2A7F6CC-AB78-9AAF-BF95-57FD8AEE5C84}"/>
              </a:ext>
            </a:extLst>
          </p:cNvPr>
          <p:cNvSpPr/>
          <p:nvPr/>
        </p:nvSpPr>
        <p:spPr>
          <a:xfrm>
            <a:off x="3124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14CB9ED-B3D4-9BB8-8441-CFAFE246562B}"/>
              </a:ext>
            </a:extLst>
          </p:cNvPr>
          <p:cNvSpPr/>
          <p:nvPr/>
        </p:nvSpPr>
        <p:spPr>
          <a:xfrm>
            <a:off x="4495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64F572-BE44-D0EF-5516-276C61F61873}"/>
              </a:ext>
            </a:extLst>
          </p:cNvPr>
          <p:cNvSpPr/>
          <p:nvPr/>
        </p:nvSpPr>
        <p:spPr>
          <a:xfrm>
            <a:off x="381000" y="2362200"/>
            <a:ext cx="7696200" cy="21336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CE8E401-A66D-E687-C407-0D1E7C833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1552C03-D204-64E7-B8AE-04F9B957D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lam_code2(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return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new{env, w};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return closure = new{env,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4580" name="TextBox 7">
            <a:extLst>
              <a:ext uri="{FF2B5EF4-FFF2-40B4-BE49-F238E27FC236}">
                <a16:creationId xmlns:a16="http://schemas.microsoft.com/office/drawing/2014/main" id="{0A8BB931-6A70-E72C-7BF1-BC39759E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1" name="TextBox 9">
            <a:extLst>
              <a:ext uri="{FF2B5EF4-FFF2-40B4-BE49-F238E27FC236}">
                <a16:creationId xmlns:a16="http://schemas.microsoft.com/office/drawing/2014/main" id="{C63CAC15-11D0-8D61-E85E-9CB99017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2" name="TextBox 10">
            <a:extLst>
              <a:ext uri="{FF2B5EF4-FFF2-40B4-BE49-F238E27FC236}">
                <a16:creationId xmlns:a16="http://schemas.microsoft.com/office/drawing/2014/main" id="{8B7095AF-F078-1005-62EF-A56DAA54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2E860F5-A79C-3936-B6E4-ACD6A52C164C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2828DB-5CE3-A0A2-EE76-61AFF07C97B9}"/>
              </a:ext>
            </a:extLst>
          </p:cNvPr>
          <p:cNvSpPr/>
          <p:nvPr/>
        </p:nvSpPr>
        <p:spPr>
          <a:xfrm>
            <a:off x="32766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2EE2773-3C7A-2098-1543-F692597C5041}"/>
              </a:ext>
            </a:extLst>
          </p:cNvPr>
          <p:cNvSpPr/>
          <p:nvPr/>
        </p:nvSpPr>
        <p:spPr>
          <a:xfrm>
            <a:off x="4495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47E90DB-9397-B9DB-25CC-356747613040}"/>
              </a:ext>
            </a:extLst>
          </p:cNvPr>
          <p:cNvSpPr/>
          <p:nvPr/>
        </p:nvSpPr>
        <p:spPr>
          <a:xfrm>
            <a:off x="1752600" y="2667000"/>
            <a:ext cx="6324600" cy="15240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71739E1-A2C6-89D2-F78B-DC1528555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349289E-7CA6-3446-C474-B2A980D2B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lam_code2(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lam_code3(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return lambda(int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x);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return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NULL;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lam_code1);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5604" name="TextBox 7">
            <a:extLst>
              <a:ext uri="{FF2B5EF4-FFF2-40B4-BE49-F238E27FC236}">
                <a16:creationId xmlns:a16="http://schemas.microsoft.com/office/drawing/2014/main" id="{A44A2E5C-A426-7D0A-1198-8769AAF7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5" name="TextBox 9">
            <a:extLst>
              <a:ext uri="{FF2B5EF4-FFF2-40B4-BE49-F238E27FC236}">
                <a16:creationId xmlns:a16="http://schemas.microsoft.com/office/drawing/2014/main" id="{324D2875-346B-D632-796E-9C8271AB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6" name="TextBox 10">
            <a:extLst>
              <a:ext uri="{FF2B5EF4-FFF2-40B4-BE49-F238E27FC236}">
                <a16:creationId xmlns:a16="http://schemas.microsoft.com/office/drawing/2014/main" id="{DFFD6D38-371B-1D15-C9CB-FCFF7D5E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331589E-EAB1-FB6D-D9BA-BC27257AEEAD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5B1DAF1-43B2-9C05-2346-176BE2CA378C}"/>
              </a:ext>
            </a:extLst>
          </p:cNvPr>
          <p:cNvSpPr/>
          <p:nvPr/>
        </p:nvSpPr>
        <p:spPr>
          <a:xfrm>
            <a:off x="32766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70CECE-9370-9116-A178-18C17214EB2A}"/>
              </a:ext>
            </a:extLst>
          </p:cNvPr>
          <p:cNvSpPr/>
          <p:nvPr/>
        </p:nvSpPr>
        <p:spPr>
          <a:xfrm>
            <a:off x="38862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580FDA-E0DC-FFAD-7574-EB00DC0F7B69}"/>
              </a:ext>
            </a:extLst>
          </p:cNvPr>
          <p:cNvSpPr/>
          <p:nvPr/>
        </p:nvSpPr>
        <p:spPr>
          <a:xfrm>
            <a:off x="3200400" y="2971800"/>
            <a:ext cx="4876800" cy="9144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05AE3B-D82C-664F-EB97-F9D0B52E1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AE6D884-9165-C2DF-94AA-76CCBCF04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lam_code1(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w):int{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lam_code2(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x):int{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lam_code3(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lam_code4(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 env-&gt;env-&gt;env-&gt;w + env-&gt;env-&gt;x +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         env-&gt;y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env=new{env, y}; return closure=new{env,lam_code4};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new{env, x}; return closure=new{env,lam_code3};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new{env, w};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return closure = new{env, 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closure = new{env, lam_code1};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FB7FFE3-D38C-D784-B5E6-EE3874E973EE}"/>
              </a:ext>
            </a:extLst>
          </p:cNvPr>
          <p:cNvSpPr/>
          <p:nvPr/>
        </p:nvSpPr>
        <p:spPr>
          <a:xfrm>
            <a:off x="29718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B2AE550-6CF6-130F-886B-7EAE097226BE}"/>
              </a:ext>
            </a:extLst>
          </p:cNvPr>
          <p:cNvSpPr/>
          <p:nvPr/>
        </p:nvSpPr>
        <p:spPr>
          <a:xfrm>
            <a:off x="32766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2A724BA-C601-83DF-01DF-D1BD519F0ED7}"/>
              </a:ext>
            </a:extLst>
          </p:cNvPr>
          <p:cNvSpPr/>
          <p:nvPr/>
        </p:nvSpPr>
        <p:spPr>
          <a:xfrm>
            <a:off x="35814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5746A1-CEB3-2CB5-4F09-BD11B305223B}"/>
              </a:ext>
            </a:extLst>
          </p:cNvPr>
          <p:cNvSpPr/>
          <p:nvPr/>
        </p:nvSpPr>
        <p:spPr>
          <a:xfrm>
            <a:off x="152400" y="1981200"/>
            <a:ext cx="8915400" cy="43434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C50A1C5-A088-F230-3B26-F72FF4DC2534}"/>
              </a:ext>
            </a:extLst>
          </p:cNvPr>
          <p:cNvSpPr/>
          <p:nvPr/>
        </p:nvSpPr>
        <p:spPr>
          <a:xfrm>
            <a:off x="457200" y="2286000"/>
            <a:ext cx="8458200" cy="3124200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AEE535E-E100-F259-9AE4-1370AE222CC1}"/>
              </a:ext>
            </a:extLst>
          </p:cNvPr>
          <p:cNvSpPr/>
          <p:nvPr/>
        </p:nvSpPr>
        <p:spPr>
          <a:xfrm>
            <a:off x="762000" y="2590800"/>
            <a:ext cx="8153400" cy="22098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2D3D91-261B-5340-A1B8-77CA71704536}"/>
              </a:ext>
            </a:extLst>
          </p:cNvPr>
          <p:cNvSpPr/>
          <p:nvPr/>
        </p:nvSpPr>
        <p:spPr>
          <a:xfrm>
            <a:off x="1066800" y="2971800"/>
            <a:ext cx="7239000" cy="1219200"/>
          </a:xfrm>
          <a:prstGeom prst="rect">
            <a:avLst/>
          </a:prstGeom>
          <a:solidFill>
            <a:schemeClr val="accent1">
              <a:alpha val="12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4949F1F-139E-1FAF-7997-AB79DD79B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Flattening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74C7BBF-54FA-CB87-35FB-75624C1D6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lam_code4(env,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env,x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lam_code3(env,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y};return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lam_code2(env,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x};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w};return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lam_code1);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373890-8115-8146-830A-969DCA59E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52A847E-0EBA-1215-ABA2-2F2CF3E36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41148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lam_code4(env,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env,x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lam_code3(env,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y};return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lam_code2(env,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x};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w};return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lam_code1);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590D5-69D7-6E2B-227B-4D224197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b = lam_code1(env,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c = lam_code2(env, 44);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2CA4C38-4E31-07A6-1232-EB78EA11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146DDA3-B450-260D-57B9-B8A3E2F0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3519488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3D5DA5EE-C389-0571-C0AC-E67795F710AB}"/>
              </a:ext>
            </a:extLst>
          </p:cNvPr>
          <p:cNvSpPr>
            <a:spLocks/>
          </p:cNvSpPr>
          <p:nvPr/>
        </p:nvSpPr>
        <p:spPr bwMode="auto">
          <a:xfrm>
            <a:off x="7781925" y="3048000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F76C6A8-6AC1-97B9-7885-E1C91522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274DF-D058-99C2-EE02-91999FA0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10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F0AB48A-9444-1B9A-755A-45A494CB6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114800"/>
            <a:ext cx="471488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A887CEC-F71B-2106-F2F5-CE5B13FA8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9923AA-1D58-2184-9C8E-21C59C62C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b = lam_code1(env,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c = lam_code2(env, 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d = c(55)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d = lam_code3(env, 55);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Rectangle 14">
            <a:extLst>
              <a:ext uri="{FF2B5EF4-FFF2-40B4-BE49-F238E27FC236}">
                <a16:creationId xmlns:a16="http://schemas.microsoft.com/office/drawing/2014/main" id="{B9274053-A58E-A749-82DA-02A234E94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1" name="Rectangle 15">
            <a:extLst>
              <a:ext uri="{FF2B5EF4-FFF2-40B4-BE49-F238E27FC236}">
                <a16:creationId xmlns:a16="http://schemas.microsoft.com/office/drawing/2014/main" id="{9A5AC810-C401-4A91-91C3-487EF12C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4891088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2" name="Rectangle 16">
            <a:extLst>
              <a:ext uri="{FF2B5EF4-FFF2-40B4-BE49-F238E27FC236}">
                <a16:creationId xmlns:a16="http://schemas.microsoft.com/office/drawing/2014/main" id="{2EC851A2-C892-E1F6-19CA-7434467AF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4864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l_3</a:t>
            </a:r>
          </a:p>
        </p:txBody>
      </p:sp>
      <p:sp>
        <p:nvSpPr>
          <p:cNvPr id="29703" name="Freeform 20">
            <a:extLst>
              <a:ext uri="{FF2B5EF4-FFF2-40B4-BE49-F238E27FC236}">
                <a16:creationId xmlns:a16="http://schemas.microsoft.com/office/drawing/2014/main" id="{6D5C6B66-B40C-2BE6-EE91-9780FAAD8CAD}"/>
              </a:ext>
            </a:extLst>
          </p:cNvPr>
          <p:cNvSpPr>
            <a:spLocks/>
          </p:cNvSpPr>
          <p:nvPr/>
        </p:nvSpPr>
        <p:spPr bwMode="auto">
          <a:xfrm>
            <a:off x="7781925" y="4419600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4" name="Rectangle 14">
            <a:extLst>
              <a:ext uri="{FF2B5EF4-FFF2-40B4-BE49-F238E27FC236}">
                <a16:creationId xmlns:a16="http://schemas.microsoft.com/office/drawing/2014/main" id="{5E49E463-F542-78D5-0313-7AC7C7E9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29705" name="Rectangle 14">
            <a:extLst>
              <a:ext uri="{FF2B5EF4-FFF2-40B4-BE49-F238E27FC236}">
                <a16:creationId xmlns:a16="http://schemas.microsoft.com/office/drawing/2014/main" id="{73007F96-672C-8AA4-B82A-9B5CC7190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962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6" name="Rectangle 14">
            <a:extLst>
              <a:ext uri="{FF2B5EF4-FFF2-40B4-BE49-F238E27FC236}">
                <a16:creationId xmlns:a16="http://schemas.microsoft.com/office/drawing/2014/main" id="{C39055A2-AF94-A824-C250-08BC26F64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44</a:t>
            </a:r>
          </a:p>
        </p:txBody>
      </p:sp>
      <p:sp>
        <p:nvSpPr>
          <p:cNvPr id="29707" name="Freeform 20">
            <a:extLst>
              <a:ext uri="{FF2B5EF4-FFF2-40B4-BE49-F238E27FC236}">
                <a16:creationId xmlns:a16="http://schemas.microsoft.com/office/drawing/2014/main" id="{1D737AF5-DDB7-F01C-D246-2F12F23A5BB9}"/>
              </a:ext>
            </a:extLst>
          </p:cNvPr>
          <p:cNvSpPr>
            <a:spLocks/>
          </p:cNvSpPr>
          <p:nvPr/>
        </p:nvSpPr>
        <p:spPr bwMode="auto">
          <a:xfrm>
            <a:off x="7772400" y="31242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Rectangle 15">
            <a:extLst>
              <a:ext uri="{FF2B5EF4-FFF2-40B4-BE49-F238E27FC236}">
                <a16:creationId xmlns:a16="http://schemas.microsoft.com/office/drawing/2014/main" id="{B53F3186-23DA-9CF8-2CEE-8BDE338E7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3528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9709" name="Rectangle 16">
            <a:extLst>
              <a:ext uri="{FF2B5EF4-FFF2-40B4-BE49-F238E27FC236}">
                <a16:creationId xmlns:a16="http://schemas.microsoft.com/office/drawing/2014/main" id="{BEA67154-7798-F746-72A3-396E88D39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624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  <p:cxnSp>
        <p:nvCxnSpPr>
          <p:cNvPr id="16" name="形状 15">
            <a:extLst>
              <a:ext uri="{FF2B5EF4-FFF2-40B4-BE49-F238E27FC236}">
                <a16:creationId xmlns:a16="http://schemas.microsoft.com/office/drawing/2014/main" id="{1F9C9E8C-34A2-2C3D-263B-72560C8C6237}"/>
              </a:ext>
            </a:extLst>
          </p:cNvPr>
          <p:cNvCxnSpPr>
            <a:stCxn id="29708" idx="0"/>
            <a:endCxn id="29700" idx="1"/>
          </p:cNvCxnSpPr>
          <p:nvPr/>
        </p:nvCxnSpPr>
        <p:spPr>
          <a:xfrm rot="5400000" flipH="1" flipV="1">
            <a:off x="7216775" y="24161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1" name="TextBox 16">
            <a:extLst>
              <a:ext uri="{FF2B5EF4-FFF2-40B4-BE49-F238E27FC236}">
                <a16:creationId xmlns:a16="http://schemas.microsoft.com/office/drawing/2014/main" id="{1E46AB86-105C-D3B3-A111-146B3AE9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29712" name="TextBox 17">
            <a:extLst>
              <a:ext uri="{FF2B5EF4-FFF2-40B4-BE49-F238E27FC236}">
                <a16:creationId xmlns:a16="http://schemas.microsoft.com/office/drawing/2014/main" id="{D56B69A0-D186-64F3-2FD3-192C44C3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2578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9A1A22E-E80E-BC4F-FF91-DD26A4C6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4114800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lam_code4(env,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env,x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lam_code3(env,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y};return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lam_code2(env,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x};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w};return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lam_code1);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3DD7C75-D17F-AFDB-AFF1-BAEC31B0A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28A6465-3E0D-787D-613A-85EC5C684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b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b = lam_code1(env,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c = b(44);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c = lam_code2(env, 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d = c(55)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d = lam_code3(env, 55);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latin typeface="Courier New" panose="02070309020205020404" pitchFamily="49" charset="0"/>
              </a:rPr>
              <a:t>e = d(66)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</a:rPr>
              <a:t>e = lam_code4(env, 66);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30724" name="Rectangle 14">
            <a:extLst>
              <a:ext uri="{FF2B5EF4-FFF2-40B4-BE49-F238E27FC236}">
                <a16:creationId xmlns:a16="http://schemas.microsoft.com/office/drawing/2014/main" id="{31D542A0-BFD0-5E71-A437-F067C02EC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25" name="Rectangle 15">
            <a:extLst>
              <a:ext uri="{FF2B5EF4-FFF2-40B4-BE49-F238E27FC236}">
                <a16:creationId xmlns:a16="http://schemas.microsoft.com/office/drawing/2014/main" id="{298466B5-3FD7-8280-D377-FFD4B3B49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60198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26" name="Rectangle 16">
            <a:extLst>
              <a:ext uri="{FF2B5EF4-FFF2-40B4-BE49-F238E27FC236}">
                <a16:creationId xmlns:a16="http://schemas.microsoft.com/office/drawing/2014/main" id="{A136DB60-B6C8-C54D-8450-92D5C8511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525" y="60198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l_4</a:t>
            </a:r>
          </a:p>
        </p:txBody>
      </p:sp>
      <p:sp>
        <p:nvSpPr>
          <p:cNvPr id="30727" name="Freeform 20">
            <a:extLst>
              <a:ext uri="{FF2B5EF4-FFF2-40B4-BE49-F238E27FC236}">
                <a16:creationId xmlns:a16="http://schemas.microsoft.com/office/drawing/2014/main" id="{5AF9F9DD-462E-A769-E421-822714EC0074}"/>
              </a:ext>
            </a:extLst>
          </p:cNvPr>
          <p:cNvSpPr>
            <a:spLocks/>
          </p:cNvSpPr>
          <p:nvPr/>
        </p:nvSpPr>
        <p:spPr bwMode="auto">
          <a:xfrm>
            <a:off x="7781925" y="55483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Rectangle 14">
            <a:extLst>
              <a:ext uri="{FF2B5EF4-FFF2-40B4-BE49-F238E27FC236}">
                <a16:creationId xmlns:a16="http://schemas.microsoft.com/office/drawing/2014/main" id="{C4E6CAE7-9676-34D6-59DB-9251E0B8E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30729" name="Rectangle 14">
            <a:extLst>
              <a:ext uri="{FF2B5EF4-FFF2-40B4-BE49-F238E27FC236}">
                <a16:creationId xmlns:a16="http://schemas.microsoft.com/office/drawing/2014/main" id="{DA99BCD9-F27E-AF1E-DD3F-7C711EA32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962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0" name="Rectangle 14">
            <a:extLst>
              <a:ext uri="{FF2B5EF4-FFF2-40B4-BE49-F238E27FC236}">
                <a16:creationId xmlns:a16="http://schemas.microsoft.com/office/drawing/2014/main" id="{DE1D47D8-592B-A509-C4F8-706DE3A0D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429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44</a:t>
            </a:r>
          </a:p>
        </p:txBody>
      </p:sp>
      <p:sp>
        <p:nvSpPr>
          <p:cNvPr id="30731" name="Freeform 20">
            <a:extLst>
              <a:ext uri="{FF2B5EF4-FFF2-40B4-BE49-F238E27FC236}">
                <a16:creationId xmlns:a16="http://schemas.microsoft.com/office/drawing/2014/main" id="{DF20F60A-A86B-9E3B-E054-3B8AC7DE70A6}"/>
              </a:ext>
            </a:extLst>
          </p:cNvPr>
          <p:cNvSpPr>
            <a:spLocks/>
          </p:cNvSpPr>
          <p:nvPr/>
        </p:nvSpPr>
        <p:spPr bwMode="auto">
          <a:xfrm>
            <a:off x="7772400" y="31242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id="{B8AFC3F7-C216-4F33-F669-97915970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3528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3" name="Rectangle 16">
            <a:extLst>
              <a:ext uri="{FF2B5EF4-FFF2-40B4-BE49-F238E27FC236}">
                <a16:creationId xmlns:a16="http://schemas.microsoft.com/office/drawing/2014/main" id="{9C120AF7-09CC-98D5-B47A-4E0BFBBC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  <p:cxnSp>
        <p:nvCxnSpPr>
          <p:cNvPr id="16" name="形状 15">
            <a:extLst>
              <a:ext uri="{FF2B5EF4-FFF2-40B4-BE49-F238E27FC236}">
                <a16:creationId xmlns:a16="http://schemas.microsoft.com/office/drawing/2014/main" id="{CAF3857A-0941-0DAF-436F-9538F02C332E}"/>
              </a:ext>
            </a:extLst>
          </p:cNvPr>
          <p:cNvCxnSpPr>
            <a:stCxn id="30732" idx="0"/>
            <a:endCxn id="30724" idx="1"/>
          </p:cNvCxnSpPr>
          <p:nvPr/>
        </p:nvCxnSpPr>
        <p:spPr>
          <a:xfrm rot="5400000" flipH="1" flipV="1">
            <a:off x="7216775" y="24161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35" name="Rectangle 14">
            <a:extLst>
              <a:ext uri="{FF2B5EF4-FFF2-40B4-BE49-F238E27FC236}">
                <a16:creationId xmlns:a16="http://schemas.microsoft.com/office/drawing/2014/main" id="{D4922200-E812-A02B-2F1F-3C979B46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81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6" name="Rectangle 14">
            <a:extLst>
              <a:ext uri="{FF2B5EF4-FFF2-40B4-BE49-F238E27FC236}">
                <a16:creationId xmlns:a16="http://schemas.microsoft.com/office/drawing/2014/main" id="{DF89B168-FDCD-8F31-C6E8-A56DAFE5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648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55</a:t>
            </a:r>
          </a:p>
        </p:txBody>
      </p:sp>
      <p:sp>
        <p:nvSpPr>
          <p:cNvPr id="30737" name="Freeform 20">
            <a:extLst>
              <a:ext uri="{FF2B5EF4-FFF2-40B4-BE49-F238E27FC236}">
                <a16:creationId xmlns:a16="http://schemas.microsoft.com/office/drawing/2014/main" id="{924106DD-64D0-1C21-FACC-D3FED03EF9E3}"/>
              </a:ext>
            </a:extLst>
          </p:cNvPr>
          <p:cNvSpPr>
            <a:spLocks/>
          </p:cNvSpPr>
          <p:nvPr/>
        </p:nvSpPr>
        <p:spPr bwMode="auto">
          <a:xfrm>
            <a:off x="7772400" y="43434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Rectangle 15">
            <a:extLst>
              <a:ext uri="{FF2B5EF4-FFF2-40B4-BE49-F238E27FC236}">
                <a16:creationId xmlns:a16="http://schemas.microsoft.com/office/drawing/2014/main" id="{2A6BBB15-8EE9-2278-21BA-42AFE9D6F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6482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739" name="Rectangle 16">
            <a:extLst>
              <a:ext uri="{FF2B5EF4-FFF2-40B4-BE49-F238E27FC236}">
                <a16:creationId xmlns:a16="http://schemas.microsoft.com/office/drawing/2014/main" id="{2FC0E19F-86CD-653C-2D90-DEC4C578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6482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l_3</a:t>
            </a:r>
          </a:p>
        </p:txBody>
      </p:sp>
      <p:cxnSp>
        <p:nvCxnSpPr>
          <p:cNvPr id="22" name="形状 21">
            <a:extLst>
              <a:ext uri="{FF2B5EF4-FFF2-40B4-BE49-F238E27FC236}">
                <a16:creationId xmlns:a16="http://schemas.microsoft.com/office/drawing/2014/main" id="{4C8BB781-5A64-1FF6-6EA3-1E9B861407EA}"/>
              </a:ext>
            </a:extLst>
          </p:cNvPr>
          <p:cNvCxnSpPr>
            <a:stCxn id="30738" idx="0"/>
          </p:cNvCxnSpPr>
          <p:nvPr/>
        </p:nvCxnSpPr>
        <p:spPr>
          <a:xfrm rot="5400000" flipH="1" flipV="1">
            <a:off x="7216775" y="37115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41" name="TextBox 22">
            <a:extLst>
              <a:ext uri="{FF2B5EF4-FFF2-40B4-BE49-F238E27FC236}">
                <a16:creationId xmlns:a16="http://schemas.microsoft.com/office/drawing/2014/main" id="{8BCEDE92-078E-D38F-DFE9-C64F6FDAB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57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0742" name="TextBox 23">
            <a:extLst>
              <a:ext uri="{FF2B5EF4-FFF2-40B4-BE49-F238E27FC236}">
                <a16:creationId xmlns:a16="http://schemas.microsoft.com/office/drawing/2014/main" id="{CF9A38B1-8EB7-BD69-6992-9EB029173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953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30743" name="TextBox 24">
            <a:extLst>
              <a:ext uri="{FF2B5EF4-FFF2-40B4-BE49-F238E27FC236}">
                <a16:creationId xmlns:a16="http://schemas.microsoft.com/office/drawing/2014/main" id="{5A05F5DA-3F5D-EA64-32BB-938DC97E0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24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6F642F8-B07B-66D9-EB8B-13CAE614E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4114800" cy="445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lam_code4(env,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env,x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 +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lam_code3(env,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y};return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 lam_code4};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lam_code2(env,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x}; 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(env,lam_code3);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lam_code1(env,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new{env, w};return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{env,lam_code2};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new{NULL, NULL};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>
                <a:solidFill>
                  <a:srgbClr val="0432FF"/>
                </a:solidFill>
                <a:latin typeface="Courier New" panose="02070309020205020404" pitchFamily="49" charset="0"/>
              </a:rPr>
              <a:t>(env, lam_code1);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74CA3FF-3A15-549A-07DA-1F81BF2D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359B5A15-76CC-0650-EE2B-1A1989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432FF"/>
                </a:solidFill>
              </a:rPr>
              <a:t>linked</a:t>
            </a:r>
            <a:r>
              <a:rPr lang="en-US" altLang="zh-CN" sz="2800" dirty="0"/>
              <a:t> representation of closures is essentially heap-allocated stack frames</a:t>
            </a:r>
          </a:p>
          <a:p>
            <a:pPr lvl="1"/>
            <a:r>
              <a:rPr lang="en-US" altLang="zh-CN" sz="2400" dirty="0"/>
              <a:t>only for the escaped vars</a:t>
            </a:r>
          </a:p>
          <a:p>
            <a:r>
              <a:rPr lang="en-US" altLang="zh-CN" sz="2800" dirty="0"/>
              <a:t>Pros:</a:t>
            </a:r>
          </a:p>
          <a:p>
            <a:pPr lvl="1"/>
            <a:r>
              <a:rPr lang="en-US" altLang="zh-CN" sz="2400" dirty="0"/>
              <a:t>space efficient: vars not duplicated</a:t>
            </a:r>
          </a:p>
          <a:p>
            <a:pPr lvl="1"/>
            <a:r>
              <a:rPr lang="en-US" altLang="zh-CN" sz="2400" dirty="0"/>
              <a:t>For </a:t>
            </a:r>
            <a:r>
              <a:rPr lang="el-GR" altLang="zh-CN" sz="2400" dirty="0"/>
              <a:t>λ</a:t>
            </a:r>
            <a:r>
              <a:rPr lang="en-US" altLang="zh-CN" sz="2400" dirty="0"/>
              <a:t> in C++ or Python (with imperative features), this is pretty feasible</a:t>
            </a:r>
          </a:p>
          <a:p>
            <a:r>
              <a:rPr lang="en-US" altLang="zh-CN" sz="2800" dirty="0"/>
              <a:t>Cons:</a:t>
            </a:r>
            <a:endParaRPr lang="zh-CN" altLang="en-US" sz="2800" dirty="0"/>
          </a:p>
          <a:p>
            <a:pPr lvl="1"/>
            <a:r>
              <a:rPr lang="en-US" altLang="zh-CN" sz="2400" dirty="0"/>
              <a:t>slow: must crawl through the “link” to access non-local vars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546455-2077-9A88-AF53-D2D242126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8867EB-F9D5-FD21-E75E-29F0BA3A7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Continuation-passing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Which one is better or best?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B4D133D-6141-BCBE-B53D-B6CF58FD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4C8665C5-3FFD-57C8-AE44-432955D9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 Conversion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/>
              <a:t>(Flat Closure)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ACC572D-C86C-D18A-0DAB-3F88B136E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P-C--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3807536-6067-DC30-3936-910ECA35C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pure functional language </a:t>
            </a:r>
            <a:r>
              <a:rPr lang="el-GR" altLang="zh-CN" sz="2000" b="1"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latin typeface="Courier New" panose="02070309020205020404" pitchFamily="49" charset="0"/>
              </a:rPr>
              <a:t>P</a:t>
            </a:r>
            <a:r>
              <a:rPr lang="el-GR" altLang="zh-CN" sz="2000" b="1">
                <a:latin typeface="Courier New" panose="02070309020205020404" pitchFamily="49" charset="0"/>
              </a:rPr>
              <a:t>-</a:t>
            </a:r>
            <a:r>
              <a:rPr lang="en-US" altLang="zh-CN" sz="2000" b="1">
                <a:latin typeface="Courier New" panose="02070309020205020404" pitchFamily="49" charset="0"/>
              </a:rPr>
              <a:t>C--: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f(T x){E}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lambda(T x):T{E}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E(E)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if(E,E,E)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let x=E in E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99849A2C-DD24-BAEA-A6D2-01840BBA3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local variable binding (not assignment!)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748F3DD4-C0C8-78BD-6218-73BE66B19F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114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949A3F1-6021-EB64-275B-22AF1959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if expression (not statement!)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8D56F1BC-2547-8DD9-039E-07D3A60233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38100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E95E849-4400-A00A-57D2-4DC00DA2B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59488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This is a pure functional programming, without imperative features, like assigment, loops, etc..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152881-523A-D9C8-BBB9-16651C61C222}"/>
              </a:ext>
            </a:extLst>
          </p:cNvPr>
          <p:cNvCxnSpPr/>
          <p:nvPr/>
        </p:nvCxnSpPr>
        <p:spPr>
          <a:xfrm>
            <a:off x="1295400" y="41148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8350B30-3040-6B6C-9B7A-8E9799995E6F}"/>
              </a:ext>
            </a:extLst>
          </p:cNvPr>
          <p:cNvCxnSpPr/>
          <p:nvPr/>
        </p:nvCxnSpPr>
        <p:spPr>
          <a:xfrm>
            <a:off x="2362200" y="4114800"/>
            <a:ext cx="144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A68DF87-CA75-63A3-8ACC-F741E97BE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algorithm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846EFFC-D39F-E2FB-0EF3-32774C290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915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latin typeface="Courier New" panose="02070309020205020404" pitchFamily="49" charset="0"/>
              </a:rPr>
              <a:t>(e, env)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(n, env)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(x, env)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env_looup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(env, x)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(e1+e2, env)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(e1, env) +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(e2, env)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(lambda(T x):T{E}, env) =  </a:t>
            </a:r>
            <a:r>
              <a:rPr lang="en-US" altLang="zh-CN" sz="2000" b="1" dirty="0">
                <a:latin typeface="Courier New" panose="02070309020205020404" pitchFamily="49" charset="0"/>
              </a:rPr>
              <a:t>// y1,...,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latin typeface="Courier New" panose="02070309020205020404" pitchFamily="49" charset="0"/>
              </a:rPr>
              <a:t> are free vars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lam_code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(env, 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y1 = #y1 env; ...;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= #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env;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env = new{y1, ...,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new{env,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lam_code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(e1(e2), env)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closure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(e1, env);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v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(e2, env);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(#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lam_code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closure)((#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lam_env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closure), v)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0FD8DC-FA1D-2B0F-6E03-4007220D4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examples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BB71014-7283-943E-9497-1A1126371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810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x):int-&gt;int-&gt;int{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y):int-&gt;int{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x+y+z;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k = a 3 4 5;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E6C05EF-CCD0-466F-4414-27FFABF9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</a:t>
            </a:r>
            <a:r>
              <a:rPr lang="el-GR" altLang="zh-CN" sz="2000" b="1" dirty="0">
                <a:solidFill>
                  <a:srgbClr val="3333CC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(int x){...}, [])=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Ψ(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(int y){...})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clos1 = new{new{}, lam_code1};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0F3EC1-3D23-2E58-35E2-F8188C1B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lam_code2(env,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#x env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Ψ(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(int z){...})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clos2 = (new{x}, lam_code2)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043648-548D-E03C-6DC5-EE0A4A4F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81600"/>
            <a:ext cx="518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lam_code3(env,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#x env;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clos3 = new{new{x, y}, lam_code3}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F5774-9A45-5F64-FE35-C23C06D36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all together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AB1A6F-B805-1A5C-84ED-C1E1FB2AB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429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x):int-&gt;int-&gt;int{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y):int-&gt;int{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x+y+z;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k = a 3 4 5;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2E9FC43-9D6B-B79C-11F7-9115327E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905000"/>
            <a:ext cx="495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lam_code2(env,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x = #x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lam_code3(env,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x = #x env;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return new{new{x, y},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lam_code3}};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new{new{x}, lam_code2};</a:t>
            </a: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new{new{}, lam_code1};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A6D41A0-0584-6B4E-D008-5875991D2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Flattening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C9A00CF-B696-1069-1186-17FDFB020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429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x):int-&gt;int-&gt;int{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y):int-&gt;int{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(int z):int{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x+y+z;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k = ((a(3)))(4))(5);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1BE594E-5815-4A8B-B9A0-E89225C7C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828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lam_code1(env,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new{new{x}, lam_code2};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new{new{}, lam_code1};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lam_code2(env,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x = #x env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new{new{x, y},lam_code3};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lam_code3(env,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x = #x env;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B141C9-08C4-9A14-D9AF-E8A6DB03E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 Closures</a:t>
            </a:r>
          </a:p>
        </p:txBody>
      </p:sp>
      <p:sp>
        <p:nvSpPr>
          <p:cNvPr id="38915" name="Rectangle 15">
            <a:extLst>
              <a:ext uri="{FF2B5EF4-FFF2-40B4-BE49-F238E27FC236}">
                <a16:creationId xmlns:a16="http://schemas.microsoft.com/office/drawing/2014/main" id="{8147669B-F60C-3F82-C49D-B0084E94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16" name="Freeform 20">
            <a:extLst>
              <a:ext uri="{FF2B5EF4-FFF2-40B4-BE49-F238E27FC236}">
                <a16:creationId xmlns:a16="http://schemas.microsoft.com/office/drawing/2014/main" id="{883CAD4D-75B3-A9CC-75DE-539CF3B98B34}"/>
              </a:ext>
            </a:extLst>
          </p:cNvPr>
          <p:cNvSpPr>
            <a:spLocks/>
          </p:cNvSpPr>
          <p:nvPr/>
        </p:nvSpPr>
        <p:spPr bwMode="auto">
          <a:xfrm>
            <a:off x="609600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Rectangle 14">
            <a:extLst>
              <a:ext uri="{FF2B5EF4-FFF2-40B4-BE49-F238E27FC236}">
                <a16:creationId xmlns:a16="http://schemas.microsoft.com/office/drawing/2014/main" id="{06CD8BA7-B086-CDCB-DCEB-222560C5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3505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18" name="Rectangle 14">
            <a:extLst>
              <a:ext uri="{FF2B5EF4-FFF2-40B4-BE49-F238E27FC236}">
                <a16:creationId xmlns:a16="http://schemas.microsoft.com/office/drawing/2014/main" id="{1306A6EB-D30F-F3B0-18CD-6BCB567D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05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19" name="Rectangle 14">
            <a:extLst>
              <a:ext uri="{FF2B5EF4-FFF2-40B4-BE49-F238E27FC236}">
                <a16:creationId xmlns:a16="http://schemas.microsoft.com/office/drawing/2014/main" id="{A65A9446-67C1-FE87-AF38-CD4E8BFE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971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8920" name="Rectangle 14">
            <a:extLst>
              <a:ext uri="{FF2B5EF4-FFF2-40B4-BE49-F238E27FC236}">
                <a16:creationId xmlns:a16="http://schemas.microsoft.com/office/drawing/2014/main" id="{1B70E0DA-9698-CB3C-6314-B84AF41A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5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21" name="Rectangle 14">
            <a:extLst>
              <a:ext uri="{FF2B5EF4-FFF2-40B4-BE49-F238E27FC236}">
                <a16:creationId xmlns:a16="http://schemas.microsoft.com/office/drawing/2014/main" id="{D2BF993A-180A-A9B0-51C9-56E38CAF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1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8922" name="Rectangle 14">
            <a:extLst>
              <a:ext uri="{FF2B5EF4-FFF2-40B4-BE49-F238E27FC236}">
                <a16:creationId xmlns:a16="http://schemas.microsoft.com/office/drawing/2014/main" id="{7D9C9F3D-200B-F86B-EF50-CCC201F5C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438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8923" name="TextBox 41">
            <a:extLst>
              <a:ext uri="{FF2B5EF4-FFF2-40B4-BE49-F238E27FC236}">
                <a16:creationId xmlns:a16="http://schemas.microsoft.com/office/drawing/2014/main" id="{510D24E0-BDB3-8378-0DE6-CD3408F3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68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/\</a:t>
            </a:r>
            <a:endParaRPr lang="zh-CN" altLang="en-US"/>
          </a:p>
        </p:txBody>
      </p:sp>
      <p:sp>
        <p:nvSpPr>
          <p:cNvPr id="38924" name="Rectangle 15">
            <a:extLst>
              <a:ext uri="{FF2B5EF4-FFF2-40B4-BE49-F238E27FC236}">
                <a16:creationId xmlns:a16="http://schemas.microsoft.com/office/drawing/2014/main" id="{73C83CC1-7A52-3986-0933-4C418387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l_1</a:t>
            </a:r>
          </a:p>
        </p:txBody>
      </p:sp>
      <p:sp>
        <p:nvSpPr>
          <p:cNvPr id="38925" name="Rectangle 15">
            <a:extLst>
              <a:ext uri="{FF2B5EF4-FFF2-40B4-BE49-F238E27FC236}">
                <a16:creationId xmlns:a16="http://schemas.microsoft.com/office/drawing/2014/main" id="{860BBF9C-83D8-A3E1-6007-0DB83DB5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26" name="Rectangle 15">
            <a:extLst>
              <a:ext uri="{FF2B5EF4-FFF2-40B4-BE49-F238E27FC236}">
                <a16:creationId xmlns:a16="http://schemas.microsoft.com/office/drawing/2014/main" id="{82E0902C-9F68-6C5B-ED90-BF9A41CA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l_2</a:t>
            </a:r>
          </a:p>
        </p:txBody>
      </p:sp>
      <p:sp>
        <p:nvSpPr>
          <p:cNvPr id="38927" name="Freeform 20">
            <a:extLst>
              <a:ext uri="{FF2B5EF4-FFF2-40B4-BE49-F238E27FC236}">
                <a16:creationId xmlns:a16="http://schemas.microsoft.com/office/drawing/2014/main" id="{39553D58-52BB-29AF-ED13-4C106562019A}"/>
              </a:ext>
            </a:extLst>
          </p:cNvPr>
          <p:cNvSpPr>
            <a:spLocks/>
          </p:cNvSpPr>
          <p:nvPr/>
        </p:nvSpPr>
        <p:spPr bwMode="auto">
          <a:xfrm>
            <a:off x="2438400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Rectangle 15">
            <a:extLst>
              <a:ext uri="{FF2B5EF4-FFF2-40B4-BE49-F238E27FC236}">
                <a16:creationId xmlns:a16="http://schemas.microsoft.com/office/drawing/2014/main" id="{399D0BBF-4D21-21A3-442D-8681136C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429E45FE-4B57-12E5-3BBE-F8F177B6B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15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l_3</a:t>
            </a:r>
          </a:p>
        </p:txBody>
      </p:sp>
      <p:sp>
        <p:nvSpPr>
          <p:cNvPr id="38930" name="Rectangle 15">
            <a:extLst>
              <a:ext uri="{FF2B5EF4-FFF2-40B4-BE49-F238E27FC236}">
                <a16:creationId xmlns:a16="http://schemas.microsoft.com/office/drawing/2014/main" id="{99CC31A2-F1A2-175C-4F51-AAF06D3F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343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31" name="Rectangle 15">
            <a:extLst>
              <a:ext uri="{FF2B5EF4-FFF2-40B4-BE49-F238E27FC236}">
                <a16:creationId xmlns:a16="http://schemas.microsoft.com/office/drawing/2014/main" id="{2962B3C2-FE2E-FCA2-7EE7-C8C634723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4953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l_4</a:t>
            </a:r>
          </a:p>
        </p:txBody>
      </p:sp>
      <p:sp>
        <p:nvSpPr>
          <p:cNvPr id="38932" name="Freeform 20">
            <a:extLst>
              <a:ext uri="{FF2B5EF4-FFF2-40B4-BE49-F238E27FC236}">
                <a16:creationId xmlns:a16="http://schemas.microsoft.com/office/drawing/2014/main" id="{709D7B14-2DB8-2E3C-3234-805BA9DD3E12}"/>
              </a:ext>
            </a:extLst>
          </p:cNvPr>
          <p:cNvSpPr>
            <a:spLocks/>
          </p:cNvSpPr>
          <p:nvPr/>
        </p:nvSpPr>
        <p:spPr bwMode="auto">
          <a:xfrm>
            <a:off x="4276725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Freeform 20">
            <a:extLst>
              <a:ext uri="{FF2B5EF4-FFF2-40B4-BE49-F238E27FC236}">
                <a16:creationId xmlns:a16="http://schemas.microsoft.com/office/drawing/2014/main" id="{5475038E-C977-9896-405E-2925EE0513DD}"/>
              </a:ext>
            </a:extLst>
          </p:cNvPr>
          <p:cNvSpPr>
            <a:spLocks/>
          </p:cNvSpPr>
          <p:nvPr/>
        </p:nvSpPr>
        <p:spPr bwMode="auto">
          <a:xfrm>
            <a:off x="5953125" y="3871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B4BF9808-A244-CA7C-5CEE-7CF13ACB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D5502A92-8D39-CF1E-791A-A5CC20CB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Flat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/>
              <a:t>representation of closures</a:t>
            </a:r>
          </a:p>
          <a:p>
            <a:pPr lvl="1"/>
            <a:r>
              <a:rPr lang="en-US" altLang="zh-CN" dirty="0"/>
              <a:t>Space inefficient: vars duplicated</a:t>
            </a:r>
          </a:p>
          <a:p>
            <a:pPr lvl="1"/>
            <a:r>
              <a:rPr lang="en-US" altLang="zh-CN" dirty="0"/>
              <a:t>data access are efficient: vars are local, constant access time</a:t>
            </a:r>
          </a:p>
          <a:p>
            <a:r>
              <a:rPr lang="en-US" altLang="zh-CN" dirty="0"/>
              <a:t>Generally good for fully functional languages</a:t>
            </a:r>
          </a:p>
          <a:p>
            <a:pPr lvl="1"/>
            <a:r>
              <a:rPr lang="en-US" altLang="zh-CN" dirty="0"/>
              <a:t>variables immutable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F8C1E5E1-8976-9F59-92FD-1F8BAAFD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8B3E1342-293F-1C51-B6ED-14099B9F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Closures ≡ Objects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041045-5007-E484-D493-7234AE65F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Closure to Inner Class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D18B068-6257-2F9C-4764-186EBCF82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3846513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h = λ(int x){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h(3);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a(4);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9F61C282-3D87-E3EA-92E5-71A29EE6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1752600"/>
            <a:ext cx="38465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F{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class G{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doit(int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this.y =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x+y;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doit(int x){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this.x =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new G();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89" name="Rectangle 8">
            <a:extLst>
              <a:ext uri="{FF2B5EF4-FFF2-40B4-BE49-F238E27FC236}">
                <a16:creationId xmlns:a16="http://schemas.microsoft.com/office/drawing/2014/main" id="{3E524FD9-03F9-BCC7-C640-254D567DC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2514600" cy="10668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Rectangle 9">
            <a:extLst>
              <a:ext uri="{FF2B5EF4-FFF2-40B4-BE49-F238E27FC236}">
                <a16:creationId xmlns:a16="http://schemas.microsoft.com/office/drawing/2014/main" id="{1F6B0A24-D042-1528-4802-E9373321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514600"/>
            <a:ext cx="2971800" cy="25146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2874" name="Text Box 10">
            <a:extLst>
              <a:ext uri="{FF2B5EF4-FFF2-40B4-BE49-F238E27FC236}">
                <a16:creationId xmlns:a16="http://schemas.microsoft.com/office/drawing/2014/main" id="{4586D69A-97CF-9FB5-8F0E-B6D6B5B80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334000"/>
            <a:ext cx="2590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h = new F();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 = h.doit(3);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 = a.doit(4);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B8D750-2151-00FB-B4B8-BA4030E29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Closure-passing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FE0B378-A0B1-F965-C166-E179CC633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An implementation technique traditionally for functional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Lisp, Scheme, Haskell, </a:t>
            </a:r>
            <a:r>
              <a:rPr lang="en-US" altLang="zh-CN" dirty="0" err="1"/>
              <a:t>OCaml</a:t>
            </a:r>
            <a:r>
              <a:rPr lang="en-US" altLang="zh-CN" dirty="0"/>
              <a:t>, F#,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compile </a:t>
            </a:r>
            <a:r>
              <a:rPr lang="en-US" altLang="zh-CN" dirty="0">
                <a:solidFill>
                  <a:srgbClr val="0432FF"/>
                </a:solidFill>
              </a:rPr>
              <a:t>higher-order nested </a:t>
            </a:r>
            <a:r>
              <a:rPr lang="en-US" altLang="zh-CN" dirty="0"/>
              <a:t>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But more popular in recent (even OO) languages, as they introduce </a:t>
            </a:r>
            <a:r>
              <a:rPr lang="el-GR" altLang="zh-CN" dirty="0">
                <a:solidFill>
                  <a:srgbClr val="0432FF"/>
                </a:solidFill>
              </a:rPr>
              <a:t>λ</a:t>
            </a:r>
            <a:endParaRPr lang="en-US" altLang="zh-CN" dirty="0">
              <a:solidFill>
                <a:srgbClr val="0432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C++ 11, C# 3.5, Java 8.0, Python, 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60C4AAC-548D-1432-B55A-6FD5AE42A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Closure to Inner Class</a:t>
            </a:r>
          </a:p>
        </p:txBody>
      </p:sp>
      <p:sp>
        <p:nvSpPr>
          <p:cNvPr id="43011" name="AutoShape 9">
            <a:extLst>
              <a:ext uri="{FF2B5EF4-FFF2-40B4-BE49-F238E27FC236}">
                <a16:creationId xmlns:a16="http://schemas.microsoft.com/office/drawing/2014/main" id="{73836E30-EA47-C265-CCDF-326A6FD1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1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9018" name="Rectangle 10">
            <a:extLst>
              <a:ext uri="{FF2B5EF4-FFF2-40B4-BE49-F238E27FC236}">
                <a16:creationId xmlns:a16="http://schemas.microsoft.com/office/drawing/2014/main" id="{46B16393-46AA-C410-E9A8-AEF7234D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838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299019" name="Rectangle 11">
            <a:extLst>
              <a:ext uri="{FF2B5EF4-FFF2-40B4-BE49-F238E27FC236}">
                <a16:creationId xmlns:a16="http://schemas.microsoft.com/office/drawing/2014/main" id="{42154E3A-31F3-DF56-404B-F5AE7171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480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99021" name="Rectangle 13">
            <a:extLst>
              <a:ext uri="{FF2B5EF4-FFF2-40B4-BE49-F238E27FC236}">
                <a16:creationId xmlns:a16="http://schemas.microsoft.com/office/drawing/2014/main" id="{9C4125A8-9A6B-3649-DA07-863B4D43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95600"/>
            <a:ext cx="8382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outer</a:t>
            </a:r>
          </a:p>
        </p:txBody>
      </p:sp>
      <p:sp>
        <p:nvSpPr>
          <p:cNvPr id="299022" name="Rectangle 14">
            <a:extLst>
              <a:ext uri="{FF2B5EF4-FFF2-40B4-BE49-F238E27FC236}">
                <a16:creationId xmlns:a16="http://schemas.microsoft.com/office/drawing/2014/main" id="{0D9EC90B-0A02-E37B-CE06-09C0A493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90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299024" name="Line 16">
            <a:extLst>
              <a:ext uri="{FF2B5EF4-FFF2-40B4-BE49-F238E27FC236}">
                <a16:creationId xmlns:a16="http://schemas.microsoft.com/office/drawing/2014/main" id="{B9C1A4A8-9B33-7509-5581-1E33A5C8D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25" name="Text Box 17">
            <a:extLst>
              <a:ext uri="{FF2B5EF4-FFF2-40B4-BE49-F238E27FC236}">
                <a16:creationId xmlns:a16="http://schemas.microsoft.com/office/drawing/2014/main" id="{65199F1A-BBD2-A0C9-596F-AD001225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23565" name="AutoShape 18">
            <a:extLst>
              <a:ext uri="{FF2B5EF4-FFF2-40B4-BE49-F238E27FC236}">
                <a16:creationId xmlns:a16="http://schemas.microsoft.com/office/drawing/2014/main" id="{D090BA2E-DAE4-A2AF-BA5C-D690C77C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9028" name="Rectangle 20">
            <a:extLst>
              <a:ext uri="{FF2B5EF4-FFF2-40B4-BE49-F238E27FC236}">
                <a16:creationId xmlns:a16="http://schemas.microsoft.com/office/drawing/2014/main" id="{A2037F70-B6C9-253B-359A-B4E52FF2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F_doit</a:t>
            </a:r>
          </a:p>
        </p:txBody>
      </p:sp>
      <p:sp>
        <p:nvSpPr>
          <p:cNvPr id="299030" name="Rectangle 22">
            <a:extLst>
              <a:ext uri="{FF2B5EF4-FFF2-40B4-BE49-F238E27FC236}">
                <a16:creationId xmlns:a16="http://schemas.microsoft.com/office/drawing/2014/main" id="{67CD436B-0417-BA7A-52E9-656A85A3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362200"/>
            <a:ext cx="838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299031" name="Rectangle 23">
            <a:extLst>
              <a:ext uri="{FF2B5EF4-FFF2-40B4-BE49-F238E27FC236}">
                <a16:creationId xmlns:a16="http://schemas.microsoft.com/office/drawing/2014/main" id="{2F72068A-BA88-FE27-97AA-A430D68D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G_doit</a:t>
            </a:r>
          </a:p>
        </p:txBody>
      </p:sp>
      <p:sp>
        <p:nvSpPr>
          <p:cNvPr id="299032" name="Line 24">
            <a:extLst>
              <a:ext uri="{FF2B5EF4-FFF2-40B4-BE49-F238E27FC236}">
                <a16:creationId xmlns:a16="http://schemas.microsoft.com/office/drawing/2014/main" id="{89A56575-3901-217D-E484-FF1A962C4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5">
            <a:extLst>
              <a:ext uri="{FF2B5EF4-FFF2-40B4-BE49-F238E27FC236}">
                <a16:creationId xmlns:a16="http://schemas.microsoft.com/office/drawing/2014/main" id="{AE7A5267-7739-31DD-266E-A86F9DCE8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4" name="Line 26">
            <a:extLst>
              <a:ext uri="{FF2B5EF4-FFF2-40B4-BE49-F238E27FC236}">
                <a16:creationId xmlns:a16="http://schemas.microsoft.com/office/drawing/2014/main" id="{E7937916-A961-CECC-C489-B4D789AF1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438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Rectangle 6">
            <a:extLst>
              <a:ext uri="{FF2B5EF4-FFF2-40B4-BE49-F238E27FC236}">
                <a16:creationId xmlns:a16="http://schemas.microsoft.com/office/drawing/2014/main" id="{54747F2E-07C9-751C-DA5D-45C03DE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335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F{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class G{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int doit(int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this.y =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x+y;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doit(int x){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this.x =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new G();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26" name="Rectangle 9">
            <a:extLst>
              <a:ext uri="{FF2B5EF4-FFF2-40B4-BE49-F238E27FC236}">
                <a16:creationId xmlns:a16="http://schemas.microsoft.com/office/drawing/2014/main" id="{869C28C6-6CE1-9216-8A5F-423F7C49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2514600"/>
            <a:ext cx="2873375" cy="25146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27B6E849-CE58-B707-BE07-C53A76E94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2590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h = new F();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 = h.doit(3);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 = a.doit(4);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22A84F77-F5E9-E692-E23A-55727200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5943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4C69BC8-763B-81E2-EC3C-834E96B9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G</a:t>
            </a:r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16CFFE5A-9EDA-DE53-5808-05EEFB259AA8}"/>
              </a:ext>
            </a:extLst>
          </p:cNvPr>
          <p:cNvSpPr>
            <a:spLocks/>
          </p:cNvSpPr>
          <p:nvPr/>
        </p:nvSpPr>
        <p:spPr bwMode="auto">
          <a:xfrm>
            <a:off x="76200" y="54721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02A576B-3A63-C058-1C3A-B7F903F6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5105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E0112C9-D45E-DCB7-F677-4AF4D307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4572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EE33C61-5B54-1154-3EFF-69FC61E9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5943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3E7FC6E-B8C4-37ED-179D-1ABA1F89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9436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3F3AF662-BCF4-9E7E-731C-E6BC747AC95A}"/>
              </a:ext>
            </a:extLst>
          </p:cNvPr>
          <p:cNvSpPr>
            <a:spLocks/>
          </p:cNvSpPr>
          <p:nvPr/>
        </p:nvSpPr>
        <p:spPr bwMode="auto">
          <a:xfrm>
            <a:off x="1609725" y="54721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C8A075B-E6FA-40E1-F29D-1E53EB39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05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56CF6F13-F13C-D1C3-C89D-507455EE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71B08AB1-2CDC-A2A1-2033-FBD277E12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52578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8" grpId="0" animBg="1"/>
      <p:bldP spid="299019" grpId="0" animBg="1"/>
      <p:bldP spid="299021" grpId="0" animBg="1"/>
      <p:bldP spid="299022" grpId="0" animBg="1"/>
      <p:bldP spid="299025" grpId="0"/>
      <p:bldP spid="23565" grpId="0" animBg="1"/>
      <p:bldP spid="299028" grpId="0" animBg="1"/>
      <p:bldP spid="299030" grpId="0" animBg="1"/>
      <p:bldP spid="299031" grpId="0" animBg="1"/>
      <p:bldP spid="23" grpId="0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58C4C67-A6DE-DEE1-A999-FB02EC26C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Method Local Inner Class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C5D949-412F-3CD1-8E49-6129E0189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f(){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class B{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int g(){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return x+y;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new B();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4036" name="Text Box 9">
            <a:extLst>
              <a:ext uri="{FF2B5EF4-FFF2-40B4-BE49-F238E27FC236}">
                <a16:creationId xmlns:a16="http://schemas.microsoft.com/office/drawing/2014/main" id="{8DD6B473-1580-33DC-2452-A062EA83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9800"/>
            <a:ext cx="4419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To access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y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in the method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g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y must be heap-allocated (notice var “y” is method f’s local variable). But this violates the JVM semantics, so the Java designers invent the ugly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final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rule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44037" name="Rectangle 10">
            <a:extLst>
              <a:ext uri="{FF2B5EF4-FFF2-40B4-BE49-F238E27FC236}">
                <a16:creationId xmlns:a16="http://schemas.microsoft.com/office/drawing/2014/main" id="{69336291-1685-8B98-E4CD-164D09600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81400"/>
            <a:ext cx="2438400" cy="18288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E076DF90-E65C-6D9C-A793-32EE8123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2C152517-8A37-7CAB-F61C-5EAA274E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Closures are for compiling of higher-order nested functions</a:t>
            </a:r>
          </a:p>
          <a:p>
            <a:r>
              <a:rPr lang="en-US" altLang="zh-CN"/>
              <a:t>Essentially a data structure holding code pointers + free variables</a:t>
            </a:r>
          </a:p>
          <a:p>
            <a:r>
              <a:rPr lang="en-US" altLang="zh-CN"/>
              <a:t>Closure conversion can be performed on IRs, at compile time</a:t>
            </a:r>
          </a:p>
          <a:p>
            <a:pPr lvl="1"/>
            <a:r>
              <a:rPr lang="en-US" altLang="zh-CN"/>
              <a:t>General rule: source-source conversion always simplify the compiler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F9D5E88-4E75-FC19-24C5-6BBD54F36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History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23D3F93-C390-B41C-1701-D478EBA89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first language with higher-order nested function was the </a:t>
            </a:r>
            <a:r>
              <a:rPr lang="el-GR" altLang="zh-CN" dirty="0">
                <a:solidFill>
                  <a:srgbClr val="0432FF"/>
                </a:solidFill>
              </a:rPr>
              <a:t>λ</a:t>
            </a:r>
            <a:r>
              <a:rPr lang="en-US" altLang="zh-CN" dirty="0">
                <a:solidFill>
                  <a:srgbClr val="0432FF"/>
                </a:solidFill>
              </a:rPr>
              <a:t> calculus </a:t>
            </a:r>
            <a:r>
              <a:rPr lang="en-US" altLang="zh-CN" dirty="0"/>
              <a:t>by Alonzo Church</a:t>
            </a:r>
            <a:r>
              <a:rPr lang="zh-CN" altLang="en-US" dirty="0"/>
              <a:t> </a:t>
            </a:r>
            <a:r>
              <a:rPr lang="en-US" altLang="zh-CN" dirty="0"/>
              <a:t>[1930’]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formalize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theoretically, equivalent with Turing machine (Turing,</a:t>
            </a:r>
            <a:r>
              <a:rPr lang="zh-CN" altLang="en-US" dirty="0"/>
              <a:t> </a:t>
            </a:r>
            <a:r>
              <a:rPr lang="en-US" altLang="zh-CN" dirty="0"/>
              <a:t>his Ph.D. student)</a:t>
            </a:r>
          </a:p>
        </p:txBody>
      </p:sp>
      <p:pic>
        <p:nvPicPr>
          <p:cNvPr id="7172" name="图片 3" descr="Church.jpg">
            <a:extLst>
              <a:ext uri="{FF2B5EF4-FFF2-40B4-BE49-F238E27FC236}">
                <a16:creationId xmlns:a16="http://schemas.microsoft.com/office/drawing/2014/main" id="{48B68786-B0D6-9C1E-622D-CBA9DB32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05000"/>
            <a:ext cx="1600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43C6521-A83D-735C-D276-0DEBA95E5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History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C0E099B-895C-C861-588F-87870644F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Very old idea date back to 1960’s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P. J. Landin coined the term (1964), </a:t>
            </a:r>
            <a:r>
              <a:rPr lang="en-US" altLang="zh-CN" i="1" dirty="0">
                <a:solidFill>
                  <a:srgbClr val="0432FF"/>
                </a:solidFill>
              </a:rPr>
              <a:t>The mechanical evaluation of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First used in Sussman &amp; Steel’s Scheme compiler (1975)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Used to compile today’s language with </a:t>
            </a:r>
            <a:r>
              <a:rPr lang="el-GR" altLang="zh-CN" dirty="0">
                <a:solidFill>
                  <a:srgbClr val="3333CC"/>
                </a:solidFill>
              </a:rPr>
              <a:t>λ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although the names may be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86C648B-3B4C-0B15-8321-54591D3C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3AE4328-8FEF-ACA7-1B39-C421A36D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A language with</a:t>
            </a:r>
            <a:r>
              <a:rPr lang="el-GR" altLang="zh-CN">
                <a:solidFill>
                  <a:srgbClr val="3333CC"/>
                </a:solidFill>
              </a:rPr>
              <a:t> λ</a:t>
            </a:r>
            <a:r>
              <a:rPr lang="en-US" altLang="zh-CN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93BAE8F-BD74-9AED-C966-DF3F4D525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-C--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82C69D0-F977-A449-B95A-4ED2EBD54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create a non-pure functional language </a:t>
            </a:r>
            <a:r>
              <a:rPr lang="el-GR" altLang="zh-CN" sz="2000" b="1">
                <a:latin typeface="Courier New" panose="02070309020205020404" pitchFamily="49" charset="0"/>
              </a:rPr>
              <a:t>λ-</a:t>
            </a:r>
            <a:r>
              <a:rPr lang="en-US" altLang="zh-CN" sz="2000" b="1">
                <a:latin typeface="Courier New" panose="02070309020205020404" pitchFamily="49" charset="0"/>
              </a:rPr>
              <a:t>C--: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 | </a:t>
            </a:r>
            <a:r>
              <a:rPr lang="el-GR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T.T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f(D){D* S*}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S := x=E | if(E,S,S) | while(E,S) | return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lambda(T x):T{S*} | E(E)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AF492E9E-C3CD-CD62-A203-4205DF161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10200"/>
            <a:ext cx="541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header: argument type, argument name, return type! But without function names (an</a:t>
            </a: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2F09CDCB-4149-B298-F33E-3B76B30B9C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41910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D2D21361-A277-9DEB-7FE0-3A0E4B21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abstraction: a new key word “lambda”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7AF917E8-D13A-5148-1CC4-E8F3798884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114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C051EC1-8F4E-745C-87DA-84013BE1D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029200"/>
            <a:ext cx="472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body: a sequence of stamtements.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397EE763-2192-708E-117E-5C5EE27EDC0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1400" y="4114800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0A9EC12D-493F-5E66-5F40-F34A956BC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59488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This is a non-pure functional programming, we still have imperative features, like assigment, loops, etc..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F8E469C-41BE-F9AF-2C67-91C652E33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419600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call (and also funtion call), note the callee can be an exp.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0B07C05E-BBB2-BE08-35DB-8A9F312D9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4114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55D3F0E-8ECB-8F47-5C9B-E21BE2355183}"/>
              </a:ext>
            </a:extLst>
          </p:cNvPr>
          <p:cNvCxnSpPr/>
          <p:nvPr/>
        </p:nvCxnSpPr>
        <p:spPr>
          <a:xfrm>
            <a:off x="1295400" y="41148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356468A-0E05-EC9B-E08A-549858FB05EE}"/>
              </a:ext>
            </a:extLst>
          </p:cNvPr>
          <p:cNvCxnSpPr/>
          <p:nvPr/>
        </p:nvCxnSpPr>
        <p:spPr>
          <a:xfrm>
            <a:off x="2362200" y="4114800"/>
            <a:ext cx="990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Box 12">
            <a:extLst>
              <a:ext uri="{FF2B5EF4-FFF2-40B4-BE49-F238E27FC236}">
                <a16:creationId xmlns:a16="http://schemas.microsoft.com/office/drawing/2014/main" id="{65E0BA6A-FD09-57CB-F3F6-29DA7BDA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lambda type.</a:t>
            </a: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F4DF1747-4C5E-D57C-D1E1-76F616D4F2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2895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4" grpId="0"/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CF5BE5-4E18-574A-16A7-95FD1354B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 examples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A3D43D0-C585-28ED-D51C-FBB43637C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4724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add = lambda(int x):int-&gt;int{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h = lambda(int y):int{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h;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This is called a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Curry-style</a:t>
            </a:r>
            <a:r>
              <a:rPr lang="en-US" altLang="zh-CN" sz="2000" b="1" dirty="0">
                <a:latin typeface="Courier New" panose="02070309020205020404" pitchFamily="49" charset="0"/>
              </a:rPr>
              <a:t>, in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honor of 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mathematician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H.B. Curry.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785A99F-7300-DEEF-E272-4F82B7F0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057400"/>
            <a:ext cx="3962400" cy="445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a list of int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list = [1, 2, ..., 100]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to calculate: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1</a:t>
            </a:r>
            <a:r>
              <a:rPr lang="en-US" altLang="zh-CN" sz="2000" b="1" kern="0" baseline="30000" dirty="0">
                <a:latin typeface="Courier New" pitchFamily="49" charset="0"/>
                <a:ea typeface="+mn-ea"/>
              </a:rPr>
              <a:t>2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+2</a:t>
            </a:r>
            <a:r>
              <a:rPr lang="en-US" altLang="zh-CN" sz="2000" b="1" kern="0" baseline="30000" dirty="0">
                <a:latin typeface="Courier New" pitchFamily="49" charset="0"/>
                <a:ea typeface="+mn-ea"/>
              </a:rPr>
              <a:t>2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+...+100</a:t>
            </a:r>
            <a:r>
              <a:rPr lang="en-US" altLang="zh-CN" sz="2000" b="1" kern="0" baseline="30000" dirty="0">
                <a:latin typeface="Courier New" pitchFamily="49" charset="0"/>
                <a:ea typeface="+mn-ea"/>
              </a:rPr>
              <a:t>2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list2 = map(list,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lambda(int x):int{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return x*x;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}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sum =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 = reduce(list2,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lambda(int x):int{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  sum +=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}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1A53A-56F3-19B0-0B18-DB0F63AA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657600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Refer to non-local variables!</a:t>
            </a:r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F83D04-ED51-5EFC-22AD-BD9C280D103B}"/>
              </a:ext>
            </a:extLst>
          </p:cNvPr>
          <p:cNvCxnSpPr/>
          <p:nvPr/>
        </p:nvCxnSpPr>
        <p:spPr>
          <a:xfrm>
            <a:off x="4191000" y="4114800"/>
            <a:ext cx="175260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758864-218F-8CE2-47ED-2625220AD5C8}"/>
              </a:ext>
            </a:extLst>
          </p:cNvPr>
          <p:cNvCxnSpPr/>
          <p:nvPr/>
        </p:nvCxnSpPr>
        <p:spPr>
          <a:xfrm flipH="1" flipV="1">
            <a:off x="1905000" y="28956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7770</TotalTime>
  <Words>4016</Words>
  <Application>Microsoft Macintosh PowerPoint</Application>
  <PresentationFormat>全屏显示(4:3)</PresentationFormat>
  <Paragraphs>676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Arial</vt:lpstr>
      <vt:lpstr>Courier New</vt:lpstr>
      <vt:lpstr>Tahoma</vt:lpstr>
      <vt:lpstr>Verdana</vt:lpstr>
      <vt:lpstr>Wingdings</vt:lpstr>
      <vt:lpstr>Blends</vt:lpstr>
      <vt:lpstr> Closure</vt:lpstr>
      <vt:lpstr>Middle End</vt:lpstr>
      <vt:lpstr>IRs are diverse</vt:lpstr>
      <vt:lpstr>Closure-passing style</vt:lpstr>
      <vt:lpstr>Closure Conversion History</vt:lpstr>
      <vt:lpstr>Closure Conversion History</vt:lpstr>
      <vt:lpstr> </vt:lpstr>
      <vt:lpstr>λ-C--</vt:lpstr>
      <vt:lpstr>λ examples</vt:lpstr>
      <vt:lpstr>λ is NOT a code pointer</vt:lpstr>
      <vt:lpstr>Key observation</vt:lpstr>
      <vt:lpstr>Heap allocating escaped vars</vt:lpstr>
      <vt:lpstr>To make the conversion explicit at IR level</vt:lpstr>
      <vt:lpstr> </vt:lpstr>
      <vt:lpstr>Closure Conversion</vt:lpstr>
      <vt:lpstr>Algorithms</vt:lpstr>
      <vt:lpstr>Free var algorithm</vt:lpstr>
      <vt:lpstr>Free var example</vt:lpstr>
      <vt:lpstr>Closure conversion algorithm</vt:lpstr>
      <vt:lpstr>Clousure conversion example</vt:lpstr>
      <vt:lpstr>Clousure conversion example</vt:lpstr>
      <vt:lpstr>Clousure conversion example</vt:lpstr>
      <vt:lpstr>Clousure conversion example</vt:lpstr>
      <vt:lpstr>Clousure conversion example</vt:lpstr>
      <vt:lpstr>Flattening</vt:lpstr>
      <vt:lpstr>Closure invocation</vt:lpstr>
      <vt:lpstr>Closure invocation</vt:lpstr>
      <vt:lpstr>Closure invocation</vt:lpstr>
      <vt:lpstr>Moral</vt:lpstr>
      <vt:lpstr> </vt:lpstr>
      <vt:lpstr>λP-C--</vt:lpstr>
      <vt:lpstr>Closure conversion algorithm</vt:lpstr>
      <vt:lpstr>Closure conversion examples</vt:lpstr>
      <vt:lpstr>Putting all together</vt:lpstr>
      <vt:lpstr>Flattening</vt:lpstr>
      <vt:lpstr>Flat Closures</vt:lpstr>
      <vt:lpstr>Moral</vt:lpstr>
      <vt:lpstr> </vt:lpstr>
      <vt:lpstr>From Closure to Inner Class</vt:lpstr>
      <vt:lpstr>From Closure to Inner Class</vt:lpstr>
      <vt:lpstr>Method Local Inner Class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</dc:title>
  <dc:creator>Baojian Hua</dc:creator>
  <cp:lastModifiedBy>Microsoft Office User</cp:lastModifiedBy>
  <cp:revision>4035</cp:revision>
  <cp:lastPrinted>1601-01-01T00:00:00Z</cp:lastPrinted>
  <dcterms:created xsi:type="dcterms:W3CDTF">1601-01-01T00:00:00Z</dcterms:created>
  <dcterms:modified xsi:type="dcterms:W3CDTF">2024-05-31T02:32:40Z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