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454" r:id="rId3"/>
    <p:sldId id="456" r:id="rId4"/>
    <p:sldId id="457" r:id="rId5"/>
    <p:sldId id="458" r:id="rId6"/>
    <p:sldId id="459" r:id="rId7"/>
    <p:sldId id="305" r:id="rId8"/>
    <p:sldId id="476" r:id="rId9"/>
    <p:sldId id="478" r:id="rId10"/>
    <p:sldId id="455" r:id="rId11"/>
    <p:sldId id="460" r:id="rId12"/>
    <p:sldId id="462" r:id="rId13"/>
    <p:sldId id="461" r:id="rId14"/>
    <p:sldId id="463" r:id="rId15"/>
    <p:sldId id="464" r:id="rId16"/>
    <p:sldId id="479" r:id="rId17"/>
    <p:sldId id="465" r:id="rId18"/>
    <p:sldId id="466" r:id="rId19"/>
    <p:sldId id="467" r:id="rId20"/>
    <p:sldId id="469" r:id="rId21"/>
    <p:sldId id="470" r:id="rId22"/>
    <p:sldId id="471" r:id="rId23"/>
    <p:sldId id="472" r:id="rId24"/>
    <p:sldId id="473" r:id="rId25"/>
    <p:sldId id="480" r:id="rId26"/>
    <p:sldId id="394" r:id="rId27"/>
    <p:sldId id="474" r:id="rId28"/>
    <p:sldId id="475" r:id="rId29"/>
    <p:sldId id="484" r:id="rId30"/>
    <p:sldId id="485" r:id="rId31"/>
    <p:sldId id="483" r:id="rId32"/>
    <p:sldId id="487" r:id="rId33"/>
    <p:sldId id="494" r:id="rId34"/>
    <p:sldId id="486" r:id="rId35"/>
    <p:sldId id="488" r:id="rId36"/>
    <p:sldId id="489" r:id="rId37"/>
    <p:sldId id="490" r:id="rId38"/>
    <p:sldId id="491" r:id="rId39"/>
    <p:sldId id="492" r:id="rId40"/>
    <p:sldId id="481" r:id="rId41"/>
    <p:sldId id="493" r:id="rId42"/>
    <p:sldId id="477" r:id="rId4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041D621-54FD-E2BF-7B18-173FAEBE8B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DA5CB61-67CE-CF38-6CA4-BF5EB0C44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0C8D4AF-3E60-EA42-239F-41799DB0462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1278CA7-91EF-8C0D-537F-36BC41B827D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66CF2185-69AC-684D-B0A6-120F7E60E1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9DF70475-F49F-1FC8-E9B6-5651EE040A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CAEB3320-7C67-224C-BA43-778FFA3F2F8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60E2464-B7E1-1C13-06C4-D4F0D2ABEA4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99F81AA5-8EC7-3EF1-5C01-06D4F2456A2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70BC9D12-DD5A-D3C4-129F-E6C8677839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3008EC22-05E9-3BB0-5306-4540ADEAC4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1EA7E3F-60AF-3540-9859-99B513AF65F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671725C-03EC-ADAC-D293-260D96B88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F80BEB-E24E-2A47-8249-A6C22F3CD224}" type="slidenum">
              <a:rPr lang="en-US" altLang="zh-CN"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C9CAA582-17F2-773D-9575-99380A43C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51647FB-9298-6E04-D7D4-2730016B8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FA7650F-D01F-D290-165A-2237CE356AA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FCE53E5F-8454-0E42-F2EC-4918DA32D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4C9F6586-AD2E-FE5B-199E-84C8BF0B7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E95EA79-787B-61F7-1235-8A3378BBD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9A9280E7-3C5F-C6E9-C90D-244B0448E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BBC6805-85CB-FFB8-62DA-168C97EC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BC5E541-E13B-1799-743E-A627785CF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4348AA55-4757-0EF5-852D-61D52243D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028CE2FD-6752-4443-D1C8-0A7AFB12C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F00AF531-2F00-8E6E-89A7-AB2375A072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5586BC1-34EF-C0D6-C5C0-1291B3E786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1E83F28B-7F43-0DB9-1238-55222A875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FC8020E8-3F19-8113-D1A9-E11F1602D8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4FC8FF2-8FF7-4A4B-AE45-E5ADC70876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0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D1F33C7-503A-84D6-6173-1819B6EAB4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351EF66-87E8-EEEF-01F9-B9DBB0E6E0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98BEA04-A0A8-48DC-32D5-6BC190E85F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0CE74-7D9C-F645-8E5B-5E141F953E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01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A8614B1-39AE-AF05-46D7-F206A88EA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249BB61-CDDD-BE84-8299-F3F75DA230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793A14C-ECE9-F41E-7874-EBD9D0839C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29CDAE-55E8-424E-B46C-902991C8A9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20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11E293A-4E5C-DCAF-C89E-C9560546FE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59DABC4-3953-F977-D84E-9596B6FF60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6078C6D-ABD8-721B-08B0-D6FEB64DFC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2A202E-E870-E143-8D4C-ED4F615AD1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3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282B03F-5DBE-0DB8-301D-9FD25F807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D450459-CBBD-FB2F-400B-5E69669986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40428AC-B753-F19E-A831-1805C635FD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C21A9-EC98-9D48-A16F-6A3C75B1E2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66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894C52C-0C8B-1780-DF39-CB38C73DB5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B27C01F-96DB-F8F1-582B-828A7D768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9B24F3F-B6E6-4546-0F41-628E7E167A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A313A-9FD6-424B-8726-51E45AEA95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67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EAE0072-2FB0-F851-BA6A-4194A6FA4E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41A1BFF-0FD6-C41E-39A6-BFC960DC5F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C6E3F28-E137-B66D-A57B-F84BA0983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B9EFC-6C3D-5A4A-966A-74A82B723C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52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4DFBE483-5A67-9BE1-F708-DA44095C0C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CB7653A-731E-6B8C-3905-63176D816B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7D9D057-B289-6EB2-0DB2-F4008DCCCA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49115-F295-7743-B8EB-3DE0D46B1B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85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41781BDF-37EE-A4C9-4827-128266913C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F61AF70-90DB-1B8A-44EF-85B60BEF4B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82F8D77-2534-E411-7756-D6F6FA6165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95222-A219-B846-9B90-1A00EFADF9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1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3B159DD-7AC1-1632-A965-B38EE5C51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449CDD3-90F1-B2EF-5515-915CBFB082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5A41580-AB1B-55A3-DE85-806B23751F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78397-5403-A349-95C6-2CEC043605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38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03E7AAF-01C6-64BA-203C-38ABC97DF4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8035166-B44E-389A-CE91-40367A89F2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3C9BB5A-CC31-5750-02D3-6F8971880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4F209-54E9-DB4C-AC19-09250CFF8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17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A185BC2-AB6A-C476-4E85-426CC942684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016D4AE-AE3B-9C71-B12D-E20214095E7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47CFC9D-7701-1ECA-23EE-EA2F3727C1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7F5C805-E26D-1195-F9CC-8E462F44F0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27CE1E3-620A-69C7-2F1F-B6AC77FE51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A253BE0D-DAA1-86F6-7ACB-C7CF1F91BC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8AB93D6F-7F71-B2B7-436E-C9DC7F397E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4CC91B19-B7E7-1C25-1611-3D487F09A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EFFD70F8-DEB4-0304-A63D-E453F1E78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B96BB6E-E098-393A-74F0-D709940F8F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0A3AA421-8DC9-335F-80D3-6B3C585432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3C2A552D-EFDE-DB4C-D281-52F685DB37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9299348-B1B5-A349-81BF-F197C1E8C1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78F0F16-86AD-F849-72D1-3F993212B3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zh-CN"/>
            </a:br>
            <a:r>
              <a:rPr lang="en-US" altLang="zh-CN"/>
              <a:t>CPS: Continuation-Passing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426BD05-777D-B135-3501-ED3FE906D1D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21261B8-21BA-24DD-CF30-249A52E77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Motivating example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CE0F8A2-A6B5-BD79-5F09-FBF2F66AE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3886200" cy="1944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summarize up to n: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sum(int n){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if(n==0)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n+sum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(n-1);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5F7810-4CA6-819F-A572-86B49B62E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62400"/>
            <a:ext cx="327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Substitutions: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sum(3)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3+sum(2)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3+2+sum(1)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3+2+1+sum(0)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3+2+1+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3+2+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6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tx2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E5DD5C83-8581-2381-5E49-C74FC4547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8288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5B4328E-0956-6C64-2117-36510314B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38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3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F6F432C2-35FC-B46B-BD5C-C646F31E2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480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2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FEC06548-C2F1-D4F8-AC11-C101BAAA2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6576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1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5482AD66-FC0A-25E3-0DFD-25976ABEC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0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A35083-19DD-B09C-A07E-66158D29F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257800"/>
            <a:ext cx="4495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The call stack is a relatively small area of the whole memory (although configurable), so we’ll get a “seg-fault” for a large enough input argument n.</a:t>
            </a:r>
            <a:endParaRPr lang="zh-CN" altLang="en-US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28286-EF45-EA48-6426-1C51E4145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5908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</a:t>
            </a:r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40499F-E1F7-91ED-5F00-B2EFDEC7F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2115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</a:t>
            </a:r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D582B-6716-793E-ACBD-6D34F6DEF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7449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</a:t>
            </a:r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98551A-EB2F-405E-FE54-08793462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3545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293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42DB4D5-8C38-CBD0-7CE8-986FF7AAE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Another version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14F3FD5-3FB2-2ACC-887C-A40042ABB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4495800" cy="1944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source: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sum_acc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(int n, int acc){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if(n==0)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acc;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sum_acc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(n-1,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n+acc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E94095-B838-8BF6-C6BF-6445DC2A3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62400"/>
            <a:ext cx="4495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Substitutions: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sum_acc(3, 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-&gt; sum_acc(2, 3+0)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-&gt; sum_acc(1, 2+(3+0))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-&gt; sum_acc(0, 1+(2+(3+0)))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-&gt; 6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tx2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02A46102-0348-993B-134C-CD1F62EBE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8288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48D9C23-C088-57EF-934E-15587C48A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38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3, 0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3815F7F-C5DD-C090-B69A-E7ADB8E8E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480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2, 3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EA66B552-1428-35E1-76DC-9E1019560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6576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1, 5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850360F-B527-5376-B9E9-7C43B9125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0, 6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B0F10C-0E84-9844-A576-43435FD7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410200"/>
            <a:ext cx="358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Can we optimize this?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Reuse</a:t>
            </a:r>
            <a:r>
              <a:rPr lang="en-US" altLang="zh-CN"/>
              <a:t> the stack frame! 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9E1E9-05CA-AF3E-7B6F-0F5157F90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5908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sum_acc</a:t>
            </a:r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4164E-AAB6-F747-8C99-E13F2E4A0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1242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sum_acc</a:t>
            </a:r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B0B613-F2DC-A4EF-786B-C7C732F6F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7449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sum_acc</a:t>
            </a:r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3D4CB-B9E1-BD1D-04DB-021B391A0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3545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sum_acc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317" grpId="0" animBg="1"/>
      <p:bldP spid="13" grpId="0" animBg="1"/>
      <p:bldP spid="14" grpId="0" animBg="1"/>
      <p:bldP spid="15" grpId="0" animBg="1"/>
      <p:bldP spid="16" grpId="0" animBg="1"/>
      <p:bldP spid="17" grpId="0"/>
      <p:bldP spid="11" grpId="0"/>
      <p:bldP spid="12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E6745DB-0694-62FB-5466-8CFF57555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Another version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56C4F72-C2D2-DF6C-B120-E88429E24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4495800" cy="1944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source: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sum_acc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(int n, int acc){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if(n==0)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acc;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sum_acc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(n-1,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n+acc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2A48AE-BFDF-907E-A57F-F89F1BBA7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62400"/>
            <a:ext cx="4495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Substitutions: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sum_acc(3, 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-&gt; sum_acc(2, 3+0)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-&gt; sum_acc(1, 2+(3+0))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-&gt; sum_acc(0, 1+(2+(3+0)))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-&gt; 6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tx2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03EEC8DF-F064-B16B-6D67-BF99C7AB3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8288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77D5ACD-E111-F927-0822-0226279D2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38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3, 0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FB85D03-E845-9504-3637-769B871F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38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2, 3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424281-92F0-41D6-B013-57DC33267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038600"/>
            <a:ext cx="381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The call stack is </a:t>
            </a:r>
            <a:r>
              <a:rPr lang="en-US" altLang="zh-CN" sz="2000" dirty="0">
                <a:solidFill>
                  <a:srgbClr val="0432FF"/>
                </a:solidFill>
              </a:rPr>
              <a:t>in</a:t>
            </a:r>
            <a:r>
              <a:rPr lang="zh-CN" altLang="en-US" sz="2000" dirty="0">
                <a:solidFill>
                  <a:srgbClr val="0432FF"/>
                </a:solidFill>
              </a:rPr>
              <a:t> </a:t>
            </a:r>
            <a:r>
              <a:rPr lang="en-US" altLang="zh-CN" sz="2000" dirty="0">
                <a:solidFill>
                  <a:srgbClr val="0432FF"/>
                </a:solidFill>
              </a:rPr>
              <a:t>place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hence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of </a:t>
            </a:r>
            <a:r>
              <a:rPr lang="en-US" altLang="zh-CN" sz="2000" dirty="0">
                <a:solidFill>
                  <a:srgbClr val="0432FF"/>
                </a:solidFill>
              </a:rPr>
              <a:t>constant size</a:t>
            </a:r>
            <a:r>
              <a:rPr lang="en-US" altLang="zh-CN" sz="2000" dirty="0"/>
              <a:t>!</a:t>
            </a:r>
            <a:endParaRPr lang="zh-CN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4BA031-8097-CDED-3284-F17A7966D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5908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sum_acc</a:t>
            </a:r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E5038-31B7-6C7C-5EBC-25B9C551A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5146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sum_acc</a:t>
            </a:r>
            <a:endParaRPr lang="zh-CN" altLang="en-US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5E946766-01D8-C7B0-D2E1-CD19CAD0D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38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1, 5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670A41-A6A4-06AF-8541-8E170D49E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5257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sum_acc</a:t>
            </a:r>
            <a:endParaRPr lang="zh-CN" altLang="en-US"/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E8DF37D1-633A-F2D3-530B-B7C4C15DA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38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0, 6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D85167-C5A8-CA21-27E6-1106C9E95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5257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sum_acc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7" grpId="0"/>
      <p:bldP spid="11" grpId="0"/>
      <p:bldP spid="12" grpId="0"/>
      <p:bldP spid="12" grpId="1"/>
      <p:bldP spid="20" grpId="0" animBg="1"/>
      <p:bldP spid="20" grpId="1" animBg="1"/>
      <p:bldP spid="21" grpId="0"/>
      <p:bldP spid="21" grpId="1"/>
      <p:bldP spid="22" grpId="0" animBg="1"/>
      <p:bldP spid="22" grpId="1" animBg="1"/>
      <p:bldP spid="23" grpId="0"/>
      <p:bldP spid="2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8C18BB3-9FFC-1D96-6025-90B9055F3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Tail recursion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E8AE8D8-9370-00E3-F641-34F09F820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3505200" cy="1944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Non-tail recursion: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sum(int n){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if(n==0)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n+sum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(n-1);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364" name="TextBox 16">
            <a:extLst>
              <a:ext uri="{FF2B5EF4-FFF2-40B4-BE49-F238E27FC236}">
                <a16:creationId xmlns:a16="http://schemas.microsoft.com/office/drawing/2014/main" id="{88F15A13-3675-A7EA-70A7-A81C4528C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828800"/>
            <a:ext cx="4800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432FF"/>
                </a:solidFill>
              </a:rPr>
              <a:t>Tail recursion</a:t>
            </a:r>
            <a:r>
              <a:rPr lang="en-US" altLang="zh-CN" dirty="0">
                <a:solidFill>
                  <a:srgbClr val="3333CC"/>
                </a:solidFill>
              </a:rPr>
              <a:t>: </a:t>
            </a:r>
            <a:r>
              <a:rPr lang="en-US" altLang="zh-CN" dirty="0"/>
              <a:t>the tail call is the last thing a function does; and tail recursion calls itself.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at the tail position!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FBAFB6B-BD89-857E-943E-B2625926C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303713"/>
            <a:ext cx="449580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Tail recursion: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int sum_acc(int n, int acc){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if(n==0)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 return acc;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return sum_acc(n-1, n+acc);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068F812-6D49-62AD-F2FF-1488F2ABF716}"/>
              </a:ext>
            </a:extLst>
          </p:cNvPr>
          <p:cNvCxnSpPr/>
          <p:nvPr/>
        </p:nvCxnSpPr>
        <p:spPr>
          <a:xfrm flipH="1">
            <a:off x="2133600" y="2667000"/>
            <a:ext cx="3124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3">
            <a:extLst>
              <a:ext uri="{FF2B5EF4-FFF2-40B4-BE49-F238E27FC236}">
                <a16:creationId xmlns:a16="http://schemas.microsoft.com/office/drawing/2014/main" id="{A05681C9-D5EB-6263-D3A5-DDF3E411B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048000"/>
            <a:ext cx="3886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Non-tail recursion: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sum(int n):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j_eq(n, 0, L1, L2)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x =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sum(n-1);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y = n+x;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2DFCFCC3-798C-1A7D-58C7-EB855762536A}"/>
              </a:ext>
            </a:extLst>
          </p:cNvPr>
          <p:cNvSpPr/>
          <p:nvPr/>
        </p:nvSpPr>
        <p:spPr>
          <a:xfrm>
            <a:off x="6858000" y="5181600"/>
            <a:ext cx="381000" cy="609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E82B8-DA48-A5C4-709B-03DE7373A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34000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Future</a:t>
            </a:r>
            <a:r>
              <a:rPr lang="en-US" altLang="zh-CN"/>
              <a:t> of the call!</a:t>
            </a:r>
            <a:endParaRPr lang="zh-CN" altLang="en-US"/>
          </a:p>
        </p:txBody>
      </p:sp>
      <p:sp>
        <p:nvSpPr>
          <p:cNvPr id="10" name="L 形 9">
            <a:extLst>
              <a:ext uri="{FF2B5EF4-FFF2-40B4-BE49-F238E27FC236}">
                <a16:creationId xmlns:a16="http://schemas.microsoft.com/office/drawing/2014/main" id="{44E6F1CC-FE83-033A-4712-B3D1455271F7}"/>
              </a:ext>
            </a:extLst>
          </p:cNvPr>
          <p:cNvSpPr/>
          <p:nvPr/>
        </p:nvSpPr>
        <p:spPr>
          <a:xfrm>
            <a:off x="5257800" y="4876800"/>
            <a:ext cx="1600200" cy="1066800"/>
          </a:xfrm>
          <a:prstGeom prst="corner">
            <a:avLst>
              <a:gd name="adj1" fmla="val 63824"/>
              <a:gd name="adj2" fmla="val 66129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BDC0CD3-3FB6-4726-ABDC-4B0BD581C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Tail recursion optimization</a:t>
            </a:r>
          </a:p>
        </p:txBody>
      </p:sp>
      <p:sp>
        <p:nvSpPr>
          <p:cNvPr id="16387" name="TextBox 16">
            <a:extLst>
              <a:ext uri="{FF2B5EF4-FFF2-40B4-BE49-F238E27FC236}">
                <a16:creationId xmlns:a16="http://schemas.microsoft.com/office/drawing/2014/main" id="{B28D1B08-AD69-4E13-6B3E-AFEE252B7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828800"/>
            <a:ext cx="4495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Tail recursion optimization: </a:t>
            </a:r>
            <a:r>
              <a:rPr lang="en-US" altLang="zh-CN"/>
              <a:t>a compiler optimization to convert tail recursion </a:t>
            </a:r>
            <a:r>
              <a:rPr lang="en-US" altLang="zh-CN">
                <a:solidFill>
                  <a:srgbClr val="FF0000"/>
                </a:solidFill>
              </a:rPr>
              <a:t>function calls</a:t>
            </a:r>
            <a:r>
              <a:rPr lang="en-US" altLang="zh-CN"/>
              <a:t> into </a:t>
            </a:r>
            <a:r>
              <a:rPr lang="en-US" altLang="zh-CN">
                <a:solidFill>
                  <a:srgbClr val="FF0000"/>
                </a:solidFill>
              </a:rPr>
              <a:t>jumps</a:t>
            </a:r>
            <a:r>
              <a:rPr lang="en-US" altLang="zh-CN"/>
              <a:t>.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9A8FE60-8FAD-0FDD-D28F-942676D16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1200"/>
            <a:ext cx="449580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Tail recursion: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int sum_acc(int n, int acc){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if(n==0)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 return acc;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return sum_acc(n-1, n+acc);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CD653C-F2E3-26B9-2042-6EE62AB61D80}"/>
              </a:ext>
            </a:extLst>
          </p:cNvPr>
          <p:cNvCxnSpPr/>
          <p:nvPr/>
        </p:nvCxnSpPr>
        <p:spPr>
          <a:xfrm flipH="1">
            <a:off x="2286000" y="2667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3">
            <a:extLst>
              <a:ext uri="{FF2B5EF4-FFF2-40B4-BE49-F238E27FC236}">
                <a16:creationId xmlns:a16="http://schemas.microsoft.com/office/drawing/2014/main" id="{13843AB4-2AFC-94A7-7543-A6D8231A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33800"/>
            <a:ext cx="3886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Before opt: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sum_acc(int n, int acc):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j_eq(n, 0, L1, L2)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acc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n = n-1;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acc = n+acc;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z =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sum_acc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(n, acc);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9747A8D-7B74-F45A-5ADF-C4473B6B4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733800"/>
            <a:ext cx="3886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After opt: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sum_acc(int n, int acc):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j_eq(n, 0, L1, L2)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acc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n = n-1;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acc = n+acc;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jmp sum_acc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95B464DF-B574-1DE0-951D-6FF2D051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Recursion==Loops</a:t>
            </a:r>
            <a:endParaRPr lang="zh-CN" altLang="en-US"/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806D6EDC-81E1-4004-0B28-53FD740AE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293938"/>
            <a:ext cx="2819400" cy="4000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j_eq(n, 0, L1, L2)</a:t>
            </a:r>
          </a:p>
        </p:txBody>
      </p:sp>
      <p:sp>
        <p:nvSpPr>
          <p:cNvPr id="17412" name="Text Box 5">
            <a:extLst>
              <a:ext uri="{FF2B5EF4-FFF2-40B4-BE49-F238E27FC236}">
                <a16:creationId xmlns:a16="http://schemas.microsoft.com/office/drawing/2014/main" id="{B567C04B-68E9-F9E3-E9BE-B9E46E0C5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411538"/>
            <a:ext cx="1676400" cy="4000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0</a:t>
            </a:r>
          </a:p>
        </p:txBody>
      </p:sp>
      <p:sp>
        <p:nvSpPr>
          <p:cNvPr id="17413" name="Text Box 6">
            <a:extLst>
              <a:ext uri="{FF2B5EF4-FFF2-40B4-BE49-F238E27FC236}">
                <a16:creationId xmlns:a16="http://schemas.microsoft.com/office/drawing/2014/main" id="{4942761C-9037-F96E-32CF-A2FA3BECA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75138"/>
            <a:ext cx="3581400" cy="11445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n = n-1;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acc = n+acc;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return sum_acc(n, acc);</a:t>
            </a:r>
          </a:p>
        </p:txBody>
      </p:sp>
      <p:cxnSp>
        <p:nvCxnSpPr>
          <p:cNvPr id="17414" name="AutoShape 25">
            <a:extLst>
              <a:ext uri="{FF2B5EF4-FFF2-40B4-BE49-F238E27FC236}">
                <a16:creationId xmlns:a16="http://schemas.microsoft.com/office/drawing/2014/main" id="{A7B56E45-06EC-5935-E4B1-AB41EF11EA00}"/>
              </a:ext>
            </a:extLst>
          </p:cNvPr>
          <p:cNvCxnSpPr>
            <a:cxnSpLocks noChangeShapeType="1"/>
            <a:stCxn id="17411" idx="2"/>
            <a:endCxn id="17412" idx="0"/>
          </p:cNvCxnSpPr>
          <p:nvPr/>
        </p:nvCxnSpPr>
        <p:spPr bwMode="auto">
          <a:xfrm flipH="1">
            <a:off x="914400" y="2693988"/>
            <a:ext cx="1714500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AutoShape 26">
            <a:extLst>
              <a:ext uri="{FF2B5EF4-FFF2-40B4-BE49-F238E27FC236}">
                <a16:creationId xmlns:a16="http://schemas.microsoft.com/office/drawing/2014/main" id="{A654CA24-1C06-2512-4919-334A62929990}"/>
              </a:ext>
            </a:extLst>
          </p:cNvPr>
          <p:cNvCxnSpPr>
            <a:cxnSpLocks noChangeShapeType="1"/>
            <a:stCxn id="17411" idx="2"/>
            <a:endCxn id="17413" idx="0"/>
          </p:cNvCxnSpPr>
          <p:nvPr/>
        </p:nvCxnSpPr>
        <p:spPr bwMode="auto">
          <a:xfrm flipH="1">
            <a:off x="2095500" y="2693988"/>
            <a:ext cx="533400" cy="158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6" name="TextBox 11">
            <a:extLst>
              <a:ext uri="{FF2B5EF4-FFF2-40B4-BE49-F238E27FC236}">
                <a16:creationId xmlns:a16="http://schemas.microsoft.com/office/drawing/2014/main" id="{3DA97B4D-3CB7-E4D7-52E8-C9094BE7F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9138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sum_acc:</a:t>
            </a:r>
            <a:endParaRPr lang="zh-CN" altLang="en-US"/>
          </a:p>
        </p:txBody>
      </p:sp>
      <p:sp>
        <p:nvSpPr>
          <p:cNvPr id="17417" name="TextBox 16">
            <a:extLst>
              <a:ext uri="{FF2B5EF4-FFF2-40B4-BE49-F238E27FC236}">
                <a16:creationId xmlns:a16="http://schemas.microsoft.com/office/drawing/2014/main" id="{5A3F8E15-A70D-570D-C6EC-D3F72B7D4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92438"/>
            <a:ext cx="60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L1:</a:t>
            </a:r>
            <a:endParaRPr lang="zh-CN" altLang="en-US"/>
          </a:p>
        </p:txBody>
      </p:sp>
      <p:sp>
        <p:nvSpPr>
          <p:cNvPr id="17418" name="TextBox 17">
            <a:extLst>
              <a:ext uri="{FF2B5EF4-FFF2-40B4-BE49-F238E27FC236}">
                <a16:creationId xmlns:a16="http://schemas.microsoft.com/office/drawing/2014/main" id="{4C6DD5D8-AB6B-E86F-2E34-6DA61E69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624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L2:</a:t>
            </a:r>
            <a:endParaRPr lang="zh-CN" altLang="en-US"/>
          </a:p>
        </p:txBody>
      </p:sp>
      <p:sp>
        <p:nvSpPr>
          <p:cNvPr id="17419" name="Text Box 4">
            <a:extLst>
              <a:ext uri="{FF2B5EF4-FFF2-40B4-BE49-F238E27FC236}">
                <a16:creationId xmlns:a16="http://schemas.microsoft.com/office/drawing/2014/main" id="{BEAE4B9C-471A-D0A1-DA4B-6DB444E02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057400"/>
            <a:ext cx="2819400" cy="4000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j_eq(n,0, L1, L2)</a:t>
            </a:r>
          </a:p>
        </p:txBody>
      </p:sp>
      <p:sp>
        <p:nvSpPr>
          <p:cNvPr id="17420" name="Text Box 5">
            <a:extLst>
              <a:ext uri="{FF2B5EF4-FFF2-40B4-BE49-F238E27FC236}">
                <a16:creationId xmlns:a16="http://schemas.microsoft.com/office/drawing/2014/main" id="{36D4D96D-91BD-C837-372F-92426A31A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352800"/>
            <a:ext cx="1981200" cy="4000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acc</a:t>
            </a:r>
          </a:p>
        </p:txBody>
      </p:sp>
      <p:sp>
        <p:nvSpPr>
          <p:cNvPr id="17421" name="Text Box 6">
            <a:extLst>
              <a:ext uri="{FF2B5EF4-FFF2-40B4-BE49-F238E27FC236}">
                <a16:creationId xmlns:a16="http://schemas.microsoft.com/office/drawing/2014/main" id="{BFEC3A1D-4098-4F56-552B-D28319EB3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165600"/>
            <a:ext cx="3124200" cy="11445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n = n-1;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acc = n+acc;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jmp sum_acc;</a:t>
            </a:r>
          </a:p>
        </p:txBody>
      </p:sp>
      <p:cxnSp>
        <p:nvCxnSpPr>
          <p:cNvPr id="17422" name="AutoShape 25">
            <a:extLst>
              <a:ext uri="{FF2B5EF4-FFF2-40B4-BE49-F238E27FC236}">
                <a16:creationId xmlns:a16="http://schemas.microsoft.com/office/drawing/2014/main" id="{CEDF779A-3940-8D69-1938-EA14CACDB59C}"/>
              </a:ext>
            </a:extLst>
          </p:cNvPr>
          <p:cNvCxnSpPr>
            <a:cxnSpLocks noChangeShapeType="1"/>
            <a:stCxn id="17419" idx="2"/>
            <a:endCxn id="17420" idx="0"/>
          </p:cNvCxnSpPr>
          <p:nvPr/>
        </p:nvCxnSpPr>
        <p:spPr bwMode="auto">
          <a:xfrm flipH="1">
            <a:off x="5029200" y="2457450"/>
            <a:ext cx="1790700" cy="895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26">
            <a:extLst>
              <a:ext uri="{FF2B5EF4-FFF2-40B4-BE49-F238E27FC236}">
                <a16:creationId xmlns:a16="http://schemas.microsoft.com/office/drawing/2014/main" id="{85761FA5-EB0E-63DD-0288-4DEE608AFA7C}"/>
              </a:ext>
            </a:extLst>
          </p:cNvPr>
          <p:cNvCxnSpPr>
            <a:cxnSpLocks noChangeShapeType="1"/>
            <a:stCxn id="17419" idx="2"/>
            <a:endCxn id="17421" idx="0"/>
          </p:cNvCxnSpPr>
          <p:nvPr/>
        </p:nvCxnSpPr>
        <p:spPr bwMode="auto">
          <a:xfrm flipH="1">
            <a:off x="6515100" y="2457450"/>
            <a:ext cx="304800" cy="170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TextBox 40">
            <a:extLst>
              <a:ext uri="{FF2B5EF4-FFF2-40B4-BE49-F238E27FC236}">
                <a16:creationId xmlns:a16="http://schemas.microsoft.com/office/drawing/2014/main" id="{80381810-1A57-D499-93E6-BC1EDB0FD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7526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sum_acc:</a:t>
            </a:r>
            <a:endParaRPr lang="zh-CN" altLang="en-US"/>
          </a:p>
        </p:txBody>
      </p:sp>
      <p:sp>
        <p:nvSpPr>
          <p:cNvPr id="17425" name="TextBox 41">
            <a:extLst>
              <a:ext uri="{FF2B5EF4-FFF2-40B4-BE49-F238E27FC236}">
                <a16:creationId xmlns:a16="http://schemas.microsoft.com/office/drawing/2014/main" id="{57E554BB-6DBF-F7DF-80EF-FEEB2374A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9718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L1:</a:t>
            </a:r>
            <a:endParaRPr lang="zh-CN" altLang="en-US"/>
          </a:p>
        </p:txBody>
      </p:sp>
      <p:sp>
        <p:nvSpPr>
          <p:cNvPr id="17426" name="TextBox 42">
            <a:extLst>
              <a:ext uri="{FF2B5EF4-FFF2-40B4-BE49-F238E27FC236}">
                <a16:creationId xmlns:a16="http://schemas.microsoft.com/office/drawing/2014/main" id="{BC34657A-4F08-94B6-DDBB-331BCAFB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100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L2:</a:t>
            </a:r>
            <a:endParaRPr lang="zh-CN" altLang="en-US"/>
          </a:p>
        </p:txBody>
      </p:sp>
      <p:cxnSp>
        <p:nvCxnSpPr>
          <p:cNvPr id="17427" name="AutoShape 26">
            <a:extLst>
              <a:ext uri="{FF2B5EF4-FFF2-40B4-BE49-F238E27FC236}">
                <a16:creationId xmlns:a16="http://schemas.microsoft.com/office/drawing/2014/main" id="{9E11C8EB-4F62-A940-1C0E-E42E1B1C8186}"/>
              </a:ext>
            </a:extLst>
          </p:cNvPr>
          <p:cNvCxnSpPr>
            <a:cxnSpLocks noChangeShapeType="1"/>
            <a:endCxn id="17411" idx="0"/>
          </p:cNvCxnSpPr>
          <p:nvPr/>
        </p:nvCxnSpPr>
        <p:spPr bwMode="auto">
          <a:xfrm>
            <a:off x="2362200" y="1912938"/>
            <a:ext cx="2667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形状 51">
            <a:extLst>
              <a:ext uri="{FF2B5EF4-FFF2-40B4-BE49-F238E27FC236}">
                <a16:creationId xmlns:a16="http://schemas.microsoft.com/office/drawing/2014/main" id="{F5103F91-BDC7-6A49-DA47-A6F1F7EB3328}"/>
              </a:ext>
            </a:extLst>
          </p:cNvPr>
          <p:cNvCxnSpPr>
            <a:stCxn id="17421" idx="2"/>
            <a:endCxn id="17419" idx="0"/>
          </p:cNvCxnSpPr>
          <p:nvPr/>
        </p:nvCxnSpPr>
        <p:spPr>
          <a:xfrm rot="5400000" flipH="1" flipV="1">
            <a:off x="5041106" y="3531394"/>
            <a:ext cx="3252788" cy="304800"/>
          </a:xfrm>
          <a:prstGeom prst="curvedConnector5">
            <a:avLst>
              <a:gd name="adj1" fmla="val -14996"/>
              <a:gd name="adj2" fmla="val 827500"/>
              <a:gd name="adj3" fmla="val 12671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29" name="AutoShape 26">
            <a:extLst>
              <a:ext uri="{FF2B5EF4-FFF2-40B4-BE49-F238E27FC236}">
                <a16:creationId xmlns:a16="http://schemas.microsoft.com/office/drawing/2014/main" id="{80FC21D4-383C-A5E3-E117-217A451FB2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53200" y="1676400"/>
            <a:ext cx="2667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03131DB-8519-B1C5-FE38-9639D715D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410200"/>
            <a:ext cx="3276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3333CC"/>
                </a:solidFill>
              </a:rPr>
              <a:t>Tail recursion optimization </a:t>
            </a:r>
            <a:r>
              <a:rPr lang="en-US" altLang="zh-CN" dirty="0"/>
              <a:t>converts (tail) </a:t>
            </a:r>
            <a:r>
              <a:rPr lang="en-US" altLang="zh-CN" dirty="0">
                <a:solidFill>
                  <a:srgbClr val="FF0000"/>
                </a:solidFill>
              </a:rPr>
              <a:t>recursions</a:t>
            </a:r>
            <a:r>
              <a:rPr lang="en-US" altLang="zh-CN" dirty="0"/>
              <a:t> into </a:t>
            </a:r>
            <a:r>
              <a:rPr lang="en-US" altLang="zh-CN" dirty="0">
                <a:solidFill>
                  <a:srgbClr val="FF0000"/>
                </a:solidFill>
              </a:rPr>
              <a:t>loops</a:t>
            </a:r>
            <a:r>
              <a:rPr lang="en-US" altLang="zh-CN" dirty="0"/>
              <a:t>. In the future, we’ll see how to turn loops into recursions.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60B3AA0F-6852-1D1B-E18D-2FB6B204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Observations</a:t>
            </a:r>
            <a:endParaRPr lang="zh-CN" altLang="en-US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DFB4475F-B2BC-67F3-638A-7449D4B64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Functions in tail recursion forms are good for optimizations</a:t>
            </a:r>
          </a:p>
          <a:p>
            <a:pPr lvl="1"/>
            <a:r>
              <a:rPr lang="en-US" altLang="zh-CN"/>
              <a:t>compilers turn recursions into loops</a:t>
            </a:r>
          </a:p>
          <a:p>
            <a:r>
              <a:rPr lang="en-US" altLang="zh-CN"/>
              <a:t>However, writing tail recursion manually is hard, if not impossible</a:t>
            </a:r>
          </a:p>
          <a:p>
            <a:r>
              <a:rPr lang="en-US" altLang="zh-CN"/>
              <a:t>So, is there any algorithm to convert any function into tail recursion form?</a:t>
            </a:r>
          </a:p>
          <a:p>
            <a:pPr lvl="1"/>
            <a:r>
              <a:rPr lang="en-US" altLang="zh-CN"/>
              <a:t>Yes! the </a:t>
            </a:r>
            <a:r>
              <a:rPr lang="en-US" altLang="zh-CN">
                <a:solidFill>
                  <a:srgbClr val="3333CC"/>
                </a:solidFill>
              </a:rPr>
              <a:t>continuation-passing style</a:t>
            </a:r>
            <a:endParaRPr lang="zh-CN" altLang="en-US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63D5370-E41E-6C0A-C00C-F18CE89AB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Writing tail recursion </a:t>
            </a:r>
            <a:r>
              <a:rPr lang="en-US" altLang="zh-CN" i="1" dirty="0"/>
              <a:t>manually</a:t>
            </a:r>
            <a:r>
              <a:rPr lang="zh-CN" altLang="en-US" dirty="0"/>
              <a:t> </a:t>
            </a:r>
            <a:r>
              <a:rPr lang="en-US" altLang="zh-CN" dirty="0"/>
              <a:t>is hard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E116C62-DDA2-DE63-5A26-880E959EB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3505200" cy="1944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Non-tail recursion: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int sum(int n){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if(n==0)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n+sum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(n-1);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460" name="TextBox 16">
            <a:extLst>
              <a:ext uri="{FF2B5EF4-FFF2-40B4-BE49-F238E27FC236}">
                <a16:creationId xmlns:a16="http://schemas.microsoft.com/office/drawing/2014/main" id="{B1F4BC47-BF8F-526B-0513-54EC8EE64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828800"/>
            <a:ext cx="5181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It requires programmer creativity and ingenuity to write tail recursion manually!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/>
              <a:t>For instance, consider how to write a tail recursion version for the following function: 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6B1654E-EBB2-0615-FBF4-019855FAA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303713"/>
            <a:ext cx="449580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Tail recursion: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int sum_acc(int n, int acc){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if(n==0)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return acc;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sum_acc(n-1, n+acc);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3152ECF-4752-E166-806E-198F961E9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57600"/>
            <a:ext cx="419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Non-tail recursion: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int fib(int n){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if(n==0||n==1)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return 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fib(n-2)+fib(n-1);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80CA58A9-829D-5DE7-F2EC-94F642C1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7EABCC4B-2961-B96E-CA7B-ABD26CC4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Continuation passing style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18387B66-149E-7957-3E79-0CC0A006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Continuation passing style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35F3D4D3-245A-D101-A56E-93AAB88F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function </a:t>
            </a:r>
            <a:r>
              <a:rPr lang="en-US" altLang="zh-CN" dirty="0">
                <a:solidFill>
                  <a:srgbClr val="0432FF"/>
                </a:solidFill>
              </a:rPr>
              <a:t>f</a:t>
            </a:r>
            <a:r>
              <a:rPr lang="en-US" altLang="zh-CN" dirty="0"/>
              <a:t> takes an extra argument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rgbClr val="0432FF"/>
                </a:solidFill>
              </a:rPr>
              <a:t>cont</a:t>
            </a:r>
            <a:endParaRPr lang="en-US" altLang="zh-CN" dirty="0">
              <a:solidFill>
                <a:srgbClr val="0432FF"/>
              </a:solidFill>
            </a:endParaRPr>
          </a:p>
          <a:p>
            <a:pPr lvl="1"/>
            <a:r>
              <a:rPr lang="en-US" altLang="zh-CN" dirty="0" err="1">
                <a:solidFill>
                  <a:srgbClr val="0432FF"/>
                </a:solidFill>
              </a:rPr>
              <a:t>cont</a:t>
            </a:r>
            <a:r>
              <a:rPr lang="en-US" altLang="zh-CN" dirty="0"/>
              <a:t> is a function, and accepts the return value of </a:t>
            </a:r>
            <a:r>
              <a:rPr lang="en-US" altLang="zh-CN" dirty="0">
                <a:solidFill>
                  <a:srgbClr val="0432FF"/>
                </a:solidFill>
              </a:rPr>
              <a:t>f</a:t>
            </a:r>
          </a:p>
          <a:p>
            <a:pPr lvl="1"/>
            <a:r>
              <a:rPr lang="en-US" altLang="zh-CN" dirty="0" err="1">
                <a:solidFill>
                  <a:srgbClr val="0432FF"/>
                </a:solidFill>
              </a:rPr>
              <a:t>cont</a:t>
            </a:r>
            <a:r>
              <a:rPr lang="en-US" altLang="zh-CN" dirty="0"/>
              <a:t> specifies </a:t>
            </a:r>
            <a:r>
              <a:rPr lang="en-US" altLang="zh-CN" i="1" dirty="0">
                <a:solidFill>
                  <a:srgbClr val="0432FF"/>
                </a:solidFill>
              </a:rPr>
              <a:t>what to do next</a:t>
            </a:r>
          </a:p>
          <a:p>
            <a:pPr lvl="1"/>
            <a:r>
              <a:rPr lang="en-US" altLang="zh-CN" dirty="0"/>
              <a:t>so, technically, function f does not return</a:t>
            </a:r>
          </a:p>
          <a:p>
            <a:pPr lvl="2"/>
            <a:r>
              <a:rPr lang="en-US" altLang="zh-CN" dirty="0"/>
              <a:t>instead, it will call </a:t>
            </a:r>
            <a:r>
              <a:rPr lang="en-US" altLang="zh-CN" dirty="0" err="1">
                <a:solidFill>
                  <a:srgbClr val="0432FF"/>
                </a:solidFill>
              </a:rPr>
              <a:t>cont</a:t>
            </a:r>
            <a:r>
              <a:rPr lang="en-US" altLang="zh-CN" dirty="0"/>
              <a:t> when returning</a:t>
            </a:r>
          </a:p>
          <a:p>
            <a:r>
              <a:rPr lang="en-US" altLang="zh-CN" dirty="0"/>
              <a:t>This programming style is ubiquitous:</a:t>
            </a:r>
          </a:p>
          <a:p>
            <a:pPr>
              <a:buFont typeface="Wingdings" pitchFamily="2" charset="0"/>
              <a:buNone/>
            </a:pPr>
            <a:r>
              <a:rPr lang="en-US" altLang="zh-CN" sz="2400" dirty="0" err="1">
                <a:solidFill>
                  <a:srgbClr val="3333CC"/>
                </a:solidFill>
              </a:rPr>
              <a:t>get_url</a:t>
            </a:r>
            <a:r>
              <a:rPr lang="en-US" altLang="zh-CN" sz="2400" dirty="0">
                <a:solidFill>
                  <a:srgbClr val="3333CC"/>
                </a:solidFill>
              </a:rPr>
              <a:t>(“</a:t>
            </a:r>
            <a:r>
              <a:rPr lang="en-US" altLang="zh-CN" sz="2400" dirty="0" err="1">
                <a:solidFill>
                  <a:srgbClr val="3333CC"/>
                </a:solidFill>
              </a:rPr>
              <a:t>some_url</a:t>
            </a:r>
            <a:r>
              <a:rPr lang="en-US" altLang="zh-CN" sz="2400" dirty="0">
                <a:solidFill>
                  <a:srgbClr val="3333CC"/>
                </a:solidFill>
              </a:rPr>
              <a:t>”,  </a:t>
            </a:r>
            <a:r>
              <a:rPr lang="el-GR" altLang="zh-CN" sz="2400" dirty="0">
                <a:solidFill>
                  <a:srgbClr val="3333CC"/>
                </a:solidFill>
              </a:rPr>
              <a:t>λ</a:t>
            </a:r>
            <a:r>
              <a:rPr lang="en-US" altLang="zh-CN" sz="2400" dirty="0">
                <a:solidFill>
                  <a:srgbClr val="3333CC"/>
                </a:solidFill>
              </a:rPr>
              <a:t> (html){process(html);})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8079B28-1368-0175-6360-F2577E20D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Middle End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DF879AA-003E-5B4A-C4A3-0FE5A7114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8954F7F7-5909-7826-4EC3-169311795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4C00C0F8-AAF2-D67A-7023-B8F32F885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4102" name="AutoShape 6">
            <a:extLst>
              <a:ext uri="{FF2B5EF4-FFF2-40B4-BE49-F238E27FC236}">
                <a16:creationId xmlns:a16="http://schemas.microsoft.com/office/drawing/2014/main" id="{F1D7D3A6-69FB-9D5B-1C60-1E6A67FE4253}"/>
              </a:ext>
            </a:extLst>
          </p:cNvPr>
          <p:cNvCxnSpPr>
            <a:cxnSpLocks noChangeShapeType="1"/>
            <a:stCxn id="4100" idx="3"/>
            <a:endCxn id="4101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AutoShape 7">
            <a:extLst>
              <a:ext uri="{FF2B5EF4-FFF2-40B4-BE49-F238E27FC236}">
                <a16:creationId xmlns:a16="http://schemas.microsoft.com/office/drawing/2014/main" id="{5168348E-D3DC-5614-E760-3791B5397C57}"/>
              </a:ext>
            </a:extLst>
          </p:cNvPr>
          <p:cNvCxnSpPr>
            <a:cxnSpLocks noChangeShapeType="1"/>
            <a:endCxn id="4112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AutoShape 8">
            <a:extLst>
              <a:ext uri="{FF2B5EF4-FFF2-40B4-BE49-F238E27FC236}">
                <a16:creationId xmlns:a16="http://schemas.microsoft.com/office/drawing/2014/main" id="{925E0B0C-CB60-56CB-CC4D-17C88C072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4105" name="AutoShape 9">
            <a:extLst>
              <a:ext uri="{FF2B5EF4-FFF2-40B4-BE49-F238E27FC236}">
                <a16:creationId xmlns:a16="http://schemas.microsoft.com/office/drawing/2014/main" id="{E0CD0662-B133-7289-7275-0BE198CEF5F0}"/>
              </a:ext>
            </a:extLst>
          </p:cNvPr>
          <p:cNvCxnSpPr>
            <a:cxnSpLocks noChangeShapeType="1"/>
            <a:stCxn id="4101" idx="3"/>
            <a:endCxn id="4104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AutoShape 10">
            <a:extLst>
              <a:ext uri="{FF2B5EF4-FFF2-40B4-BE49-F238E27FC236}">
                <a16:creationId xmlns:a16="http://schemas.microsoft.com/office/drawing/2014/main" id="{82A58F67-FADE-F73D-E276-30574AA83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back</a:t>
            </a:r>
          </a:p>
        </p:txBody>
      </p:sp>
      <p:cxnSp>
        <p:nvCxnSpPr>
          <p:cNvPr id="4107" name="AutoShape 11">
            <a:extLst>
              <a:ext uri="{FF2B5EF4-FFF2-40B4-BE49-F238E27FC236}">
                <a16:creationId xmlns:a16="http://schemas.microsoft.com/office/drawing/2014/main" id="{1A56968D-C3BD-A837-0C66-06EBC7079A7C}"/>
              </a:ext>
            </a:extLst>
          </p:cNvPr>
          <p:cNvCxnSpPr>
            <a:cxnSpLocks noChangeShapeType="1"/>
            <a:stCxn id="4108" idx="3"/>
            <a:endCxn id="4106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2">
            <a:extLst>
              <a:ext uri="{FF2B5EF4-FFF2-40B4-BE49-F238E27FC236}">
                <a16:creationId xmlns:a16="http://schemas.microsoft.com/office/drawing/2014/main" id="{B258E7B7-B798-D829-9259-40C52462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more IR and translation</a:t>
            </a:r>
          </a:p>
        </p:txBody>
      </p:sp>
      <p:cxnSp>
        <p:nvCxnSpPr>
          <p:cNvPr id="4109" name="AutoShape 13">
            <a:extLst>
              <a:ext uri="{FF2B5EF4-FFF2-40B4-BE49-F238E27FC236}">
                <a16:creationId xmlns:a16="http://schemas.microsoft.com/office/drawing/2014/main" id="{22169E61-BB9F-939D-AD02-A781E1B96DFC}"/>
              </a:ext>
            </a:extLst>
          </p:cNvPr>
          <p:cNvCxnSpPr>
            <a:cxnSpLocks noChangeShapeType="1"/>
            <a:stCxn id="4104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4">
            <a:extLst>
              <a:ext uri="{FF2B5EF4-FFF2-40B4-BE49-F238E27FC236}">
                <a16:creationId xmlns:a16="http://schemas.microsoft.com/office/drawing/2014/main" id="{C72E2851-F657-D8D1-9269-F94BDEB71987}"/>
              </a:ext>
            </a:extLst>
          </p:cNvPr>
          <p:cNvCxnSpPr>
            <a:cxnSpLocks noChangeShapeType="1"/>
            <a:stCxn id="4112" idx="3"/>
            <a:endCxn id="4108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1" name="AutoShape 15">
            <a:extLst>
              <a:ext uri="{FF2B5EF4-FFF2-40B4-BE49-F238E27FC236}">
                <a16:creationId xmlns:a16="http://schemas.microsoft.com/office/drawing/2014/main" id="{53AACF03-4E0A-3338-6872-816EF27C7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4112" name="AutoShape 16">
            <a:extLst>
              <a:ext uri="{FF2B5EF4-FFF2-40B4-BE49-F238E27FC236}">
                <a16:creationId xmlns:a16="http://schemas.microsoft.com/office/drawing/2014/main" id="{10CD9843-78B2-3C12-4CCF-D24D3464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B8AD5FB7-E839-4234-0D65-88AFF678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insight</a:t>
            </a:r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0F30E6-06DE-004B-8352-557840811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81200"/>
            <a:ext cx="441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Non-tail recursion: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sum(int n,               ):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j_eq(n, 0, L1, L2)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x = sum(n-1,       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y = n+x;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CF62EF-970F-8A1A-124D-538A2F0C1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8600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int-&gt;int cont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911B2D5-1CB5-088D-3B1F-D69D0ABC5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0040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cont(0)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0F50A8A-2CDC-5818-DCB0-8CC34E1B89DF}"/>
              </a:ext>
            </a:extLst>
          </p:cNvPr>
          <p:cNvCxnSpPr/>
          <p:nvPr/>
        </p:nvCxnSpPr>
        <p:spPr>
          <a:xfrm>
            <a:off x="533400" y="3352800"/>
            <a:ext cx="12954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9828C65-058A-B8D4-3455-FB4152302413}"/>
              </a:ext>
            </a:extLst>
          </p:cNvPr>
          <p:cNvCxnSpPr/>
          <p:nvPr/>
        </p:nvCxnSpPr>
        <p:spPr>
          <a:xfrm>
            <a:off x="533400" y="4572000"/>
            <a:ext cx="12954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0CFD1C45-C1DD-D4E4-5FB6-BE01404F6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41960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cont(y)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  <p:sp>
        <p:nvSpPr>
          <p:cNvPr id="11" name="L 形 10">
            <a:extLst>
              <a:ext uri="{FF2B5EF4-FFF2-40B4-BE49-F238E27FC236}">
                <a16:creationId xmlns:a16="http://schemas.microsoft.com/office/drawing/2014/main" id="{BE663D5A-685A-ABC5-F21B-9204C717383C}"/>
              </a:ext>
            </a:extLst>
          </p:cNvPr>
          <p:cNvSpPr/>
          <p:nvPr/>
        </p:nvSpPr>
        <p:spPr>
          <a:xfrm>
            <a:off x="381000" y="3733800"/>
            <a:ext cx="2590800" cy="1066800"/>
          </a:xfrm>
          <a:prstGeom prst="corner">
            <a:avLst>
              <a:gd name="adj1" fmla="val 63824"/>
              <a:gd name="adj2" fmla="val 66129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50E86-286F-E8A6-FA08-DF652279B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562600"/>
            <a:ext cx="3733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This is the </a:t>
            </a:r>
            <a:r>
              <a:rPr lang="en-US" altLang="zh-CN">
                <a:solidFill>
                  <a:srgbClr val="3333CC"/>
                </a:solidFill>
              </a:rPr>
              <a:t>future</a:t>
            </a:r>
            <a:r>
              <a:rPr lang="en-US" altLang="zh-CN"/>
              <a:t> for the recursive function call. Wrap it into a continuation!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6DFE441-C8D2-BC77-7B82-0D3702A2E675}"/>
              </a:ext>
            </a:extLst>
          </p:cNvPr>
          <p:cNvCxnSpPr/>
          <p:nvPr/>
        </p:nvCxnSpPr>
        <p:spPr>
          <a:xfrm flipH="1" flipV="1">
            <a:off x="1295400" y="4800600"/>
            <a:ext cx="76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3">
            <a:extLst>
              <a:ext uri="{FF2B5EF4-FFF2-40B4-BE49-F238E27FC236}">
                <a16:creationId xmlns:a16="http://schemas.microsoft.com/office/drawing/2014/main" id="{6DD849E0-A7DB-0EAC-A6B6-F0B006286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cont’</a:t>
            </a:r>
            <a:endParaRPr lang="en-US" altLang="zh-CN" sz="2000" b="1" kern="0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</p:txBody>
      </p: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6D88163B-9C4B-8404-69B6-F80C63CD1869}"/>
              </a:ext>
            </a:extLst>
          </p:cNvPr>
          <p:cNvCxnSpPr>
            <a:stCxn id="11" idx="3"/>
            <a:endCxn id="19" idx="0"/>
          </p:cNvCxnSpPr>
          <p:nvPr/>
        </p:nvCxnSpPr>
        <p:spPr>
          <a:xfrm rot="16200000" flipH="1">
            <a:off x="1833563" y="2633662"/>
            <a:ext cx="76200" cy="2276475"/>
          </a:xfrm>
          <a:prstGeom prst="curvedConnector3">
            <a:avLst>
              <a:gd name="adj1" fmla="val -3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3">
            <a:extLst>
              <a:ext uri="{FF2B5EF4-FFF2-40B4-BE49-F238E27FC236}">
                <a16:creationId xmlns:a16="http://schemas.microsoft.com/office/drawing/2014/main" id="{A92AFC9D-E3D6-E5D9-6CC5-66A0A5577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133600"/>
            <a:ext cx="4114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</a:rPr>
              <a:t>Where: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cont’ = </a:t>
            </a:r>
            <a:r>
              <a:rPr lang="el-GR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λ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(int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y = n+x;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cont(y);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0D37B1-919A-46A7-D6B0-2AA289258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00600"/>
            <a:ext cx="449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This is a </a:t>
            </a:r>
            <a:r>
              <a:rPr lang="el-GR" altLang="zh-CN" sz="2000"/>
              <a:t>λ</a:t>
            </a:r>
            <a:r>
              <a:rPr lang="en-US" altLang="zh-CN" sz="2000"/>
              <a:t>, with free variables: </a:t>
            </a:r>
            <a:r>
              <a:rPr lang="en-US" altLang="zh-CN" sz="2000">
                <a:solidFill>
                  <a:srgbClr val="3333CC"/>
                </a:solidFill>
              </a:rPr>
              <a:t>n, cont</a:t>
            </a:r>
            <a:r>
              <a:rPr lang="en-US" altLang="zh-CN" sz="2000"/>
              <a:t>.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19ACF47-3126-2EAE-76DC-ECD6A134C677}"/>
              </a:ext>
            </a:extLst>
          </p:cNvPr>
          <p:cNvCxnSpPr/>
          <p:nvPr/>
        </p:nvCxnSpPr>
        <p:spPr>
          <a:xfrm flipV="1">
            <a:off x="5715000" y="3505200"/>
            <a:ext cx="152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L 形 26">
            <a:extLst>
              <a:ext uri="{FF2B5EF4-FFF2-40B4-BE49-F238E27FC236}">
                <a16:creationId xmlns:a16="http://schemas.microsoft.com/office/drawing/2014/main" id="{6FF46E7E-D2BC-01EF-2F35-ABCBA2E2CC82}"/>
              </a:ext>
            </a:extLst>
          </p:cNvPr>
          <p:cNvSpPr/>
          <p:nvPr/>
        </p:nvSpPr>
        <p:spPr>
          <a:xfrm>
            <a:off x="4876800" y="2438400"/>
            <a:ext cx="2590800" cy="1066800"/>
          </a:xfrm>
          <a:prstGeom prst="corner">
            <a:avLst>
              <a:gd name="adj1" fmla="val 63824"/>
              <a:gd name="adj2" fmla="val 66129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  <p:bldP spid="19" grpId="0"/>
      <p:bldP spid="22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72575878-4FBC-7782-ECD2-32BEA1B3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insight</a:t>
            </a:r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904036-059F-F03A-CDD8-D06B3700A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81200"/>
            <a:ext cx="441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Result is tail recursion: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sum(int n,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int-&gt;int cont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):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j_eq(n, 0, L1, L2)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cont(0);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sum(n-1, </a:t>
            </a:r>
            <a:r>
              <a:rPr lang="el-GR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λ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(int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            y = n+x;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            cont(y);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          }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4C855AA5-F623-27D3-C440-D716A5E65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981200"/>
            <a:ext cx="441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Closure conversion: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sum(int n,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int-&gt;int cont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):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j_eq(n, 0, L1, L2)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cont(0);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f = new{new{n, cont},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      f_code}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sum(n-1,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f_code(env, int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n = #n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cont = #cont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y = n+x;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cont(y);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ED47521C-AA94-CBE4-5C02-1AB6AA92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2E287956-9901-F6D6-0859-AFDBAE6B8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981200"/>
            <a:ext cx="441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Closure conversion: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sum(int n, int-&gt;int cont):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j_eq(n, 0, L1, L2)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cont(0);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f = new{new{n, cont},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      f_code}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sum(n-1,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f_code(env, int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n = #n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cont = #cont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y = n+x;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cont(y);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}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ABFB5B7-E6F7-83A8-F4CD-700C0F99C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81200"/>
            <a:ext cx="441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Sample substitution: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sum(3, cont)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sum(2, cont’)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sum(1, cont’’)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sum(0, cont’’’)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55BD70-F3E2-ECAB-5DDA-6B728FB60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19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3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cont</a:t>
            </a:r>
            <a:endParaRPr lang="en-US" altLang="zh-CN" sz="20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BA29E4-C29B-927D-CA65-B34C5E842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4290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f_code</a:t>
            </a:r>
            <a:endParaRPr lang="en-US" altLang="zh-CN" sz="20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CF8ED3D-66E9-84DA-508D-88F7197FA2A9}"/>
              </a:ext>
            </a:extLst>
          </p:cNvPr>
          <p:cNvCxnSpPr/>
          <p:nvPr/>
        </p:nvCxnSpPr>
        <p:spPr>
          <a:xfrm flipH="1">
            <a:off x="3048000" y="3657600"/>
            <a:ext cx="41148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:a16="http://schemas.microsoft.com/office/drawing/2014/main" id="{A4604E21-BFFE-7E14-77A0-39D1D9BDB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1148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2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cont</a:t>
            </a:r>
            <a:endParaRPr lang="en-US" altLang="zh-CN" sz="200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3A36AAB-5980-5B85-0555-8A3AB52EF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7244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f_code</a:t>
            </a:r>
            <a:endParaRPr lang="en-US" altLang="zh-CN" sz="200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2A8F2746-7534-366C-568A-BC0582766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102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1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cont</a:t>
            </a:r>
            <a:endParaRPr lang="en-US" altLang="zh-CN" sz="2000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839B50FE-11E6-7A3B-D279-4B92716F9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0198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f_code</a:t>
            </a:r>
            <a:endParaRPr lang="en-US" altLang="zh-CN" sz="2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75E9E9-502B-F17D-3A2B-D5834DAA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2484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Stack frames go into heap!</a:t>
            </a:r>
            <a:endParaRPr lang="zh-CN" altLang="en-US"/>
          </a:p>
        </p:txBody>
      </p: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27C20EC0-4ACB-AC4E-5580-FD83D32286B6}"/>
              </a:ext>
            </a:extLst>
          </p:cNvPr>
          <p:cNvCxnSpPr>
            <a:endCxn id="7" idx="3"/>
          </p:cNvCxnSpPr>
          <p:nvPr/>
        </p:nvCxnSpPr>
        <p:spPr>
          <a:xfrm rot="5400000" flipH="1" flipV="1">
            <a:off x="7639050" y="3905250"/>
            <a:ext cx="952500" cy="381000"/>
          </a:xfrm>
          <a:prstGeom prst="curvedConnector4">
            <a:avLst>
              <a:gd name="adj1" fmla="val 10581"/>
              <a:gd name="adj2" fmla="val 229677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曲线连接符 23">
            <a:extLst>
              <a:ext uri="{FF2B5EF4-FFF2-40B4-BE49-F238E27FC236}">
                <a16:creationId xmlns:a16="http://schemas.microsoft.com/office/drawing/2014/main" id="{FE591A1A-0E33-EED6-6890-F8AE81BFA1AD}"/>
              </a:ext>
            </a:extLst>
          </p:cNvPr>
          <p:cNvCxnSpPr>
            <a:endCxn id="14" idx="3"/>
          </p:cNvCxnSpPr>
          <p:nvPr/>
        </p:nvCxnSpPr>
        <p:spPr>
          <a:xfrm rot="5400000" flipH="1" flipV="1">
            <a:off x="7658100" y="5181600"/>
            <a:ext cx="914400" cy="381000"/>
          </a:xfrm>
          <a:prstGeom prst="curvedConnector4">
            <a:avLst>
              <a:gd name="adj1" fmla="val 15389"/>
              <a:gd name="adj2" fmla="val 214194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ED6D1D-2958-E46A-3A76-DBB069A09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4290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cont’</a:t>
            </a:r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006FF7-9EA8-4BD4-6F5D-B67E7A84C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735513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cont’’</a:t>
            </a:r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6214CC-A305-203A-7C39-077766BA5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954713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cont’’’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  <p:bldP spid="19" grpId="0" animBg="1"/>
      <p:bldP spid="21" grpId="0" animBg="1"/>
      <p:bldP spid="23" grpId="0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AA82CC2-997D-1A29-0F49-2A1EA7E79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What’s essentially a call stack?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0CB2F2E-6D51-3321-1423-3AB883018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3276600" cy="1944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source: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sum(int n){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if(n==0)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n+sum(n-1);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8EDCA-7A56-E035-76EA-B2E39B499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62400"/>
            <a:ext cx="327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Substitutions: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sum(3)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3+sum(2)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3+2+sum(1)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3+2+1+sum(0)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3+2+1+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3+2+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6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tx2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008DC5CC-CD6C-EC89-AED0-9296E7773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8288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447A1A71-D1A8-5572-BB74-7EEBE0E52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38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3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25607" name="Rectangle 5">
            <a:extLst>
              <a:ext uri="{FF2B5EF4-FFF2-40B4-BE49-F238E27FC236}">
                <a16:creationId xmlns:a16="http://schemas.microsoft.com/office/drawing/2014/main" id="{5008A2AE-C60F-28AD-6C1A-A4E05D73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480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2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25608" name="Rectangle 5">
            <a:extLst>
              <a:ext uri="{FF2B5EF4-FFF2-40B4-BE49-F238E27FC236}">
                <a16:creationId xmlns:a16="http://schemas.microsoft.com/office/drawing/2014/main" id="{5D3B5B57-D566-ABD6-BB07-25A614A54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6576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1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25609" name="Rectangle 5">
            <a:extLst>
              <a:ext uri="{FF2B5EF4-FFF2-40B4-BE49-F238E27FC236}">
                <a16:creationId xmlns:a16="http://schemas.microsoft.com/office/drawing/2014/main" id="{6AF4709F-E754-B452-403E-6FDB80D0F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0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25610" name="TextBox 17">
            <a:extLst>
              <a:ext uri="{FF2B5EF4-FFF2-40B4-BE49-F238E27FC236}">
                <a16:creationId xmlns:a16="http://schemas.microsoft.com/office/drawing/2014/main" id="{089FA114-0097-834C-3718-456D8E84D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5908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</a:t>
            </a:r>
            <a:endParaRPr lang="zh-CN" altLang="en-US"/>
          </a:p>
        </p:txBody>
      </p:sp>
      <p:sp>
        <p:nvSpPr>
          <p:cNvPr id="25611" name="TextBox 18">
            <a:extLst>
              <a:ext uri="{FF2B5EF4-FFF2-40B4-BE49-F238E27FC236}">
                <a16:creationId xmlns:a16="http://schemas.microsoft.com/office/drawing/2014/main" id="{5819A34C-5549-AB18-E439-86BF3B656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2115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</a:t>
            </a:r>
            <a:endParaRPr lang="zh-CN" altLang="en-US"/>
          </a:p>
        </p:txBody>
      </p:sp>
      <p:sp>
        <p:nvSpPr>
          <p:cNvPr id="25612" name="TextBox 19">
            <a:extLst>
              <a:ext uri="{FF2B5EF4-FFF2-40B4-BE49-F238E27FC236}">
                <a16:creationId xmlns:a16="http://schemas.microsoft.com/office/drawing/2014/main" id="{D0DCC63E-1176-74AF-C460-937E0CCC5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7449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</a:t>
            </a:r>
            <a:endParaRPr lang="zh-CN" altLang="en-US"/>
          </a:p>
        </p:txBody>
      </p:sp>
      <p:sp>
        <p:nvSpPr>
          <p:cNvPr id="25613" name="TextBox 20">
            <a:extLst>
              <a:ext uri="{FF2B5EF4-FFF2-40B4-BE49-F238E27FC236}">
                <a16:creationId xmlns:a16="http://schemas.microsoft.com/office/drawing/2014/main" id="{12100EC0-28A3-A969-BD81-3BA1FBD09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3545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</a:t>
            </a: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D80205-65FE-BF3F-BACF-AD8FFAF2B564}"/>
              </a:ext>
            </a:extLst>
          </p:cNvPr>
          <p:cNvCxnSpPr/>
          <p:nvPr/>
        </p:nvCxnSpPr>
        <p:spPr>
          <a:xfrm flipH="1" flipV="1">
            <a:off x="2133600" y="3429000"/>
            <a:ext cx="3962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3">
            <a:extLst>
              <a:ext uri="{FF2B5EF4-FFF2-40B4-BE49-F238E27FC236}">
                <a16:creationId xmlns:a16="http://schemas.microsoft.com/office/drawing/2014/main" id="{39CEE6A5-D730-CBB1-6138-A01F467C5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29200"/>
            <a:ext cx="5791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The return address is a 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function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ret_addr(ret_value, call_stack){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y = ret_value + call_stack-&gt;n;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call_stack’ = pop(call_stack);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ret_addr’(y, call_stack’);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tx2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2E2B859C-3379-8CA5-F517-3481FE13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11DEAE81-A44B-82B2-9E61-4CE2A088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Compiling with Continuation</a:t>
            </a:r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(Imperative style)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7028D451-4DCE-251D-F34F-637AF34E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CPS turns computation in-out</a:t>
            </a:r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738FA3-781B-7B79-006F-5C5183C17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81200"/>
            <a:ext cx="8610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Consider the following code: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a = 1+(2+(3+4));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will be compiled into CPS: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let f=</a:t>
            </a:r>
            <a:r>
              <a:rPr lang="el-GR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λ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    let g=</a:t>
            </a:r>
            <a:r>
              <a:rPr lang="el-GR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λ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(y){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          let h=</a:t>
            </a:r>
            <a:r>
              <a:rPr lang="el-GR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λ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(z){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                  a = 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           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          in h(1+y)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          end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     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    in g(2+x)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    end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in f(3+4)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end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AC501E-95E2-6007-3704-49D65A6EB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209800"/>
            <a:ext cx="3200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Compare with the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3-address code: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 = 3+4;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y = 2+x;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z = 1+y;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a = z;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0862E87-218D-7430-3171-DBCFBA506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Algorithm to convert into CPS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C435C6-8628-8FEF-798B-D13CFBBA1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17713"/>
            <a:ext cx="853440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To keep things simple, the input is the SSA form,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here is a simplified definition of an SSA: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P := F*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F := B*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B := L: I* S* 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 := x = </a:t>
            </a:r>
            <a:r>
              <a:rPr lang="el-GR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ϕ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(x, ..., x)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 := x = v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| x = v1 bop v2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| x = f(v)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T := jmp L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| j_eq(v1, v2, L1, L2)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| return 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50E0DB9-8088-A3D3-E51F-1497A0B23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Algorithm to convert into CPS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D3EE83D-BDFC-3729-E3DD-D44B4CED8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17713"/>
            <a:ext cx="853440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The function </a:t>
            </a:r>
            <a:r>
              <a:rPr lang="el-GR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Ψ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(B) </a:t>
            </a:r>
            <a:r>
              <a:rPr lang="en-US" altLang="zh-CN" sz="2000" b="1" kern="0" dirty="0">
                <a:latin typeface="Courier New" pitchFamily="49" charset="0"/>
              </a:rPr>
              <a:t>compiles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n-US" altLang="zh-CN" sz="2000" b="1" kern="0" dirty="0">
                <a:latin typeface="Courier New" pitchFamily="49" charset="0"/>
              </a:rPr>
              <a:t>a basic block 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B</a:t>
            </a:r>
            <a:r>
              <a:rPr lang="en-US" altLang="zh-CN" sz="2000" b="1" kern="0" dirty="0">
                <a:latin typeface="Courier New" pitchFamily="49" charset="0"/>
              </a:rPr>
              <a:t>:</a:t>
            </a:r>
            <a:endParaRPr lang="en-US" altLang="zh-CN" sz="2000" b="1" kern="0" dirty="0"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l-GR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Ψ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(L: S1...Sn T) =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// suppose the 1</a:t>
            </a:r>
            <a:r>
              <a:rPr lang="en-US" altLang="zh-CN" sz="2000" b="1" kern="0" baseline="30000" dirty="0">
                <a:latin typeface="Courier New" pitchFamily="49" charset="0"/>
                <a:ea typeface="+mn-ea"/>
              </a:rPr>
              <a:t>st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 call is Si: 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x=f(v)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S1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Si-1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f(v, </a:t>
            </a:r>
            <a:r>
              <a:rPr lang="el-GR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λ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(x){ 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// generated basic block ends here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     </a:t>
            </a:r>
            <a:r>
              <a:rPr lang="el-GR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Ψ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(Si+1, ..., Sn, T)</a:t>
            </a:r>
            <a:endParaRPr lang="en-US" altLang="zh-CN" sz="2000" b="1" kern="0" dirty="0"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})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l-GR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Ψ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(jmp L)              = L(x1, ..., xn) </a:t>
            </a:r>
            <a:r>
              <a:rPr lang="en-US" altLang="zh-CN" sz="2000" b="1" kern="0" dirty="0">
                <a:latin typeface="Courier New" pitchFamily="49" charset="0"/>
              </a:rPr>
              <a:t>// </a:t>
            </a:r>
            <a:r>
              <a:rPr lang="el-GR" altLang="zh-CN" sz="2000" b="1" kern="0" dirty="0">
                <a:latin typeface="Courier New" pitchFamily="49" charset="0"/>
              </a:rPr>
              <a:t>ϕ</a:t>
            </a:r>
            <a:r>
              <a:rPr lang="en-US" altLang="zh-CN" sz="2000" b="1" kern="0" dirty="0">
                <a:latin typeface="Courier New" pitchFamily="49" charset="0"/>
              </a:rPr>
              <a:t> arguments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l-GR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Ψ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(j_eq(x, y, L1, L2)) = j_eq(x, y, L1(...), L2(...))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l-GR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Ψ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(return x)           = cont(x)</a:t>
            </a: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44C1291-0355-85E2-C0CD-4C6EEB010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39837713-02A9-514D-5C6A-F521EC941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57400"/>
            <a:ext cx="3262313" cy="4400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3-address code:</a:t>
            </a:r>
          </a:p>
          <a:p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sum(int n){</a:t>
            </a:r>
          </a:p>
          <a:p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int s, k;</a:t>
            </a:r>
          </a:p>
          <a:p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s = 0;</a:t>
            </a:r>
          </a:p>
          <a:p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k = 0;</a:t>
            </a:r>
          </a:p>
          <a:p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L0:</a:t>
            </a:r>
          </a:p>
          <a:p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j_le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k, n, L1, L2;</a:t>
            </a:r>
          </a:p>
          <a:p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L1:</a:t>
            </a:r>
          </a:p>
          <a:p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s =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s+k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k = k+1;</a:t>
            </a:r>
            <a:b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L0;</a:t>
            </a:r>
          </a:p>
          <a:p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L2:</a:t>
            </a:r>
          </a:p>
          <a:p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s;</a:t>
            </a:r>
          </a:p>
          <a:p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07A1F7F3-FF1F-8935-4B78-7CD7543E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3124200" cy="1524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ts val="475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j_le k , n, L1, L2;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0725" name="Rectangle 6">
            <a:extLst>
              <a:ext uri="{FF2B5EF4-FFF2-40B4-BE49-F238E27FC236}">
                <a16:creationId xmlns:a16="http://schemas.microsoft.com/office/drawing/2014/main" id="{80BE52E0-6637-BD1A-0A92-68380D9B4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15240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s 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0726" name="Rectangle 7">
            <a:extLst>
              <a:ext uri="{FF2B5EF4-FFF2-40B4-BE49-F238E27FC236}">
                <a16:creationId xmlns:a16="http://schemas.microsoft.com/office/drawing/2014/main" id="{7704A9D6-93D5-D6CF-598C-74624BD7C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581400"/>
            <a:ext cx="1752600" cy="1295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 = s + k ;</a:t>
            </a:r>
          </a:p>
          <a:p>
            <a:pPr>
              <a:spcBef>
                <a:spcPts val="475"/>
              </a:spcBef>
            </a:pP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k = k + 1 ;</a:t>
            </a:r>
          </a:p>
          <a:p>
            <a:pPr>
              <a:spcBef>
                <a:spcPts val="475"/>
              </a:spcBef>
            </a:pPr>
            <a:r>
              <a:rPr lang="en-US" altLang="zh-CN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L0;</a:t>
            </a:r>
            <a:endParaRPr lang="en-US" altLang="zh-CN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0727" name="Line 11">
            <a:extLst>
              <a:ext uri="{FF2B5EF4-FFF2-40B4-BE49-F238E27FC236}">
                <a16:creationId xmlns:a16="http://schemas.microsoft.com/office/drawing/2014/main" id="{4085B6E7-E521-6818-8128-9B7835B3C3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3276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Text Box 15">
            <a:extLst>
              <a:ext uri="{FF2B5EF4-FFF2-40B4-BE49-F238E27FC236}">
                <a16:creationId xmlns:a16="http://schemas.microsoft.com/office/drawing/2014/main" id="{6E56D727-7CA0-2F61-C9E6-020714748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10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L2:</a:t>
            </a:r>
          </a:p>
        </p:txBody>
      </p:sp>
      <p:sp>
        <p:nvSpPr>
          <p:cNvPr id="30729" name="Text Box 16">
            <a:extLst>
              <a:ext uri="{FF2B5EF4-FFF2-40B4-BE49-F238E27FC236}">
                <a16:creationId xmlns:a16="http://schemas.microsoft.com/office/drawing/2014/main" id="{FEF4809A-8FEF-D758-90C0-6B5BD8B50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L_entry:</a:t>
            </a:r>
          </a:p>
        </p:txBody>
      </p:sp>
      <p:sp>
        <p:nvSpPr>
          <p:cNvPr id="30730" name="Text Box 17">
            <a:extLst>
              <a:ext uri="{FF2B5EF4-FFF2-40B4-BE49-F238E27FC236}">
                <a16:creationId xmlns:a16="http://schemas.microsoft.com/office/drawing/2014/main" id="{21464C62-CB0B-B30C-7E45-D44B1ACD3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14478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L0:</a:t>
            </a:r>
          </a:p>
        </p:txBody>
      </p:sp>
      <p:sp>
        <p:nvSpPr>
          <p:cNvPr id="30731" name="Rectangle 5">
            <a:extLst>
              <a:ext uri="{FF2B5EF4-FFF2-40B4-BE49-F238E27FC236}">
                <a16:creationId xmlns:a16="http://schemas.microsoft.com/office/drawing/2014/main" id="{745EA023-B352-075A-58D5-407625CF6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3400"/>
            <a:ext cx="26670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0;</a:t>
            </a:r>
          </a:p>
          <a:p>
            <a:pPr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0;</a:t>
            </a:r>
          </a:p>
          <a:p>
            <a:pPr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jmp L0;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0732" name="Line 12">
            <a:extLst>
              <a:ext uri="{FF2B5EF4-FFF2-40B4-BE49-F238E27FC236}">
                <a16:creationId xmlns:a16="http://schemas.microsoft.com/office/drawing/2014/main" id="{2F9DEEF8-A924-B7F2-EE48-BAA43A989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Line 11">
            <a:extLst>
              <a:ext uri="{FF2B5EF4-FFF2-40B4-BE49-F238E27FC236}">
                <a16:creationId xmlns:a16="http://schemas.microsoft.com/office/drawing/2014/main" id="{DFD531CF-8397-3AC5-D5E4-DA1426ABA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2766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Text Box 15">
            <a:extLst>
              <a:ext uri="{FF2B5EF4-FFF2-40B4-BE49-F238E27FC236}">
                <a16:creationId xmlns:a16="http://schemas.microsoft.com/office/drawing/2014/main" id="{7918F09E-C398-9BE6-A182-FC5C61CB2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363913"/>
            <a:ext cx="971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L1:</a:t>
            </a:r>
          </a:p>
        </p:txBody>
      </p:sp>
      <p:sp>
        <p:nvSpPr>
          <p:cNvPr id="30735" name="Line 12">
            <a:extLst>
              <a:ext uri="{FF2B5EF4-FFF2-40B4-BE49-F238E27FC236}">
                <a16:creationId xmlns:a16="http://schemas.microsoft.com/office/drawing/2014/main" id="{2D8FEEF1-A40B-EEFC-80BB-868CBF4AB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6" name="TextBox 18">
            <a:extLst>
              <a:ext uri="{FF2B5EF4-FFF2-40B4-BE49-F238E27FC236}">
                <a16:creationId xmlns:a16="http://schemas.microsoft.com/office/drawing/2014/main" id="{D0F0ED7B-EA5A-7AB0-7F97-A02E2AA7A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334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FF0000"/>
                </a:solidFill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0737" name="TextBox 19">
            <a:extLst>
              <a:ext uri="{FF2B5EF4-FFF2-40B4-BE49-F238E27FC236}">
                <a16:creationId xmlns:a16="http://schemas.microsoft.com/office/drawing/2014/main" id="{8A0B6F38-593F-76FC-FEED-589474429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0738" name="TextBox 20">
            <a:extLst>
              <a:ext uri="{FF2B5EF4-FFF2-40B4-BE49-F238E27FC236}">
                <a16:creationId xmlns:a16="http://schemas.microsoft.com/office/drawing/2014/main" id="{DCE070AB-9494-627C-134D-562E240C0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8288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s2 = </a:t>
            </a:r>
            <a:r>
              <a:rPr lang="el-GR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(s0, s1);</a:t>
            </a:r>
            <a:endParaRPr lang="zh-CN" altLang="en-US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0739" name="TextBox 21">
            <a:extLst>
              <a:ext uri="{FF2B5EF4-FFF2-40B4-BE49-F238E27FC236}">
                <a16:creationId xmlns:a16="http://schemas.microsoft.com/office/drawing/2014/main" id="{8133F453-1741-5D76-6A6C-B614AB923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157663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0740" name="TextBox 22">
            <a:extLst>
              <a:ext uri="{FF2B5EF4-FFF2-40B4-BE49-F238E27FC236}">
                <a16:creationId xmlns:a16="http://schemas.microsoft.com/office/drawing/2014/main" id="{0D01F2C1-F596-E648-7A2A-0BD1BD048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881063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0741" name="TextBox 23">
            <a:extLst>
              <a:ext uri="{FF2B5EF4-FFF2-40B4-BE49-F238E27FC236}">
                <a16:creationId xmlns:a16="http://schemas.microsoft.com/office/drawing/2014/main" id="{0BD528FA-753C-5CCB-A5A9-2FA90530D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20913"/>
            <a:ext cx="2438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k2 = </a:t>
            </a:r>
            <a:r>
              <a:rPr lang="el-GR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(k0, k1);</a:t>
            </a:r>
            <a:endParaRPr lang="zh-CN" altLang="en-US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0742" name="TextBox 24">
            <a:extLst>
              <a:ext uri="{FF2B5EF4-FFF2-40B4-BE49-F238E27FC236}">
                <a16:creationId xmlns:a16="http://schemas.microsoft.com/office/drawing/2014/main" id="{E9896177-91C7-E731-7B55-5F424A216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10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0743" name="TextBox 25">
            <a:extLst>
              <a:ext uri="{FF2B5EF4-FFF2-40B4-BE49-F238E27FC236}">
                <a16:creationId xmlns:a16="http://schemas.microsoft.com/office/drawing/2014/main" id="{704C5B38-FC61-FD23-7663-7B925C3C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157663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0744" name="TextBox 26">
            <a:extLst>
              <a:ext uri="{FF2B5EF4-FFF2-40B4-BE49-F238E27FC236}">
                <a16:creationId xmlns:a16="http://schemas.microsoft.com/office/drawing/2014/main" id="{88DF3A0B-366D-E6F6-BBDC-A96BB6E26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7432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0745" name="TextBox 27">
            <a:extLst>
              <a:ext uri="{FF2B5EF4-FFF2-40B4-BE49-F238E27FC236}">
                <a16:creationId xmlns:a16="http://schemas.microsoft.com/office/drawing/2014/main" id="{02F06FFD-65E1-6CC4-4DC1-4341C8E61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810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0746" name="TextBox 28">
            <a:extLst>
              <a:ext uri="{FF2B5EF4-FFF2-40B4-BE49-F238E27FC236}">
                <a16:creationId xmlns:a16="http://schemas.microsoft.com/office/drawing/2014/main" id="{5D2CCF35-FAC3-319F-5D54-F21E2F9FD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9436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30" name="形状 29">
            <a:extLst>
              <a:ext uri="{FF2B5EF4-FFF2-40B4-BE49-F238E27FC236}">
                <a16:creationId xmlns:a16="http://schemas.microsoft.com/office/drawing/2014/main" id="{3B68D341-7302-0E06-4A5F-E685B928BB65}"/>
              </a:ext>
            </a:extLst>
          </p:cNvPr>
          <p:cNvCxnSpPr>
            <a:stCxn id="30726" idx="2"/>
            <a:endCxn id="30724" idx="1"/>
          </p:cNvCxnSpPr>
          <p:nvPr/>
        </p:nvCxnSpPr>
        <p:spPr>
          <a:xfrm rot="5400000" flipH="1">
            <a:off x="5200650" y="3181350"/>
            <a:ext cx="2362200" cy="1028700"/>
          </a:xfrm>
          <a:prstGeom prst="curvedConnector4">
            <a:avLst>
              <a:gd name="adj1" fmla="val -9677"/>
              <a:gd name="adj2" fmla="val 15185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9B7A2EB-39DF-7E92-426B-29D6516DA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FA71974A-1AC9-9E4E-2705-96C8CFEA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3124200" cy="1524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algn="ctr">
              <a:spcBef>
                <a:spcPts val="475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j_le k , n, L1, L2;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2AEE3C16-1AC8-926B-3818-AAECA30B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15240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s 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id="{85731713-BBC1-C963-0993-4579C8C5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581400"/>
            <a:ext cx="1752600" cy="1295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s + k 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 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jmp L0;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1750" name="Line 11">
            <a:extLst>
              <a:ext uri="{FF2B5EF4-FFF2-40B4-BE49-F238E27FC236}">
                <a16:creationId xmlns:a16="http://schemas.microsoft.com/office/drawing/2014/main" id="{1908C000-BCB5-8315-A5C1-155A528AED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3276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Text Box 15">
            <a:extLst>
              <a:ext uri="{FF2B5EF4-FFF2-40B4-BE49-F238E27FC236}">
                <a16:creationId xmlns:a16="http://schemas.microsoft.com/office/drawing/2014/main" id="{869DAC54-7BBD-85BF-C2BA-4A5BE70FA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10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L2:</a:t>
            </a:r>
          </a:p>
        </p:txBody>
      </p:sp>
      <p:sp>
        <p:nvSpPr>
          <p:cNvPr id="31752" name="Text Box 16">
            <a:extLst>
              <a:ext uri="{FF2B5EF4-FFF2-40B4-BE49-F238E27FC236}">
                <a16:creationId xmlns:a16="http://schemas.microsoft.com/office/drawing/2014/main" id="{E64D24D9-1D37-AEDD-28A2-BA2A15271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L_entry:</a:t>
            </a:r>
          </a:p>
        </p:txBody>
      </p:sp>
      <p:sp>
        <p:nvSpPr>
          <p:cNvPr id="31753" name="Text Box 17">
            <a:extLst>
              <a:ext uri="{FF2B5EF4-FFF2-40B4-BE49-F238E27FC236}">
                <a16:creationId xmlns:a16="http://schemas.microsoft.com/office/drawing/2014/main" id="{49205BBC-B7A5-53B3-FF9F-4DBAD6D07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14478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L0:</a:t>
            </a:r>
          </a:p>
        </p:txBody>
      </p:sp>
      <p:sp>
        <p:nvSpPr>
          <p:cNvPr id="31754" name="Rectangle 5">
            <a:extLst>
              <a:ext uri="{FF2B5EF4-FFF2-40B4-BE49-F238E27FC236}">
                <a16:creationId xmlns:a16="http://schemas.microsoft.com/office/drawing/2014/main" id="{C11E9333-6698-5585-C27D-2943C005C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3400"/>
            <a:ext cx="26670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0;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jmp L0;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1755" name="Line 12">
            <a:extLst>
              <a:ext uri="{FF2B5EF4-FFF2-40B4-BE49-F238E27FC236}">
                <a16:creationId xmlns:a16="http://schemas.microsoft.com/office/drawing/2014/main" id="{335909E9-3991-F330-F8C9-1B4B93EF1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Line 11">
            <a:extLst>
              <a:ext uri="{FF2B5EF4-FFF2-40B4-BE49-F238E27FC236}">
                <a16:creationId xmlns:a16="http://schemas.microsoft.com/office/drawing/2014/main" id="{DB95B5FF-705D-30D6-17CF-08BE4867C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2766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Text Box 15">
            <a:extLst>
              <a:ext uri="{FF2B5EF4-FFF2-40B4-BE49-F238E27FC236}">
                <a16:creationId xmlns:a16="http://schemas.microsoft.com/office/drawing/2014/main" id="{942644F1-95B1-47BE-F3B6-FC7DBDA0B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363913"/>
            <a:ext cx="971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L1:</a:t>
            </a:r>
          </a:p>
        </p:txBody>
      </p:sp>
      <p:sp>
        <p:nvSpPr>
          <p:cNvPr id="31758" name="Line 12">
            <a:extLst>
              <a:ext uri="{FF2B5EF4-FFF2-40B4-BE49-F238E27FC236}">
                <a16:creationId xmlns:a16="http://schemas.microsoft.com/office/drawing/2014/main" id="{3D4CED60-3096-FCD5-50F7-A8C03C349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TextBox 18">
            <a:extLst>
              <a:ext uri="{FF2B5EF4-FFF2-40B4-BE49-F238E27FC236}">
                <a16:creationId xmlns:a16="http://schemas.microsoft.com/office/drawing/2014/main" id="{D0F884D5-84CA-08DB-ED8A-31A458BFA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334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0" name="TextBox 19">
            <a:extLst>
              <a:ext uri="{FF2B5EF4-FFF2-40B4-BE49-F238E27FC236}">
                <a16:creationId xmlns:a16="http://schemas.microsoft.com/office/drawing/2014/main" id="{C25C352C-DF05-9641-8566-D8CE57519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1" name="TextBox 20">
            <a:extLst>
              <a:ext uri="{FF2B5EF4-FFF2-40B4-BE49-F238E27FC236}">
                <a16:creationId xmlns:a16="http://schemas.microsoft.com/office/drawing/2014/main" id="{06304D17-8C65-7C83-7953-BAA9985D1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8288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s2 = </a:t>
            </a:r>
            <a:r>
              <a:rPr lang="el-GR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(s0, s1);</a:t>
            </a:r>
            <a:endParaRPr lang="zh-CN" altLang="en-US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1762" name="TextBox 21">
            <a:extLst>
              <a:ext uri="{FF2B5EF4-FFF2-40B4-BE49-F238E27FC236}">
                <a16:creationId xmlns:a16="http://schemas.microsoft.com/office/drawing/2014/main" id="{46BF4AE6-2530-C212-5741-44EE8A7D8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157663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3" name="TextBox 22">
            <a:extLst>
              <a:ext uri="{FF2B5EF4-FFF2-40B4-BE49-F238E27FC236}">
                <a16:creationId xmlns:a16="http://schemas.microsoft.com/office/drawing/2014/main" id="{45985F97-412C-3374-7B77-F8BE61507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881063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4" name="TextBox 23">
            <a:extLst>
              <a:ext uri="{FF2B5EF4-FFF2-40B4-BE49-F238E27FC236}">
                <a16:creationId xmlns:a16="http://schemas.microsoft.com/office/drawing/2014/main" id="{AAFB7AF3-5285-9B40-410A-A49B8E270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20913"/>
            <a:ext cx="2438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k2 = </a:t>
            </a:r>
            <a:r>
              <a:rPr lang="el-GR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(k0, k1);</a:t>
            </a:r>
            <a:endParaRPr lang="zh-CN" altLang="en-US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1765" name="TextBox 24">
            <a:extLst>
              <a:ext uri="{FF2B5EF4-FFF2-40B4-BE49-F238E27FC236}">
                <a16:creationId xmlns:a16="http://schemas.microsoft.com/office/drawing/2014/main" id="{178D6106-C28C-B8D7-F989-CE73A0C6E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10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6" name="TextBox 25">
            <a:extLst>
              <a:ext uri="{FF2B5EF4-FFF2-40B4-BE49-F238E27FC236}">
                <a16:creationId xmlns:a16="http://schemas.microsoft.com/office/drawing/2014/main" id="{709A2607-5A2A-6D17-D922-E3E64BB7C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157663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7" name="TextBox 26">
            <a:extLst>
              <a:ext uri="{FF2B5EF4-FFF2-40B4-BE49-F238E27FC236}">
                <a16:creationId xmlns:a16="http://schemas.microsoft.com/office/drawing/2014/main" id="{EA3799C8-DDF4-0CCF-BD85-ACED70A7C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7432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8" name="TextBox 27">
            <a:extLst>
              <a:ext uri="{FF2B5EF4-FFF2-40B4-BE49-F238E27FC236}">
                <a16:creationId xmlns:a16="http://schemas.microsoft.com/office/drawing/2014/main" id="{6412A04F-1956-10BC-69FD-C273322E2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810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9" name="TextBox 28">
            <a:extLst>
              <a:ext uri="{FF2B5EF4-FFF2-40B4-BE49-F238E27FC236}">
                <a16:creationId xmlns:a16="http://schemas.microsoft.com/office/drawing/2014/main" id="{DDACDA10-A5CB-E9DE-52F8-1AE72EF59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9436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30" name="形状 29">
            <a:extLst>
              <a:ext uri="{FF2B5EF4-FFF2-40B4-BE49-F238E27FC236}">
                <a16:creationId xmlns:a16="http://schemas.microsoft.com/office/drawing/2014/main" id="{D0D2F88A-315C-0FC7-3F6D-C17B37B99E55}"/>
              </a:ext>
            </a:extLst>
          </p:cNvPr>
          <p:cNvCxnSpPr>
            <a:stCxn id="31749" idx="2"/>
            <a:endCxn id="31747" idx="1"/>
          </p:cNvCxnSpPr>
          <p:nvPr/>
        </p:nvCxnSpPr>
        <p:spPr>
          <a:xfrm rot="5400000" flipH="1">
            <a:off x="5200650" y="3181350"/>
            <a:ext cx="2362200" cy="1028700"/>
          </a:xfrm>
          <a:prstGeom prst="curvedConnector4">
            <a:avLst>
              <a:gd name="adj1" fmla="val -9677"/>
              <a:gd name="adj2" fmla="val 15185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16">
            <a:extLst>
              <a:ext uri="{FF2B5EF4-FFF2-40B4-BE49-F238E27FC236}">
                <a16:creationId xmlns:a16="http://schemas.microsoft.com/office/drawing/2014/main" id="{0AE34D30-6464-11DF-BED6-332392848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L_entry():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E611A7D9-E5B0-16EA-8272-69229B09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09800"/>
            <a:ext cx="26670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0;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L0(s, k);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CA62288A-65C3-3BF4-3428-6AFB718F7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FF869B62-B897-9876-6CC2-E07272632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57600"/>
            <a:ext cx="356235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j_le k, n, L1(), L2();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3DC2B76D-18D7-1116-0F19-3BAFF755E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L0(s, k):</a:t>
            </a: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8FD2BA41-7CFF-C089-09D3-64E8CD49A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00600"/>
            <a:ext cx="1752600" cy="1295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s + k 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 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L0(s, k);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15">
            <a:extLst>
              <a:ext uri="{FF2B5EF4-FFF2-40B4-BE49-F238E27FC236}">
                <a16:creationId xmlns:a16="http://schemas.microsoft.com/office/drawing/2014/main" id="{ABF889E1-2E63-AD96-1156-D7D478783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196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L1():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D8F71FCD-17FD-2AC6-0EC4-73EE3E93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181600"/>
            <a:ext cx="15240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s 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8208F5AF-A94C-D511-19A9-634F05F72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006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L2():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B803CA51-DBA3-4E63-1F59-17CE9D0B5B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12">
            <a:extLst>
              <a:ext uri="{FF2B5EF4-FFF2-40B4-BE49-F238E27FC236}">
                <a16:creationId xmlns:a16="http://schemas.microsoft.com/office/drawing/2014/main" id="{EE430C29-3B0B-F7F6-E20C-A9EA75051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42672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2C9C6EA9-368F-90C9-AC5C-CE31375A8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2672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DD8AB-5720-4222-98AC-23D071480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172200"/>
            <a:ext cx="449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This is the dominator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4" grpId="0" animBg="1"/>
      <p:bldP spid="35" grpId="0"/>
      <p:bldP spid="36" grpId="0" animBg="1"/>
      <p:bldP spid="37" grpId="0"/>
      <p:bldP spid="38" grpId="0" animBg="1"/>
      <p:bldP spid="39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E02EFC5-5D92-1B5A-4B81-425333F66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UNCOL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Argument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08520EF5-3D6A-6918-A8C0-7CBA2AFAE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114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F370FD92-6418-5FB4-E7BF-FB67A6394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161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SML</a:t>
            </a:r>
          </a:p>
        </p:txBody>
      </p:sp>
      <p:sp>
        <p:nvSpPr>
          <p:cNvPr id="5125" name="Rectangle 6">
            <a:extLst>
              <a:ext uri="{FF2B5EF4-FFF2-40B4-BE49-F238E27FC236}">
                <a16:creationId xmlns:a16="http://schemas.microsoft.com/office/drawing/2014/main" id="{3A8E9526-27E0-ABED-DA9B-E550D038E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068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126" name="Rectangle 7">
            <a:extLst>
              <a:ext uri="{FF2B5EF4-FFF2-40B4-BE49-F238E27FC236}">
                <a16:creationId xmlns:a16="http://schemas.microsoft.com/office/drawing/2014/main" id="{F3A8EF96-0CB7-6CBD-EE99-8A3B96C2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021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F#</a:t>
            </a:r>
          </a:p>
        </p:txBody>
      </p:sp>
      <p:sp>
        <p:nvSpPr>
          <p:cNvPr id="5127" name="Rectangle 8">
            <a:extLst>
              <a:ext uri="{FF2B5EF4-FFF2-40B4-BE49-F238E27FC236}">
                <a16:creationId xmlns:a16="http://schemas.microsoft.com/office/drawing/2014/main" id="{8C0011F1-A377-5107-0168-AF2A0889D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5975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C#</a:t>
            </a:r>
          </a:p>
        </p:txBody>
      </p:sp>
      <p:sp>
        <p:nvSpPr>
          <p:cNvPr id="5128" name="Rectangle 9">
            <a:extLst>
              <a:ext uri="{FF2B5EF4-FFF2-40B4-BE49-F238E27FC236}">
                <a16:creationId xmlns:a16="http://schemas.microsoft.com/office/drawing/2014/main" id="{2B0E258D-E70D-175D-D6DA-15A91837F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29114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Sparc</a:t>
            </a:r>
          </a:p>
        </p:txBody>
      </p:sp>
      <p:sp>
        <p:nvSpPr>
          <p:cNvPr id="5129" name="Rectangle 10">
            <a:extLst>
              <a:ext uri="{FF2B5EF4-FFF2-40B4-BE49-F238E27FC236}">
                <a16:creationId xmlns:a16="http://schemas.microsoft.com/office/drawing/2014/main" id="{5A945AB6-D0DF-7403-20FF-E93E1DD1B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20161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x86</a:t>
            </a:r>
          </a:p>
        </p:txBody>
      </p:sp>
      <p:sp>
        <p:nvSpPr>
          <p:cNvPr id="5130" name="Rectangle 11">
            <a:extLst>
              <a:ext uri="{FF2B5EF4-FFF2-40B4-BE49-F238E27FC236}">
                <a16:creationId xmlns:a16="http://schemas.microsoft.com/office/drawing/2014/main" id="{122BA561-062D-72AE-6DAA-4CEC18E7E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8068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5131" name="Rectangle 12">
            <a:extLst>
              <a:ext uri="{FF2B5EF4-FFF2-40B4-BE49-F238E27FC236}">
                <a16:creationId xmlns:a16="http://schemas.microsoft.com/office/drawing/2014/main" id="{51F6105B-EA7E-FE40-843A-CE6F0E863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47021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PPC</a:t>
            </a:r>
          </a:p>
        </p:txBody>
      </p:sp>
      <p:sp>
        <p:nvSpPr>
          <p:cNvPr id="5132" name="Rectangle 13">
            <a:extLst>
              <a:ext uri="{FF2B5EF4-FFF2-40B4-BE49-F238E27FC236}">
                <a16:creationId xmlns:a16="http://schemas.microsoft.com/office/drawing/2014/main" id="{85351BB8-1C3F-25D4-3122-E9F659BDF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55975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ARM</a:t>
            </a:r>
          </a:p>
        </p:txBody>
      </p:sp>
      <p:cxnSp>
        <p:nvCxnSpPr>
          <p:cNvPr id="5133" name="AutoShape 14">
            <a:extLst>
              <a:ext uri="{FF2B5EF4-FFF2-40B4-BE49-F238E27FC236}">
                <a16:creationId xmlns:a16="http://schemas.microsoft.com/office/drawing/2014/main" id="{7E0C09DF-A229-0A84-EB4D-6EC8F4278CF9}"/>
              </a:ext>
            </a:extLst>
          </p:cNvPr>
          <p:cNvCxnSpPr>
            <a:cxnSpLocks noChangeShapeType="1"/>
            <a:stCxn id="5124" idx="3"/>
            <a:endCxn id="5129" idx="1"/>
          </p:cNvCxnSpPr>
          <p:nvPr/>
        </p:nvCxnSpPr>
        <p:spPr bwMode="auto">
          <a:xfrm>
            <a:off x="2511425" y="222726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5">
            <a:extLst>
              <a:ext uri="{FF2B5EF4-FFF2-40B4-BE49-F238E27FC236}">
                <a16:creationId xmlns:a16="http://schemas.microsoft.com/office/drawing/2014/main" id="{F64527AA-5902-AA26-E527-204F64DF154F}"/>
              </a:ext>
            </a:extLst>
          </p:cNvPr>
          <p:cNvCxnSpPr>
            <a:cxnSpLocks noChangeShapeType="1"/>
            <a:stCxn id="5124" idx="3"/>
            <a:endCxn id="5128" idx="1"/>
          </p:cNvCxnSpPr>
          <p:nvPr/>
        </p:nvCxnSpPr>
        <p:spPr bwMode="auto">
          <a:xfrm>
            <a:off x="2511425" y="22272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6">
            <a:extLst>
              <a:ext uri="{FF2B5EF4-FFF2-40B4-BE49-F238E27FC236}">
                <a16:creationId xmlns:a16="http://schemas.microsoft.com/office/drawing/2014/main" id="{B4437AD6-3BB7-5532-7A3A-DE5A50B8DA86}"/>
              </a:ext>
            </a:extLst>
          </p:cNvPr>
          <p:cNvCxnSpPr>
            <a:cxnSpLocks noChangeShapeType="1"/>
            <a:stCxn id="5124" idx="3"/>
            <a:endCxn id="5130" idx="1"/>
          </p:cNvCxnSpPr>
          <p:nvPr/>
        </p:nvCxnSpPr>
        <p:spPr bwMode="auto">
          <a:xfrm>
            <a:off x="2511425" y="22272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7">
            <a:extLst>
              <a:ext uri="{FF2B5EF4-FFF2-40B4-BE49-F238E27FC236}">
                <a16:creationId xmlns:a16="http://schemas.microsoft.com/office/drawing/2014/main" id="{30E51A39-E82A-778D-AF52-559CCCBA36E9}"/>
              </a:ext>
            </a:extLst>
          </p:cNvPr>
          <p:cNvCxnSpPr>
            <a:cxnSpLocks noChangeShapeType="1"/>
            <a:stCxn id="5124" idx="3"/>
            <a:endCxn id="5131" idx="1"/>
          </p:cNvCxnSpPr>
          <p:nvPr/>
        </p:nvCxnSpPr>
        <p:spPr bwMode="auto">
          <a:xfrm>
            <a:off x="2511425" y="222726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8">
            <a:extLst>
              <a:ext uri="{FF2B5EF4-FFF2-40B4-BE49-F238E27FC236}">
                <a16:creationId xmlns:a16="http://schemas.microsoft.com/office/drawing/2014/main" id="{69C339BE-DF41-F689-CF49-48F5F3ABE91D}"/>
              </a:ext>
            </a:extLst>
          </p:cNvPr>
          <p:cNvCxnSpPr>
            <a:cxnSpLocks noChangeShapeType="1"/>
            <a:stCxn id="5124" idx="3"/>
            <a:endCxn id="5132" idx="1"/>
          </p:cNvCxnSpPr>
          <p:nvPr/>
        </p:nvCxnSpPr>
        <p:spPr bwMode="auto">
          <a:xfrm>
            <a:off x="2511425" y="2227263"/>
            <a:ext cx="4121150" cy="3581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9">
            <a:extLst>
              <a:ext uri="{FF2B5EF4-FFF2-40B4-BE49-F238E27FC236}">
                <a16:creationId xmlns:a16="http://schemas.microsoft.com/office/drawing/2014/main" id="{DABB4EC9-02E0-DDD3-79B7-8DD131493C45}"/>
              </a:ext>
            </a:extLst>
          </p:cNvPr>
          <p:cNvCxnSpPr>
            <a:cxnSpLocks noChangeShapeType="1"/>
            <a:stCxn id="5123" idx="3"/>
            <a:endCxn id="5129" idx="1"/>
          </p:cNvCxnSpPr>
          <p:nvPr/>
        </p:nvCxnSpPr>
        <p:spPr bwMode="auto">
          <a:xfrm flipV="1">
            <a:off x="2511425" y="22272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0">
            <a:extLst>
              <a:ext uri="{FF2B5EF4-FFF2-40B4-BE49-F238E27FC236}">
                <a16:creationId xmlns:a16="http://schemas.microsoft.com/office/drawing/2014/main" id="{894A7064-3E51-DE81-531A-7CC34FE1F131}"/>
              </a:ext>
            </a:extLst>
          </p:cNvPr>
          <p:cNvCxnSpPr>
            <a:cxnSpLocks noChangeShapeType="1"/>
            <a:stCxn id="5123" idx="3"/>
            <a:endCxn id="5128" idx="1"/>
          </p:cNvCxnSpPr>
          <p:nvPr/>
        </p:nvCxnSpPr>
        <p:spPr bwMode="auto">
          <a:xfrm>
            <a:off x="2511425" y="312261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21">
            <a:extLst>
              <a:ext uri="{FF2B5EF4-FFF2-40B4-BE49-F238E27FC236}">
                <a16:creationId xmlns:a16="http://schemas.microsoft.com/office/drawing/2014/main" id="{CDEBC88B-7EC0-4C3C-512A-FA2114C377D9}"/>
              </a:ext>
            </a:extLst>
          </p:cNvPr>
          <p:cNvCxnSpPr>
            <a:cxnSpLocks noChangeShapeType="1"/>
            <a:stCxn id="5123" idx="3"/>
            <a:endCxn id="5130" idx="1"/>
          </p:cNvCxnSpPr>
          <p:nvPr/>
        </p:nvCxnSpPr>
        <p:spPr bwMode="auto">
          <a:xfrm>
            <a:off x="2511425" y="31226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22">
            <a:extLst>
              <a:ext uri="{FF2B5EF4-FFF2-40B4-BE49-F238E27FC236}">
                <a16:creationId xmlns:a16="http://schemas.microsoft.com/office/drawing/2014/main" id="{181E36FD-91D6-AD19-8E6C-0BB0C8F0521F}"/>
              </a:ext>
            </a:extLst>
          </p:cNvPr>
          <p:cNvCxnSpPr>
            <a:cxnSpLocks noChangeShapeType="1"/>
            <a:stCxn id="5123" idx="3"/>
            <a:endCxn id="5131" idx="1"/>
          </p:cNvCxnSpPr>
          <p:nvPr/>
        </p:nvCxnSpPr>
        <p:spPr bwMode="auto">
          <a:xfrm>
            <a:off x="2511425" y="312261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23">
            <a:extLst>
              <a:ext uri="{FF2B5EF4-FFF2-40B4-BE49-F238E27FC236}">
                <a16:creationId xmlns:a16="http://schemas.microsoft.com/office/drawing/2014/main" id="{9EF11470-C76B-0328-5604-C181F5418A51}"/>
              </a:ext>
            </a:extLst>
          </p:cNvPr>
          <p:cNvCxnSpPr>
            <a:cxnSpLocks noChangeShapeType="1"/>
            <a:stCxn id="5123" idx="3"/>
            <a:endCxn id="5132" idx="1"/>
          </p:cNvCxnSpPr>
          <p:nvPr/>
        </p:nvCxnSpPr>
        <p:spPr bwMode="auto">
          <a:xfrm>
            <a:off x="2511425" y="312261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24">
            <a:extLst>
              <a:ext uri="{FF2B5EF4-FFF2-40B4-BE49-F238E27FC236}">
                <a16:creationId xmlns:a16="http://schemas.microsoft.com/office/drawing/2014/main" id="{953E478F-EDBE-CD00-BFDF-5DD503774267}"/>
              </a:ext>
            </a:extLst>
          </p:cNvPr>
          <p:cNvCxnSpPr>
            <a:cxnSpLocks noChangeShapeType="1"/>
            <a:stCxn id="5125" idx="3"/>
            <a:endCxn id="5129" idx="1"/>
          </p:cNvCxnSpPr>
          <p:nvPr/>
        </p:nvCxnSpPr>
        <p:spPr bwMode="auto">
          <a:xfrm flipV="1">
            <a:off x="2511425" y="22272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25">
            <a:extLst>
              <a:ext uri="{FF2B5EF4-FFF2-40B4-BE49-F238E27FC236}">
                <a16:creationId xmlns:a16="http://schemas.microsoft.com/office/drawing/2014/main" id="{FBA2916D-2073-30FA-85A5-2586854ECE20}"/>
              </a:ext>
            </a:extLst>
          </p:cNvPr>
          <p:cNvCxnSpPr>
            <a:cxnSpLocks noChangeShapeType="1"/>
            <a:stCxn id="5125" idx="3"/>
            <a:endCxn id="5128" idx="1"/>
          </p:cNvCxnSpPr>
          <p:nvPr/>
        </p:nvCxnSpPr>
        <p:spPr bwMode="auto">
          <a:xfrm flipV="1">
            <a:off x="2511425" y="31226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AutoShape 26">
            <a:extLst>
              <a:ext uri="{FF2B5EF4-FFF2-40B4-BE49-F238E27FC236}">
                <a16:creationId xmlns:a16="http://schemas.microsoft.com/office/drawing/2014/main" id="{A5268F2E-821F-6681-816C-9054CC067F52}"/>
              </a:ext>
            </a:extLst>
          </p:cNvPr>
          <p:cNvCxnSpPr>
            <a:cxnSpLocks noChangeShapeType="1"/>
            <a:stCxn id="5125" idx="3"/>
            <a:endCxn id="5130" idx="1"/>
          </p:cNvCxnSpPr>
          <p:nvPr/>
        </p:nvCxnSpPr>
        <p:spPr bwMode="auto">
          <a:xfrm>
            <a:off x="2511425" y="401796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AutoShape 27">
            <a:extLst>
              <a:ext uri="{FF2B5EF4-FFF2-40B4-BE49-F238E27FC236}">
                <a16:creationId xmlns:a16="http://schemas.microsoft.com/office/drawing/2014/main" id="{595DB569-6387-FB47-3975-D72011DBBC27}"/>
              </a:ext>
            </a:extLst>
          </p:cNvPr>
          <p:cNvCxnSpPr>
            <a:cxnSpLocks noChangeShapeType="1"/>
            <a:stCxn id="5125" idx="3"/>
            <a:endCxn id="5131" idx="1"/>
          </p:cNvCxnSpPr>
          <p:nvPr/>
        </p:nvCxnSpPr>
        <p:spPr bwMode="auto">
          <a:xfrm>
            <a:off x="2511425" y="40179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AutoShape 28">
            <a:extLst>
              <a:ext uri="{FF2B5EF4-FFF2-40B4-BE49-F238E27FC236}">
                <a16:creationId xmlns:a16="http://schemas.microsoft.com/office/drawing/2014/main" id="{64B69AD1-86DF-17B1-D110-58694A042C15}"/>
              </a:ext>
            </a:extLst>
          </p:cNvPr>
          <p:cNvCxnSpPr>
            <a:cxnSpLocks noChangeShapeType="1"/>
            <a:stCxn id="5125" idx="3"/>
            <a:endCxn id="5132" idx="1"/>
          </p:cNvCxnSpPr>
          <p:nvPr/>
        </p:nvCxnSpPr>
        <p:spPr bwMode="auto">
          <a:xfrm>
            <a:off x="2511425" y="40179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29">
            <a:extLst>
              <a:ext uri="{FF2B5EF4-FFF2-40B4-BE49-F238E27FC236}">
                <a16:creationId xmlns:a16="http://schemas.microsoft.com/office/drawing/2014/main" id="{64156088-3B2F-C71B-3F2E-8A4CE616CF40}"/>
              </a:ext>
            </a:extLst>
          </p:cNvPr>
          <p:cNvCxnSpPr>
            <a:cxnSpLocks noChangeShapeType="1"/>
            <a:stCxn id="5126" idx="3"/>
            <a:endCxn id="5129" idx="1"/>
          </p:cNvCxnSpPr>
          <p:nvPr/>
        </p:nvCxnSpPr>
        <p:spPr bwMode="auto">
          <a:xfrm flipV="1">
            <a:off x="2511425" y="222726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AutoShape 30">
            <a:extLst>
              <a:ext uri="{FF2B5EF4-FFF2-40B4-BE49-F238E27FC236}">
                <a16:creationId xmlns:a16="http://schemas.microsoft.com/office/drawing/2014/main" id="{B6A2D842-C010-9603-115D-417E44C53250}"/>
              </a:ext>
            </a:extLst>
          </p:cNvPr>
          <p:cNvCxnSpPr>
            <a:cxnSpLocks noChangeShapeType="1"/>
            <a:stCxn id="5126" idx="3"/>
            <a:endCxn id="5128" idx="1"/>
          </p:cNvCxnSpPr>
          <p:nvPr/>
        </p:nvCxnSpPr>
        <p:spPr bwMode="auto">
          <a:xfrm flipV="1">
            <a:off x="2511425" y="312261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" name="AutoShape 31">
            <a:extLst>
              <a:ext uri="{FF2B5EF4-FFF2-40B4-BE49-F238E27FC236}">
                <a16:creationId xmlns:a16="http://schemas.microsoft.com/office/drawing/2014/main" id="{A6948A22-A4AE-45A3-5A28-4F918003ECF5}"/>
              </a:ext>
            </a:extLst>
          </p:cNvPr>
          <p:cNvCxnSpPr>
            <a:cxnSpLocks noChangeShapeType="1"/>
            <a:stCxn id="5126" idx="3"/>
            <a:endCxn id="5130" idx="1"/>
          </p:cNvCxnSpPr>
          <p:nvPr/>
        </p:nvCxnSpPr>
        <p:spPr bwMode="auto">
          <a:xfrm flipV="1">
            <a:off x="2511425" y="40179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1" name="AutoShape 32">
            <a:extLst>
              <a:ext uri="{FF2B5EF4-FFF2-40B4-BE49-F238E27FC236}">
                <a16:creationId xmlns:a16="http://schemas.microsoft.com/office/drawing/2014/main" id="{FF5D94CD-F368-CF13-43D7-76D4039EAE0B}"/>
              </a:ext>
            </a:extLst>
          </p:cNvPr>
          <p:cNvCxnSpPr>
            <a:cxnSpLocks noChangeShapeType="1"/>
            <a:stCxn id="5126" idx="3"/>
            <a:endCxn id="5131" idx="1"/>
          </p:cNvCxnSpPr>
          <p:nvPr/>
        </p:nvCxnSpPr>
        <p:spPr bwMode="auto">
          <a:xfrm>
            <a:off x="2511425" y="491331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2" name="AutoShape 33">
            <a:extLst>
              <a:ext uri="{FF2B5EF4-FFF2-40B4-BE49-F238E27FC236}">
                <a16:creationId xmlns:a16="http://schemas.microsoft.com/office/drawing/2014/main" id="{C43DC34B-63A6-EC00-B147-8E02AC4D265A}"/>
              </a:ext>
            </a:extLst>
          </p:cNvPr>
          <p:cNvCxnSpPr>
            <a:cxnSpLocks noChangeShapeType="1"/>
            <a:stCxn id="5126" idx="3"/>
            <a:endCxn id="5132" idx="1"/>
          </p:cNvCxnSpPr>
          <p:nvPr/>
        </p:nvCxnSpPr>
        <p:spPr bwMode="auto">
          <a:xfrm>
            <a:off x="2511425" y="49133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3" name="AutoShape 34">
            <a:extLst>
              <a:ext uri="{FF2B5EF4-FFF2-40B4-BE49-F238E27FC236}">
                <a16:creationId xmlns:a16="http://schemas.microsoft.com/office/drawing/2014/main" id="{85755882-BDA4-42B7-2195-B728FA152327}"/>
              </a:ext>
            </a:extLst>
          </p:cNvPr>
          <p:cNvCxnSpPr>
            <a:cxnSpLocks noChangeShapeType="1"/>
            <a:stCxn id="5127" idx="3"/>
            <a:endCxn id="5129" idx="1"/>
          </p:cNvCxnSpPr>
          <p:nvPr/>
        </p:nvCxnSpPr>
        <p:spPr bwMode="auto">
          <a:xfrm flipV="1">
            <a:off x="2511425" y="2227263"/>
            <a:ext cx="4121150" cy="3581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4" name="AutoShape 35">
            <a:extLst>
              <a:ext uri="{FF2B5EF4-FFF2-40B4-BE49-F238E27FC236}">
                <a16:creationId xmlns:a16="http://schemas.microsoft.com/office/drawing/2014/main" id="{CD572778-2680-09CC-1012-55C8AD373CF4}"/>
              </a:ext>
            </a:extLst>
          </p:cNvPr>
          <p:cNvCxnSpPr>
            <a:cxnSpLocks noChangeShapeType="1"/>
            <a:stCxn id="5127" idx="3"/>
            <a:endCxn id="5128" idx="1"/>
          </p:cNvCxnSpPr>
          <p:nvPr/>
        </p:nvCxnSpPr>
        <p:spPr bwMode="auto">
          <a:xfrm flipV="1">
            <a:off x="2511425" y="312261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5" name="AutoShape 36">
            <a:extLst>
              <a:ext uri="{FF2B5EF4-FFF2-40B4-BE49-F238E27FC236}">
                <a16:creationId xmlns:a16="http://schemas.microsoft.com/office/drawing/2014/main" id="{0C97E665-82C3-74B1-C0BC-666C8EFBB289}"/>
              </a:ext>
            </a:extLst>
          </p:cNvPr>
          <p:cNvCxnSpPr>
            <a:cxnSpLocks noChangeShapeType="1"/>
            <a:stCxn id="5127" idx="3"/>
            <a:endCxn id="5130" idx="1"/>
          </p:cNvCxnSpPr>
          <p:nvPr/>
        </p:nvCxnSpPr>
        <p:spPr bwMode="auto">
          <a:xfrm flipV="1">
            <a:off x="2511425" y="40179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6" name="AutoShape 37">
            <a:extLst>
              <a:ext uri="{FF2B5EF4-FFF2-40B4-BE49-F238E27FC236}">
                <a16:creationId xmlns:a16="http://schemas.microsoft.com/office/drawing/2014/main" id="{3740CD4C-89AC-A922-455C-7040BDB61C2C}"/>
              </a:ext>
            </a:extLst>
          </p:cNvPr>
          <p:cNvCxnSpPr>
            <a:cxnSpLocks noChangeShapeType="1"/>
            <a:stCxn id="5127" idx="3"/>
            <a:endCxn id="5131" idx="1"/>
          </p:cNvCxnSpPr>
          <p:nvPr/>
        </p:nvCxnSpPr>
        <p:spPr bwMode="auto">
          <a:xfrm flipV="1">
            <a:off x="2511425" y="49133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7" name="AutoShape 38">
            <a:extLst>
              <a:ext uri="{FF2B5EF4-FFF2-40B4-BE49-F238E27FC236}">
                <a16:creationId xmlns:a16="http://schemas.microsoft.com/office/drawing/2014/main" id="{B896AD8C-3410-15AE-D218-BCFD02B9CBA6}"/>
              </a:ext>
            </a:extLst>
          </p:cNvPr>
          <p:cNvCxnSpPr>
            <a:cxnSpLocks noChangeShapeType="1"/>
            <a:stCxn id="5127" idx="3"/>
            <a:endCxn id="5132" idx="1"/>
          </p:cNvCxnSpPr>
          <p:nvPr/>
        </p:nvCxnSpPr>
        <p:spPr bwMode="auto">
          <a:xfrm>
            <a:off x="2511425" y="580866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8" name="Text Box 39">
            <a:extLst>
              <a:ext uri="{FF2B5EF4-FFF2-40B4-BE49-F238E27FC236}">
                <a16:creationId xmlns:a16="http://schemas.microsoft.com/office/drawing/2014/main" id="{DCBBA3AB-D08E-3057-0E71-4345FCD49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113" y="6172200"/>
            <a:ext cx="2949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n×m compilers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5EFD032-BE68-FE1E-9E2C-0AE275B4D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2771" name="Text Box 16">
            <a:extLst>
              <a:ext uri="{FF2B5EF4-FFF2-40B4-BE49-F238E27FC236}">
                <a16:creationId xmlns:a16="http://schemas.microsoft.com/office/drawing/2014/main" id="{C704862B-F2C1-E3DE-D44A-DB44B62F1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L_entry():</a:t>
            </a: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21E6AA9E-8CCF-6547-47AC-80A09D5AB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62200"/>
            <a:ext cx="26670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0;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L0(s, k);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773" name="Line 12">
            <a:extLst>
              <a:ext uri="{FF2B5EF4-FFF2-40B4-BE49-F238E27FC236}">
                <a16:creationId xmlns:a16="http://schemas.microsoft.com/office/drawing/2014/main" id="{23685EE0-AA0E-2418-E2DA-5E5904A68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Rectangle 5">
            <a:extLst>
              <a:ext uri="{FF2B5EF4-FFF2-40B4-BE49-F238E27FC236}">
                <a16:creationId xmlns:a16="http://schemas.microsoft.com/office/drawing/2014/main" id="{3C0DEA2A-62AC-1BB3-9C29-702415AF8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10000"/>
            <a:ext cx="356235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j_le k, n, L1(), L2();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775" name="Text Box 17">
            <a:extLst>
              <a:ext uri="{FF2B5EF4-FFF2-40B4-BE49-F238E27FC236}">
                <a16:creationId xmlns:a16="http://schemas.microsoft.com/office/drawing/2014/main" id="{E01701CA-BF44-74F4-6B51-16066246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052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L0(s, k):</a:t>
            </a:r>
          </a:p>
        </p:txBody>
      </p:sp>
      <p:sp>
        <p:nvSpPr>
          <p:cNvPr id="32776" name="Rectangle 7">
            <a:extLst>
              <a:ext uri="{FF2B5EF4-FFF2-40B4-BE49-F238E27FC236}">
                <a16:creationId xmlns:a16="http://schemas.microsoft.com/office/drawing/2014/main" id="{EB6FF0CF-0CF6-3021-B23D-7AC8795B7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53000"/>
            <a:ext cx="1752600" cy="1295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s + k;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L0(s, k);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777" name="Text Box 15">
            <a:extLst>
              <a:ext uri="{FF2B5EF4-FFF2-40B4-BE49-F238E27FC236}">
                <a16:creationId xmlns:a16="http://schemas.microsoft.com/office/drawing/2014/main" id="{F3BAD07A-4596-1468-0334-E32043E99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5720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L1():</a:t>
            </a:r>
          </a:p>
        </p:txBody>
      </p:sp>
      <p:sp>
        <p:nvSpPr>
          <p:cNvPr id="32778" name="Rectangle 6">
            <a:extLst>
              <a:ext uri="{FF2B5EF4-FFF2-40B4-BE49-F238E27FC236}">
                <a16:creationId xmlns:a16="http://schemas.microsoft.com/office/drawing/2014/main" id="{6EE1E264-3E34-23B3-8F77-906EF08F7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334000"/>
            <a:ext cx="15240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s;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779" name="Text Box 15">
            <a:extLst>
              <a:ext uri="{FF2B5EF4-FFF2-40B4-BE49-F238E27FC236}">
                <a16:creationId xmlns:a16="http://schemas.microsoft.com/office/drawing/2014/main" id="{9BC6F355-17D0-510E-3104-87DF11FE4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9530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L2():</a:t>
            </a:r>
          </a:p>
        </p:txBody>
      </p:sp>
      <p:sp>
        <p:nvSpPr>
          <p:cNvPr id="32780" name="Text Box 3">
            <a:extLst>
              <a:ext uri="{FF2B5EF4-FFF2-40B4-BE49-F238E27FC236}">
                <a16:creationId xmlns:a16="http://schemas.microsoft.com/office/drawing/2014/main" id="{ECC64D77-A48F-EBA5-57DB-B9FEBAF8A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1149350"/>
            <a:ext cx="3416300" cy="5632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CPS code: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sum(int n, cont){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let L_entry(){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s = 0; k = 0;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let L0(s, k){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if k&lt;=n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then 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s=s+k;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k=k+1;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L0(s, k);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else cont(s);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}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in L0(s, k)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end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}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in L_entry()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end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2781" name="Line 12">
            <a:extLst>
              <a:ext uri="{FF2B5EF4-FFF2-40B4-BE49-F238E27FC236}">
                <a16:creationId xmlns:a16="http://schemas.microsoft.com/office/drawing/2014/main" id="{03D806F3-9A32-A8CC-EC04-7E74773956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12">
            <a:extLst>
              <a:ext uri="{FF2B5EF4-FFF2-40B4-BE49-F238E27FC236}">
                <a16:creationId xmlns:a16="http://schemas.microsoft.com/office/drawing/2014/main" id="{4A67A5EA-0DA1-93DC-2E38-C94DB15697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4196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12">
            <a:extLst>
              <a:ext uri="{FF2B5EF4-FFF2-40B4-BE49-F238E27FC236}">
                <a16:creationId xmlns:a16="http://schemas.microsoft.com/office/drawing/2014/main" id="{DF5E44E5-0071-6F90-EAF3-ACE20A491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4196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A0F9232-4114-9613-BA8D-9FCA69478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2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093FCCA-E21C-CCF5-8BBE-5A7EE6B1A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17713"/>
            <a:ext cx="388620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Original: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int fib(int n)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if(n==0||n==1, L1, L2)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x = fib(n-2);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y = fib(n-1);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z = x+y;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z;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14CAA7-BFC4-1654-D81C-64E5511C4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17713"/>
            <a:ext cx="495300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CPS-ed: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int fib(int n,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int-&gt;int cont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if(n==0||n==1, L1, L2)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cont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(1);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fib(n-2, </a:t>
            </a:r>
            <a:r>
              <a:rPr lang="el-GR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λ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(int x){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        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fib(n-1, </a:t>
            </a:r>
            <a:r>
              <a:rPr lang="el-GR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λ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(int y){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                 z = x+y;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               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cont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(z);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                 });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       });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63068767-3D9B-646E-9DBC-4A47981E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CPS≡SSA</a:t>
            </a:r>
            <a:endParaRPr lang="zh-CN" altLang="en-US"/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64CC8DE2-7562-49A6-9090-8837374E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In imperative language compilers: SSA </a:t>
            </a:r>
          </a:p>
          <a:p>
            <a:pPr lvl="1"/>
            <a:r>
              <a:rPr lang="en-US" altLang="zh-CN" sz="2400"/>
              <a:t>we draw flow graphs</a:t>
            </a:r>
          </a:p>
          <a:p>
            <a:r>
              <a:rPr lang="en-US" altLang="zh-CN" sz="2800"/>
              <a:t>In functional language compilers: CPS</a:t>
            </a:r>
          </a:p>
          <a:p>
            <a:pPr lvl="1"/>
            <a:r>
              <a:rPr lang="en-US" altLang="zh-CN" sz="2400"/>
              <a:t>we write nested functions</a:t>
            </a:r>
          </a:p>
          <a:p>
            <a:r>
              <a:rPr lang="en-US" altLang="zh-CN" sz="2800"/>
              <a:t>They are equivalent, but CPS is more powerful</a:t>
            </a:r>
          </a:p>
          <a:p>
            <a:pPr lvl="1"/>
            <a:r>
              <a:rPr lang="en-US" altLang="zh-CN" sz="2400"/>
              <a:t>CPS allows to jump to dynamic labels, whereas SSA only allows jump to static labels</a:t>
            </a:r>
          </a:p>
          <a:p>
            <a:pPr lvl="1"/>
            <a:r>
              <a:rPr lang="en-US" altLang="zh-CN" sz="2400"/>
              <a:t>but do we really need this extra power?</a:t>
            </a:r>
            <a:endParaRPr lang="zh-CN" alt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EBCA5EBA-543E-AC99-7C8A-FC6A7AF0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Functional programming matters</a:t>
            </a:r>
            <a:endParaRPr lang="zh-CN" altLang="en-US"/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78818944-A059-CDCC-A965-4ED6DC337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SSA is functional programming</a:t>
            </a:r>
          </a:p>
          <a:p>
            <a:pPr lvl="1"/>
            <a:r>
              <a:rPr lang="en-US" altLang="zh-CN"/>
              <a:t>variables just assigned once</a:t>
            </a:r>
          </a:p>
          <a:p>
            <a:pPr lvl="1"/>
            <a:r>
              <a:rPr lang="en-US" altLang="zh-CN"/>
              <a:t>SSA is equivalent with CPS</a:t>
            </a:r>
          </a:p>
          <a:p>
            <a:r>
              <a:rPr lang="en-US" altLang="zh-CN"/>
              <a:t>Whatever languages you write your programs, the compiler will compile them into functional programs</a:t>
            </a:r>
          </a:p>
          <a:p>
            <a:pPr lvl="1"/>
            <a:r>
              <a:rPr lang="en-US" altLang="zh-CN"/>
              <a:t>functional programming does matter, not only for programming, but also for compiler writers 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EAC48081-A006-411A-BE7F-CB4E2A6F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711DE23C-557F-DBA9-FE5F-C93467D7F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Compiling with Continuation</a:t>
            </a:r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(Functional style)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A312C37-2BE3-0BFE-6A50-5CE46A515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zh-CN"/>
              <a:t>λ</a:t>
            </a:r>
            <a:r>
              <a:rPr lang="en-US" altLang="zh-CN"/>
              <a:t>P-C--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0B17D1C-71F8-3833-B175-210E929CD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pure functional language </a:t>
            </a:r>
            <a:r>
              <a:rPr lang="el-GR" altLang="zh-CN" sz="2000" b="1"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latin typeface="Courier New" panose="02070309020205020404" pitchFamily="49" charset="0"/>
              </a:rPr>
              <a:t>P</a:t>
            </a:r>
            <a:r>
              <a:rPr lang="el-GR" altLang="zh-CN" sz="2000" b="1">
                <a:latin typeface="Courier New" panose="02070309020205020404" pitchFamily="49" charset="0"/>
              </a:rPr>
              <a:t>-</a:t>
            </a:r>
            <a:r>
              <a:rPr lang="en-US" altLang="zh-CN" sz="2000" b="1">
                <a:latin typeface="Courier New" panose="02070309020205020404" pitchFamily="49" charset="0"/>
              </a:rPr>
              <a:t>C--: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P := F*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T := int | bool | T-&gt;T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 := T f(T x){E}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:= n | id | true | false | E B 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lambda(T x):T{E}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E(E)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if(E,E,E)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let x=E in E end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 := + | - | * | / | &amp;&amp; | || | ! | &lt; | &gt; | == | != |...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FD94B2D-D33C-D3DD-EB70-9DA85BA30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CPS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25BD4C6-9950-5ACC-5364-B93214FAB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CPS IR definition: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P := F*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T := int | bool | T-&gt;T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 := T f(T x, k){E}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V := n | true | false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:= letval x=V in E end      </a:t>
            </a:r>
            <a:r>
              <a:rPr lang="en-US" altLang="zh-CN" sz="2000" b="1">
                <a:latin typeface="Courier New" panose="02070309020205020404" pitchFamily="49" charset="0"/>
              </a:rPr>
              <a:t>// atomic value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| let x = x B y in E end   </a:t>
            </a:r>
            <a:r>
              <a:rPr lang="en-US" altLang="zh-CN" sz="2000" b="1">
                <a:latin typeface="Courier New" panose="02070309020205020404" pitchFamily="49" charset="0"/>
              </a:rPr>
              <a:t>// calculation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| letcont k x = E in E end </a:t>
            </a:r>
            <a:r>
              <a:rPr lang="en-US" altLang="zh-CN" sz="2000" b="1">
                <a:latin typeface="Courier New" panose="02070309020205020404" pitchFamily="49" charset="0"/>
              </a:rPr>
              <a:t>// continuation def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 letfun f x k = E end     </a:t>
            </a:r>
            <a:r>
              <a:rPr lang="en-US" altLang="zh-CN" sz="2000" b="1">
                <a:latin typeface="Courier New" panose="02070309020205020404" pitchFamily="49" charset="0"/>
              </a:rPr>
              <a:t>// function def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 f x k                    </a:t>
            </a:r>
            <a:r>
              <a:rPr lang="en-US" altLang="zh-CN" sz="2000" b="1">
                <a:latin typeface="Courier New" panose="02070309020205020404" pitchFamily="49" charset="0"/>
              </a:rPr>
              <a:t>// function call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 k x                      </a:t>
            </a:r>
            <a:r>
              <a:rPr lang="en-US" altLang="zh-CN" sz="2000" b="1">
                <a:latin typeface="Courier New" panose="02070309020205020404" pitchFamily="49" charset="0"/>
              </a:rPr>
              <a:t>// continuation call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| if(x, k1, k2)            </a:t>
            </a:r>
            <a:r>
              <a:rPr lang="en-US" altLang="zh-CN" sz="2000" b="1">
                <a:latin typeface="Courier New" panose="02070309020205020404" pitchFamily="49" charset="0"/>
              </a:rPr>
              <a:t>// switch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 := + | - | * | / | &amp;&amp; | || | ! | &lt; | &gt; | == | != |...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56B9761-F4F6-7EF0-F8C0-AC79CAF34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to CPS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9691594-C2FA-6FE9-4E9E-5495F789A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17713"/>
            <a:ext cx="87630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compiling rules, where </a:t>
            </a:r>
            <a:r>
              <a:rPr lang="el-GR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Λ </a:t>
            </a:r>
            <a:r>
              <a:rPr lang="en-US" altLang="zh-CN" sz="2000" b="1" dirty="0">
                <a:latin typeface="Courier New" panose="02070309020205020404" pitchFamily="49" charset="0"/>
              </a:rPr>
              <a:t>is second-order: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(e,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= e’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with rules by induction on 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(x,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    =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(x)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(n,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   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letval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x=n in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(x) end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 e2,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=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(e1,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(x1){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(e2,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(x2){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letcont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k y =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(y)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           in  x1 x2 k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           end})})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x.e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letfun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f(x, k) =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(e,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(x2){k x2})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in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(f) end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(if(e1,e2,e3),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=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(e1,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(x1){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letcont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k x =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(x) in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letcont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k2 x2 =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(e2,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x.k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x) in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letcont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k3 x3 =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(e3, </a:t>
            </a:r>
            <a:r>
              <a:rPr lang="el-GR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x.k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x) in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if(x1, k2, k3)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end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end end})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54354C3-CEF1-48DF-76E6-D29B8FFC7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52DF905-1720-520F-7678-A30D87BBB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17713"/>
            <a:ext cx="3886200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The identity: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fun id(x) = x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</a:rPr>
              <a:t>// CPS-ed: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letfun id(x, k) = k x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in halt id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83F470-9A9E-8D9C-CAF2-3C4FE28F0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17713"/>
            <a:ext cx="495300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D56F473-FDD8-6AD5-8FD7-BD67AE998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05000"/>
            <a:ext cx="4953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Curry addition: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λ(x).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λ(y).x+y</a:t>
            </a: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</a:rPr>
              <a:t>// CPS-ed: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letfun f1(x, k) =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letfun f2(y, k’) =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let z = x+y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in k’ z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in k f2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in halt f1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2F57CCC-9853-8CE3-E5B6-AB9A3CF5F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Example, cont’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C4AB5B-54A1-6A65-A474-B2DCE07F9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17713"/>
            <a:ext cx="3886200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The identity call: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let fun id(x) = x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in id(33)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</a:rPr>
              <a:t>// CPS-ed: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letfun id(x, k) = k x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in letcont j x = halt x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in id(33, j)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62441A-C220-0105-6956-AD78A07C8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17713"/>
            <a:ext cx="495300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866C19-1320-E009-037B-DB95825D2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828800"/>
            <a:ext cx="5105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Curry addition app: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(λ(x).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λ(y).x+y) 33 44</a:t>
            </a: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</a:rPr>
              <a:t>// CPS-ed: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letfun f1(x, k) =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letfun f2(y, k’) =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let z = x+y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in k’ z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in k f2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in letcont m x = letcont j x=K x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           in x(44, j)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in f1(33, m)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81E81D0-CBAB-F75D-3D0E-FD488AFB4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UNCOL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Argument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21CD5262-7700-0564-1202-33CEB9BDE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003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F4AEEF35-BA1F-5DDE-B119-959ED10C9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050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SML</a:t>
            </a:r>
          </a:p>
        </p:txBody>
      </p:sp>
      <p:sp>
        <p:nvSpPr>
          <p:cNvPr id="6149" name="Rectangle 6">
            <a:extLst>
              <a:ext uri="{FF2B5EF4-FFF2-40B4-BE49-F238E27FC236}">
                <a16:creationId xmlns:a16="http://schemas.microsoft.com/office/drawing/2014/main" id="{6EB87A6B-7D32-1D2A-48F4-373F804AF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957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150" name="Rectangle 7">
            <a:extLst>
              <a:ext uri="{FF2B5EF4-FFF2-40B4-BE49-F238E27FC236}">
                <a16:creationId xmlns:a16="http://schemas.microsoft.com/office/drawing/2014/main" id="{655F3E65-B179-1C75-D2CD-377AB8DDD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5910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F#</a:t>
            </a:r>
          </a:p>
        </p:txBody>
      </p:sp>
      <p:sp>
        <p:nvSpPr>
          <p:cNvPr id="6151" name="Rectangle 8">
            <a:extLst>
              <a:ext uri="{FF2B5EF4-FFF2-40B4-BE49-F238E27FC236}">
                <a16:creationId xmlns:a16="http://schemas.microsoft.com/office/drawing/2014/main" id="{D7676EDF-1808-478C-720E-5860B60F5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4864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C#</a:t>
            </a:r>
          </a:p>
        </p:txBody>
      </p:sp>
      <p:sp>
        <p:nvSpPr>
          <p:cNvPr id="6152" name="Rectangle 9">
            <a:extLst>
              <a:ext uri="{FF2B5EF4-FFF2-40B4-BE49-F238E27FC236}">
                <a16:creationId xmlns:a16="http://schemas.microsoft.com/office/drawing/2014/main" id="{95BBB556-A55D-23CF-4EDD-0EF3FA173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28003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Sparc</a:t>
            </a:r>
          </a:p>
        </p:txBody>
      </p:sp>
      <p:sp>
        <p:nvSpPr>
          <p:cNvPr id="6153" name="Rectangle 10">
            <a:extLst>
              <a:ext uri="{FF2B5EF4-FFF2-40B4-BE49-F238E27FC236}">
                <a16:creationId xmlns:a16="http://schemas.microsoft.com/office/drawing/2014/main" id="{DA30C076-6D85-2C45-E4F0-FD8CA1A9E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19050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x86</a:t>
            </a:r>
          </a:p>
        </p:txBody>
      </p:sp>
      <p:sp>
        <p:nvSpPr>
          <p:cNvPr id="6154" name="Rectangle 11">
            <a:extLst>
              <a:ext uri="{FF2B5EF4-FFF2-40B4-BE49-F238E27FC236}">
                <a16:creationId xmlns:a16="http://schemas.microsoft.com/office/drawing/2014/main" id="{8299EA34-9F85-B4EC-61CF-0C1E23D32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6957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6155" name="Rectangle 12">
            <a:extLst>
              <a:ext uri="{FF2B5EF4-FFF2-40B4-BE49-F238E27FC236}">
                <a16:creationId xmlns:a16="http://schemas.microsoft.com/office/drawing/2014/main" id="{65177A3A-EF95-9942-03E7-0FE7F1CBB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45910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PPC</a:t>
            </a:r>
          </a:p>
        </p:txBody>
      </p:sp>
      <p:sp>
        <p:nvSpPr>
          <p:cNvPr id="6156" name="Rectangle 13">
            <a:extLst>
              <a:ext uri="{FF2B5EF4-FFF2-40B4-BE49-F238E27FC236}">
                <a16:creationId xmlns:a16="http://schemas.microsoft.com/office/drawing/2014/main" id="{E8B12F2A-C70F-BF92-6EED-66B064DCD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54864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ARM</a:t>
            </a:r>
          </a:p>
        </p:txBody>
      </p:sp>
      <p:sp>
        <p:nvSpPr>
          <p:cNvPr id="6157" name="Text Box 14">
            <a:extLst>
              <a:ext uri="{FF2B5EF4-FFF2-40B4-BE49-F238E27FC236}">
                <a16:creationId xmlns:a16="http://schemas.microsoft.com/office/drawing/2014/main" id="{2F82D56F-9EE6-88E2-0420-76A42A68B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6262688"/>
            <a:ext cx="3192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</a:t>
            </a:r>
            <a:r>
              <a:rPr lang="en-US" altLang="zh-CN" sz="2800" b="1" i="1">
                <a:solidFill>
                  <a:srgbClr val="FF33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 compilers…</a:t>
            </a:r>
          </a:p>
        </p:txBody>
      </p:sp>
      <p:sp>
        <p:nvSpPr>
          <p:cNvPr id="6158" name="AutoShape 15">
            <a:extLst>
              <a:ext uri="{FF2B5EF4-FFF2-40B4-BE49-F238E27FC236}">
                <a16:creationId xmlns:a16="http://schemas.microsoft.com/office/drawing/2014/main" id="{3FD965B0-F8C3-3977-B87A-F35BAA76E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602038"/>
            <a:ext cx="1143000" cy="627062"/>
          </a:xfrm>
          <a:prstGeom prst="flowChartPunchedTap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IR</a:t>
            </a:r>
          </a:p>
        </p:txBody>
      </p:sp>
      <p:cxnSp>
        <p:nvCxnSpPr>
          <p:cNvPr id="6159" name="AutoShape 16">
            <a:extLst>
              <a:ext uri="{FF2B5EF4-FFF2-40B4-BE49-F238E27FC236}">
                <a16:creationId xmlns:a16="http://schemas.microsoft.com/office/drawing/2014/main" id="{A36391E5-15A7-BCBF-CFD5-90716E965D46}"/>
              </a:ext>
            </a:extLst>
          </p:cNvPr>
          <p:cNvCxnSpPr>
            <a:cxnSpLocks noChangeShapeType="1"/>
            <a:stCxn id="6148" idx="3"/>
            <a:endCxn id="6158" idx="1"/>
          </p:cNvCxnSpPr>
          <p:nvPr/>
        </p:nvCxnSpPr>
        <p:spPr bwMode="auto">
          <a:xfrm>
            <a:off x="2511425" y="2116138"/>
            <a:ext cx="1438275" cy="1800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7">
            <a:extLst>
              <a:ext uri="{FF2B5EF4-FFF2-40B4-BE49-F238E27FC236}">
                <a16:creationId xmlns:a16="http://schemas.microsoft.com/office/drawing/2014/main" id="{01F7AEC7-5076-AF26-8E05-BDD3A3E1878B}"/>
              </a:ext>
            </a:extLst>
          </p:cNvPr>
          <p:cNvCxnSpPr>
            <a:cxnSpLocks noChangeShapeType="1"/>
            <a:stCxn id="6147" idx="3"/>
            <a:endCxn id="6158" idx="1"/>
          </p:cNvCxnSpPr>
          <p:nvPr/>
        </p:nvCxnSpPr>
        <p:spPr bwMode="auto">
          <a:xfrm>
            <a:off x="2511425" y="3011488"/>
            <a:ext cx="1438275" cy="904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8">
            <a:extLst>
              <a:ext uri="{FF2B5EF4-FFF2-40B4-BE49-F238E27FC236}">
                <a16:creationId xmlns:a16="http://schemas.microsoft.com/office/drawing/2014/main" id="{C352D279-6842-CA53-7415-B7BA7A724344}"/>
              </a:ext>
            </a:extLst>
          </p:cNvPr>
          <p:cNvCxnSpPr>
            <a:cxnSpLocks noChangeShapeType="1"/>
            <a:stCxn id="6149" idx="3"/>
            <a:endCxn id="6158" idx="1"/>
          </p:cNvCxnSpPr>
          <p:nvPr/>
        </p:nvCxnSpPr>
        <p:spPr bwMode="auto">
          <a:xfrm>
            <a:off x="2511425" y="3906838"/>
            <a:ext cx="1438275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9">
            <a:extLst>
              <a:ext uri="{FF2B5EF4-FFF2-40B4-BE49-F238E27FC236}">
                <a16:creationId xmlns:a16="http://schemas.microsoft.com/office/drawing/2014/main" id="{65E8CF1B-2D01-C98A-28DF-DDDEE739CE68}"/>
              </a:ext>
            </a:extLst>
          </p:cNvPr>
          <p:cNvCxnSpPr>
            <a:cxnSpLocks noChangeShapeType="1"/>
            <a:stCxn id="6150" idx="3"/>
            <a:endCxn id="6158" idx="1"/>
          </p:cNvCxnSpPr>
          <p:nvPr/>
        </p:nvCxnSpPr>
        <p:spPr bwMode="auto">
          <a:xfrm flipV="1">
            <a:off x="2511425" y="3916363"/>
            <a:ext cx="1438275" cy="885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20">
            <a:extLst>
              <a:ext uri="{FF2B5EF4-FFF2-40B4-BE49-F238E27FC236}">
                <a16:creationId xmlns:a16="http://schemas.microsoft.com/office/drawing/2014/main" id="{E8CCEAC0-B6ED-3766-FAD7-D081FFD184DA}"/>
              </a:ext>
            </a:extLst>
          </p:cNvPr>
          <p:cNvCxnSpPr>
            <a:cxnSpLocks noChangeShapeType="1"/>
            <a:stCxn id="6151" idx="3"/>
            <a:endCxn id="6158" idx="1"/>
          </p:cNvCxnSpPr>
          <p:nvPr/>
        </p:nvCxnSpPr>
        <p:spPr bwMode="auto">
          <a:xfrm flipV="1">
            <a:off x="2511425" y="3916363"/>
            <a:ext cx="1438275" cy="1781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21">
            <a:extLst>
              <a:ext uri="{FF2B5EF4-FFF2-40B4-BE49-F238E27FC236}">
                <a16:creationId xmlns:a16="http://schemas.microsoft.com/office/drawing/2014/main" id="{594E6DAB-B1EE-49DB-B1C5-BE9E4EC259D3}"/>
              </a:ext>
            </a:extLst>
          </p:cNvPr>
          <p:cNvCxnSpPr>
            <a:cxnSpLocks noChangeShapeType="1"/>
            <a:stCxn id="6158" idx="3"/>
            <a:endCxn id="6153" idx="1"/>
          </p:cNvCxnSpPr>
          <p:nvPr/>
        </p:nvCxnSpPr>
        <p:spPr bwMode="auto">
          <a:xfrm flipV="1">
            <a:off x="5118100" y="2116138"/>
            <a:ext cx="1514475" cy="1800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22">
            <a:extLst>
              <a:ext uri="{FF2B5EF4-FFF2-40B4-BE49-F238E27FC236}">
                <a16:creationId xmlns:a16="http://schemas.microsoft.com/office/drawing/2014/main" id="{87BBCABA-5454-AE31-D3E3-D444D630F8B0}"/>
              </a:ext>
            </a:extLst>
          </p:cNvPr>
          <p:cNvCxnSpPr>
            <a:cxnSpLocks noChangeShapeType="1"/>
            <a:stCxn id="6158" idx="3"/>
            <a:endCxn id="6152" idx="1"/>
          </p:cNvCxnSpPr>
          <p:nvPr/>
        </p:nvCxnSpPr>
        <p:spPr bwMode="auto">
          <a:xfrm flipV="1">
            <a:off x="5118100" y="3011488"/>
            <a:ext cx="1514475" cy="904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23">
            <a:extLst>
              <a:ext uri="{FF2B5EF4-FFF2-40B4-BE49-F238E27FC236}">
                <a16:creationId xmlns:a16="http://schemas.microsoft.com/office/drawing/2014/main" id="{E362A3EA-BDED-B6BF-9D2E-EBA3AE44B8FD}"/>
              </a:ext>
            </a:extLst>
          </p:cNvPr>
          <p:cNvCxnSpPr>
            <a:cxnSpLocks noChangeShapeType="1"/>
            <a:stCxn id="6158" idx="3"/>
            <a:endCxn id="6154" idx="1"/>
          </p:cNvCxnSpPr>
          <p:nvPr/>
        </p:nvCxnSpPr>
        <p:spPr bwMode="auto">
          <a:xfrm flipV="1">
            <a:off x="5118100" y="3906838"/>
            <a:ext cx="1514475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24">
            <a:extLst>
              <a:ext uri="{FF2B5EF4-FFF2-40B4-BE49-F238E27FC236}">
                <a16:creationId xmlns:a16="http://schemas.microsoft.com/office/drawing/2014/main" id="{57DF7D6C-D34F-919D-CBB5-88D044C841B7}"/>
              </a:ext>
            </a:extLst>
          </p:cNvPr>
          <p:cNvCxnSpPr>
            <a:cxnSpLocks noChangeShapeType="1"/>
            <a:stCxn id="6158" idx="3"/>
            <a:endCxn id="6155" idx="1"/>
          </p:cNvCxnSpPr>
          <p:nvPr/>
        </p:nvCxnSpPr>
        <p:spPr bwMode="auto">
          <a:xfrm>
            <a:off x="5118100" y="3916363"/>
            <a:ext cx="1514475" cy="885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25">
            <a:extLst>
              <a:ext uri="{FF2B5EF4-FFF2-40B4-BE49-F238E27FC236}">
                <a16:creationId xmlns:a16="http://schemas.microsoft.com/office/drawing/2014/main" id="{EEF88B55-975C-DE25-A9CC-5BC4C2BFD72B}"/>
              </a:ext>
            </a:extLst>
          </p:cNvPr>
          <p:cNvCxnSpPr>
            <a:cxnSpLocks noChangeShapeType="1"/>
            <a:stCxn id="6158" idx="3"/>
            <a:endCxn id="6156" idx="1"/>
          </p:cNvCxnSpPr>
          <p:nvPr/>
        </p:nvCxnSpPr>
        <p:spPr bwMode="auto">
          <a:xfrm>
            <a:off x="5118100" y="3916363"/>
            <a:ext cx="1514475" cy="1781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59A42692-993B-DE00-6E79-6F80AA97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4B97CCA8-5EAE-B230-D9C2-40B8F40A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ANF: A-Normal Form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DFB616B5-363F-BEC3-D028-F313489E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A-Normal Form</a:t>
            </a:r>
            <a:endParaRPr lang="zh-CN" altLang="en-US"/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253AC005-82C5-2981-2208-C5BB1EB7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CPS conversion tends to generate rather verbose expressions</a:t>
            </a:r>
          </a:p>
          <a:p>
            <a:r>
              <a:rPr lang="en-US" altLang="zh-CN"/>
              <a:t>ANF tries to build a direct style of IR</a:t>
            </a:r>
          </a:p>
          <a:p>
            <a:pPr lvl="1"/>
            <a:r>
              <a:rPr lang="en-US" altLang="zh-CN"/>
              <a:t>to name every intermediate computation</a:t>
            </a:r>
          </a:p>
          <a:p>
            <a:pPr lvl="1"/>
            <a:r>
              <a:rPr lang="en-US" altLang="zh-CN"/>
              <a:t>and to make the computation order explicit</a:t>
            </a:r>
          </a:p>
          <a:p>
            <a:r>
              <a:rPr lang="en-US" altLang="zh-CN"/>
              <a:t>Many debates upto today...</a:t>
            </a:r>
          </a:p>
          <a:p>
            <a:pPr lvl="1"/>
            <a:r>
              <a:rPr lang="en-US" altLang="zh-CN"/>
              <a:t>Infeasible than CPS due to optimizations. Kennedey[ICFP07]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7D3834D5-F6AC-C3A9-8F5A-C2FBAAA3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E6F60121-220C-01C7-4CB9-F7AC2D76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CPS is an functional IR</a:t>
            </a:r>
          </a:p>
          <a:p>
            <a:r>
              <a:rPr lang="en-US" altLang="zh-CN" dirty="0"/>
              <a:t>CPS is an ultimate </a:t>
            </a:r>
            <a:r>
              <a:rPr lang="en-US" altLang="zh-CN" dirty="0" err="1"/>
              <a:t>constrol</a:t>
            </a:r>
            <a:r>
              <a:rPr lang="en-US" altLang="zh-CN" dirty="0"/>
              <a:t> structs</a:t>
            </a:r>
          </a:p>
          <a:p>
            <a:pPr lvl="1"/>
            <a:r>
              <a:rPr lang="en-US" altLang="zh-CN" dirty="0"/>
              <a:t>“CPS is the ultimate GOTO”--Guy Steele</a:t>
            </a:r>
          </a:p>
          <a:p>
            <a:r>
              <a:rPr lang="en-US" altLang="zh-CN" dirty="0"/>
              <a:t>CPS is uniform and powerful</a:t>
            </a:r>
          </a:p>
          <a:p>
            <a:r>
              <a:rPr lang="en-US" altLang="zh-CN" dirty="0"/>
              <a:t>CPS does come with costs</a:t>
            </a:r>
          </a:p>
          <a:p>
            <a:pPr lvl="1"/>
            <a:r>
              <a:rPr lang="en-US" altLang="zh-CN" dirty="0"/>
              <a:t>Modern machine comes with tailored call stacks</a:t>
            </a:r>
          </a:p>
          <a:p>
            <a:pPr lvl="1"/>
            <a:r>
              <a:rPr lang="en-US" altLang="zh-CN" dirty="0"/>
              <a:t>CPS needs high-quality GC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5712021-9FF7-2304-81F3-CC459C6AF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Intermediate Representations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5E86349-2596-FE8C-0D8A-4EA9F1067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Why use IRs?</a:t>
            </a:r>
          </a:p>
          <a:p>
            <a:pPr lvl="1" eaLnBrk="1" hangingPunct="1"/>
            <a:r>
              <a:rPr lang="en-US" altLang="zh-CN" dirty="0"/>
              <a:t>encapsulate machine-specific details</a:t>
            </a:r>
          </a:p>
          <a:p>
            <a:pPr lvl="1" eaLnBrk="1" hangingPunct="1"/>
            <a:r>
              <a:rPr lang="en-US" altLang="zh-CN" dirty="0"/>
              <a:t>target for many </a:t>
            </a:r>
            <a:r>
              <a:rPr lang="en-US" altLang="zh-CN" dirty="0">
                <a:solidFill>
                  <a:srgbClr val="0432FF"/>
                </a:solidFill>
              </a:rPr>
              <a:t>source languages</a:t>
            </a:r>
          </a:p>
          <a:p>
            <a:pPr lvl="1" eaLnBrk="1" hangingPunct="1"/>
            <a:r>
              <a:rPr lang="en-US" altLang="zh-CN" dirty="0"/>
              <a:t>source for many </a:t>
            </a:r>
            <a:r>
              <a:rPr lang="en-US" altLang="zh-CN" dirty="0">
                <a:solidFill>
                  <a:srgbClr val="0432FF"/>
                </a:solidFill>
              </a:rPr>
              <a:t>target ISA</a:t>
            </a:r>
          </a:p>
          <a:p>
            <a:pPr lvl="1" eaLnBrk="1" hangingPunct="1"/>
            <a:r>
              <a:rPr lang="en-US" altLang="zh-CN" dirty="0"/>
              <a:t>often </a:t>
            </a:r>
            <a:r>
              <a:rPr lang="en-US" altLang="zh-CN" dirty="0">
                <a:solidFill>
                  <a:srgbClr val="0432FF"/>
                </a:solidFill>
              </a:rPr>
              <a:t>easier</a:t>
            </a:r>
            <a:r>
              <a:rPr lang="en-US" altLang="zh-CN" dirty="0"/>
              <a:t> to analyze and manipulate than source or target languages</a:t>
            </a:r>
          </a:p>
          <a:p>
            <a:pPr lvl="2" eaLnBrk="1" hangingPunct="1"/>
            <a:r>
              <a:rPr lang="en-US" altLang="zh-CN" dirty="0"/>
              <a:t>e.g., optimizations</a:t>
            </a:r>
          </a:p>
          <a:p>
            <a:pPr eaLnBrk="1" hangingPunct="1"/>
            <a:r>
              <a:rPr lang="en-US" altLang="zh-CN" dirty="0"/>
              <a:t>The most interesting part of a compiler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37F06DB-DAD8-422A-E7A6-0B07D8802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IRs are diverse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AE24D1-40E0-BF70-422E-3FE1BDD8A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/>
              <a:t>Many different forms: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Stack machine code (bytecode)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Directed acyclic graph (DAG)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3-address code (TAC)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Control-flow graph (CFG)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Static single-assignment form (SSA)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Program dependency graphs (PDG)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Contination-passing style (CPS)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Typed intermediate languages (TIL)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Which one is better or best?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/>
              <a:t>Art more than science</a:t>
            </a:r>
          </a:p>
          <a:p>
            <a:pPr eaLnBrk="1" hangingPunct="1">
              <a:lnSpc>
                <a:spcPct val="8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6CFA80E-3148-2204-2CF7-9A251F584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Continuation-passing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2517560-00C1-C68C-D85E-E6840D07E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CPS is an IR widely used in functional languages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Lisp, Scheme, Haskell, OCaml, F#,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elegant and with nice theoretical properties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Equivalent with the SSA form</a:t>
            </a:r>
            <a:endParaRPr lang="en-US" altLang="zh-CN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SSA is popular for imperative language implementations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C/C++, Fortran, Java, 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But CPS is more powerful and general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1606D885-479F-DE8F-ACD4-B3CDD3D5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CPS: history</a:t>
            </a:r>
            <a:endParaRPr lang="zh-CN" altLang="en-US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D0063EAF-61E9-B039-2D16-5D9B60565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6970712" cy="4114800"/>
          </a:xfrm>
        </p:spPr>
        <p:txBody>
          <a:bodyPr/>
          <a:lstStyle/>
          <a:p>
            <a:r>
              <a:rPr lang="en-US" altLang="zh-CN" sz="2800" dirty="0"/>
              <a:t>Gordon Plotkin (1975)</a:t>
            </a:r>
          </a:p>
          <a:p>
            <a:pPr lvl="1"/>
            <a:r>
              <a:rPr lang="en-US" altLang="zh-CN" sz="2400" i="1" dirty="0"/>
              <a:t>Call-by-name, Call-by value </a:t>
            </a:r>
          </a:p>
          <a:p>
            <a:pPr lvl="1">
              <a:buFont typeface="Wingdings" pitchFamily="2" charset="0"/>
              <a:buNone/>
            </a:pPr>
            <a:r>
              <a:rPr lang="en-US" altLang="zh-CN" sz="2400" i="1" dirty="0"/>
              <a:t>and the Lambda Calculus</a:t>
            </a:r>
            <a:r>
              <a:rPr lang="en-US" altLang="zh-CN" sz="2400" dirty="0"/>
              <a:t>, TCS.</a:t>
            </a:r>
          </a:p>
          <a:p>
            <a:r>
              <a:rPr lang="en-US" altLang="zh-CN" sz="2800" dirty="0"/>
              <a:t>Many CPS-based compilers in </a:t>
            </a:r>
          </a:p>
          <a:p>
            <a:pPr>
              <a:buFont typeface="Wingdings" pitchFamily="2" charset="0"/>
              <a:buNone/>
            </a:pPr>
            <a:r>
              <a:rPr lang="en-US" altLang="zh-CN" sz="2800" dirty="0"/>
              <a:t>   history</a:t>
            </a:r>
          </a:p>
          <a:p>
            <a:pPr lvl="1"/>
            <a:r>
              <a:rPr lang="en-US" altLang="zh-CN" sz="2400" dirty="0"/>
              <a:t>Rabbit (1975), Orbit (1986), SML/NJ (1992), </a:t>
            </a:r>
            <a:r>
              <a:rPr lang="en-US" altLang="zh-CN" sz="2400" dirty="0" err="1"/>
              <a:t>SML.net</a:t>
            </a:r>
            <a:r>
              <a:rPr lang="en-US" altLang="zh-CN" sz="2400" dirty="0"/>
              <a:t> (2007), etc.</a:t>
            </a:r>
          </a:p>
          <a:p>
            <a:r>
              <a:rPr lang="en-US" altLang="zh-CN" sz="2800" dirty="0"/>
              <a:t>Mostly used in academia in the past, but regain interests in AI recently, due to the rise of deep learning</a:t>
            </a:r>
          </a:p>
        </p:txBody>
      </p:sp>
      <p:pic>
        <p:nvPicPr>
          <p:cNvPr id="10244" name="图片 3" descr="plotkin.jpg">
            <a:extLst>
              <a:ext uri="{FF2B5EF4-FFF2-40B4-BE49-F238E27FC236}">
                <a16:creationId xmlns:a16="http://schemas.microsoft.com/office/drawing/2014/main" id="{BB03409B-BF78-0FAC-EA0B-D7ABDFC07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81200"/>
            <a:ext cx="247808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F6FF6022-8B66-175E-7E8E-0BD7CB63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D20E1FBF-03F9-6D8F-1D2E-F365BB9F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Tail recursion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7081</TotalTime>
  <Words>3753</Words>
  <Application>Microsoft Macintosh PowerPoint</Application>
  <PresentationFormat>全屏显示(4:3)</PresentationFormat>
  <Paragraphs>711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Arial</vt:lpstr>
      <vt:lpstr>Courier New</vt:lpstr>
      <vt:lpstr>Tahoma</vt:lpstr>
      <vt:lpstr>Verdana</vt:lpstr>
      <vt:lpstr>Wingdings</vt:lpstr>
      <vt:lpstr>Blends</vt:lpstr>
      <vt:lpstr> CPS: Continuation-Passing Style</vt:lpstr>
      <vt:lpstr>Middle End</vt:lpstr>
      <vt:lpstr>The “UNCOL” Argument</vt:lpstr>
      <vt:lpstr>The “UNCOL” Argument</vt:lpstr>
      <vt:lpstr>Intermediate Representations</vt:lpstr>
      <vt:lpstr>IRs are diverse</vt:lpstr>
      <vt:lpstr>Continuation-passing style</vt:lpstr>
      <vt:lpstr>CPS: history</vt:lpstr>
      <vt:lpstr> </vt:lpstr>
      <vt:lpstr>Motivating example</vt:lpstr>
      <vt:lpstr>Another version</vt:lpstr>
      <vt:lpstr>Another version</vt:lpstr>
      <vt:lpstr>Tail recursion</vt:lpstr>
      <vt:lpstr>Tail recursion optimization</vt:lpstr>
      <vt:lpstr>Recursion==Loops</vt:lpstr>
      <vt:lpstr>Observations</vt:lpstr>
      <vt:lpstr>Writing tail recursion manually is hard</vt:lpstr>
      <vt:lpstr> </vt:lpstr>
      <vt:lpstr>Continuation passing style</vt:lpstr>
      <vt:lpstr>Key insight</vt:lpstr>
      <vt:lpstr>Key insight</vt:lpstr>
      <vt:lpstr>Example</vt:lpstr>
      <vt:lpstr>What’s essentially a call stack?</vt:lpstr>
      <vt:lpstr> </vt:lpstr>
      <vt:lpstr>CPS turns computation in-out</vt:lpstr>
      <vt:lpstr>Algorithm to convert into CPS</vt:lpstr>
      <vt:lpstr>Algorithm to convert into CPS</vt:lpstr>
      <vt:lpstr>Example</vt:lpstr>
      <vt:lpstr>Example</vt:lpstr>
      <vt:lpstr>Example</vt:lpstr>
      <vt:lpstr>Example 2</vt:lpstr>
      <vt:lpstr>CPS≡SSA</vt:lpstr>
      <vt:lpstr>Functional programming matters</vt:lpstr>
      <vt:lpstr> </vt:lpstr>
      <vt:lpstr>λP-C--</vt:lpstr>
      <vt:lpstr>CPS</vt:lpstr>
      <vt:lpstr>Compiling to CPS</vt:lpstr>
      <vt:lpstr>Example</vt:lpstr>
      <vt:lpstr>Example, cont’</vt:lpstr>
      <vt:lpstr> </vt:lpstr>
      <vt:lpstr>A-Normal Form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</dc:title>
  <dc:creator>Baojian Hua</dc:creator>
  <cp:lastModifiedBy>bj.hua@outlook.com</cp:lastModifiedBy>
  <cp:revision>3730</cp:revision>
  <cp:lastPrinted>1601-01-01T00:00:00Z</cp:lastPrinted>
  <dcterms:created xsi:type="dcterms:W3CDTF">1601-01-01T00:00:00Z</dcterms:created>
  <dcterms:modified xsi:type="dcterms:W3CDTF">2024-05-31T15:43:40Z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