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7"/>
  </p:notesMasterIdLst>
  <p:handoutMasterIdLst>
    <p:handoutMasterId r:id="rId68"/>
  </p:handoutMasterIdLst>
  <p:sldIdLst>
    <p:sldId id="256" r:id="rId2"/>
    <p:sldId id="440" r:id="rId3"/>
    <p:sldId id="485" r:id="rId4"/>
    <p:sldId id="305" r:id="rId5"/>
    <p:sldId id="539" r:id="rId6"/>
    <p:sldId id="486" r:id="rId7"/>
    <p:sldId id="543" r:id="rId8"/>
    <p:sldId id="542" r:id="rId9"/>
    <p:sldId id="544" r:id="rId10"/>
    <p:sldId id="563" r:id="rId11"/>
    <p:sldId id="545" r:id="rId12"/>
    <p:sldId id="546" r:id="rId13"/>
    <p:sldId id="547" r:id="rId14"/>
    <p:sldId id="548" r:id="rId15"/>
    <p:sldId id="564" r:id="rId16"/>
    <p:sldId id="549" r:id="rId17"/>
    <p:sldId id="550" r:id="rId18"/>
    <p:sldId id="566" r:id="rId19"/>
    <p:sldId id="567" r:id="rId20"/>
    <p:sldId id="568" r:id="rId21"/>
    <p:sldId id="565" r:id="rId22"/>
    <p:sldId id="487" r:id="rId23"/>
    <p:sldId id="488" r:id="rId24"/>
    <p:sldId id="461" r:id="rId25"/>
    <p:sldId id="489" r:id="rId26"/>
    <p:sldId id="490" r:id="rId27"/>
    <p:sldId id="540" r:id="rId28"/>
    <p:sldId id="491" r:id="rId29"/>
    <p:sldId id="497" r:id="rId30"/>
    <p:sldId id="498" r:id="rId31"/>
    <p:sldId id="499" r:id="rId32"/>
    <p:sldId id="500" r:id="rId33"/>
    <p:sldId id="501" r:id="rId34"/>
    <p:sldId id="503" r:id="rId35"/>
    <p:sldId id="504" r:id="rId36"/>
    <p:sldId id="569" r:id="rId37"/>
    <p:sldId id="570" r:id="rId38"/>
    <p:sldId id="502" r:id="rId39"/>
    <p:sldId id="505" r:id="rId40"/>
    <p:sldId id="506" r:id="rId41"/>
    <p:sldId id="507" r:id="rId42"/>
    <p:sldId id="508" r:id="rId43"/>
    <p:sldId id="509" r:id="rId44"/>
    <p:sldId id="510" r:id="rId45"/>
    <p:sldId id="511" r:id="rId46"/>
    <p:sldId id="462" r:id="rId47"/>
    <p:sldId id="514" r:id="rId48"/>
    <p:sldId id="515" r:id="rId49"/>
    <p:sldId id="516" r:id="rId50"/>
    <p:sldId id="517" r:id="rId51"/>
    <p:sldId id="571" r:id="rId52"/>
    <p:sldId id="572" r:id="rId53"/>
    <p:sldId id="518" r:id="rId54"/>
    <p:sldId id="519" r:id="rId55"/>
    <p:sldId id="573" r:id="rId56"/>
    <p:sldId id="575" r:id="rId57"/>
    <p:sldId id="576" r:id="rId58"/>
    <p:sldId id="577" r:id="rId59"/>
    <p:sldId id="578" r:id="rId60"/>
    <p:sldId id="579" r:id="rId61"/>
    <p:sldId id="574" r:id="rId62"/>
    <p:sldId id="580" r:id="rId63"/>
    <p:sldId id="522" r:id="rId64"/>
    <p:sldId id="523" r:id="rId65"/>
    <p:sldId id="541" r:id="rId66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>
      <p:cViewPr varScale="1">
        <p:scale>
          <a:sx n="102" d="100"/>
          <a:sy n="102" d="100"/>
        </p:scale>
        <p:origin x="19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E6E4D63-D5DA-A88D-019F-3A78E86F3A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8530829-E671-DABA-BDEB-1E50C3B867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D30EE38-EB2F-57AC-ADD2-DAC2AE24CC4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7F08A360-576F-A5FB-875D-9E3D7172D76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E8D6C733-2A29-774A-A932-B2D891396A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D7A5EA2E-F505-B902-C297-28471F08E8D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33823662-CF50-B2C6-5B2D-998EF739BF9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B6B73931-B2FE-5DD5-B907-D66A1892AE5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B8ED43BA-DAF8-E85A-F52D-874453A1A5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2CB4F6E1-E118-FC42-F30C-5195735E12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DD0A0283-D218-685B-E1A8-3B9421FA36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1A31CD-6EDC-D244-91A8-4CEAFAA88AC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019126FD-16D8-3653-237C-63AFD4748B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483E90-ECE6-7A4D-AE72-505924F494CB}" type="slidenum">
              <a:rPr lang="en-US" altLang="zh-CN">
                <a:latin typeface="Arial" panose="020B0604020202020204" pitchFamily="34" charset="0"/>
              </a:rPr>
              <a:pPr eaLnBrk="1" hangingPunct="1"/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8732F2A4-80B4-3F63-14C5-5F59A18CDA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DD30FDC1-737E-CCAE-6ED8-3C5F26BC7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98D60D55-B93E-FA3C-B57F-B3273C636B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211C82-5D69-664D-B3CC-45A98DEF2C03}" type="slidenum">
              <a:rPr lang="en-US" altLang="zh-CN">
                <a:latin typeface="Arial" panose="020B0604020202020204" pitchFamily="34" charset="0"/>
              </a:rPr>
              <a:pPr eaLnBrk="1" hangingPunct="1"/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F9AD2D8D-D9D6-F894-5134-8793F69D79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8F91FEEF-2778-F4B8-F2D1-B980093B3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F53CCC6D-255F-1CC6-260E-8219F31DF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DB88EC-C770-4B4B-98B5-8C3BE3ECF4CF}" type="slidenum">
              <a:rPr lang="en-US" altLang="zh-CN">
                <a:latin typeface="Arial" panose="020B0604020202020204" pitchFamily="34" charset="0"/>
              </a:rPr>
              <a:pPr eaLnBrk="1" hangingPunct="1"/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52AFC1AC-47B3-EFD3-C6CF-8E2FB43F9B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ADB33A52-22EB-8DED-9FE2-ED5F27A7CC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AFB4D1F6-57F6-CFB0-D968-2C5C7D9F6F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D464EA-A77C-1C47-8C85-CB22D71C3EF2}" type="slidenum">
              <a:rPr lang="en-US" altLang="zh-CN">
                <a:latin typeface="Arial" panose="020B0604020202020204" pitchFamily="34" charset="0"/>
              </a:rPr>
              <a:pPr eaLnBrk="1" hangingPunct="1"/>
              <a:t>24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A6D7E85D-007C-7AE2-7E43-A507B670A5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0BE7A373-BBEE-A172-36AF-A70CE3E00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9C68127B-77A4-B533-FC3F-0FAF6E8688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473DA7-8ECD-894A-A4A0-7220041A6B32}" type="slidenum">
              <a:rPr lang="en-US" altLang="zh-CN">
                <a:latin typeface="Arial" panose="020B0604020202020204" pitchFamily="34" charset="0"/>
              </a:rPr>
              <a:pPr eaLnBrk="1" hangingPunct="1"/>
              <a:t>25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AFB0421A-13ED-2638-3DA1-070F1F1953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5ECCA0AE-0D6C-A07A-853C-32462C8CE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4E74D98B-3E92-25D5-9635-1FF68FFC81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AC1D4FF-1743-B14B-8430-6E892C79FB01}" type="slidenum">
              <a:rPr lang="en-US" altLang="zh-CN">
                <a:latin typeface="Arial" panose="020B0604020202020204" pitchFamily="34" charset="0"/>
              </a:rPr>
              <a:pPr eaLnBrk="1" hangingPunct="1"/>
              <a:t>46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C9793EC6-65F4-CC18-81A3-F00C01D53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0C6CA8DA-3986-7B9D-BC0E-507BABC7C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CCAF332-A142-0D76-308B-ED9207D15232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058AAA42-33C0-876A-11D4-84B958F21F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E0BC52B7-6F36-FCB9-2BD7-34A0AFDB8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B00CF44A-3F9C-AF41-D0C6-FFE6A7EE7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00537E1F-3C9B-B21D-8C29-21AF7C0948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6B9BC7-2BFE-FC0C-F7AD-234AD23B6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B8F858D-E04F-CFDD-A45B-916BF6894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61F8A459-589B-7FB2-C663-E8512D2FE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A31E4E00-A6E6-2ECA-8FDB-4B3DE2513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E3A20E90-5031-6EFC-4868-ED49337D333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5DAC80ED-8228-710D-6DFB-AB7B4937B2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0544B816-CA20-8789-9989-0100CB338A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A3185BAB-6D45-5909-48B4-C139EA5E2A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D57E848-3D45-2F47-8824-94FAAD1984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697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6628A3C-07EE-6DE4-7B8F-BDF5299DEE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BABA1F4-33E0-B174-9D03-36526B53A0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0EA0D6E-2E0D-DA77-B590-E7D05599F1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4BE2C5-A371-A04F-A28F-2A181E8A0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05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D272351-4C07-D2A3-6562-2D60460967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3B2EDB6-2E86-6FE4-064D-AD2B62C582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4CE7391-E274-926B-EA68-65CDE41340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6EFF5F-88A5-664F-A1E2-47A4D7B268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804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A525BB3-ADFA-0FC8-8EA9-EB413178C1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D8ADA8E-39E7-45C1-2FE5-DE5E6E3884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3FC2321-35B2-805C-909B-542C8A5E03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3978D7-1824-F24A-A9A6-77A6F289FB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055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172B0B9-F1E3-05E3-D613-A7E8F0674D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0B473DB-6850-59AF-84DC-7DD3E89523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5FA0A8A-8B50-C109-A705-16CCD5E781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7A63A-6139-FE41-A974-854E043D2B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17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B46DDA5-62AE-D175-1786-F7FD6B1DB8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32AB519-6EC4-A194-2FA1-218CC4EF37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58A24B0-BDCD-C9C3-B628-2C51BC474D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9303F-86DD-C142-AE91-750DFA7936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18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190A4FC-C22C-D120-9F85-C225B07AF3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17AF1F3-929F-2553-ABA1-1DF02B3680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DA1242D-1AB5-8D21-964F-7EE8B3FD6C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8C4FEF-FB4C-504F-8F72-503CE83ABD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63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74676AF-69CC-05EA-3650-3CC36E746B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9D64F06-E3EE-659A-34A0-BEF4ABB0F7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799FA17-7ED3-4E1B-859A-C5430DC332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F2F945-1EE1-D741-991B-537D8590F2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951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3064392-A045-9FA8-EC62-2A7D59DD79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1EACF64E-A94C-F55F-CC10-09012DE429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CA4CC49C-6C27-4832-EB04-2573745162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AA0F2-7B3B-BB45-8EA9-0E427AFEE4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3358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5509405-6B04-92D2-38D1-010F2CAB4A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739C7C1-61E1-01E0-3FEE-2385B8AFF6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3F244C2-5F74-E57A-B47D-D624CEAA19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83F5DA-6485-D148-B82E-C3D99572D9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33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F00E085-2AE2-E515-2131-7FBD71AEFF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471ADCC-496A-F9AE-4E0A-6312D6E95A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4AE4ABD-D6F8-5165-5898-17BF26EBE9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1875F-141C-4245-8AA1-8FC727076C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384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99F3951-294F-7DC0-0A9C-BB253C62646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BE1B04D-3FF5-15F7-B888-7F91C052BAD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4BC59B4D-0398-9297-1D45-5AB5B6B3A93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9AD6A80D-9167-F1D5-A137-0F170833BD2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8B0BEA28-8B07-0050-4A0B-14D3F1BD716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B8C8B2EA-D821-0B39-73D1-BD6EA3F0BFE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F7ADC675-F4B5-8DF1-2D4A-C342957078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C3F550F2-83CE-C61E-3FD8-6989E8ACB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7D276494-461B-FB61-1D00-A6B6DB8FE9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A50CABB-F520-BCA5-620E-A6CD862AF26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C562489D-7C53-C4F6-D0B2-6DE7A251543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D2F0FEE3-9DAE-0589-310F-C9983C9B40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68CDFAF-4E7F-C34A-8FED-8FB37CDE53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8990AA6-6EE3-64BC-FCB1-4E10BFDB51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Garbage Collection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04D0DDB-5975-A68F-4E40-805A23FECED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D36CE05-5464-05B6-640C-9244C9C44B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Key insight for MS</a:t>
            </a:r>
          </a:p>
        </p:txBody>
      </p:sp>
      <p:sp>
        <p:nvSpPr>
          <p:cNvPr id="12291" name="Oval 4">
            <a:extLst>
              <a:ext uri="{FF2B5EF4-FFF2-40B4-BE49-F238E27FC236}">
                <a16:creationId xmlns:a16="http://schemas.microsoft.com/office/drawing/2014/main" id="{5AF702BF-0FE9-AD80-986E-6AB2DE2C4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004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12292" name="Oval 5">
            <a:extLst>
              <a:ext uri="{FF2B5EF4-FFF2-40B4-BE49-F238E27FC236}">
                <a16:creationId xmlns:a16="http://schemas.microsoft.com/office/drawing/2014/main" id="{D34747EA-8EC6-5BD9-0A3F-1C37EA441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100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grpSp>
        <p:nvGrpSpPr>
          <p:cNvPr id="12293" name="Group 6">
            <a:extLst>
              <a:ext uri="{FF2B5EF4-FFF2-40B4-BE49-F238E27FC236}">
                <a16:creationId xmlns:a16="http://schemas.microsoft.com/office/drawing/2014/main" id="{30F25301-3FBD-E590-CFB1-A7413D634CF5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362200"/>
            <a:ext cx="609600" cy="914400"/>
            <a:chOff x="4176" y="1584"/>
            <a:chExt cx="384" cy="576"/>
          </a:xfrm>
        </p:grpSpPr>
        <p:sp>
          <p:nvSpPr>
            <p:cNvPr id="12315" name="Rectangle 7">
              <a:extLst>
                <a:ext uri="{FF2B5EF4-FFF2-40B4-BE49-F238E27FC236}">
                  <a16:creationId xmlns:a16="http://schemas.microsoft.com/office/drawing/2014/main" id="{52BFC384-FED6-E3B1-6820-599F79CE3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6" name="Rectangle 8">
              <a:extLst>
                <a:ext uri="{FF2B5EF4-FFF2-40B4-BE49-F238E27FC236}">
                  <a16:creationId xmlns:a16="http://schemas.microsoft.com/office/drawing/2014/main" id="{AAA7398B-553F-BAB7-8378-62B1BE77C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7" name="Rectangle 9">
              <a:extLst>
                <a:ext uri="{FF2B5EF4-FFF2-40B4-BE49-F238E27FC236}">
                  <a16:creationId xmlns:a16="http://schemas.microsoft.com/office/drawing/2014/main" id="{1030D219-A0AB-7D86-1582-72B94D4FA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294" name="Group 10">
            <a:extLst>
              <a:ext uri="{FF2B5EF4-FFF2-40B4-BE49-F238E27FC236}">
                <a16:creationId xmlns:a16="http://schemas.microsoft.com/office/drawing/2014/main" id="{C7B2D963-1C12-8D5F-E242-E35CD563B756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352800"/>
            <a:ext cx="609600" cy="914400"/>
            <a:chOff x="4176" y="1584"/>
            <a:chExt cx="384" cy="576"/>
          </a:xfrm>
        </p:grpSpPr>
        <p:sp>
          <p:nvSpPr>
            <p:cNvPr id="12312" name="Rectangle 11">
              <a:extLst>
                <a:ext uri="{FF2B5EF4-FFF2-40B4-BE49-F238E27FC236}">
                  <a16:creationId xmlns:a16="http://schemas.microsoft.com/office/drawing/2014/main" id="{64878127-9664-F0DB-8283-6578B1136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3" name="Rectangle 12">
              <a:extLst>
                <a:ext uri="{FF2B5EF4-FFF2-40B4-BE49-F238E27FC236}">
                  <a16:creationId xmlns:a16="http://schemas.microsoft.com/office/drawing/2014/main" id="{B326032B-6C1E-B247-8E52-E9F5518FC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4" name="Rectangle 13">
              <a:extLst>
                <a:ext uri="{FF2B5EF4-FFF2-40B4-BE49-F238E27FC236}">
                  <a16:creationId xmlns:a16="http://schemas.microsoft.com/office/drawing/2014/main" id="{1688A8AF-14E1-E0CB-69AF-C60EB9A71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295" name="Group 14">
            <a:extLst>
              <a:ext uri="{FF2B5EF4-FFF2-40B4-BE49-F238E27FC236}">
                <a16:creationId xmlns:a16="http://schemas.microsoft.com/office/drawing/2014/main" id="{E5F6C10F-69A4-D9B0-2BB4-F6BB059AA019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4495800"/>
            <a:ext cx="609600" cy="914400"/>
            <a:chOff x="4176" y="1584"/>
            <a:chExt cx="384" cy="576"/>
          </a:xfrm>
        </p:grpSpPr>
        <p:sp>
          <p:nvSpPr>
            <p:cNvPr id="12309" name="Rectangle 15">
              <a:extLst>
                <a:ext uri="{FF2B5EF4-FFF2-40B4-BE49-F238E27FC236}">
                  <a16:creationId xmlns:a16="http://schemas.microsoft.com/office/drawing/2014/main" id="{0492F2A5-6A25-1DDB-B257-404BD8850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0" name="Rectangle 16">
              <a:extLst>
                <a:ext uri="{FF2B5EF4-FFF2-40B4-BE49-F238E27FC236}">
                  <a16:creationId xmlns:a16="http://schemas.microsoft.com/office/drawing/2014/main" id="{F7B0A3A6-F2C0-860C-89B7-3E8C86276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1" name="Rectangle 17">
              <a:extLst>
                <a:ext uri="{FF2B5EF4-FFF2-40B4-BE49-F238E27FC236}">
                  <a16:creationId xmlns:a16="http://schemas.microsoft.com/office/drawing/2014/main" id="{AFE01036-8BB1-F130-98AB-E4BCFCB26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296" name="Group 18">
            <a:extLst>
              <a:ext uri="{FF2B5EF4-FFF2-40B4-BE49-F238E27FC236}">
                <a16:creationId xmlns:a16="http://schemas.microsoft.com/office/drawing/2014/main" id="{9782627E-DEC7-DA74-3BAE-931A64140F6E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5638800"/>
            <a:ext cx="609600" cy="914400"/>
            <a:chOff x="4176" y="1584"/>
            <a:chExt cx="384" cy="576"/>
          </a:xfrm>
        </p:grpSpPr>
        <p:sp>
          <p:nvSpPr>
            <p:cNvPr id="12306" name="Rectangle 19">
              <a:extLst>
                <a:ext uri="{FF2B5EF4-FFF2-40B4-BE49-F238E27FC236}">
                  <a16:creationId xmlns:a16="http://schemas.microsoft.com/office/drawing/2014/main" id="{C144B026-7D89-D810-DEEB-62EF05CE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7" name="Rectangle 20">
              <a:extLst>
                <a:ext uri="{FF2B5EF4-FFF2-40B4-BE49-F238E27FC236}">
                  <a16:creationId xmlns:a16="http://schemas.microsoft.com/office/drawing/2014/main" id="{76E26AE4-DED7-8F5C-E7B5-9041C5B15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8" name="Rectangle 21">
              <a:extLst>
                <a:ext uri="{FF2B5EF4-FFF2-40B4-BE49-F238E27FC236}">
                  <a16:creationId xmlns:a16="http://schemas.microsoft.com/office/drawing/2014/main" id="{12E1AA3B-CEE7-EA9A-3DD2-5D1044946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297" name="Line 22">
            <a:extLst>
              <a:ext uri="{FF2B5EF4-FFF2-40B4-BE49-F238E27FC236}">
                <a16:creationId xmlns:a16="http://schemas.microsoft.com/office/drawing/2014/main" id="{391A2C44-6132-5CC6-472E-CCC2EB39D3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35052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Rectangle 23">
            <a:extLst>
              <a:ext uri="{FF2B5EF4-FFF2-40B4-BE49-F238E27FC236}">
                <a16:creationId xmlns:a16="http://schemas.microsoft.com/office/drawing/2014/main" id="{6494E47A-84EE-23DB-6265-904FC0A02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209800"/>
            <a:ext cx="1524000" cy="4495800"/>
          </a:xfrm>
          <a:prstGeom prst="rect">
            <a:avLst/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9" name="Line 26">
            <a:extLst>
              <a:ext uri="{FF2B5EF4-FFF2-40B4-BE49-F238E27FC236}">
                <a16:creationId xmlns:a16="http://schemas.microsoft.com/office/drawing/2014/main" id="{BF52B79E-8D82-9316-9E60-67216FE79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1600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5E5E5DD8-423D-5153-64CB-618536EFC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33600"/>
            <a:ext cx="35417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class Tree{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int data;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Tree left;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Tree right;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0432FF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void main(){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Tree x,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x = new Tree 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y = new Tree 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x = new Tree 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x = new Tree 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x.left =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p:sp>
        <p:nvSpPr>
          <p:cNvPr id="12301" name="TextBox 26">
            <a:extLst>
              <a:ext uri="{FF2B5EF4-FFF2-40B4-BE49-F238E27FC236}">
                <a16:creationId xmlns:a16="http://schemas.microsoft.com/office/drawing/2014/main" id="{4EB7FDAF-87AD-C3A5-6006-A0DA434F4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60020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heap</a:t>
            </a:r>
            <a:endParaRPr lang="zh-CN" altLang="en-US"/>
          </a:p>
        </p:txBody>
      </p:sp>
      <p:cxnSp>
        <p:nvCxnSpPr>
          <p:cNvPr id="34" name="曲线连接符 33">
            <a:extLst>
              <a:ext uri="{FF2B5EF4-FFF2-40B4-BE49-F238E27FC236}">
                <a16:creationId xmlns:a16="http://schemas.microsoft.com/office/drawing/2014/main" id="{9632EDDC-062D-F9AD-6526-F866A3A10ADD}"/>
              </a:ext>
            </a:extLst>
          </p:cNvPr>
          <p:cNvCxnSpPr>
            <a:stCxn id="12307" idx="3"/>
            <a:endCxn id="12312" idx="3"/>
          </p:cNvCxnSpPr>
          <p:nvPr/>
        </p:nvCxnSpPr>
        <p:spPr>
          <a:xfrm flipV="1">
            <a:off x="7924800" y="3505200"/>
            <a:ext cx="12700" cy="2590800"/>
          </a:xfrm>
          <a:prstGeom prst="curvedConnector3">
            <a:avLst>
              <a:gd name="adj1" fmla="val 330967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E3DD1D-21D7-AB1C-996A-B4C6FBAC5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2004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roots</a:t>
            </a:r>
            <a:endParaRPr lang="zh-CN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14CDB7B7-B7DD-83B1-CD9F-E17982734EDC}"/>
              </a:ext>
            </a:extLst>
          </p:cNvPr>
          <p:cNvSpPr/>
          <p:nvPr/>
        </p:nvSpPr>
        <p:spPr>
          <a:xfrm>
            <a:off x="7467600" y="55626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39" name="等腰三角形 38">
            <a:extLst>
              <a:ext uri="{FF2B5EF4-FFF2-40B4-BE49-F238E27FC236}">
                <a16:creationId xmlns:a16="http://schemas.microsoft.com/office/drawing/2014/main" id="{9D5E1EC5-7638-259C-7034-F4EA78B80048}"/>
              </a:ext>
            </a:extLst>
          </p:cNvPr>
          <p:cNvSpPr/>
          <p:nvPr/>
        </p:nvSpPr>
        <p:spPr>
          <a:xfrm>
            <a:off x="7467600" y="32766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B8BCF7E-5D21-5FA7-AAD4-211C8AC62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Mark and Sweep</a:t>
            </a:r>
            <a:br>
              <a:rPr lang="en-US" altLang="en-US"/>
            </a:br>
            <a:r>
              <a:rPr lang="en-US" altLang="en-US"/>
              <a:t>[McCarthy, 1960]</a:t>
            </a:r>
            <a:endParaRPr lang="en-US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A8422A4-9547-40FD-E065-2901DACBE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Key insight:</a:t>
            </a:r>
          </a:p>
          <a:p>
            <a:pPr lvl="1" eaLnBrk="1" hangingPunct="1"/>
            <a:r>
              <a:rPr lang="en-US" altLang="zh-CN" sz="2400" dirty="0"/>
              <a:t>heap records form graphs!</a:t>
            </a:r>
          </a:p>
          <a:p>
            <a:pPr lvl="2" eaLnBrk="1" hangingPunct="1"/>
            <a:r>
              <a:rPr lang="en-US" altLang="zh-CN" sz="2000" dirty="0"/>
              <a:t>with </a:t>
            </a:r>
            <a:r>
              <a:rPr lang="en-US" altLang="zh-CN" sz="2000" dirty="0">
                <a:solidFill>
                  <a:srgbClr val="0432FF"/>
                </a:solidFill>
              </a:rPr>
              <a:t>roots</a:t>
            </a:r>
            <a:r>
              <a:rPr lang="en-US" altLang="zh-CN" sz="2000" dirty="0"/>
              <a:t> in stacks, </a:t>
            </a:r>
            <a:r>
              <a:rPr lang="en-US" altLang="zh-CN" sz="2000" dirty="0" err="1"/>
              <a:t>globles</a:t>
            </a:r>
            <a:r>
              <a:rPr lang="en-US" altLang="zh-CN" sz="2000" dirty="0"/>
              <a:t>, and registers</a:t>
            </a:r>
          </a:p>
          <a:p>
            <a:pPr lvl="1" eaLnBrk="1" hangingPunct="1"/>
            <a:r>
              <a:rPr lang="en-US" altLang="zh-CN" sz="2400" dirty="0"/>
              <a:t>add an extra header (the 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en-US" altLang="zh-CN" sz="2400" i="1" dirty="0">
                <a:solidFill>
                  <a:srgbClr val="0432FF"/>
                </a:solidFill>
              </a:rPr>
              <a:t>mark bit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r>
              <a:rPr lang="en-US" altLang="zh-CN" sz="2400" dirty="0"/>
              <a:t>) to every heap-allocated record</a:t>
            </a:r>
          </a:p>
          <a:p>
            <a:pPr lvl="2" eaLnBrk="1" hangingPunct="1"/>
            <a:r>
              <a:rPr lang="en-US" altLang="zh-CN" sz="2000" dirty="0"/>
              <a:t>marked: </a:t>
            </a:r>
            <a:r>
              <a:rPr lang="en-US" altLang="zh-CN" sz="2000" dirty="0">
                <a:solidFill>
                  <a:srgbClr val="0432FF"/>
                </a:solidFill>
              </a:rPr>
              <a:t>bit == 1</a:t>
            </a:r>
            <a:r>
              <a:rPr lang="en-US" altLang="zh-CN" sz="2000" dirty="0"/>
              <a:t>; unmarked: </a:t>
            </a:r>
            <a:r>
              <a:rPr lang="en-US" altLang="zh-CN" sz="2000" dirty="0">
                <a:solidFill>
                  <a:srgbClr val="0432FF"/>
                </a:solidFill>
              </a:rPr>
              <a:t>bit==0</a:t>
            </a:r>
          </a:p>
          <a:p>
            <a:pPr lvl="1" eaLnBrk="1" hangingPunct="1"/>
            <a:r>
              <a:rPr lang="en-US" altLang="zh-CN" sz="2400" dirty="0">
                <a:solidFill>
                  <a:srgbClr val="0432FF"/>
                </a:solidFill>
              </a:rPr>
              <a:t>mark phase</a:t>
            </a:r>
            <a:r>
              <a:rPr lang="en-US" altLang="zh-CN" sz="2400" dirty="0">
                <a:solidFill>
                  <a:srgbClr val="3333CC"/>
                </a:solidFill>
              </a:rPr>
              <a:t>: </a:t>
            </a:r>
          </a:p>
          <a:p>
            <a:pPr lvl="2" eaLnBrk="1" hangingPunct="1"/>
            <a:r>
              <a:rPr lang="en-US" altLang="zh-CN" sz="2000" dirty="0"/>
              <a:t>starting from roots, </a:t>
            </a:r>
            <a:r>
              <a:rPr lang="en-US" altLang="zh-CN" sz="2000" dirty="0">
                <a:solidFill>
                  <a:srgbClr val="0432FF"/>
                </a:solidFill>
              </a:rPr>
              <a:t>traverse</a:t>
            </a:r>
            <a:r>
              <a:rPr lang="en-US" altLang="zh-CN" sz="2000" dirty="0"/>
              <a:t> the graph, mark visited nodes</a:t>
            </a:r>
          </a:p>
          <a:p>
            <a:pPr lvl="1" eaLnBrk="1" hangingPunct="1"/>
            <a:r>
              <a:rPr lang="en-US" altLang="zh-CN" sz="2400" dirty="0">
                <a:solidFill>
                  <a:srgbClr val="0432FF"/>
                </a:solidFill>
              </a:rPr>
              <a:t>sweep phase</a:t>
            </a:r>
            <a:r>
              <a:rPr lang="en-US" altLang="zh-CN" sz="2400" dirty="0">
                <a:solidFill>
                  <a:srgbClr val="3333CC"/>
                </a:solidFill>
              </a:rPr>
              <a:t>: </a:t>
            </a:r>
          </a:p>
          <a:p>
            <a:pPr lvl="2" eaLnBrk="1" hangingPunct="1"/>
            <a:r>
              <a:rPr lang="en-US" altLang="zh-CN" sz="2000" dirty="0"/>
              <a:t>scan all nodes, sweep unmarked ones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0704952-D3EB-81D0-A74D-313CEF636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Basic Idea</a:t>
            </a:r>
          </a:p>
        </p:txBody>
      </p:sp>
      <p:sp>
        <p:nvSpPr>
          <p:cNvPr id="14339" name="Text Box 15">
            <a:extLst>
              <a:ext uri="{FF2B5EF4-FFF2-40B4-BE49-F238E27FC236}">
                <a16:creationId xmlns:a16="http://schemas.microsoft.com/office/drawing/2014/main" id="{5FEF9982-67EF-D97C-0D82-AA9EB8AEF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1936750"/>
            <a:ext cx="390207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latin typeface="Verdana" panose="020B0604030504040204" pitchFamily="34" charset="0"/>
              </a:rPr>
              <a:t>The basic idea is to do a traversal (BFS or DFS) of the graph, and encode traversal information in the node itself</a:t>
            </a:r>
          </a:p>
        </p:txBody>
      </p:sp>
      <p:sp>
        <p:nvSpPr>
          <p:cNvPr id="14340" name="Text Box 16">
            <a:extLst>
              <a:ext uri="{FF2B5EF4-FFF2-40B4-BE49-F238E27FC236}">
                <a16:creationId xmlns:a16="http://schemas.microsoft.com/office/drawing/2014/main" id="{C180C842-8B00-0CD9-4582-BAD202097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4346575"/>
            <a:ext cx="3902075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It’s a bad software engineering practice to encode such information directly in data structures, but it’s OK here, why?</a:t>
            </a:r>
          </a:p>
        </p:txBody>
      </p:sp>
      <p:sp>
        <p:nvSpPr>
          <p:cNvPr id="14341" name="Oval 4">
            <a:extLst>
              <a:ext uri="{FF2B5EF4-FFF2-40B4-BE49-F238E27FC236}">
                <a16:creationId xmlns:a16="http://schemas.microsoft.com/office/drawing/2014/main" id="{FBC526A5-4ADC-AF11-0FCE-93BD5F04E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766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14342" name="Oval 5">
            <a:extLst>
              <a:ext uri="{FF2B5EF4-FFF2-40B4-BE49-F238E27FC236}">
                <a16:creationId xmlns:a16="http://schemas.microsoft.com/office/drawing/2014/main" id="{7F04DD39-972A-56AF-CE8C-D5A312135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86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grpSp>
        <p:nvGrpSpPr>
          <p:cNvPr id="14343" name="Group 6">
            <a:extLst>
              <a:ext uri="{FF2B5EF4-FFF2-40B4-BE49-F238E27FC236}">
                <a16:creationId xmlns:a16="http://schemas.microsoft.com/office/drawing/2014/main" id="{8BF7C808-D4C7-0B29-369F-82AD45EF46B7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438400"/>
            <a:ext cx="609600" cy="914400"/>
            <a:chOff x="4176" y="1584"/>
            <a:chExt cx="384" cy="576"/>
          </a:xfrm>
        </p:grpSpPr>
        <p:sp>
          <p:nvSpPr>
            <p:cNvPr id="14363" name="Rectangle 7">
              <a:extLst>
                <a:ext uri="{FF2B5EF4-FFF2-40B4-BE49-F238E27FC236}">
                  <a16:creationId xmlns:a16="http://schemas.microsoft.com/office/drawing/2014/main" id="{27673901-EC98-3430-4691-CB2638EF0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4" name="Rectangle 8">
              <a:extLst>
                <a:ext uri="{FF2B5EF4-FFF2-40B4-BE49-F238E27FC236}">
                  <a16:creationId xmlns:a16="http://schemas.microsoft.com/office/drawing/2014/main" id="{38289A36-BD63-18A6-CC0F-BDEB6B965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5" name="Rectangle 9">
              <a:extLst>
                <a:ext uri="{FF2B5EF4-FFF2-40B4-BE49-F238E27FC236}">
                  <a16:creationId xmlns:a16="http://schemas.microsoft.com/office/drawing/2014/main" id="{176115CB-6A05-3C7D-1A2E-71899EF56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4344" name="Group 10">
            <a:extLst>
              <a:ext uri="{FF2B5EF4-FFF2-40B4-BE49-F238E27FC236}">
                <a16:creationId xmlns:a16="http://schemas.microsoft.com/office/drawing/2014/main" id="{938643A6-7BDB-4C0F-21FA-2373CA3C8DD7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429000"/>
            <a:ext cx="609600" cy="914400"/>
            <a:chOff x="4176" y="1584"/>
            <a:chExt cx="384" cy="576"/>
          </a:xfrm>
        </p:grpSpPr>
        <p:sp>
          <p:nvSpPr>
            <p:cNvPr id="14360" name="Rectangle 11">
              <a:extLst>
                <a:ext uri="{FF2B5EF4-FFF2-40B4-BE49-F238E27FC236}">
                  <a16:creationId xmlns:a16="http://schemas.microsoft.com/office/drawing/2014/main" id="{52D68F9F-59C1-8920-372E-F66CB3687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1" name="Rectangle 12">
              <a:extLst>
                <a:ext uri="{FF2B5EF4-FFF2-40B4-BE49-F238E27FC236}">
                  <a16:creationId xmlns:a16="http://schemas.microsoft.com/office/drawing/2014/main" id="{A835858D-0828-7E3A-EB56-A8CD0A27D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2" name="Rectangle 13">
              <a:extLst>
                <a:ext uri="{FF2B5EF4-FFF2-40B4-BE49-F238E27FC236}">
                  <a16:creationId xmlns:a16="http://schemas.microsoft.com/office/drawing/2014/main" id="{8839B8F8-6B7D-16D9-DF4C-B560109CC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4345" name="Group 14">
            <a:extLst>
              <a:ext uri="{FF2B5EF4-FFF2-40B4-BE49-F238E27FC236}">
                <a16:creationId xmlns:a16="http://schemas.microsoft.com/office/drawing/2014/main" id="{9A14D92C-8B7F-28F7-3C33-6F5354FE61CC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572000"/>
            <a:ext cx="609600" cy="914400"/>
            <a:chOff x="4176" y="1584"/>
            <a:chExt cx="384" cy="576"/>
          </a:xfrm>
        </p:grpSpPr>
        <p:sp>
          <p:nvSpPr>
            <p:cNvPr id="14357" name="Rectangle 15">
              <a:extLst>
                <a:ext uri="{FF2B5EF4-FFF2-40B4-BE49-F238E27FC236}">
                  <a16:creationId xmlns:a16="http://schemas.microsoft.com/office/drawing/2014/main" id="{C28C89F4-24C9-543F-1EC6-3FD477B16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8" name="Rectangle 16">
              <a:extLst>
                <a:ext uri="{FF2B5EF4-FFF2-40B4-BE49-F238E27FC236}">
                  <a16:creationId xmlns:a16="http://schemas.microsoft.com/office/drawing/2014/main" id="{69845E90-63CF-6691-645F-6277C338E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9" name="Rectangle 17">
              <a:extLst>
                <a:ext uri="{FF2B5EF4-FFF2-40B4-BE49-F238E27FC236}">
                  <a16:creationId xmlns:a16="http://schemas.microsoft.com/office/drawing/2014/main" id="{156BB3D3-986A-4DBB-5445-20529990B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4346" name="Group 18">
            <a:extLst>
              <a:ext uri="{FF2B5EF4-FFF2-40B4-BE49-F238E27FC236}">
                <a16:creationId xmlns:a16="http://schemas.microsoft.com/office/drawing/2014/main" id="{355674D4-D269-AC71-F5F2-F0A497161A49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5715000"/>
            <a:ext cx="609600" cy="914400"/>
            <a:chOff x="4176" y="1584"/>
            <a:chExt cx="384" cy="576"/>
          </a:xfrm>
        </p:grpSpPr>
        <p:sp>
          <p:nvSpPr>
            <p:cNvPr id="14354" name="Rectangle 19">
              <a:extLst>
                <a:ext uri="{FF2B5EF4-FFF2-40B4-BE49-F238E27FC236}">
                  <a16:creationId xmlns:a16="http://schemas.microsoft.com/office/drawing/2014/main" id="{F0AEF900-E4EE-E422-DED3-5C94782CE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5" name="Rectangle 20">
              <a:extLst>
                <a:ext uri="{FF2B5EF4-FFF2-40B4-BE49-F238E27FC236}">
                  <a16:creationId xmlns:a16="http://schemas.microsoft.com/office/drawing/2014/main" id="{A5AE97E4-0575-0ADA-C80D-B6382B289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6" name="Rectangle 21">
              <a:extLst>
                <a:ext uri="{FF2B5EF4-FFF2-40B4-BE49-F238E27FC236}">
                  <a16:creationId xmlns:a16="http://schemas.microsoft.com/office/drawing/2014/main" id="{78CD62FA-F66F-44BF-1DEE-5008D1D29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4347" name="Line 22">
            <a:extLst>
              <a:ext uri="{FF2B5EF4-FFF2-40B4-BE49-F238E27FC236}">
                <a16:creationId xmlns:a16="http://schemas.microsoft.com/office/drawing/2014/main" id="{10DF0AB5-974C-BC6A-595D-744A767A37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35814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Rectangle 23">
            <a:extLst>
              <a:ext uri="{FF2B5EF4-FFF2-40B4-BE49-F238E27FC236}">
                <a16:creationId xmlns:a16="http://schemas.microsoft.com/office/drawing/2014/main" id="{124E18FB-43D7-BFE7-8797-C5D12ECDB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86000"/>
            <a:ext cx="1524000" cy="4495800"/>
          </a:xfrm>
          <a:prstGeom prst="rect">
            <a:avLst/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9" name="Line 26">
            <a:extLst>
              <a:ext uri="{FF2B5EF4-FFF2-40B4-BE49-F238E27FC236}">
                <a16:creationId xmlns:a16="http://schemas.microsoft.com/office/drawing/2014/main" id="{B1DD51BA-8F60-DA5F-B2C4-AB4F420EF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429000"/>
            <a:ext cx="1600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0" name="TextBox 37">
            <a:extLst>
              <a:ext uri="{FF2B5EF4-FFF2-40B4-BE49-F238E27FC236}">
                <a16:creationId xmlns:a16="http://schemas.microsoft.com/office/drawing/2014/main" id="{349EB8D5-1403-204F-21A2-72D7D2A2F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67640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heap</a:t>
            </a:r>
            <a:endParaRPr lang="zh-CN" altLang="en-US"/>
          </a:p>
        </p:txBody>
      </p: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6A75D4AB-1A86-12FB-A066-C6C81F84E4BC}"/>
              </a:ext>
            </a:extLst>
          </p:cNvPr>
          <p:cNvCxnSpPr>
            <a:stCxn id="14355" idx="3"/>
            <a:endCxn id="14360" idx="3"/>
          </p:cNvCxnSpPr>
          <p:nvPr/>
        </p:nvCxnSpPr>
        <p:spPr>
          <a:xfrm flipV="1">
            <a:off x="3429000" y="3581400"/>
            <a:ext cx="12700" cy="2590800"/>
          </a:xfrm>
          <a:prstGeom prst="curvedConnector3">
            <a:avLst>
              <a:gd name="adj1" fmla="val 330967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AC795D96-0B37-2A81-BE34-577D5A53F8B6}"/>
              </a:ext>
            </a:extLst>
          </p:cNvPr>
          <p:cNvSpPr/>
          <p:nvPr/>
        </p:nvSpPr>
        <p:spPr>
          <a:xfrm>
            <a:off x="2971800" y="56388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95549E66-46E7-BFA0-894B-E2619FF476AE}"/>
              </a:ext>
            </a:extLst>
          </p:cNvPr>
          <p:cNvSpPr/>
          <p:nvPr/>
        </p:nvSpPr>
        <p:spPr>
          <a:xfrm>
            <a:off x="2971800" y="33528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FB27C20-C148-1476-C410-3C4CECEEC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Finding roots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74D10C3-19B4-8A03-C616-32287AE96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When a GC starts, which stack slots and registers contain heap-pointers (roots)?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Not easy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Essentially, finding roots involves deciding whether or not a machine word is a pointer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need help from compilers (if any)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0429E9F-27C5-370D-9DD8-655C47251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Many approaches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BA6EFF4-A68C-13F0-DD76-C85F8C3507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Mask every word value: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e.g., a word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s least significant bit LSB== 0 means a pointer,  LSB==1 means an integer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/>
              <a:t>so must change the representation of integers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 dirty="0"/>
              <a:t>e.g., </a:t>
            </a:r>
            <a:r>
              <a:rPr lang="en-US" altLang="zh-CN" sz="2000" dirty="0" err="1"/>
              <a:t>SMLnj</a:t>
            </a:r>
            <a:r>
              <a:rPr lang="en-US" altLang="zh-CN" sz="2000" dirty="0"/>
              <a:t> compiler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Bit-vector masks: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compiler generates a bit-string at every GC point, for registers and stack slots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used in our lab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Allocate roots (live across function calls) in separate stacks, but not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even simpler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BF155E6-B02C-6668-9CFE-99955B122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Mark&amp;</a:t>
            </a:r>
            <a:br>
              <a:rPr lang="en-US" altLang="zh-CN"/>
            </a:br>
            <a:r>
              <a:rPr lang="en-US" altLang="zh-CN"/>
              <a:t>Sweep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6EE0D7C-31FE-154B-7EFC-D4CE6A6FE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667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markRoots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(){ </a:t>
            </a:r>
            <a:r>
              <a:rPr lang="en-US" altLang="zh-CN" sz="2000" b="1" dirty="0">
                <a:latin typeface="Courier New" panose="02070309020205020404" pitchFamily="49" charset="0"/>
              </a:rPr>
              <a:t>// scan all roots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for(each root pointer “p”)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mark(p);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mark(p){ </a:t>
            </a:r>
            <a:r>
              <a:rPr lang="en-US" altLang="zh-CN" sz="2000" b="1" dirty="0">
                <a:latin typeface="Courier New" panose="02070309020205020404" pitchFamily="49" charset="0"/>
              </a:rPr>
              <a:t>// standard DFS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p.visited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true;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for(each pointer field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p.f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 pointed by “p”){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if(!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p.f.visited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mark(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p.f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  </a:t>
            </a:r>
            <a:r>
              <a:rPr lang="en-US" altLang="zh-CN" sz="2000" b="1" dirty="0">
                <a:latin typeface="Courier New" panose="02070309020205020404" pitchFamily="49" charset="0"/>
              </a:rPr>
              <a:t>// recursion!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000BD3-DD28-D07B-0B93-B2FA88F32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762000"/>
            <a:ext cx="5105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void sweep(){ 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// scan all nodes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for(each node “p” in the heap)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 if(!p.visited)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   add(“p” to freeList);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81A4006-36F1-3FE4-DAB0-E9D44C704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Traversal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41F5402-A578-D631-AD87-ABDEF26C1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How to traversal the pointer graph?</a:t>
            </a:r>
          </a:p>
          <a:p>
            <a:pPr lvl="1" eaLnBrk="1" hangingPunct="1"/>
            <a:r>
              <a:rPr lang="en-US" altLang="zh-CN" dirty="0"/>
              <a:t>DFS or BFS</a:t>
            </a:r>
          </a:p>
          <a:p>
            <a:pPr eaLnBrk="1" hangingPunct="1"/>
            <a:r>
              <a:rPr lang="en-US" altLang="zh-CN" dirty="0"/>
              <a:t>But must do with care:</a:t>
            </a:r>
          </a:p>
          <a:p>
            <a:pPr lvl="1" eaLnBrk="1" hangingPunct="1"/>
            <a:r>
              <a:rPr lang="en-US" altLang="zh-CN" dirty="0"/>
              <a:t>the traversal itself (and also any other GC algorithms) takes space</a:t>
            </a:r>
          </a:p>
          <a:p>
            <a:pPr lvl="2" eaLnBrk="1" hangingPunct="1"/>
            <a:r>
              <a:rPr lang="en-US" altLang="zh-CN" dirty="0"/>
              <a:t>e.g., the DFS (recursion) stack is of size </a:t>
            </a:r>
            <a:r>
              <a:rPr lang="en-US" altLang="zh-CN" i="1" dirty="0">
                <a:solidFill>
                  <a:srgbClr val="0432FF"/>
                </a:solidFill>
              </a:rPr>
              <a:t>O(N)</a:t>
            </a:r>
          </a:p>
          <a:p>
            <a:pPr lvl="1" eaLnBrk="1" hangingPunct="1"/>
            <a:r>
              <a:rPr lang="en-US" altLang="zh-CN" dirty="0"/>
              <a:t>some strategies:</a:t>
            </a:r>
          </a:p>
          <a:p>
            <a:pPr lvl="2" eaLnBrk="1" hangingPunct="1"/>
            <a:r>
              <a:rPr lang="en-US" altLang="zh-CN" dirty="0"/>
              <a:t>e.g., explicit stack or pointer reversal, read Tiger book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9C147B4-4D73-CA37-B91F-E5995F9795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Explicit Stack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5247826-38F7-804A-9877-42B3E91C7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Key observation: explicit stack is tight than 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call-stack!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stack = [];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DFS(x){  </a:t>
            </a:r>
            <a:r>
              <a:rPr lang="en-US" altLang="zh-CN" sz="2000" b="1" dirty="0">
                <a:latin typeface="Courier New" panose="02070309020205020404" pitchFamily="49" charset="0"/>
              </a:rPr>
              <a:t>// x is an unmarked roots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push(stack, x);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while(“stack” not empty)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y = pop(stack);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mark(y);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for((pointer field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y.f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 in y) &amp;&amp; (!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y.f.visisted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push(stack,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y.f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ED43980-39D7-B545-5C89-1C2AD5593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Cost</a:t>
            </a:r>
          </a:p>
        </p:txBody>
      </p:sp>
      <p:sp>
        <p:nvSpPr>
          <p:cNvPr id="20483" name="Text Box 15">
            <a:extLst>
              <a:ext uri="{FF2B5EF4-FFF2-40B4-BE49-F238E27FC236}">
                <a16:creationId xmlns:a16="http://schemas.microsoft.com/office/drawing/2014/main" id="{B0DF409F-9F97-0B85-0236-FE7193056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28600"/>
            <a:ext cx="39020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H: the heap size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L: the reachable objects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D: the garbages</a:t>
            </a:r>
          </a:p>
        </p:txBody>
      </p:sp>
      <p:sp>
        <p:nvSpPr>
          <p:cNvPr id="388112" name="Text Box 16">
            <a:extLst>
              <a:ext uri="{FF2B5EF4-FFF2-40B4-BE49-F238E27FC236}">
                <a16:creationId xmlns:a16="http://schemas.microsoft.com/office/drawing/2014/main" id="{A59C6347-2C96-0F7D-8A16-00C2C2FC4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981200"/>
            <a:ext cx="3902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latin typeface="Verdana" panose="020B0604030504040204" pitchFamily="34" charset="0"/>
              </a:rPr>
              <a:t>mark(): </a:t>
            </a:r>
            <a:r>
              <a:rPr lang="en-US" altLang="zh-CN" sz="2400" i="1" dirty="0">
                <a:solidFill>
                  <a:srgbClr val="0432FF"/>
                </a:solidFill>
                <a:latin typeface="Verdana" panose="020B0604030504040204" pitchFamily="34" charset="0"/>
              </a:rPr>
              <a:t>O(L)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Verdana" panose="020B0604030504040204" pitchFamily="34" charset="0"/>
              </a:rPr>
              <a:t>sweep(): </a:t>
            </a:r>
            <a:r>
              <a:rPr lang="en-US" altLang="zh-CN" sz="2400" i="1" dirty="0">
                <a:solidFill>
                  <a:srgbClr val="0432FF"/>
                </a:solidFill>
                <a:latin typeface="Verdana" panose="020B0604030504040204" pitchFamily="34" charset="0"/>
              </a:rPr>
              <a:t>O(L+D)</a:t>
            </a:r>
          </a:p>
        </p:txBody>
      </p:sp>
      <p:sp>
        <p:nvSpPr>
          <p:cNvPr id="20485" name="Oval 4">
            <a:extLst>
              <a:ext uri="{FF2B5EF4-FFF2-40B4-BE49-F238E27FC236}">
                <a16:creationId xmlns:a16="http://schemas.microsoft.com/office/drawing/2014/main" id="{AB1E1C5B-947A-84AD-7F25-FC4CF0FA5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766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20486" name="Oval 5">
            <a:extLst>
              <a:ext uri="{FF2B5EF4-FFF2-40B4-BE49-F238E27FC236}">
                <a16:creationId xmlns:a16="http://schemas.microsoft.com/office/drawing/2014/main" id="{E58A84E5-30CD-3563-7216-3AD9F5BAF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86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grpSp>
        <p:nvGrpSpPr>
          <p:cNvPr id="20487" name="Group 6">
            <a:extLst>
              <a:ext uri="{FF2B5EF4-FFF2-40B4-BE49-F238E27FC236}">
                <a16:creationId xmlns:a16="http://schemas.microsoft.com/office/drawing/2014/main" id="{8FBDAC90-D9AC-0C04-9D0C-C5BCEA626A23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438400"/>
            <a:ext cx="609600" cy="914400"/>
            <a:chOff x="4176" y="1584"/>
            <a:chExt cx="384" cy="576"/>
          </a:xfrm>
        </p:grpSpPr>
        <p:sp>
          <p:nvSpPr>
            <p:cNvPr id="20509" name="Rectangle 7">
              <a:extLst>
                <a:ext uri="{FF2B5EF4-FFF2-40B4-BE49-F238E27FC236}">
                  <a16:creationId xmlns:a16="http://schemas.microsoft.com/office/drawing/2014/main" id="{56B04B59-5E88-6F43-500C-483E67D4F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10" name="Rectangle 8">
              <a:extLst>
                <a:ext uri="{FF2B5EF4-FFF2-40B4-BE49-F238E27FC236}">
                  <a16:creationId xmlns:a16="http://schemas.microsoft.com/office/drawing/2014/main" id="{E9F89947-06DB-0995-7CBF-D5D3F978C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11" name="Rectangle 9">
              <a:extLst>
                <a:ext uri="{FF2B5EF4-FFF2-40B4-BE49-F238E27FC236}">
                  <a16:creationId xmlns:a16="http://schemas.microsoft.com/office/drawing/2014/main" id="{5783C152-0380-D562-9BDF-E6E7F6C00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488" name="Group 10">
            <a:extLst>
              <a:ext uri="{FF2B5EF4-FFF2-40B4-BE49-F238E27FC236}">
                <a16:creationId xmlns:a16="http://schemas.microsoft.com/office/drawing/2014/main" id="{3917DBE7-7E2A-68E4-F522-39B1A286FF6C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429000"/>
            <a:ext cx="609600" cy="914400"/>
            <a:chOff x="4176" y="1584"/>
            <a:chExt cx="384" cy="576"/>
          </a:xfrm>
        </p:grpSpPr>
        <p:sp>
          <p:nvSpPr>
            <p:cNvPr id="20506" name="Rectangle 11">
              <a:extLst>
                <a:ext uri="{FF2B5EF4-FFF2-40B4-BE49-F238E27FC236}">
                  <a16:creationId xmlns:a16="http://schemas.microsoft.com/office/drawing/2014/main" id="{B9EE0C41-24F8-F8F2-D3C0-DB7523D41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7" name="Rectangle 12">
              <a:extLst>
                <a:ext uri="{FF2B5EF4-FFF2-40B4-BE49-F238E27FC236}">
                  <a16:creationId xmlns:a16="http://schemas.microsoft.com/office/drawing/2014/main" id="{A0F5865B-4FCF-21B1-36E0-C9A19F9D2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8" name="Rectangle 13">
              <a:extLst>
                <a:ext uri="{FF2B5EF4-FFF2-40B4-BE49-F238E27FC236}">
                  <a16:creationId xmlns:a16="http://schemas.microsoft.com/office/drawing/2014/main" id="{3CCEE7E8-AC1D-9FCA-67EC-7BFC54DF8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489" name="Group 14">
            <a:extLst>
              <a:ext uri="{FF2B5EF4-FFF2-40B4-BE49-F238E27FC236}">
                <a16:creationId xmlns:a16="http://schemas.microsoft.com/office/drawing/2014/main" id="{1AF9C2BD-7321-AAA3-D788-3FB61D67F4D2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572000"/>
            <a:ext cx="609600" cy="914400"/>
            <a:chOff x="4176" y="1584"/>
            <a:chExt cx="384" cy="576"/>
          </a:xfrm>
        </p:grpSpPr>
        <p:sp>
          <p:nvSpPr>
            <p:cNvPr id="20503" name="Rectangle 15">
              <a:extLst>
                <a:ext uri="{FF2B5EF4-FFF2-40B4-BE49-F238E27FC236}">
                  <a16:creationId xmlns:a16="http://schemas.microsoft.com/office/drawing/2014/main" id="{889520AF-AFAA-8D3C-D0CE-EB383BF41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4" name="Rectangle 16">
              <a:extLst>
                <a:ext uri="{FF2B5EF4-FFF2-40B4-BE49-F238E27FC236}">
                  <a16:creationId xmlns:a16="http://schemas.microsoft.com/office/drawing/2014/main" id="{E3D145B9-B5AD-06A4-DF4F-DE7F4D433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5" name="Rectangle 17">
              <a:extLst>
                <a:ext uri="{FF2B5EF4-FFF2-40B4-BE49-F238E27FC236}">
                  <a16:creationId xmlns:a16="http://schemas.microsoft.com/office/drawing/2014/main" id="{EE262C12-96ED-9655-3BD6-AFF48331D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0490" name="Group 18">
            <a:extLst>
              <a:ext uri="{FF2B5EF4-FFF2-40B4-BE49-F238E27FC236}">
                <a16:creationId xmlns:a16="http://schemas.microsoft.com/office/drawing/2014/main" id="{90E2E4D5-CC07-1E58-082C-4C62C2F3EA13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5715000"/>
            <a:ext cx="609600" cy="914400"/>
            <a:chOff x="4176" y="1584"/>
            <a:chExt cx="384" cy="576"/>
          </a:xfrm>
        </p:grpSpPr>
        <p:sp>
          <p:nvSpPr>
            <p:cNvPr id="20500" name="Rectangle 19">
              <a:extLst>
                <a:ext uri="{FF2B5EF4-FFF2-40B4-BE49-F238E27FC236}">
                  <a16:creationId xmlns:a16="http://schemas.microsoft.com/office/drawing/2014/main" id="{D8749BD3-02CF-7134-1721-B7E377569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1" name="Rectangle 20">
              <a:extLst>
                <a:ext uri="{FF2B5EF4-FFF2-40B4-BE49-F238E27FC236}">
                  <a16:creationId xmlns:a16="http://schemas.microsoft.com/office/drawing/2014/main" id="{B00BC492-E614-70E6-1689-B2324BB41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02" name="Rectangle 21">
              <a:extLst>
                <a:ext uri="{FF2B5EF4-FFF2-40B4-BE49-F238E27FC236}">
                  <a16:creationId xmlns:a16="http://schemas.microsoft.com/office/drawing/2014/main" id="{FA0D0A23-1C3F-2006-0630-48704C646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491" name="Line 22">
            <a:extLst>
              <a:ext uri="{FF2B5EF4-FFF2-40B4-BE49-F238E27FC236}">
                <a16:creationId xmlns:a16="http://schemas.microsoft.com/office/drawing/2014/main" id="{F8A7B0D7-980B-ED67-7DA8-EA909C3DD7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35814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2" name="Rectangle 23">
            <a:extLst>
              <a:ext uri="{FF2B5EF4-FFF2-40B4-BE49-F238E27FC236}">
                <a16:creationId xmlns:a16="http://schemas.microsoft.com/office/drawing/2014/main" id="{E0674843-B97A-6968-62F2-4AEFD2FA2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86000"/>
            <a:ext cx="1524000" cy="4495800"/>
          </a:xfrm>
          <a:prstGeom prst="rect">
            <a:avLst/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93" name="Line 26">
            <a:extLst>
              <a:ext uri="{FF2B5EF4-FFF2-40B4-BE49-F238E27FC236}">
                <a16:creationId xmlns:a16="http://schemas.microsoft.com/office/drawing/2014/main" id="{AD0B75B5-9B8F-5488-95A4-B5616DF15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429000"/>
            <a:ext cx="1600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4" name="TextBox 37">
            <a:extLst>
              <a:ext uri="{FF2B5EF4-FFF2-40B4-BE49-F238E27FC236}">
                <a16:creationId xmlns:a16="http://schemas.microsoft.com/office/drawing/2014/main" id="{C153280B-1767-AB35-06D5-D219D03AD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67640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heap</a:t>
            </a:r>
            <a:endParaRPr lang="zh-CN" altLang="en-US"/>
          </a:p>
        </p:txBody>
      </p: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4718C811-76F5-1250-F797-B7267D0E19F3}"/>
              </a:ext>
            </a:extLst>
          </p:cNvPr>
          <p:cNvCxnSpPr>
            <a:stCxn id="20501" idx="3"/>
            <a:endCxn id="20506" idx="3"/>
          </p:cNvCxnSpPr>
          <p:nvPr/>
        </p:nvCxnSpPr>
        <p:spPr>
          <a:xfrm flipV="1">
            <a:off x="3429000" y="3581400"/>
            <a:ext cx="12700" cy="2590800"/>
          </a:xfrm>
          <a:prstGeom prst="curvedConnector3">
            <a:avLst>
              <a:gd name="adj1" fmla="val 330967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3DD21374-8A0B-87DD-B333-4D33079F7BE3}"/>
              </a:ext>
            </a:extLst>
          </p:cNvPr>
          <p:cNvSpPr/>
          <p:nvPr/>
        </p:nvSpPr>
        <p:spPr>
          <a:xfrm>
            <a:off x="2971800" y="56388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C7BA5241-1609-1C0C-DE5D-1024D0F38677}"/>
              </a:ext>
            </a:extLst>
          </p:cNvPr>
          <p:cNvSpPr/>
          <p:nvPr/>
        </p:nvSpPr>
        <p:spPr>
          <a:xfrm>
            <a:off x="2971800" y="33528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2" name="Text Box 16">
            <a:extLst>
              <a:ext uri="{FF2B5EF4-FFF2-40B4-BE49-F238E27FC236}">
                <a16:creationId xmlns:a16="http://schemas.microsoft.com/office/drawing/2014/main" id="{5E249030-8D39-A0E4-34F6-EB894AAD1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200400"/>
            <a:ext cx="39020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latin typeface="Verdana" panose="020B0604030504040204" pitchFamily="34" charset="0"/>
              </a:rPr>
              <a:t>The cost depends on both the live and dead objects. Not very efficient!</a:t>
            </a:r>
            <a:endParaRPr lang="en-US" altLang="zh-CN" sz="2400" dirty="0">
              <a:solidFill>
                <a:srgbClr val="3333CC"/>
              </a:solidFill>
              <a:latin typeface="Verdana" panose="020B0604030504040204" pitchFamily="34" charset="0"/>
            </a:endParaRPr>
          </a:p>
        </p:txBody>
      </p:sp>
      <p:sp>
        <p:nvSpPr>
          <p:cNvPr id="43" name="Text Box 16">
            <a:extLst>
              <a:ext uri="{FF2B5EF4-FFF2-40B4-BE49-F238E27FC236}">
                <a16:creationId xmlns:a16="http://schemas.microsoft.com/office/drawing/2014/main" id="{10FE4592-87F2-21F1-566F-5E3814866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30763"/>
            <a:ext cx="39020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latin typeface="Verdana" panose="020B0604030504040204" pitchFamily="34" charset="0"/>
              </a:rPr>
              <a:t>Golden rule in CS: pay as you go!</a:t>
            </a:r>
            <a:endParaRPr lang="en-US" altLang="zh-CN" sz="2400" dirty="0">
              <a:solidFill>
                <a:srgbClr val="3333CC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12" grpId="0"/>
      <p:bldP spid="4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1A04C9F-3152-E17A-22C2-46197243D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Fragmentation</a:t>
            </a:r>
          </a:p>
        </p:txBody>
      </p:sp>
      <p:sp>
        <p:nvSpPr>
          <p:cNvPr id="388112" name="Text Box 16">
            <a:extLst>
              <a:ext uri="{FF2B5EF4-FFF2-40B4-BE49-F238E27FC236}">
                <a16:creationId xmlns:a16="http://schemas.microsoft.com/office/drawing/2014/main" id="{6D245F13-2395-70F8-2B02-59D4EC487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981200"/>
            <a:ext cx="3902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Sweep will put the garbages onto the free list.</a:t>
            </a:r>
            <a:endParaRPr lang="en-US" altLang="zh-CN" sz="2400">
              <a:solidFill>
                <a:srgbClr val="3333CC"/>
              </a:solidFill>
              <a:latin typeface="Verdana" panose="020B0604030504040204" pitchFamily="34" charset="0"/>
            </a:endParaRPr>
          </a:p>
        </p:txBody>
      </p:sp>
      <p:sp>
        <p:nvSpPr>
          <p:cNvPr id="21508" name="Oval 4">
            <a:extLst>
              <a:ext uri="{FF2B5EF4-FFF2-40B4-BE49-F238E27FC236}">
                <a16:creationId xmlns:a16="http://schemas.microsoft.com/office/drawing/2014/main" id="{9302B49D-6737-FF51-C93E-20B1F1FDC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766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F6FC8F9C-0E50-AA54-FE93-147FDE6D6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86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grpSp>
        <p:nvGrpSpPr>
          <p:cNvPr id="21510" name="Group 6">
            <a:extLst>
              <a:ext uri="{FF2B5EF4-FFF2-40B4-BE49-F238E27FC236}">
                <a16:creationId xmlns:a16="http://schemas.microsoft.com/office/drawing/2014/main" id="{07F65CEF-BA3F-2518-C42E-7CB1977E4C2B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438400"/>
            <a:ext cx="609600" cy="914400"/>
            <a:chOff x="4176" y="1584"/>
            <a:chExt cx="384" cy="576"/>
          </a:xfrm>
        </p:grpSpPr>
        <p:sp>
          <p:nvSpPr>
            <p:cNvPr id="21534" name="Rectangle 7">
              <a:extLst>
                <a:ext uri="{FF2B5EF4-FFF2-40B4-BE49-F238E27FC236}">
                  <a16:creationId xmlns:a16="http://schemas.microsoft.com/office/drawing/2014/main" id="{BB2D72C2-9BCE-4F02-362C-329F99520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5" name="Rectangle 8">
              <a:extLst>
                <a:ext uri="{FF2B5EF4-FFF2-40B4-BE49-F238E27FC236}">
                  <a16:creationId xmlns:a16="http://schemas.microsoft.com/office/drawing/2014/main" id="{14F77343-50F9-134E-16D5-4B3A1E85F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6" name="Rectangle 9">
              <a:extLst>
                <a:ext uri="{FF2B5EF4-FFF2-40B4-BE49-F238E27FC236}">
                  <a16:creationId xmlns:a16="http://schemas.microsoft.com/office/drawing/2014/main" id="{A25DA435-B918-9D43-9CC3-A1934AFFB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1511" name="Group 10">
            <a:extLst>
              <a:ext uri="{FF2B5EF4-FFF2-40B4-BE49-F238E27FC236}">
                <a16:creationId xmlns:a16="http://schemas.microsoft.com/office/drawing/2014/main" id="{55357F22-348F-CF32-E5A0-33969C2299B8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429000"/>
            <a:ext cx="609600" cy="914400"/>
            <a:chOff x="4176" y="1584"/>
            <a:chExt cx="384" cy="576"/>
          </a:xfrm>
        </p:grpSpPr>
        <p:sp>
          <p:nvSpPr>
            <p:cNvPr id="21531" name="Rectangle 11">
              <a:extLst>
                <a:ext uri="{FF2B5EF4-FFF2-40B4-BE49-F238E27FC236}">
                  <a16:creationId xmlns:a16="http://schemas.microsoft.com/office/drawing/2014/main" id="{ABAE1E83-7652-AA08-4BF2-54D6678B8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2" name="Rectangle 12">
              <a:extLst>
                <a:ext uri="{FF2B5EF4-FFF2-40B4-BE49-F238E27FC236}">
                  <a16:creationId xmlns:a16="http://schemas.microsoft.com/office/drawing/2014/main" id="{1FAD9327-346E-23C0-C078-46DCDC51F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3" name="Rectangle 13">
              <a:extLst>
                <a:ext uri="{FF2B5EF4-FFF2-40B4-BE49-F238E27FC236}">
                  <a16:creationId xmlns:a16="http://schemas.microsoft.com/office/drawing/2014/main" id="{581C96B8-B9D0-9CED-A7ED-24626E4D0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1512" name="Group 14">
            <a:extLst>
              <a:ext uri="{FF2B5EF4-FFF2-40B4-BE49-F238E27FC236}">
                <a16:creationId xmlns:a16="http://schemas.microsoft.com/office/drawing/2014/main" id="{257D903D-759E-5F30-974C-8356BD07AC70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572000"/>
            <a:ext cx="609600" cy="914400"/>
            <a:chOff x="4176" y="1584"/>
            <a:chExt cx="384" cy="576"/>
          </a:xfrm>
        </p:grpSpPr>
        <p:sp>
          <p:nvSpPr>
            <p:cNvPr id="21528" name="Rectangle 15">
              <a:extLst>
                <a:ext uri="{FF2B5EF4-FFF2-40B4-BE49-F238E27FC236}">
                  <a16:creationId xmlns:a16="http://schemas.microsoft.com/office/drawing/2014/main" id="{72B10418-B638-0048-97BD-C7C1F8F62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9" name="Rectangle 16">
              <a:extLst>
                <a:ext uri="{FF2B5EF4-FFF2-40B4-BE49-F238E27FC236}">
                  <a16:creationId xmlns:a16="http://schemas.microsoft.com/office/drawing/2014/main" id="{7814A0DB-98CB-4A05-FAF3-5F6A5AF9D1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30" name="Rectangle 17">
              <a:extLst>
                <a:ext uri="{FF2B5EF4-FFF2-40B4-BE49-F238E27FC236}">
                  <a16:creationId xmlns:a16="http://schemas.microsoft.com/office/drawing/2014/main" id="{92BD38B4-2F9E-775D-3352-CF94C7AA8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1513" name="Group 18">
            <a:extLst>
              <a:ext uri="{FF2B5EF4-FFF2-40B4-BE49-F238E27FC236}">
                <a16:creationId xmlns:a16="http://schemas.microsoft.com/office/drawing/2014/main" id="{C0AE3330-ED4F-FCB2-0ED0-AA9E21F7D432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5715000"/>
            <a:ext cx="609600" cy="914400"/>
            <a:chOff x="4176" y="1584"/>
            <a:chExt cx="384" cy="576"/>
          </a:xfrm>
        </p:grpSpPr>
        <p:sp>
          <p:nvSpPr>
            <p:cNvPr id="21525" name="Rectangle 19">
              <a:extLst>
                <a:ext uri="{FF2B5EF4-FFF2-40B4-BE49-F238E27FC236}">
                  <a16:creationId xmlns:a16="http://schemas.microsoft.com/office/drawing/2014/main" id="{3E224CCA-F1EE-63ED-029E-A54D1C025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6" name="Rectangle 20">
              <a:extLst>
                <a:ext uri="{FF2B5EF4-FFF2-40B4-BE49-F238E27FC236}">
                  <a16:creationId xmlns:a16="http://schemas.microsoft.com/office/drawing/2014/main" id="{D7DCC852-A0B4-D44F-597F-6EEBF2450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527" name="Rectangle 21">
              <a:extLst>
                <a:ext uri="{FF2B5EF4-FFF2-40B4-BE49-F238E27FC236}">
                  <a16:creationId xmlns:a16="http://schemas.microsoft.com/office/drawing/2014/main" id="{302A54AD-1F09-C9B1-1DE9-02FEA50AF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1514" name="Line 22">
            <a:extLst>
              <a:ext uri="{FF2B5EF4-FFF2-40B4-BE49-F238E27FC236}">
                <a16:creationId xmlns:a16="http://schemas.microsoft.com/office/drawing/2014/main" id="{C9A488CA-7BD3-C1BE-E417-84FD477C5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35814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Rectangle 23">
            <a:extLst>
              <a:ext uri="{FF2B5EF4-FFF2-40B4-BE49-F238E27FC236}">
                <a16:creationId xmlns:a16="http://schemas.microsoft.com/office/drawing/2014/main" id="{701EFFA1-3A2E-6ED5-DE76-C2B79780A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09800"/>
            <a:ext cx="1524000" cy="4495800"/>
          </a:xfrm>
          <a:prstGeom prst="rect">
            <a:avLst/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6" name="Line 26">
            <a:extLst>
              <a:ext uri="{FF2B5EF4-FFF2-40B4-BE49-F238E27FC236}">
                <a16:creationId xmlns:a16="http://schemas.microsoft.com/office/drawing/2014/main" id="{69813B93-2CF4-D38D-780B-920618AE79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429000"/>
            <a:ext cx="1600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TextBox 37">
            <a:extLst>
              <a:ext uri="{FF2B5EF4-FFF2-40B4-BE49-F238E27FC236}">
                <a16:creationId xmlns:a16="http://schemas.microsoft.com/office/drawing/2014/main" id="{6D0E6F60-D31A-5C26-18C0-174DE791A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67640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heap</a:t>
            </a:r>
            <a:endParaRPr lang="zh-CN" altLang="en-US"/>
          </a:p>
        </p:txBody>
      </p: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A3365A24-F178-DF6E-1262-E8FF97A18D03}"/>
              </a:ext>
            </a:extLst>
          </p:cNvPr>
          <p:cNvCxnSpPr>
            <a:stCxn id="21526" idx="3"/>
            <a:endCxn id="21531" idx="3"/>
          </p:cNvCxnSpPr>
          <p:nvPr/>
        </p:nvCxnSpPr>
        <p:spPr>
          <a:xfrm flipV="1">
            <a:off x="3429000" y="3581400"/>
            <a:ext cx="12700" cy="2590800"/>
          </a:xfrm>
          <a:prstGeom prst="curvedConnector3">
            <a:avLst>
              <a:gd name="adj1" fmla="val 330967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6B5B3C30-6D81-0E0E-15D1-5641505765CA}"/>
              </a:ext>
            </a:extLst>
          </p:cNvPr>
          <p:cNvSpPr/>
          <p:nvPr/>
        </p:nvSpPr>
        <p:spPr>
          <a:xfrm>
            <a:off x="2971800" y="56388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ACFE5D51-3110-67D7-5247-1920B83E1E61}"/>
              </a:ext>
            </a:extLst>
          </p:cNvPr>
          <p:cNvSpPr/>
          <p:nvPr/>
        </p:nvSpPr>
        <p:spPr>
          <a:xfrm>
            <a:off x="2971800" y="33528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3" name="Text Box 16">
            <a:extLst>
              <a:ext uri="{FF2B5EF4-FFF2-40B4-BE49-F238E27FC236}">
                <a16:creationId xmlns:a16="http://schemas.microsoft.com/office/drawing/2014/main" id="{77B437B9-9298-8BEB-87AC-4D28D2C99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276600"/>
            <a:ext cx="39020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Fragmentation is bad for future allocation (consider how to allocate 6 slots?)</a:t>
            </a:r>
            <a:endParaRPr lang="en-US" altLang="zh-CN" sz="2400">
              <a:solidFill>
                <a:srgbClr val="3333CC"/>
              </a:solidFill>
              <a:latin typeface="Verdana" panose="020B060403050404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75C9AD-B0B4-C301-4FD1-56B860984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05000"/>
            <a:ext cx="930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freeList</a:t>
            </a:r>
            <a:endParaRPr lang="zh-CN" altLang="en-US"/>
          </a:p>
        </p:txBody>
      </p:sp>
      <p:cxnSp>
        <p:nvCxnSpPr>
          <p:cNvPr id="46" name="形状 45">
            <a:extLst>
              <a:ext uri="{FF2B5EF4-FFF2-40B4-BE49-F238E27FC236}">
                <a16:creationId xmlns:a16="http://schemas.microsoft.com/office/drawing/2014/main" id="{95B31C94-C7BE-758C-B62B-EC192F330D65}"/>
              </a:ext>
            </a:extLst>
          </p:cNvPr>
          <p:cNvCxnSpPr>
            <a:stCxn id="44" idx="2"/>
          </p:cNvCxnSpPr>
          <p:nvPr/>
        </p:nvCxnSpPr>
        <p:spPr>
          <a:xfrm rot="16200000" flipH="1">
            <a:off x="2322513" y="2093913"/>
            <a:ext cx="315912" cy="677862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C2B6D55B-1012-82FB-4864-A26328934AA2}"/>
              </a:ext>
            </a:extLst>
          </p:cNvPr>
          <p:cNvCxnSpPr>
            <a:stCxn id="21536" idx="3"/>
            <a:endCxn id="21528" idx="3"/>
          </p:cNvCxnSpPr>
          <p:nvPr/>
        </p:nvCxnSpPr>
        <p:spPr>
          <a:xfrm>
            <a:off x="3429000" y="3200400"/>
            <a:ext cx="12700" cy="1524000"/>
          </a:xfrm>
          <a:prstGeom prst="curvedConnector3">
            <a:avLst>
              <a:gd name="adj1" fmla="val 3309678"/>
            </a:avLst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8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12" grpId="0"/>
      <p:bldP spid="43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7508A43-F9FF-4E4D-BB44-9470077E8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Heap Allocation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B8BBAE4-A854-0918-3275-6ED94F97A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716087"/>
          </a:xfrm>
        </p:spPr>
        <p:txBody>
          <a:bodyPr/>
          <a:lstStyle/>
          <a:p>
            <a:pPr eaLnBrk="1" hangingPunct="1"/>
            <a:r>
              <a:rPr lang="en-US" altLang="zh-CN"/>
              <a:t>Unlike stack-allocated values, heap-allocated value don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t obey a stack-based discipline of lifetime</a:t>
            </a:r>
          </a:p>
        </p:txBody>
      </p:sp>
      <p:sp>
        <p:nvSpPr>
          <p:cNvPr id="284676" name="Rectangle 4">
            <a:extLst>
              <a:ext uri="{FF2B5EF4-FFF2-40B4-BE49-F238E27FC236}">
                <a16:creationId xmlns:a16="http://schemas.microsoft.com/office/drawing/2014/main" id="{555FFC2D-6995-3046-3D19-062C2E7E5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86200"/>
            <a:ext cx="3429000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A{…};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A *p =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malloc(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(*p));</a:t>
            </a:r>
          </a:p>
        </p:txBody>
      </p:sp>
      <p:sp>
        <p:nvSpPr>
          <p:cNvPr id="284677" name="Rectangle 5">
            <a:extLst>
              <a:ext uri="{FF2B5EF4-FFF2-40B4-BE49-F238E27FC236}">
                <a16:creationId xmlns:a16="http://schemas.microsoft.com/office/drawing/2014/main" id="{D97B21E7-9A76-4567-E79C-926ADAFA7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886200"/>
            <a:ext cx="2438400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Java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class A {…}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p = new A();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284678" name="Rectangle 6">
            <a:extLst>
              <a:ext uri="{FF2B5EF4-FFF2-40B4-BE49-F238E27FC236}">
                <a16:creationId xmlns:a16="http://schemas.microsoft.com/office/drawing/2014/main" id="{6B83B6DA-00A5-D8C6-3AB1-670E079FC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86200"/>
            <a:ext cx="22098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F#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 t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= A of int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| B of char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let x = A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/>
      <p:bldP spid="284677" grpId="0"/>
      <p:bldP spid="28467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4BDA230-2294-6842-2EEC-461E11CED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Fragmentation</a:t>
            </a:r>
          </a:p>
        </p:txBody>
      </p:sp>
      <p:sp>
        <p:nvSpPr>
          <p:cNvPr id="388112" name="Text Box 16">
            <a:extLst>
              <a:ext uri="{FF2B5EF4-FFF2-40B4-BE49-F238E27FC236}">
                <a16:creationId xmlns:a16="http://schemas.microsoft.com/office/drawing/2014/main" id="{E47F6C56-CDB0-826B-B1B1-FC441D165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981200"/>
            <a:ext cx="3902075" cy="23082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2400" dirty="0">
                <a:latin typeface="Verdana" pitchFamily="34" charset="0"/>
              </a:rPr>
              <a:t>Possible solutions:</a:t>
            </a:r>
          </a:p>
          <a:p>
            <a:pPr marL="457200" indent="-457200" eaLnBrk="0" hangingPunct="0">
              <a:spcBef>
                <a:spcPct val="50000"/>
              </a:spcBef>
              <a:buFontTx/>
              <a:buAutoNum type="arabicPeriod"/>
              <a:defRPr/>
            </a:pPr>
            <a:r>
              <a:rPr lang="en-US" altLang="zh-CN" sz="2400" dirty="0">
                <a:latin typeface="Verdana" pitchFamily="34" charset="0"/>
              </a:rPr>
              <a:t>compaction: subtle than it first looks;</a:t>
            </a:r>
          </a:p>
          <a:p>
            <a:pPr marL="457200" indent="-457200" eaLnBrk="0" hangingPunct="0">
              <a:spcBef>
                <a:spcPct val="50000"/>
              </a:spcBef>
              <a:buFontTx/>
              <a:buAutoNum type="arabicPeriod"/>
              <a:defRPr/>
            </a:pPr>
            <a:r>
              <a:rPr lang="en-US" altLang="zh-CN" sz="2400" dirty="0">
                <a:latin typeface="Verdana" pitchFamily="34" charset="0"/>
              </a:rPr>
              <a:t>bucket-based allocation.</a:t>
            </a:r>
          </a:p>
        </p:txBody>
      </p:sp>
      <p:sp>
        <p:nvSpPr>
          <p:cNvPr id="22532" name="Oval 4">
            <a:extLst>
              <a:ext uri="{FF2B5EF4-FFF2-40B4-BE49-F238E27FC236}">
                <a16:creationId xmlns:a16="http://schemas.microsoft.com/office/drawing/2014/main" id="{EFECC5CB-5609-53AA-AA2C-DE4380684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766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22533" name="Oval 5">
            <a:extLst>
              <a:ext uri="{FF2B5EF4-FFF2-40B4-BE49-F238E27FC236}">
                <a16:creationId xmlns:a16="http://schemas.microsoft.com/office/drawing/2014/main" id="{AB89EA54-4A3A-EF68-04FC-F93D74DC6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86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grpSp>
        <p:nvGrpSpPr>
          <p:cNvPr id="22534" name="Group 6">
            <a:extLst>
              <a:ext uri="{FF2B5EF4-FFF2-40B4-BE49-F238E27FC236}">
                <a16:creationId xmlns:a16="http://schemas.microsoft.com/office/drawing/2014/main" id="{2AA8C50E-5036-8CC8-A988-ABFD23DF9866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438400"/>
            <a:ext cx="609600" cy="914400"/>
            <a:chOff x="4176" y="1584"/>
            <a:chExt cx="384" cy="576"/>
          </a:xfrm>
        </p:grpSpPr>
        <p:sp>
          <p:nvSpPr>
            <p:cNvPr id="22557" name="Rectangle 7">
              <a:extLst>
                <a:ext uri="{FF2B5EF4-FFF2-40B4-BE49-F238E27FC236}">
                  <a16:creationId xmlns:a16="http://schemas.microsoft.com/office/drawing/2014/main" id="{8971AF96-E13A-45E9-572C-63DEC2F9A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8" name="Rectangle 8">
              <a:extLst>
                <a:ext uri="{FF2B5EF4-FFF2-40B4-BE49-F238E27FC236}">
                  <a16:creationId xmlns:a16="http://schemas.microsoft.com/office/drawing/2014/main" id="{C53CA5C5-AAA5-A3FB-8758-3CF596B05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9" name="Rectangle 9">
              <a:extLst>
                <a:ext uri="{FF2B5EF4-FFF2-40B4-BE49-F238E27FC236}">
                  <a16:creationId xmlns:a16="http://schemas.microsoft.com/office/drawing/2014/main" id="{CB902B07-B8B3-4095-1089-ACC542012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2535" name="Group 10">
            <a:extLst>
              <a:ext uri="{FF2B5EF4-FFF2-40B4-BE49-F238E27FC236}">
                <a16:creationId xmlns:a16="http://schemas.microsoft.com/office/drawing/2014/main" id="{03110E01-AC38-8BEB-CEC3-0B11D87AEE87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429000"/>
            <a:ext cx="609600" cy="914400"/>
            <a:chOff x="4176" y="1584"/>
            <a:chExt cx="384" cy="576"/>
          </a:xfrm>
        </p:grpSpPr>
        <p:sp>
          <p:nvSpPr>
            <p:cNvPr id="22554" name="Rectangle 11">
              <a:extLst>
                <a:ext uri="{FF2B5EF4-FFF2-40B4-BE49-F238E27FC236}">
                  <a16:creationId xmlns:a16="http://schemas.microsoft.com/office/drawing/2014/main" id="{DA00BD82-0928-121F-69DA-683DB84A6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5" name="Rectangle 12">
              <a:extLst>
                <a:ext uri="{FF2B5EF4-FFF2-40B4-BE49-F238E27FC236}">
                  <a16:creationId xmlns:a16="http://schemas.microsoft.com/office/drawing/2014/main" id="{09E8F022-5FDA-25CA-9938-BD61D9E41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6" name="Rectangle 13">
              <a:extLst>
                <a:ext uri="{FF2B5EF4-FFF2-40B4-BE49-F238E27FC236}">
                  <a16:creationId xmlns:a16="http://schemas.microsoft.com/office/drawing/2014/main" id="{F55C3EF3-BE39-1E20-8B67-452D1A5C6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2536" name="Group 14">
            <a:extLst>
              <a:ext uri="{FF2B5EF4-FFF2-40B4-BE49-F238E27FC236}">
                <a16:creationId xmlns:a16="http://schemas.microsoft.com/office/drawing/2014/main" id="{50D7FF9F-6962-DAAD-3FA8-0F857AE892D7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572000"/>
            <a:ext cx="609600" cy="914400"/>
            <a:chOff x="4176" y="1584"/>
            <a:chExt cx="384" cy="576"/>
          </a:xfrm>
        </p:grpSpPr>
        <p:sp>
          <p:nvSpPr>
            <p:cNvPr id="22551" name="Rectangle 15">
              <a:extLst>
                <a:ext uri="{FF2B5EF4-FFF2-40B4-BE49-F238E27FC236}">
                  <a16:creationId xmlns:a16="http://schemas.microsoft.com/office/drawing/2014/main" id="{C9F2FCF2-B9C6-AF3C-DF14-2EA8134CF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2" name="Rectangle 16">
              <a:extLst>
                <a:ext uri="{FF2B5EF4-FFF2-40B4-BE49-F238E27FC236}">
                  <a16:creationId xmlns:a16="http://schemas.microsoft.com/office/drawing/2014/main" id="{F66939FF-549A-6F0F-B828-1FA3127A7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3" name="Rectangle 17">
              <a:extLst>
                <a:ext uri="{FF2B5EF4-FFF2-40B4-BE49-F238E27FC236}">
                  <a16:creationId xmlns:a16="http://schemas.microsoft.com/office/drawing/2014/main" id="{59EFFFF6-4D1E-8D22-1B36-87C2F37DD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2537" name="Group 18">
            <a:extLst>
              <a:ext uri="{FF2B5EF4-FFF2-40B4-BE49-F238E27FC236}">
                <a16:creationId xmlns:a16="http://schemas.microsoft.com/office/drawing/2014/main" id="{D35F2EE0-3434-81CD-EA5D-9A57B2A2F1F8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5715000"/>
            <a:ext cx="609600" cy="914400"/>
            <a:chOff x="4176" y="1584"/>
            <a:chExt cx="384" cy="576"/>
          </a:xfrm>
        </p:grpSpPr>
        <p:sp>
          <p:nvSpPr>
            <p:cNvPr id="22548" name="Rectangle 19">
              <a:extLst>
                <a:ext uri="{FF2B5EF4-FFF2-40B4-BE49-F238E27FC236}">
                  <a16:creationId xmlns:a16="http://schemas.microsoft.com/office/drawing/2014/main" id="{29E00E56-89C6-35EE-BCBE-C6289E6F4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9" name="Rectangle 20">
              <a:extLst>
                <a:ext uri="{FF2B5EF4-FFF2-40B4-BE49-F238E27FC236}">
                  <a16:creationId xmlns:a16="http://schemas.microsoft.com/office/drawing/2014/main" id="{368A8E25-5CA7-9798-F7DD-602396386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0" name="Rectangle 21">
              <a:extLst>
                <a:ext uri="{FF2B5EF4-FFF2-40B4-BE49-F238E27FC236}">
                  <a16:creationId xmlns:a16="http://schemas.microsoft.com/office/drawing/2014/main" id="{C6DF8C49-29AF-5ED7-982E-D238ACFA6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538" name="Line 22">
            <a:extLst>
              <a:ext uri="{FF2B5EF4-FFF2-40B4-BE49-F238E27FC236}">
                <a16:creationId xmlns:a16="http://schemas.microsoft.com/office/drawing/2014/main" id="{F0D73EB8-D47F-2B2B-EBAC-184BFF2A2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35814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9" name="Rectangle 23">
            <a:extLst>
              <a:ext uri="{FF2B5EF4-FFF2-40B4-BE49-F238E27FC236}">
                <a16:creationId xmlns:a16="http://schemas.microsoft.com/office/drawing/2014/main" id="{3AD10806-AA41-3675-0E4D-40C3F20F9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09800"/>
            <a:ext cx="1524000" cy="4495800"/>
          </a:xfrm>
          <a:prstGeom prst="rect">
            <a:avLst/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40" name="Line 26">
            <a:extLst>
              <a:ext uri="{FF2B5EF4-FFF2-40B4-BE49-F238E27FC236}">
                <a16:creationId xmlns:a16="http://schemas.microsoft.com/office/drawing/2014/main" id="{2A545429-DB98-AD12-B94A-14F101116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429000"/>
            <a:ext cx="1600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1" name="TextBox 37">
            <a:extLst>
              <a:ext uri="{FF2B5EF4-FFF2-40B4-BE49-F238E27FC236}">
                <a16:creationId xmlns:a16="http://schemas.microsoft.com/office/drawing/2014/main" id="{88AE3C04-DFF3-E2B3-3216-240AF5B7D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67640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heap</a:t>
            </a:r>
            <a:endParaRPr lang="zh-CN" altLang="en-US"/>
          </a:p>
        </p:txBody>
      </p:sp>
      <p:cxnSp>
        <p:nvCxnSpPr>
          <p:cNvPr id="39" name="曲线连接符 38">
            <a:extLst>
              <a:ext uri="{FF2B5EF4-FFF2-40B4-BE49-F238E27FC236}">
                <a16:creationId xmlns:a16="http://schemas.microsoft.com/office/drawing/2014/main" id="{E86DCE9D-4F43-5BB6-A998-93E33865D7CC}"/>
              </a:ext>
            </a:extLst>
          </p:cNvPr>
          <p:cNvCxnSpPr>
            <a:stCxn id="22549" idx="3"/>
            <a:endCxn id="22554" idx="3"/>
          </p:cNvCxnSpPr>
          <p:nvPr/>
        </p:nvCxnSpPr>
        <p:spPr>
          <a:xfrm flipV="1">
            <a:off x="3429000" y="3581400"/>
            <a:ext cx="12700" cy="2590800"/>
          </a:xfrm>
          <a:prstGeom prst="curvedConnector3">
            <a:avLst>
              <a:gd name="adj1" fmla="val 330967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0970BC6B-3F62-AA2B-1518-8ECCC148CEFC}"/>
              </a:ext>
            </a:extLst>
          </p:cNvPr>
          <p:cNvSpPr/>
          <p:nvPr/>
        </p:nvSpPr>
        <p:spPr>
          <a:xfrm>
            <a:off x="2971800" y="56388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552B40F6-FD1F-9D3B-0E8A-66F19A94200A}"/>
              </a:ext>
            </a:extLst>
          </p:cNvPr>
          <p:cNvSpPr/>
          <p:nvPr/>
        </p:nvSpPr>
        <p:spPr>
          <a:xfrm>
            <a:off x="2971800" y="33528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2545" name="TextBox 43">
            <a:extLst>
              <a:ext uri="{FF2B5EF4-FFF2-40B4-BE49-F238E27FC236}">
                <a16:creationId xmlns:a16="http://schemas.microsoft.com/office/drawing/2014/main" id="{18A2A0A8-9E55-5677-7C83-180123BD6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905000"/>
            <a:ext cx="930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freeList</a:t>
            </a:r>
            <a:endParaRPr lang="zh-CN" altLang="en-US"/>
          </a:p>
        </p:txBody>
      </p:sp>
      <p:cxnSp>
        <p:nvCxnSpPr>
          <p:cNvPr id="46" name="形状 45">
            <a:extLst>
              <a:ext uri="{FF2B5EF4-FFF2-40B4-BE49-F238E27FC236}">
                <a16:creationId xmlns:a16="http://schemas.microsoft.com/office/drawing/2014/main" id="{3A516312-2C13-359F-0EE4-4ADDE3C8F8E2}"/>
              </a:ext>
            </a:extLst>
          </p:cNvPr>
          <p:cNvCxnSpPr>
            <a:stCxn id="22545" idx="2"/>
          </p:cNvCxnSpPr>
          <p:nvPr/>
        </p:nvCxnSpPr>
        <p:spPr>
          <a:xfrm rot="16200000" flipH="1">
            <a:off x="2322513" y="2093913"/>
            <a:ext cx="315912" cy="677862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DFCCB760-AAC2-2ECC-3326-0A5FF4A690D6}"/>
              </a:ext>
            </a:extLst>
          </p:cNvPr>
          <p:cNvCxnSpPr>
            <a:stCxn id="22559" idx="3"/>
            <a:endCxn id="22551" idx="3"/>
          </p:cNvCxnSpPr>
          <p:nvPr/>
        </p:nvCxnSpPr>
        <p:spPr>
          <a:xfrm>
            <a:off x="3429000" y="3200400"/>
            <a:ext cx="12700" cy="1524000"/>
          </a:xfrm>
          <a:prstGeom prst="curvedConnector3">
            <a:avLst>
              <a:gd name="adj1" fmla="val 3309678"/>
            </a:avLst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1108A5C2-F318-D499-9221-BC427C01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zh-CN" altLang="en-US"/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263B4476-A1D9-37ED-3479-BE7FC735D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MS easy to implement</a:t>
            </a:r>
          </a:p>
          <a:p>
            <a:pPr lvl="1"/>
            <a:r>
              <a:rPr lang="en-US" altLang="zh-CN"/>
              <a:t>less than 100LOC, even in production GC</a:t>
            </a:r>
          </a:p>
          <a:p>
            <a:r>
              <a:rPr lang="en-US" altLang="zh-CN"/>
              <a:t>Inefficient</a:t>
            </a:r>
          </a:p>
          <a:p>
            <a:pPr lvl="1"/>
            <a:r>
              <a:rPr lang="en-US" altLang="zh-CN"/>
              <a:t>must crawl over all live objects</a:t>
            </a:r>
          </a:p>
          <a:p>
            <a:r>
              <a:rPr lang="en-US" altLang="zh-CN"/>
              <a:t>Fragmentation</a:t>
            </a:r>
          </a:p>
          <a:p>
            <a:pPr lvl="1"/>
            <a:r>
              <a:rPr lang="en-US" altLang="zh-CN"/>
              <a:t>use along with other tricks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21EE1F0-68BB-FE1C-C61E-2ADDCECCD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65AD1FA-4C5E-DB39-DF80-5A75F8810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Reference Counting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97729E0-029D-B233-9ED1-AF8BE7D8F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Reference counting</a:t>
            </a:r>
            <a:br>
              <a:rPr lang="en-US" altLang="zh-CN"/>
            </a:br>
            <a:r>
              <a:rPr lang="en-US" altLang="zh-CN"/>
              <a:t>[Collins, 1960]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DD9C54D-FA6F-DC8A-B843-002AF5A01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Key insight:</a:t>
            </a:r>
          </a:p>
          <a:p>
            <a:pPr lvl="1" eaLnBrk="1" hangingPunct="1"/>
            <a:r>
              <a:rPr lang="en-US" altLang="zh-CN"/>
              <a:t>add an extra header (the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 i="1">
                <a:solidFill>
                  <a:schemeClr val="folHlink"/>
                </a:solidFill>
              </a:rPr>
              <a:t>reference count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) to every heap-allocated object</a:t>
            </a:r>
          </a:p>
          <a:p>
            <a:pPr lvl="2" eaLnBrk="1" hangingPunct="1"/>
            <a:r>
              <a:rPr lang="en-US" altLang="zh-CN">
                <a:solidFill>
                  <a:srgbClr val="3333CC"/>
                </a:solidFill>
              </a:rPr>
              <a:t>count</a:t>
            </a:r>
            <a:r>
              <a:rPr lang="en-US" altLang="zh-CN"/>
              <a:t>: how many pointers are pointing at me!</a:t>
            </a:r>
          </a:p>
          <a:p>
            <a:pPr lvl="1" eaLnBrk="1" hangingPunct="1"/>
            <a:r>
              <a:rPr lang="en-US" altLang="zh-CN"/>
              <a:t>when first allocated: </a:t>
            </a:r>
            <a:r>
              <a:rPr lang="en-US" altLang="zh-CN">
                <a:solidFill>
                  <a:schemeClr val="folHlink"/>
                </a:solidFill>
              </a:rPr>
              <a:t>count = 1</a:t>
            </a:r>
          </a:p>
          <a:p>
            <a:pPr lvl="1" eaLnBrk="1" hangingPunct="1"/>
            <a:r>
              <a:rPr lang="en-US" altLang="zh-CN"/>
              <a:t>whenever a new reference to the object is established: </a:t>
            </a:r>
            <a:r>
              <a:rPr lang="en-US" altLang="zh-CN">
                <a:solidFill>
                  <a:schemeClr val="folHlink"/>
                </a:solidFill>
              </a:rPr>
              <a:t>count++</a:t>
            </a:r>
          </a:p>
          <a:p>
            <a:pPr lvl="1" eaLnBrk="1" hangingPunct="1"/>
            <a:r>
              <a:rPr lang="en-US" altLang="zh-CN"/>
              <a:t>whenever a reference disappears: </a:t>
            </a:r>
            <a:r>
              <a:rPr lang="en-US" altLang="zh-CN">
                <a:solidFill>
                  <a:schemeClr val="folHlink"/>
                </a:solidFill>
              </a:rPr>
              <a:t>count--</a:t>
            </a:r>
          </a:p>
          <a:p>
            <a:pPr lvl="2" eaLnBrk="1" hangingPunct="1"/>
            <a:r>
              <a:rPr lang="en-US" altLang="zh-CN"/>
              <a:t>if </a:t>
            </a:r>
            <a:r>
              <a:rPr lang="en-US" altLang="zh-CN">
                <a:solidFill>
                  <a:schemeClr val="folHlink"/>
                </a:solidFill>
              </a:rPr>
              <a:t>count==0</a:t>
            </a:r>
            <a:r>
              <a:rPr lang="en-US" altLang="zh-CN"/>
              <a:t>, reclaim it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BE06AA4-B218-F20C-1BC5-2C354A9C5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860D5F7F-9106-0936-B301-09E2C2454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5417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Tree{…}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Tree x = new Tree();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Tree y = x;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Tree z = new Tree();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x.right =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new Tree();</a:t>
            </a:r>
          </a:p>
        </p:txBody>
      </p:sp>
      <p:sp>
        <p:nvSpPr>
          <p:cNvPr id="11280" name="Rectangle 5">
            <a:extLst>
              <a:ext uri="{FF2B5EF4-FFF2-40B4-BE49-F238E27FC236}">
                <a16:creationId xmlns:a16="http://schemas.microsoft.com/office/drawing/2014/main" id="{2F4B6BD7-25D1-A83D-C36C-B26B822D2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2538413"/>
            <a:ext cx="939800" cy="433387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1281" name="Rectangle 6">
            <a:extLst>
              <a:ext uri="{FF2B5EF4-FFF2-40B4-BE49-F238E27FC236}">
                <a16:creationId xmlns:a16="http://schemas.microsoft.com/office/drawing/2014/main" id="{FBC1269F-1270-6BFA-AFBB-92006BE8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025" y="2538413"/>
            <a:ext cx="941388" cy="433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11282" name="Rectangle 7">
            <a:extLst>
              <a:ext uri="{FF2B5EF4-FFF2-40B4-BE49-F238E27FC236}">
                <a16:creationId xmlns:a16="http://schemas.microsoft.com/office/drawing/2014/main" id="{087B3A20-3160-926F-78FA-7E1A37A29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2538413"/>
            <a:ext cx="941388" cy="433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11277" name="Rectangle 10">
            <a:extLst>
              <a:ext uri="{FF2B5EF4-FFF2-40B4-BE49-F238E27FC236}">
                <a16:creationId xmlns:a16="http://schemas.microsoft.com/office/drawing/2014/main" id="{9B965BFF-3336-1315-C9D7-A6DA00055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660900"/>
            <a:ext cx="1001713" cy="4333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1278" name="Rectangle 11">
            <a:extLst>
              <a:ext uri="{FF2B5EF4-FFF2-40B4-BE49-F238E27FC236}">
                <a16:creationId xmlns:a16="http://schemas.microsoft.com/office/drawing/2014/main" id="{E061AFA3-5544-322F-2A8D-8881C7C08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660900"/>
            <a:ext cx="1001713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11279" name="Rectangle 12">
            <a:extLst>
              <a:ext uri="{FF2B5EF4-FFF2-40B4-BE49-F238E27FC236}">
                <a16:creationId xmlns:a16="http://schemas.microsoft.com/office/drawing/2014/main" id="{6413D61B-C6A7-F18C-C6FA-D9183BC41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660900"/>
            <a:ext cx="1001713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307214" name="Text Box 14">
            <a:extLst>
              <a:ext uri="{FF2B5EF4-FFF2-40B4-BE49-F238E27FC236}">
                <a16:creationId xmlns:a16="http://schemas.microsoft.com/office/drawing/2014/main" id="{F411F8F0-525C-D642-65EE-5C7753C04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938" y="2574925"/>
            <a:ext cx="550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Verdana" panose="020B0604030504040204" pitchFamily="34" charset="0"/>
              </a:rPr>
              <a:t>/ 2</a:t>
            </a:r>
          </a:p>
        </p:txBody>
      </p:sp>
      <p:sp>
        <p:nvSpPr>
          <p:cNvPr id="307217" name="Line 17">
            <a:extLst>
              <a:ext uri="{FF2B5EF4-FFF2-40B4-BE49-F238E27FC236}">
                <a16:creationId xmlns:a16="http://schemas.microsoft.com/office/drawing/2014/main" id="{C7BEFED9-6A8B-BBFF-36A5-33072E2A1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743200"/>
            <a:ext cx="609600" cy="76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7218" name="Text Box 18">
            <a:extLst>
              <a:ext uri="{FF2B5EF4-FFF2-40B4-BE49-F238E27FC236}">
                <a16:creationId xmlns:a16="http://schemas.microsoft.com/office/drawing/2014/main" id="{9254FEB0-BFAA-F0A7-6202-0A5CD292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724400"/>
            <a:ext cx="550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Verdana" panose="020B0604030504040204" pitchFamily="34" charset="0"/>
              </a:rPr>
              <a:t>/ 2</a:t>
            </a:r>
          </a:p>
        </p:txBody>
      </p:sp>
      <p:sp>
        <p:nvSpPr>
          <p:cNvPr id="307219" name="Freeform 19">
            <a:extLst>
              <a:ext uri="{FF2B5EF4-FFF2-40B4-BE49-F238E27FC236}">
                <a16:creationId xmlns:a16="http://schemas.microsoft.com/office/drawing/2014/main" id="{B92D2088-4BE4-248E-6398-F1D1A3810870}"/>
              </a:ext>
            </a:extLst>
          </p:cNvPr>
          <p:cNvSpPr>
            <a:spLocks/>
          </p:cNvSpPr>
          <p:nvPr/>
        </p:nvSpPr>
        <p:spPr bwMode="auto">
          <a:xfrm>
            <a:off x="2133600" y="2425700"/>
            <a:ext cx="3352800" cy="317500"/>
          </a:xfrm>
          <a:custGeom>
            <a:avLst/>
            <a:gdLst>
              <a:gd name="T0" fmla="*/ 0 w 2112"/>
              <a:gd name="T1" fmla="*/ 2147483647 h 200"/>
              <a:gd name="T2" fmla="*/ 2147483647 w 2112"/>
              <a:gd name="T3" fmla="*/ 2147483647 h 200"/>
              <a:gd name="T4" fmla="*/ 2147483647 w 2112"/>
              <a:gd name="T5" fmla="*/ 2147483647 h 200"/>
              <a:gd name="T6" fmla="*/ 0 60000 65536"/>
              <a:gd name="T7" fmla="*/ 0 60000 65536"/>
              <a:gd name="T8" fmla="*/ 0 60000 65536"/>
              <a:gd name="T9" fmla="*/ 0 w 2112"/>
              <a:gd name="T10" fmla="*/ 0 h 200"/>
              <a:gd name="T11" fmla="*/ 2112 w 2112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2" h="200">
                <a:moveTo>
                  <a:pt x="0" y="152"/>
                </a:moveTo>
                <a:cubicBezTo>
                  <a:pt x="256" y="76"/>
                  <a:pt x="512" y="0"/>
                  <a:pt x="864" y="8"/>
                </a:cubicBezTo>
                <a:cubicBezTo>
                  <a:pt x="1216" y="16"/>
                  <a:pt x="1904" y="168"/>
                  <a:pt x="2112" y="20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21" name="Freeform 21">
            <a:extLst>
              <a:ext uri="{FF2B5EF4-FFF2-40B4-BE49-F238E27FC236}">
                <a16:creationId xmlns:a16="http://schemas.microsoft.com/office/drawing/2014/main" id="{B1100CBB-8F27-6BCC-6659-2800382D41F1}"/>
              </a:ext>
            </a:extLst>
          </p:cNvPr>
          <p:cNvSpPr>
            <a:spLocks/>
          </p:cNvSpPr>
          <p:nvPr/>
        </p:nvSpPr>
        <p:spPr bwMode="auto">
          <a:xfrm>
            <a:off x="2209800" y="2971800"/>
            <a:ext cx="3505200" cy="1244600"/>
          </a:xfrm>
          <a:custGeom>
            <a:avLst/>
            <a:gdLst>
              <a:gd name="T0" fmla="*/ 0 w 2208"/>
              <a:gd name="T1" fmla="*/ 2147483647 h 784"/>
              <a:gd name="T2" fmla="*/ 2147483647 w 2208"/>
              <a:gd name="T3" fmla="*/ 2147483647 h 784"/>
              <a:gd name="T4" fmla="*/ 2147483647 w 2208"/>
              <a:gd name="T5" fmla="*/ 2147483647 h 784"/>
              <a:gd name="T6" fmla="*/ 2147483647 w 2208"/>
              <a:gd name="T7" fmla="*/ 0 h 784"/>
              <a:gd name="T8" fmla="*/ 0 60000 65536"/>
              <a:gd name="T9" fmla="*/ 0 60000 65536"/>
              <a:gd name="T10" fmla="*/ 0 60000 65536"/>
              <a:gd name="T11" fmla="*/ 0 60000 65536"/>
              <a:gd name="T12" fmla="*/ 0 w 2208"/>
              <a:gd name="T13" fmla="*/ 0 h 784"/>
              <a:gd name="T14" fmla="*/ 2208 w 2208"/>
              <a:gd name="T15" fmla="*/ 784 h 7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08" h="784">
                <a:moveTo>
                  <a:pt x="0" y="528"/>
                </a:moveTo>
                <a:cubicBezTo>
                  <a:pt x="68" y="588"/>
                  <a:pt x="136" y="648"/>
                  <a:pt x="384" y="672"/>
                </a:cubicBezTo>
                <a:cubicBezTo>
                  <a:pt x="632" y="696"/>
                  <a:pt x="1184" y="784"/>
                  <a:pt x="1488" y="672"/>
                </a:cubicBezTo>
                <a:cubicBezTo>
                  <a:pt x="1792" y="560"/>
                  <a:pt x="2088" y="112"/>
                  <a:pt x="2208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23" name="Freeform 23">
            <a:extLst>
              <a:ext uri="{FF2B5EF4-FFF2-40B4-BE49-F238E27FC236}">
                <a16:creationId xmlns:a16="http://schemas.microsoft.com/office/drawing/2014/main" id="{A956A124-6DF4-A192-2765-61154C5ED5F1}"/>
              </a:ext>
            </a:extLst>
          </p:cNvPr>
          <p:cNvSpPr>
            <a:spLocks/>
          </p:cNvSpPr>
          <p:nvPr/>
        </p:nvSpPr>
        <p:spPr bwMode="auto">
          <a:xfrm>
            <a:off x="2133600" y="4318000"/>
            <a:ext cx="3581400" cy="406400"/>
          </a:xfrm>
          <a:custGeom>
            <a:avLst/>
            <a:gdLst>
              <a:gd name="T0" fmla="*/ 0 w 2256"/>
              <a:gd name="T1" fmla="*/ 2147483647 h 256"/>
              <a:gd name="T2" fmla="*/ 2147483647 w 2256"/>
              <a:gd name="T3" fmla="*/ 2147483647 h 256"/>
              <a:gd name="T4" fmla="*/ 2147483647 w 2256"/>
              <a:gd name="T5" fmla="*/ 2147483647 h 256"/>
              <a:gd name="T6" fmla="*/ 0 60000 65536"/>
              <a:gd name="T7" fmla="*/ 0 60000 65536"/>
              <a:gd name="T8" fmla="*/ 0 60000 65536"/>
              <a:gd name="T9" fmla="*/ 0 w 2256"/>
              <a:gd name="T10" fmla="*/ 0 h 256"/>
              <a:gd name="T11" fmla="*/ 2256 w 2256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256">
                <a:moveTo>
                  <a:pt x="0" y="160"/>
                </a:moveTo>
                <a:cubicBezTo>
                  <a:pt x="196" y="80"/>
                  <a:pt x="392" y="0"/>
                  <a:pt x="768" y="16"/>
                </a:cubicBezTo>
                <a:cubicBezTo>
                  <a:pt x="1144" y="32"/>
                  <a:pt x="2008" y="216"/>
                  <a:pt x="2256" y="2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26" name="Freeform 26">
            <a:extLst>
              <a:ext uri="{FF2B5EF4-FFF2-40B4-BE49-F238E27FC236}">
                <a16:creationId xmlns:a16="http://schemas.microsoft.com/office/drawing/2014/main" id="{8817007F-5CD1-7E37-8DD9-D3DC24632CC2}"/>
              </a:ext>
            </a:extLst>
          </p:cNvPr>
          <p:cNvSpPr>
            <a:spLocks/>
          </p:cNvSpPr>
          <p:nvPr/>
        </p:nvSpPr>
        <p:spPr bwMode="auto">
          <a:xfrm>
            <a:off x="5219700" y="2971800"/>
            <a:ext cx="3251200" cy="1676400"/>
          </a:xfrm>
          <a:custGeom>
            <a:avLst/>
            <a:gdLst>
              <a:gd name="T0" fmla="*/ 2147483647 w 2048"/>
              <a:gd name="T1" fmla="*/ 0 h 1056"/>
              <a:gd name="T2" fmla="*/ 2147483647 w 2048"/>
              <a:gd name="T3" fmla="*/ 2147483647 h 1056"/>
              <a:gd name="T4" fmla="*/ 2147483647 w 2048"/>
              <a:gd name="T5" fmla="*/ 2147483647 h 1056"/>
              <a:gd name="T6" fmla="*/ 2147483647 w 2048"/>
              <a:gd name="T7" fmla="*/ 2147483647 h 1056"/>
              <a:gd name="T8" fmla="*/ 2147483647 w 2048"/>
              <a:gd name="T9" fmla="*/ 2147483647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8"/>
              <a:gd name="T16" fmla="*/ 0 h 1056"/>
              <a:gd name="T17" fmla="*/ 2048 w 2048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8" h="1056">
                <a:moveTo>
                  <a:pt x="1656" y="0"/>
                </a:moveTo>
                <a:cubicBezTo>
                  <a:pt x="1852" y="128"/>
                  <a:pt x="2048" y="256"/>
                  <a:pt x="2040" y="336"/>
                </a:cubicBezTo>
                <a:cubicBezTo>
                  <a:pt x="2032" y="416"/>
                  <a:pt x="1912" y="440"/>
                  <a:pt x="1608" y="480"/>
                </a:cubicBezTo>
                <a:cubicBezTo>
                  <a:pt x="1304" y="520"/>
                  <a:pt x="432" y="480"/>
                  <a:pt x="216" y="576"/>
                </a:cubicBezTo>
                <a:cubicBezTo>
                  <a:pt x="0" y="672"/>
                  <a:pt x="296" y="976"/>
                  <a:pt x="312" y="10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0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0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07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0" grpId="0" animBg="1"/>
      <p:bldP spid="11281" grpId="0" animBg="1"/>
      <p:bldP spid="11282" grpId="0" animBg="1"/>
      <p:bldP spid="11277" grpId="0" animBg="1"/>
      <p:bldP spid="11278" grpId="0" animBg="1"/>
      <p:bldP spid="11279" grpId="0" animBg="1"/>
      <p:bldP spid="307214" grpId="0"/>
      <p:bldP spid="3072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BFA0A0D-D2C5-121B-CE2A-400CB04A2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C719FCE-8CF3-33C4-22B6-6B32051B6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5417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Tree{…}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Tree x = new Tree();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Tree y = x;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Tree z = new Tree();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x.right =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new Tree();</a:t>
            </a:r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39F777EF-F7E1-B314-927E-B6B369F9A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2538413"/>
            <a:ext cx="939800" cy="433387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7653" name="Rectangle 6">
            <a:extLst>
              <a:ext uri="{FF2B5EF4-FFF2-40B4-BE49-F238E27FC236}">
                <a16:creationId xmlns:a16="http://schemas.microsoft.com/office/drawing/2014/main" id="{F8EFAF87-DE07-098D-970F-2012E5016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025" y="2538413"/>
            <a:ext cx="941388" cy="433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27654" name="Rectangle 7">
            <a:extLst>
              <a:ext uri="{FF2B5EF4-FFF2-40B4-BE49-F238E27FC236}">
                <a16:creationId xmlns:a16="http://schemas.microsoft.com/office/drawing/2014/main" id="{BC4A4268-FA5F-55FC-7A6B-FA6696C29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2538413"/>
            <a:ext cx="941388" cy="433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27655" name="Rectangle 9">
            <a:extLst>
              <a:ext uri="{FF2B5EF4-FFF2-40B4-BE49-F238E27FC236}">
                <a16:creationId xmlns:a16="http://schemas.microsoft.com/office/drawing/2014/main" id="{684DB617-FD9E-1022-DC18-5DAEB0EC1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660900"/>
            <a:ext cx="1001713" cy="4333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7656" name="Rectangle 10">
            <a:extLst>
              <a:ext uri="{FF2B5EF4-FFF2-40B4-BE49-F238E27FC236}">
                <a16:creationId xmlns:a16="http://schemas.microsoft.com/office/drawing/2014/main" id="{34D20057-7E7C-F67D-D1C0-EC659CF83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660900"/>
            <a:ext cx="1001713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27657" name="Rectangle 11">
            <a:extLst>
              <a:ext uri="{FF2B5EF4-FFF2-40B4-BE49-F238E27FC236}">
                <a16:creationId xmlns:a16="http://schemas.microsoft.com/office/drawing/2014/main" id="{FD74EA45-0E96-2582-621C-3EF4DAD9D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660900"/>
            <a:ext cx="1001713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348172" name="Text Box 12">
            <a:extLst>
              <a:ext uri="{FF2B5EF4-FFF2-40B4-BE49-F238E27FC236}">
                <a16:creationId xmlns:a16="http://schemas.microsoft.com/office/drawing/2014/main" id="{316E245C-29E1-876D-2B1E-4C18BBD58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938" y="2574925"/>
            <a:ext cx="550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Verdana" panose="020B0604030504040204" pitchFamily="34" charset="0"/>
              </a:rPr>
              <a:t>/ 2</a:t>
            </a:r>
          </a:p>
        </p:txBody>
      </p:sp>
      <p:sp>
        <p:nvSpPr>
          <p:cNvPr id="27659" name="Line 13">
            <a:extLst>
              <a:ext uri="{FF2B5EF4-FFF2-40B4-BE49-F238E27FC236}">
                <a16:creationId xmlns:a16="http://schemas.microsoft.com/office/drawing/2014/main" id="{9E2DF72F-ABD0-53F3-B7BA-96A2693EE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743200"/>
            <a:ext cx="609600" cy="76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27660" name="Text Box 14">
            <a:extLst>
              <a:ext uri="{FF2B5EF4-FFF2-40B4-BE49-F238E27FC236}">
                <a16:creationId xmlns:a16="http://schemas.microsoft.com/office/drawing/2014/main" id="{F2A661FE-0A9A-B659-F4F5-7592CD889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724400"/>
            <a:ext cx="550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Verdana" panose="020B0604030504040204" pitchFamily="34" charset="0"/>
              </a:rPr>
              <a:t>/ 2</a:t>
            </a:r>
          </a:p>
        </p:txBody>
      </p:sp>
      <p:sp>
        <p:nvSpPr>
          <p:cNvPr id="348175" name="Freeform 15">
            <a:extLst>
              <a:ext uri="{FF2B5EF4-FFF2-40B4-BE49-F238E27FC236}">
                <a16:creationId xmlns:a16="http://schemas.microsoft.com/office/drawing/2014/main" id="{B99D91D8-27C9-4BD7-ED7F-047FF7077B3B}"/>
              </a:ext>
            </a:extLst>
          </p:cNvPr>
          <p:cNvSpPr>
            <a:spLocks/>
          </p:cNvSpPr>
          <p:nvPr/>
        </p:nvSpPr>
        <p:spPr bwMode="auto">
          <a:xfrm>
            <a:off x="2133600" y="2425700"/>
            <a:ext cx="3352800" cy="317500"/>
          </a:xfrm>
          <a:custGeom>
            <a:avLst/>
            <a:gdLst>
              <a:gd name="T0" fmla="*/ 0 w 2112"/>
              <a:gd name="T1" fmla="*/ 2147483647 h 200"/>
              <a:gd name="T2" fmla="*/ 2147483647 w 2112"/>
              <a:gd name="T3" fmla="*/ 2147483647 h 200"/>
              <a:gd name="T4" fmla="*/ 2147483647 w 2112"/>
              <a:gd name="T5" fmla="*/ 2147483647 h 200"/>
              <a:gd name="T6" fmla="*/ 0 60000 65536"/>
              <a:gd name="T7" fmla="*/ 0 60000 65536"/>
              <a:gd name="T8" fmla="*/ 0 60000 65536"/>
              <a:gd name="T9" fmla="*/ 0 w 2112"/>
              <a:gd name="T10" fmla="*/ 0 h 200"/>
              <a:gd name="T11" fmla="*/ 2112 w 2112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2" h="200">
                <a:moveTo>
                  <a:pt x="0" y="152"/>
                </a:moveTo>
                <a:cubicBezTo>
                  <a:pt x="256" y="76"/>
                  <a:pt x="512" y="0"/>
                  <a:pt x="864" y="8"/>
                </a:cubicBezTo>
                <a:cubicBezTo>
                  <a:pt x="1216" y="16"/>
                  <a:pt x="1904" y="168"/>
                  <a:pt x="2112" y="20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2" name="Freeform 16">
            <a:extLst>
              <a:ext uri="{FF2B5EF4-FFF2-40B4-BE49-F238E27FC236}">
                <a16:creationId xmlns:a16="http://schemas.microsoft.com/office/drawing/2014/main" id="{1493C3B1-C0B6-551C-D037-45960FEFBCA2}"/>
              </a:ext>
            </a:extLst>
          </p:cNvPr>
          <p:cNvSpPr>
            <a:spLocks/>
          </p:cNvSpPr>
          <p:nvPr/>
        </p:nvSpPr>
        <p:spPr bwMode="auto">
          <a:xfrm>
            <a:off x="2209800" y="2971800"/>
            <a:ext cx="3505200" cy="1244600"/>
          </a:xfrm>
          <a:custGeom>
            <a:avLst/>
            <a:gdLst>
              <a:gd name="T0" fmla="*/ 0 w 2208"/>
              <a:gd name="T1" fmla="*/ 2147483647 h 784"/>
              <a:gd name="T2" fmla="*/ 2147483647 w 2208"/>
              <a:gd name="T3" fmla="*/ 2147483647 h 784"/>
              <a:gd name="T4" fmla="*/ 2147483647 w 2208"/>
              <a:gd name="T5" fmla="*/ 2147483647 h 784"/>
              <a:gd name="T6" fmla="*/ 2147483647 w 2208"/>
              <a:gd name="T7" fmla="*/ 0 h 784"/>
              <a:gd name="T8" fmla="*/ 0 60000 65536"/>
              <a:gd name="T9" fmla="*/ 0 60000 65536"/>
              <a:gd name="T10" fmla="*/ 0 60000 65536"/>
              <a:gd name="T11" fmla="*/ 0 60000 65536"/>
              <a:gd name="T12" fmla="*/ 0 w 2208"/>
              <a:gd name="T13" fmla="*/ 0 h 784"/>
              <a:gd name="T14" fmla="*/ 2208 w 2208"/>
              <a:gd name="T15" fmla="*/ 784 h 7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08" h="784">
                <a:moveTo>
                  <a:pt x="0" y="528"/>
                </a:moveTo>
                <a:cubicBezTo>
                  <a:pt x="68" y="588"/>
                  <a:pt x="136" y="648"/>
                  <a:pt x="384" y="672"/>
                </a:cubicBezTo>
                <a:cubicBezTo>
                  <a:pt x="632" y="696"/>
                  <a:pt x="1184" y="784"/>
                  <a:pt x="1488" y="672"/>
                </a:cubicBezTo>
                <a:cubicBezTo>
                  <a:pt x="1792" y="560"/>
                  <a:pt x="2088" y="112"/>
                  <a:pt x="2208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3" name="Freeform 17">
            <a:extLst>
              <a:ext uri="{FF2B5EF4-FFF2-40B4-BE49-F238E27FC236}">
                <a16:creationId xmlns:a16="http://schemas.microsoft.com/office/drawing/2014/main" id="{8B4FCE9D-20CD-5D9C-91DC-9161EDB20B9E}"/>
              </a:ext>
            </a:extLst>
          </p:cNvPr>
          <p:cNvSpPr>
            <a:spLocks/>
          </p:cNvSpPr>
          <p:nvPr/>
        </p:nvSpPr>
        <p:spPr bwMode="auto">
          <a:xfrm>
            <a:off x="2133600" y="4318000"/>
            <a:ext cx="3581400" cy="406400"/>
          </a:xfrm>
          <a:custGeom>
            <a:avLst/>
            <a:gdLst>
              <a:gd name="T0" fmla="*/ 0 w 2256"/>
              <a:gd name="T1" fmla="*/ 2147483647 h 256"/>
              <a:gd name="T2" fmla="*/ 2147483647 w 2256"/>
              <a:gd name="T3" fmla="*/ 2147483647 h 256"/>
              <a:gd name="T4" fmla="*/ 2147483647 w 2256"/>
              <a:gd name="T5" fmla="*/ 2147483647 h 256"/>
              <a:gd name="T6" fmla="*/ 0 60000 65536"/>
              <a:gd name="T7" fmla="*/ 0 60000 65536"/>
              <a:gd name="T8" fmla="*/ 0 60000 65536"/>
              <a:gd name="T9" fmla="*/ 0 w 2256"/>
              <a:gd name="T10" fmla="*/ 0 h 256"/>
              <a:gd name="T11" fmla="*/ 2256 w 2256"/>
              <a:gd name="T12" fmla="*/ 256 h 2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256">
                <a:moveTo>
                  <a:pt x="0" y="160"/>
                </a:moveTo>
                <a:cubicBezTo>
                  <a:pt x="196" y="80"/>
                  <a:pt x="392" y="0"/>
                  <a:pt x="768" y="16"/>
                </a:cubicBezTo>
                <a:cubicBezTo>
                  <a:pt x="1144" y="32"/>
                  <a:pt x="2008" y="216"/>
                  <a:pt x="2256" y="2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4" name="Freeform 18">
            <a:extLst>
              <a:ext uri="{FF2B5EF4-FFF2-40B4-BE49-F238E27FC236}">
                <a16:creationId xmlns:a16="http://schemas.microsoft.com/office/drawing/2014/main" id="{BE9891C8-0351-334C-FACE-4D3EFD971326}"/>
              </a:ext>
            </a:extLst>
          </p:cNvPr>
          <p:cNvSpPr>
            <a:spLocks/>
          </p:cNvSpPr>
          <p:nvPr/>
        </p:nvSpPr>
        <p:spPr bwMode="auto">
          <a:xfrm>
            <a:off x="5219700" y="2971800"/>
            <a:ext cx="3251200" cy="1676400"/>
          </a:xfrm>
          <a:custGeom>
            <a:avLst/>
            <a:gdLst>
              <a:gd name="T0" fmla="*/ 2147483647 w 2048"/>
              <a:gd name="T1" fmla="*/ 0 h 1056"/>
              <a:gd name="T2" fmla="*/ 2147483647 w 2048"/>
              <a:gd name="T3" fmla="*/ 2147483647 h 1056"/>
              <a:gd name="T4" fmla="*/ 2147483647 w 2048"/>
              <a:gd name="T5" fmla="*/ 2147483647 h 1056"/>
              <a:gd name="T6" fmla="*/ 2147483647 w 2048"/>
              <a:gd name="T7" fmla="*/ 2147483647 h 1056"/>
              <a:gd name="T8" fmla="*/ 2147483647 w 2048"/>
              <a:gd name="T9" fmla="*/ 2147483647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8"/>
              <a:gd name="T16" fmla="*/ 0 h 1056"/>
              <a:gd name="T17" fmla="*/ 2048 w 2048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8" h="1056">
                <a:moveTo>
                  <a:pt x="1656" y="0"/>
                </a:moveTo>
                <a:cubicBezTo>
                  <a:pt x="1852" y="128"/>
                  <a:pt x="2048" y="256"/>
                  <a:pt x="2040" y="336"/>
                </a:cubicBezTo>
                <a:cubicBezTo>
                  <a:pt x="2032" y="416"/>
                  <a:pt x="1912" y="440"/>
                  <a:pt x="1608" y="480"/>
                </a:cubicBezTo>
                <a:cubicBezTo>
                  <a:pt x="1304" y="520"/>
                  <a:pt x="432" y="480"/>
                  <a:pt x="216" y="576"/>
                </a:cubicBezTo>
                <a:cubicBezTo>
                  <a:pt x="0" y="672"/>
                  <a:pt x="296" y="976"/>
                  <a:pt x="312" y="10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5" name="Rectangle 20">
            <a:extLst>
              <a:ext uri="{FF2B5EF4-FFF2-40B4-BE49-F238E27FC236}">
                <a16:creationId xmlns:a16="http://schemas.microsoft.com/office/drawing/2014/main" id="{E2BAACA9-ABA4-CE9D-23C8-F80A71FCB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0" y="5967413"/>
            <a:ext cx="939800" cy="433387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27666" name="Rectangle 21">
            <a:extLst>
              <a:ext uri="{FF2B5EF4-FFF2-40B4-BE49-F238E27FC236}">
                <a16:creationId xmlns:a16="http://schemas.microsoft.com/office/drawing/2014/main" id="{1DEB1C0B-3D37-8859-CBEC-682806566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425" y="5967413"/>
            <a:ext cx="941388" cy="433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27667" name="Rectangle 22">
            <a:extLst>
              <a:ext uri="{FF2B5EF4-FFF2-40B4-BE49-F238E27FC236}">
                <a16:creationId xmlns:a16="http://schemas.microsoft.com/office/drawing/2014/main" id="{47415636-1F5F-2319-3C72-A7F07CFFE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700" y="5967413"/>
            <a:ext cx="941388" cy="4333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null</a:t>
            </a:r>
          </a:p>
        </p:txBody>
      </p:sp>
      <p:sp>
        <p:nvSpPr>
          <p:cNvPr id="348183" name="Freeform 23">
            <a:extLst>
              <a:ext uri="{FF2B5EF4-FFF2-40B4-BE49-F238E27FC236}">
                <a16:creationId xmlns:a16="http://schemas.microsoft.com/office/drawing/2014/main" id="{DB7905A9-6DAC-577C-A991-8ADC561BA614}"/>
              </a:ext>
            </a:extLst>
          </p:cNvPr>
          <p:cNvSpPr>
            <a:spLocks/>
          </p:cNvSpPr>
          <p:nvPr/>
        </p:nvSpPr>
        <p:spPr bwMode="auto">
          <a:xfrm>
            <a:off x="1371600" y="5219700"/>
            <a:ext cx="4267200" cy="876300"/>
          </a:xfrm>
          <a:custGeom>
            <a:avLst/>
            <a:gdLst>
              <a:gd name="T0" fmla="*/ 0 w 2688"/>
              <a:gd name="T1" fmla="*/ 2147483647 h 552"/>
              <a:gd name="T2" fmla="*/ 2147483647 w 2688"/>
              <a:gd name="T3" fmla="*/ 2147483647 h 552"/>
              <a:gd name="T4" fmla="*/ 2147483647 w 2688"/>
              <a:gd name="T5" fmla="*/ 2147483647 h 552"/>
              <a:gd name="T6" fmla="*/ 2147483647 w 2688"/>
              <a:gd name="T7" fmla="*/ 2147483647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2688"/>
              <a:gd name="T13" fmla="*/ 0 h 552"/>
              <a:gd name="T14" fmla="*/ 2688 w 2688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88" h="552">
                <a:moveTo>
                  <a:pt x="0" y="312"/>
                </a:moveTo>
                <a:cubicBezTo>
                  <a:pt x="236" y="180"/>
                  <a:pt x="472" y="48"/>
                  <a:pt x="768" y="24"/>
                </a:cubicBezTo>
                <a:cubicBezTo>
                  <a:pt x="1064" y="0"/>
                  <a:pt x="1456" y="80"/>
                  <a:pt x="1776" y="168"/>
                </a:cubicBezTo>
                <a:cubicBezTo>
                  <a:pt x="2096" y="256"/>
                  <a:pt x="2536" y="488"/>
                  <a:pt x="2688" y="55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48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48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66E8A67-10A6-2809-7F9C-EF9D4026E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Moral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B5CF098-1507-4557-1A2D-61C17CE8E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RC is simple, thus used in many other areas: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e.g., hard disks or page tables, etc..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But RC suffers from several serious problems: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space overhead: </a:t>
            </a:r>
            <a:r>
              <a:rPr lang="en-US" altLang="zh-CN" sz="2400">
                <a:sym typeface="Wingdings" pitchFamily="2" charset="0"/>
              </a:rPr>
              <a:t></a:t>
            </a:r>
            <a:endParaRPr lang="en-US" altLang="zh-CN" sz="2400"/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one word per object? (depends on what?)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inefficient: </a:t>
            </a:r>
            <a:r>
              <a:rPr lang="en-US" altLang="zh-CN" sz="2400">
                <a:sym typeface="Wingdings" pitchFamily="2" charset="0"/>
              </a:rPr>
              <a:t></a:t>
            </a:r>
            <a:endParaRPr lang="en-US" altLang="zh-CN" sz="2400"/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increment/decrement RC on every pointer assignment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tightly-coupled with applications (</a:t>
            </a:r>
            <a:r>
              <a:rPr lang="en-US" altLang="zh-CN" sz="2400">
                <a:solidFill>
                  <a:schemeClr val="folHlink"/>
                </a:solidFill>
              </a:rPr>
              <a:t>mutator</a:t>
            </a:r>
            <a:r>
              <a:rPr lang="en-US" altLang="zh-CN" sz="2400"/>
              <a:t>) </a:t>
            </a:r>
            <a:r>
              <a:rPr lang="en-US" altLang="zh-CN" sz="2400">
                <a:sym typeface="Wingdings" pitchFamily="2" charset="0"/>
              </a:rPr>
              <a:t></a:t>
            </a:r>
            <a:endParaRPr lang="en-US" altLang="zh-CN" sz="2400"/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essentially GC </a:t>
            </a:r>
            <a:r>
              <a:rPr lang="en-US" altLang="zh-CN" sz="2000">
                <a:solidFill>
                  <a:srgbClr val="3333CC"/>
                </a:solidFill>
              </a:rPr>
              <a:t>pause</a:t>
            </a:r>
            <a:r>
              <a:rPr lang="en-US" altLang="zh-CN" sz="2000"/>
              <a:t> is amortized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ineffective [Harold, 1963] </a:t>
            </a:r>
            <a:r>
              <a:rPr lang="en-US" altLang="zh-CN" sz="2400">
                <a:sym typeface="Wingdings" pitchFamily="2" charset="0"/>
              </a:rPr>
              <a:t></a:t>
            </a:r>
            <a:endParaRPr lang="en-US" altLang="zh-CN" sz="2400"/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can not handle </a:t>
            </a:r>
            <a:r>
              <a:rPr lang="en-US" altLang="zh-CN" sz="2000">
                <a:solidFill>
                  <a:srgbClr val="3333CC"/>
                </a:solidFill>
              </a:rPr>
              <a:t>circular</a:t>
            </a:r>
            <a:r>
              <a:rPr lang="en-US" altLang="zh-CN" sz="2000"/>
              <a:t> data structures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3 years after the algorithm!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5C6DAD5-7222-DFEE-C2AF-D6D6305D5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Problem: tight-coupling</a:t>
            </a:r>
          </a:p>
        </p:txBody>
      </p:sp>
      <p:sp>
        <p:nvSpPr>
          <p:cNvPr id="404484" name="Rectangle 4">
            <a:extLst>
              <a:ext uri="{FF2B5EF4-FFF2-40B4-BE49-F238E27FC236}">
                <a16:creationId xmlns:a16="http://schemas.microsoft.com/office/drawing/2014/main" id="{B2243CA5-A9A2-23D1-1210-33489DC74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1752600"/>
            <a:ext cx="35417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Tree {…}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Tree x = new Tree 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x.rc = 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Tree y = x;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x.rc++;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Tree z = new Tree 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z.rc = 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x.right = z;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z.rc++;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x.rc--;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if(x.rc==0)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gc();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new Tree 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x.rc = 1;</a:t>
            </a:r>
          </a:p>
        </p:txBody>
      </p:sp>
      <p:sp>
        <p:nvSpPr>
          <p:cNvPr id="404485" name="Text Box 5">
            <a:extLst>
              <a:ext uri="{FF2B5EF4-FFF2-40B4-BE49-F238E27FC236}">
                <a16:creationId xmlns:a16="http://schemas.microsoft.com/office/drawing/2014/main" id="{46291976-2F4D-2CA4-3289-0BBDF9E6B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081213"/>
            <a:ext cx="37338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Bad effects on mutator: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400"/>
              <a:t>code size increases;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400"/>
              <a:t>code slows down (up to 50%);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400"/>
              <a:t>GC correctness depends on mutator implementation; and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sz="2400"/>
              <a:t>specialized GC.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4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4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4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44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44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44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44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0448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0C8B440-A494-F19D-F44B-682896F4B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Problem: Circular DS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3C6D485-229D-C8B6-73CA-4A4F06516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801687"/>
          </a:xfrm>
        </p:spPr>
        <p:txBody>
          <a:bodyPr/>
          <a:lstStyle/>
          <a:p>
            <a:pPr eaLnBrk="1" hangingPunct="1"/>
            <a:r>
              <a:rPr lang="en-US" altLang="zh-CN"/>
              <a:t>RC doesn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t work!</a:t>
            </a:r>
          </a:p>
        </p:txBody>
      </p:sp>
      <p:sp>
        <p:nvSpPr>
          <p:cNvPr id="30724" name="Rectangle 5">
            <a:extLst>
              <a:ext uri="{FF2B5EF4-FFF2-40B4-BE49-F238E27FC236}">
                <a16:creationId xmlns:a16="http://schemas.microsoft.com/office/drawing/2014/main" id="{65AD5BB8-EE96-0CEB-0D5D-B705B48A4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3060700"/>
            <a:ext cx="939800" cy="4333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30725" name="Rectangle 6">
            <a:extLst>
              <a:ext uri="{FF2B5EF4-FFF2-40B4-BE49-F238E27FC236}">
                <a16:creationId xmlns:a16="http://schemas.microsoft.com/office/drawing/2014/main" id="{EFA8DA5C-D858-45F3-BF5C-1DC90D69C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60700"/>
            <a:ext cx="941388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30726" name="Rectangle 7">
            <a:extLst>
              <a:ext uri="{FF2B5EF4-FFF2-40B4-BE49-F238E27FC236}">
                <a16:creationId xmlns:a16="http://schemas.microsoft.com/office/drawing/2014/main" id="{366C579C-2333-B355-5351-AFD85E88A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475" y="3060700"/>
            <a:ext cx="941388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 sz="2000">
              <a:latin typeface="Verdana" panose="020B0604030504040204" pitchFamily="34" charset="0"/>
            </a:endParaRPr>
          </a:p>
        </p:txBody>
      </p:sp>
      <p:sp>
        <p:nvSpPr>
          <p:cNvPr id="30727" name="Rectangle 9">
            <a:extLst>
              <a:ext uri="{FF2B5EF4-FFF2-40B4-BE49-F238E27FC236}">
                <a16:creationId xmlns:a16="http://schemas.microsoft.com/office/drawing/2014/main" id="{EADB6E10-CD6E-A388-4063-12F4C224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356100"/>
            <a:ext cx="939800" cy="4333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30728" name="Rectangle 10">
            <a:extLst>
              <a:ext uri="{FF2B5EF4-FFF2-40B4-BE49-F238E27FC236}">
                <a16:creationId xmlns:a16="http://schemas.microsoft.com/office/drawing/2014/main" id="{DA01BBB1-9FC3-D97A-B9E7-13259811C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075" y="4356100"/>
            <a:ext cx="941388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30729" name="Rectangle 11">
            <a:extLst>
              <a:ext uri="{FF2B5EF4-FFF2-40B4-BE49-F238E27FC236}">
                <a16:creationId xmlns:a16="http://schemas.microsoft.com/office/drawing/2014/main" id="{F98FD895-41A7-670C-829C-7FA58CEE3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0" y="4356100"/>
            <a:ext cx="941388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 sz="2000">
              <a:latin typeface="Verdana" panose="020B0604030504040204" pitchFamily="34" charset="0"/>
            </a:endParaRPr>
          </a:p>
        </p:txBody>
      </p:sp>
      <p:sp>
        <p:nvSpPr>
          <p:cNvPr id="30730" name="Rectangle 13">
            <a:extLst>
              <a:ext uri="{FF2B5EF4-FFF2-40B4-BE49-F238E27FC236}">
                <a16:creationId xmlns:a16="http://schemas.microsoft.com/office/drawing/2014/main" id="{9358BA6C-595E-9ACE-70EA-BBEBB67F8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84700"/>
            <a:ext cx="939800" cy="433388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30731" name="Rectangle 14">
            <a:extLst>
              <a:ext uri="{FF2B5EF4-FFF2-40B4-BE49-F238E27FC236}">
                <a16:creationId xmlns:a16="http://schemas.microsoft.com/office/drawing/2014/main" id="{54BB11ED-E892-4BD4-2B0C-AC75B0064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875" y="4584700"/>
            <a:ext cx="941388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…</a:t>
            </a:r>
          </a:p>
        </p:txBody>
      </p:sp>
      <p:sp>
        <p:nvSpPr>
          <p:cNvPr id="30732" name="Rectangle 15">
            <a:extLst>
              <a:ext uri="{FF2B5EF4-FFF2-40B4-BE49-F238E27FC236}">
                <a16:creationId xmlns:a16="http://schemas.microsoft.com/office/drawing/2014/main" id="{D25EC53A-632F-4651-2E86-3CC86D70C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4584700"/>
            <a:ext cx="941388" cy="433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 sz="2000">
              <a:latin typeface="Verdana" panose="020B0604030504040204" pitchFamily="34" charset="0"/>
            </a:endParaRPr>
          </a:p>
        </p:txBody>
      </p:sp>
      <p:sp>
        <p:nvSpPr>
          <p:cNvPr id="30733" name="Freeform 18">
            <a:extLst>
              <a:ext uri="{FF2B5EF4-FFF2-40B4-BE49-F238E27FC236}">
                <a16:creationId xmlns:a16="http://schemas.microsoft.com/office/drawing/2014/main" id="{86EEF9B0-0643-2CE7-8056-662776565AA7}"/>
              </a:ext>
            </a:extLst>
          </p:cNvPr>
          <p:cNvSpPr>
            <a:spLocks/>
          </p:cNvSpPr>
          <p:nvPr/>
        </p:nvSpPr>
        <p:spPr bwMode="auto">
          <a:xfrm>
            <a:off x="4927600" y="3289300"/>
            <a:ext cx="965200" cy="1219200"/>
          </a:xfrm>
          <a:custGeom>
            <a:avLst/>
            <a:gdLst>
              <a:gd name="T0" fmla="*/ 2147483647 w 608"/>
              <a:gd name="T1" fmla="*/ 0 h 768"/>
              <a:gd name="T2" fmla="*/ 2147483647 w 608"/>
              <a:gd name="T3" fmla="*/ 2147483647 h 768"/>
              <a:gd name="T4" fmla="*/ 2147483647 w 608"/>
              <a:gd name="T5" fmla="*/ 2147483647 h 768"/>
              <a:gd name="T6" fmla="*/ 2147483647 w 608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768"/>
              <a:gd name="T14" fmla="*/ 608 w 608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768">
                <a:moveTo>
                  <a:pt x="448" y="0"/>
                </a:moveTo>
                <a:cubicBezTo>
                  <a:pt x="528" y="76"/>
                  <a:pt x="608" y="152"/>
                  <a:pt x="544" y="240"/>
                </a:cubicBezTo>
                <a:cubicBezTo>
                  <a:pt x="480" y="328"/>
                  <a:pt x="128" y="440"/>
                  <a:pt x="64" y="528"/>
                </a:cubicBezTo>
                <a:cubicBezTo>
                  <a:pt x="0" y="616"/>
                  <a:pt x="80" y="692"/>
                  <a:pt x="160" y="768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734" name="Freeform 19">
            <a:extLst>
              <a:ext uri="{FF2B5EF4-FFF2-40B4-BE49-F238E27FC236}">
                <a16:creationId xmlns:a16="http://schemas.microsoft.com/office/drawing/2014/main" id="{75DB03CF-71FB-BD7F-AFC4-815FE54C859F}"/>
              </a:ext>
            </a:extLst>
          </p:cNvPr>
          <p:cNvSpPr>
            <a:spLocks/>
          </p:cNvSpPr>
          <p:nvPr/>
        </p:nvSpPr>
        <p:spPr bwMode="auto">
          <a:xfrm>
            <a:off x="609600" y="4660900"/>
            <a:ext cx="8001000" cy="952500"/>
          </a:xfrm>
          <a:custGeom>
            <a:avLst/>
            <a:gdLst>
              <a:gd name="T0" fmla="*/ 2147483647 w 5040"/>
              <a:gd name="T1" fmla="*/ 0 h 600"/>
              <a:gd name="T2" fmla="*/ 2147483647 w 5040"/>
              <a:gd name="T3" fmla="*/ 2147483647 h 600"/>
              <a:gd name="T4" fmla="*/ 2147483647 w 5040"/>
              <a:gd name="T5" fmla="*/ 2147483647 h 600"/>
              <a:gd name="T6" fmla="*/ 2147483647 w 5040"/>
              <a:gd name="T7" fmla="*/ 2147483647 h 600"/>
              <a:gd name="T8" fmla="*/ 0 60000 65536"/>
              <a:gd name="T9" fmla="*/ 0 60000 65536"/>
              <a:gd name="T10" fmla="*/ 0 60000 65536"/>
              <a:gd name="T11" fmla="*/ 0 60000 65536"/>
              <a:gd name="T12" fmla="*/ 0 w 5040"/>
              <a:gd name="T13" fmla="*/ 0 h 600"/>
              <a:gd name="T14" fmla="*/ 5040 w 5040"/>
              <a:gd name="T15" fmla="*/ 600 h 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0" h="600">
                <a:moveTo>
                  <a:pt x="4368" y="0"/>
                </a:moveTo>
                <a:cubicBezTo>
                  <a:pt x="4704" y="96"/>
                  <a:pt x="5040" y="192"/>
                  <a:pt x="4416" y="288"/>
                </a:cubicBezTo>
                <a:cubicBezTo>
                  <a:pt x="3792" y="384"/>
                  <a:pt x="1248" y="600"/>
                  <a:pt x="624" y="576"/>
                </a:cubicBezTo>
                <a:cubicBezTo>
                  <a:pt x="0" y="552"/>
                  <a:pt x="336" y="348"/>
                  <a:pt x="672" y="144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30735" name="Freeform 20">
            <a:extLst>
              <a:ext uri="{FF2B5EF4-FFF2-40B4-BE49-F238E27FC236}">
                <a16:creationId xmlns:a16="http://schemas.microsoft.com/office/drawing/2014/main" id="{534C2D46-3E2E-2D4F-5BC9-CD01B9775AFF}"/>
              </a:ext>
            </a:extLst>
          </p:cNvPr>
          <p:cNvSpPr>
            <a:spLocks/>
          </p:cNvSpPr>
          <p:nvPr/>
        </p:nvSpPr>
        <p:spPr bwMode="auto">
          <a:xfrm>
            <a:off x="2679700" y="3441700"/>
            <a:ext cx="1358900" cy="1371600"/>
          </a:xfrm>
          <a:custGeom>
            <a:avLst/>
            <a:gdLst>
              <a:gd name="T0" fmla="*/ 2147483647 w 856"/>
              <a:gd name="T1" fmla="*/ 2147483647 h 864"/>
              <a:gd name="T2" fmla="*/ 2147483647 w 856"/>
              <a:gd name="T3" fmla="*/ 2147483647 h 864"/>
              <a:gd name="T4" fmla="*/ 2147483647 w 856"/>
              <a:gd name="T5" fmla="*/ 2147483647 h 864"/>
              <a:gd name="T6" fmla="*/ 2147483647 w 856"/>
              <a:gd name="T7" fmla="*/ 0 h 864"/>
              <a:gd name="T8" fmla="*/ 0 60000 65536"/>
              <a:gd name="T9" fmla="*/ 0 60000 65536"/>
              <a:gd name="T10" fmla="*/ 0 60000 65536"/>
              <a:gd name="T11" fmla="*/ 0 60000 65536"/>
              <a:gd name="T12" fmla="*/ 0 w 856"/>
              <a:gd name="T13" fmla="*/ 0 h 864"/>
              <a:gd name="T14" fmla="*/ 856 w 856"/>
              <a:gd name="T15" fmla="*/ 864 h 8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6" h="864">
                <a:moveTo>
                  <a:pt x="856" y="864"/>
                </a:moveTo>
                <a:cubicBezTo>
                  <a:pt x="804" y="744"/>
                  <a:pt x="752" y="624"/>
                  <a:pt x="616" y="528"/>
                </a:cubicBezTo>
                <a:cubicBezTo>
                  <a:pt x="480" y="432"/>
                  <a:pt x="80" y="376"/>
                  <a:pt x="40" y="288"/>
                </a:cubicBezTo>
                <a:cubicBezTo>
                  <a:pt x="0" y="200"/>
                  <a:pt x="188" y="100"/>
                  <a:pt x="376" y="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821EAC8-076F-DD43-3B5E-EFE06D417F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DE7EECF-203E-73D2-D15D-D1558E83D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Copying Collection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CFBCCC0-68B3-D7E9-879E-74F68D51D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Reclaiming heap storage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839D73B-E975-761B-A4BD-1EED38AE2F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If a heap storage does </a:t>
            </a:r>
            <a:r>
              <a:rPr lang="en-US" altLang="zh-CN" sz="2800" dirty="0">
                <a:solidFill>
                  <a:srgbClr val="0432FF"/>
                </a:solidFill>
              </a:rPr>
              <a:t>NOT</a:t>
            </a:r>
            <a:r>
              <a:rPr lang="en-US" altLang="zh-CN" sz="2800" dirty="0"/>
              <a:t> get reclaimed after it is used, then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432FF"/>
                </a:solidFill>
              </a:rPr>
              <a:t>memory leaking manifests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eventually memory will (needlessly) </a:t>
            </a:r>
            <a:r>
              <a:rPr lang="en-US" altLang="zh-CN" sz="2400" dirty="0">
                <a:solidFill>
                  <a:srgbClr val="0432FF"/>
                </a:solidFill>
              </a:rPr>
              <a:t>exhaust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0432FF"/>
                </a:solidFill>
              </a:rPr>
              <a:t>leading to the notorious “OOM”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Solutions: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explicit deallocations (e.g., 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>
                <a:solidFill>
                  <a:srgbClr val="0432FF"/>
                </a:solidFill>
              </a:rPr>
              <a:t>free()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r>
              <a:rPr lang="en-US" altLang="zh-CN" sz="2400" dirty="0"/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/>
              <a:t>manually, highly error-prone, sources of (nearly) all evils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garbage collection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/>
              <a:t>automatic, transparent, popular today in many languages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A4C2EF0-B4EB-CA47-49B5-81EADC276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Copying collection</a:t>
            </a:r>
            <a:br>
              <a:rPr lang="en-US" altLang="en-US"/>
            </a:br>
            <a:r>
              <a:rPr lang="en-US" altLang="en-US"/>
              <a:t>[Minsky, 1963]</a:t>
            </a:r>
            <a:endParaRPr lang="en-US" altLang="zh-CN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9E0571A-71A0-484B-6AFF-BEB17B80A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Basic idea:</a:t>
            </a:r>
          </a:p>
          <a:p>
            <a:pPr lvl="1" eaLnBrk="1" hangingPunct="1"/>
            <a:r>
              <a:rPr lang="en-US" altLang="zh-CN"/>
              <a:t>divide the heap into two sub-heaps: </a:t>
            </a:r>
            <a:r>
              <a:rPr lang="en-US" altLang="zh-CN" i="1">
                <a:solidFill>
                  <a:schemeClr val="folHlink"/>
                </a:solidFill>
              </a:rPr>
              <a:t>from</a:t>
            </a:r>
            <a:r>
              <a:rPr lang="en-US" altLang="zh-CN"/>
              <a:t> and </a:t>
            </a:r>
            <a:r>
              <a:rPr lang="en-US" altLang="zh-CN" i="1">
                <a:solidFill>
                  <a:schemeClr val="folHlink"/>
                </a:solidFill>
              </a:rPr>
              <a:t>to</a:t>
            </a:r>
          </a:p>
          <a:p>
            <a:pPr lvl="2" eaLnBrk="1" hangingPunct="1"/>
            <a:r>
              <a:rPr lang="en-US" altLang="zh-CN"/>
              <a:t>initially, allocations happen in </a:t>
            </a:r>
            <a:r>
              <a:rPr lang="en-US" altLang="zh-CN" i="1">
                <a:solidFill>
                  <a:schemeClr val="folHlink"/>
                </a:solidFill>
              </a:rPr>
              <a:t>from</a:t>
            </a:r>
          </a:p>
          <a:p>
            <a:pPr lvl="1" eaLnBrk="1" hangingPunct="1"/>
            <a:r>
              <a:rPr lang="en-US" altLang="zh-CN"/>
              <a:t>when from is exhausted, traverse the </a:t>
            </a:r>
            <a:r>
              <a:rPr lang="en-US" altLang="zh-CN">
                <a:solidFill>
                  <a:schemeClr val="folHlink"/>
                </a:solidFill>
              </a:rPr>
              <a:t>from</a:t>
            </a:r>
            <a:r>
              <a:rPr lang="en-US" altLang="zh-CN"/>
              <a:t> space, and copy all reachable nodes to </a:t>
            </a:r>
            <a:r>
              <a:rPr lang="en-US" altLang="zh-CN">
                <a:solidFill>
                  <a:schemeClr val="folHlink"/>
                </a:solidFill>
              </a:rPr>
              <a:t>to</a:t>
            </a:r>
          </a:p>
          <a:p>
            <a:pPr lvl="1" eaLnBrk="1" hangingPunct="1"/>
            <a:r>
              <a:rPr lang="en-US" altLang="zh-CN"/>
              <a:t>when done, flip, change the role of </a:t>
            </a:r>
            <a:r>
              <a:rPr lang="en-US" altLang="zh-CN">
                <a:solidFill>
                  <a:schemeClr val="folHlink"/>
                </a:solidFill>
              </a:rPr>
              <a:t>from</a:t>
            </a:r>
            <a:r>
              <a:rPr lang="en-US" altLang="zh-CN"/>
              <a:t> and </a:t>
            </a:r>
            <a:r>
              <a:rPr lang="en-US" altLang="zh-CN">
                <a:solidFill>
                  <a:schemeClr val="folHlink"/>
                </a:solidFill>
              </a:rPr>
              <a:t>to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A6B81941-C389-87AB-1F59-70E13700F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486400"/>
            <a:ext cx="838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from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FA7541BD-C523-5573-D639-F0B991AF5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486400"/>
            <a:ext cx="838200" cy="1295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to</a:t>
            </a:r>
          </a:p>
        </p:txBody>
      </p:sp>
      <p:sp>
        <p:nvSpPr>
          <p:cNvPr id="32774" name="Line 6">
            <a:extLst>
              <a:ext uri="{FF2B5EF4-FFF2-40B4-BE49-F238E27FC236}">
                <a16:creationId xmlns:a16="http://schemas.microsoft.com/office/drawing/2014/main" id="{F0243668-C0F5-CEF1-17F1-8C14227C4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867400"/>
            <a:ext cx="990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E8427450-D3AF-2E94-37B8-FD0CD8629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248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C89D506-F837-4F89-678A-3F8CFED4A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33795" name="Rectangle 4">
            <a:extLst>
              <a:ext uri="{FF2B5EF4-FFF2-40B4-BE49-F238E27FC236}">
                <a16:creationId xmlns:a16="http://schemas.microsoft.com/office/drawing/2014/main" id="{AA8A7F6C-24ED-8B8B-DE91-4260136A3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438400"/>
            <a:ext cx="1905000" cy="3352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6" name="Rectangle 5">
            <a:extLst>
              <a:ext uri="{FF2B5EF4-FFF2-40B4-BE49-F238E27FC236}">
                <a16:creationId xmlns:a16="http://schemas.microsoft.com/office/drawing/2014/main" id="{941296C0-FEB5-A980-993E-C022D4D0E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1905000" cy="3352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7" name="Rectangle 6">
            <a:extLst>
              <a:ext uri="{FF2B5EF4-FFF2-40B4-BE49-F238E27FC236}">
                <a16:creationId xmlns:a16="http://schemas.microsoft.com/office/drawing/2014/main" id="{1DCDDF46-03DB-02F0-13DD-F7BD3F591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3798" name="Rectangle 7">
            <a:extLst>
              <a:ext uri="{FF2B5EF4-FFF2-40B4-BE49-F238E27FC236}">
                <a16:creationId xmlns:a16="http://schemas.microsoft.com/office/drawing/2014/main" id="{259447CB-3708-FB0B-D040-32EE1B5F7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0386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33799" name="Rectangle 8">
            <a:extLst>
              <a:ext uri="{FF2B5EF4-FFF2-40B4-BE49-F238E27FC236}">
                <a16:creationId xmlns:a16="http://schemas.microsoft.com/office/drawing/2014/main" id="{3242CD2E-DE29-C4EC-5312-902CBCA5A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267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3800" name="Rectangle 9">
            <a:extLst>
              <a:ext uri="{FF2B5EF4-FFF2-40B4-BE49-F238E27FC236}">
                <a16:creationId xmlns:a16="http://schemas.microsoft.com/office/drawing/2014/main" id="{0DE759E4-96F1-142F-7A82-1DAF44FBA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8768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33801" name="Line 10">
            <a:extLst>
              <a:ext uri="{FF2B5EF4-FFF2-40B4-BE49-F238E27FC236}">
                <a16:creationId xmlns:a16="http://schemas.microsoft.com/office/drawing/2014/main" id="{583FBF89-29E8-E8CA-852D-AB073AB38A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895600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2" name="Line 11">
            <a:extLst>
              <a:ext uri="{FF2B5EF4-FFF2-40B4-BE49-F238E27FC236}">
                <a16:creationId xmlns:a16="http://schemas.microsoft.com/office/drawing/2014/main" id="{929DA089-5D5B-F348-9693-669B0D61F2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3528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3" name="Rectangle 12">
            <a:extLst>
              <a:ext uri="{FF2B5EF4-FFF2-40B4-BE49-F238E27FC236}">
                <a16:creationId xmlns:a16="http://schemas.microsoft.com/office/drawing/2014/main" id="{1DA2D62C-77BE-F890-427C-5DC3DF1EE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9718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33804" name="Line 13">
            <a:extLst>
              <a:ext uri="{FF2B5EF4-FFF2-40B4-BE49-F238E27FC236}">
                <a16:creationId xmlns:a16="http://schemas.microsoft.com/office/drawing/2014/main" id="{7A58EEBD-246C-EC70-5F95-56AB891888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648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5" name="Line 14">
            <a:extLst>
              <a:ext uri="{FF2B5EF4-FFF2-40B4-BE49-F238E27FC236}">
                <a16:creationId xmlns:a16="http://schemas.microsoft.com/office/drawing/2014/main" id="{F855CF28-EC2A-350A-CB80-FDB516B8CA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581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6" name="Text Box 15">
            <a:extLst>
              <a:ext uri="{FF2B5EF4-FFF2-40B4-BE49-F238E27FC236}">
                <a16:creationId xmlns:a16="http://schemas.microsoft.com/office/drawing/2014/main" id="{63F76FC3-C3C8-BFDE-67F1-067E12ABC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4893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  <p:sp>
        <p:nvSpPr>
          <p:cNvPr id="33807" name="TextBox 14">
            <a:extLst>
              <a:ext uri="{FF2B5EF4-FFF2-40B4-BE49-F238E27FC236}">
                <a16:creationId xmlns:a16="http://schemas.microsoft.com/office/drawing/2014/main" id="{EC877226-BE1B-140A-B08D-F3ABCEC60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981200"/>
            <a:ext cx="144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from</a:t>
            </a:r>
            <a:endParaRPr lang="zh-CN" altLang="en-US"/>
          </a:p>
        </p:txBody>
      </p:sp>
      <p:sp>
        <p:nvSpPr>
          <p:cNvPr id="33808" name="TextBox 15">
            <a:extLst>
              <a:ext uri="{FF2B5EF4-FFF2-40B4-BE49-F238E27FC236}">
                <a16:creationId xmlns:a16="http://schemas.microsoft.com/office/drawing/2014/main" id="{29CB825B-32D0-F182-4CD3-BD2694C4D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905000"/>
            <a:ext cx="144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to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C87F951-FFC1-33BA-A84E-DF225F98E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E0845B2-1F0B-E58E-715B-548784A15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438400"/>
            <a:ext cx="1905000" cy="3352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0749070D-19FF-6A51-05B7-02B90F583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1905000" cy="3352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0453" name="Rectangle 5">
            <a:extLst>
              <a:ext uri="{FF2B5EF4-FFF2-40B4-BE49-F238E27FC236}">
                <a16:creationId xmlns:a16="http://schemas.microsoft.com/office/drawing/2014/main" id="{332DD04B-8EC1-D833-5254-B2157284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60454" name="Rectangle 6">
            <a:extLst>
              <a:ext uri="{FF2B5EF4-FFF2-40B4-BE49-F238E27FC236}">
                <a16:creationId xmlns:a16="http://schemas.microsoft.com/office/drawing/2014/main" id="{C671339D-EFEB-4A3B-E5A7-5140A5D84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0386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360455" name="Rectangle 7">
            <a:extLst>
              <a:ext uri="{FF2B5EF4-FFF2-40B4-BE49-F238E27FC236}">
                <a16:creationId xmlns:a16="http://schemas.microsoft.com/office/drawing/2014/main" id="{52AFDDB4-7466-F489-C785-CF7429980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267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60456" name="Rectangle 8">
            <a:extLst>
              <a:ext uri="{FF2B5EF4-FFF2-40B4-BE49-F238E27FC236}">
                <a16:creationId xmlns:a16="http://schemas.microsoft.com/office/drawing/2014/main" id="{52E024C0-E785-55DD-AF09-0CA52074D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8768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360458" name="Line 10">
            <a:extLst>
              <a:ext uri="{FF2B5EF4-FFF2-40B4-BE49-F238E27FC236}">
                <a16:creationId xmlns:a16="http://schemas.microsoft.com/office/drawing/2014/main" id="{8380FDFC-678A-271B-514F-4661DAE7CF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3528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59" name="Rectangle 11">
            <a:extLst>
              <a:ext uri="{FF2B5EF4-FFF2-40B4-BE49-F238E27FC236}">
                <a16:creationId xmlns:a16="http://schemas.microsoft.com/office/drawing/2014/main" id="{1347F4F8-FA30-61C1-EE50-A6111752D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9718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360460" name="Line 12">
            <a:extLst>
              <a:ext uri="{FF2B5EF4-FFF2-40B4-BE49-F238E27FC236}">
                <a16:creationId xmlns:a16="http://schemas.microsoft.com/office/drawing/2014/main" id="{00F91F2D-EBFB-07CD-609A-C44E31592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648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61" name="Line 13">
            <a:extLst>
              <a:ext uri="{FF2B5EF4-FFF2-40B4-BE49-F238E27FC236}">
                <a16:creationId xmlns:a16="http://schemas.microsoft.com/office/drawing/2014/main" id="{511A54E3-3DFA-2944-FE17-CC3B77F09F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581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9" name="Text Box 14">
            <a:extLst>
              <a:ext uri="{FF2B5EF4-FFF2-40B4-BE49-F238E27FC236}">
                <a16:creationId xmlns:a16="http://schemas.microsoft.com/office/drawing/2014/main" id="{0F4C8FAD-479E-67A0-7930-6F043B391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4893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  <p:sp>
        <p:nvSpPr>
          <p:cNvPr id="38926" name="Rectangle 15">
            <a:extLst>
              <a:ext uri="{FF2B5EF4-FFF2-40B4-BE49-F238E27FC236}">
                <a16:creationId xmlns:a16="http://schemas.microsoft.com/office/drawing/2014/main" id="{875E26AB-4ACF-BFCC-B3C0-B02C5F0D4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8927" name="Rectangle 16">
            <a:extLst>
              <a:ext uri="{FF2B5EF4-FFF2-40B4-BE49-F238E27FC236}">
                <a16:creationId xmlns:a16="http://schemas.microsoft.com/office/drawing/2014/main" id="{A6E37FC0-BE14-6716-0B42-584CC345F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384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8928" name="Rectangle 17">
            <a:extLst>
              <a:ext uri="{FF2B5EF4-FFF2-40B4-BE49-F238E27FC236}">
                <a16:creationId xmlns:a16="http://schemas.microsoft.com/office/drawing/2014/main" id="{B3942CAB-07FC-796B-9389-755675FF4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4384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38929" name="Freeform 19">
            <a:extLst>
              <a:ext uri="{FF2B5EF4-FFF2-40B4-BE49-F238E27FC236}">
                <a16:creationId xmlns:a16="http://schemas.microsoft.com/office/drawing/2014/main" id="{8E25A1EF-31DE-80A8-8C2E-D43559A6CFD0}"/>
              </a:ext>
            </a:extLst>
          </p:cNvPr>
          <p:cNvSpPr>
            <a:spLocks/>
          </p:cNvSpPr>
          <p:nvPr/>
        </p:nvSpPr>
        <p:spPr bwMode="auto">
          <a:xfrm>
            <a:off x="1219200" y="1955800"/>
            <a:ext cx="3962400" cy="1549400"/>
          </a:xfrm>
          <a:custGeom>
            <a:avLst/>
            <a:gdLst>
              <a:gd name="T0" fmla="*/ 2147483647 w 2496"/>
              <a:gd name="T1" fmla="*/ 2147483647 h 976"/>
              <a:gd name="T2" fmla="*/ 2147483647 w 2496"/>
              <a:gd name="T3" fmla="*/ 2147483647 h 976"/>
              <a:gd name="T4" fmla="*/ 2147483647 w 2496"/>
              <a:gd name="T5" fmla="*/ 2147483647 h 976"/>
              <a:gd name="T6" fmla="*/ 2147483647 w 2496"/>
              <a:gd name="T7" fmla="*/ 2147483647 h 976"/>
              <a:gd name="T8" fmla="*/ 0 60000 65536"/>
              <a:gd name="T9" fmla="*/ 0 60000 65536"/>
              <a:gd name="T10" fmla="*/ 0 60000 65536"/>
              <a:gd name="T11" fmla="*/ 0 60000 65536"/>
              <a:gd name="T12" fmla="*/ 0 w 2496"/>
              <a:gd name="T13" fmla="*/ 0 h 976"/>
              <a:gd name="T14" fmla="*/ 2496 w 2496"/>
              <a:gd name="T15" fmla="*/ 976 h 9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96" h="976">
                <a:moveTo>
                  <a:pt x="288" y="976"/>
                </a:moveTo>
                <a:cubicBezTo>
                  <a:pt x="144" y="672"/>
                  <a:pt x="0" y="368"/>
                  <a:pt x="240" y="208"/>
                </a:cubicBezTo>
                <a:cubicBezTo>
                  <a:pt x="480" y="48"/>
                  <a:pt x="1352" y="0"/>
                  <a:pt x="1728" y="16"/>
                </a:cubicBezTo>
                <a:cubicBezTo>
                  <a:pt x="2104" y="32"/>
                  <a:pt x="2368" y="256"/>
                  <a:pt x="2496" y="3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0" name="Freeform 20">
            <a:extLst>
              <a:ext uri="{FF2B5EF4-FFF2-40B4-BE49-F238E27FC236}">
                <a16:creationId xmlns:a16="http://schemas.microsoft.com/office/drawing/2014/main" id="{7A4277BB-A72F-B6EC-259E-B020FC94E86F}"/>
              </a:ext>
            </a:extLst>
          </p:cNvPr>
          <p:cNvSpPr>
            <a:spLocks/>
          </p:cNvSpPr>
          <p:nvPr/>
        </p:nvSpPr>
        <p:spPr bwMode="auto">
          <a:xfrm>
            <a:off x="5257800" y="2209800"/>
            <a:ext cx="304800" cy="228600"/>
          </a:xfrm>
          <a:custGeom>
            <a:avLst/>
            <a:gdLst>
              <a:gd name="T0" fmla="*/ 0 w 192"/>
              <a:gd name="T1" fmla="*/ 2147483647 h 144"/>
              <a:gd name="T2" fmla="*/ 2147483647 w 192"/>
              <a:gd name="T3" fmla="*/ 0 h 144"/>
              <a:gd name="T4" fmla="*/ 2147483647 w 192"/>
              <a:gd name="T5" fmla="*/ 2147483647 h 144"/>
              <a:gd name="T6" fmla="*/ 0 60000 65536"/>
              <a:gd name="T7" fmla="*/ 0 60000 65536"/>
              <a:gd name="T8" fmla="*/ 0 60000 65536"/>
              <a:gd name="T9" fmla="*/ 0 w 192"/>
              <a:gd name="T10" fmla="*/ 0 h 144"/>
              <a:gd name="T11" fmla="*/ 192 w 19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144">
                <a:moveTo>
                  <a:pt x="0" y="144"/>
                </a:moveTo>
                <a:cubicBezTo>
                  <a:pt x="32" y="72"/>
                  <a:pt x="64" y="0"/>
                  <a:pt x="96" y="0"/>
                </a:cubicBezTo>
                <a:cubicBezTo>
                  <a:pt x="128" y="0"/>
                  <a:pt x="176" y="120"/>
                  <a:pt x="192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1" name="Freeform 21">
            <a:extLst>
              <a:ext uri="{FF2B5EF4-FFF2-40B4-BE49-F238E27FC236}">
                <a16:creationId xmlns:a16="http://schemas.microsoft.com/office/drawing/2014/main" id="{B5CAF015-30D0-BE3E-3B3A-0EBFE0B3DC67}"/>
              </a:ext>
            </a:extLst>
          </p:cNvPr>
          <p:cNvSpPr>
            <a:spLocks/>
          </p:cNvSpPr>
          <p:nvPr/>
        </p:nvSpPr>
        <p:spPr bwMode="auto">
          <a:xfrm>
            <a:off x="5715000" y="2209800"/>
            <a:ext cx="304800" cy="228600"/>
          </a:xfrm>
          <a:custGeom>
            <a:avLst/>
            <a:gdLst>
              <a:gd name="T0" fmla="*/ 0 w 192"/>
              <a:gd name="T1" fmla="*/ 2147483647 h 144"/>
              <a:gd name="T2" fmla="*/ 2147483647 w 192"/>
              <a:gd name="T3" fmla="*/ 0 h 144"/>
              <a:gd name="T4" fmla="*/ 2147483647 w 192"/>
              <a:gd name="T5" fmla="*/ 2147483647 h 144"/>
              <a:gd name="T6" fmla="*/ 0 60000 65536"/>
              <a:gd name="T7" fmla="*/ 0 60000 65536"/>
              <a:gd name="T8" fmla="*/ 0 60000 65536"/>
              <a:gd name="T9" fmla="*/ 0 w 192"/>
              <a:gd name="T10" fmla="*/ 0 h 144"/>
              <a:gd name="T11" fmla="*/ 192 w 19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144">
                <a:moveTo>
                  <a:pt x="0" y="144"/>
                </a:moveTo>
                <a:cubicBezTo>
                  <a:pt x="32" y="72"/>
                  <a:pt x="64" y="0"/>
                  <a:pt x="96" y="0"/>
                </a:cubicBezTo>
                <a:cubicBezTo>
                  <a:pt x="128" y="0"/>
                  <a:pt x="176" y="120"/>
                  <a:pt x="192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58EFE0-42BE-EFC2-60D7-20C09D49B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981200"/>
            <a:ext cx="144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from</a:t>
            </a:r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E1255F-7F22-F75F-53A6-26A128306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905000"/>
            <a:ext cx="144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to</a:t>
            </a:r>
            <a:endParaRPr lang="zh-CN" altLang="en-US"/>
          </a:p>
        </p:txBody>
      </p:sp>
      <p:sp>
        <p:nvSpPr>
          <p:cNvPr id="22" name="Line 10">
            <a:extLst>
              <a:ext uri="{FF2B5EF4-FFF2-40B4-BE49-F238E27FC236}">
                <a16:creationId xmlns:a16="http://schemas.microsoft.com/office/drawing/2014/main" id="{48D99735-351F-79BA-3FBC-CD7BD4798A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895600"/>
            <a:ext cx="1676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360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360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360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8" dur="500"/>
                                        <p:tgtEl>
                                          <p:spTgt spid="360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360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360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360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3" grpId="0" animBg="1"/>
      <p:bldP spid="360454" grpId="0" animBg="1"/>
      <p:bldP spid="360455" grpId="0" animBg="1"/>
      <p:bldP spid="360456" grpId="0" animBg="1"/>
      <p:bldP spid="360459" grpId="0" animBg="1"/>
      <p:bldP spid="38926" grpId="0" animBg="1"/>
      <p:bldP spid="38927" grpId="0" animBg="1"/>
      <p:bldP spid="38928" grpId="0" animBg="1"/>
      <p:bldP spid="20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B6D1373-2A07-6763-05DC-E4F72A143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Pointer Forwarding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965E308-9F68-A6A1-B9F1-28F1B51410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During copying, objects in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>
                <a:solidFill>
                  <a:schemeClr val="folHlink"/>
                </a:solidFill>
              </a:rPr>
              <a:t>to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space may have wrong pointers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why?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Solution: keep a forwarding pointer in each object in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>
                <a:solidFill>
                  <a:schemeClr val="folHlink"/>
                </a:solidFill>
              </a:rPr>
              <a:t>from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space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update this when copying really happens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look up this when forwarding finished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Copying is just a BFS or DFS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e.g., Cheney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algorithm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84565D1-F575-9C66-9C74-B4ACC16C3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BFS Example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12A12BE-4500-A9BC-9AA6-0375DFBD5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76600"/>
            <a:ext cx="1905000" cy="3352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B861D641-331E-1DC9-E70C-1D9947FFB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1905000" cy="3352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1F08487A-D073-91AB-F3FA-BC03A557B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05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63529" name="Line 9">
            <a:extLst>
              <a:ext uri="{FF2B5EF4-FFF2-40B4-BE49-F238E27FC236}">
                <a16:creationId xmlns:a16="http://schemas.microsoft.com/office/drawing/2014/main" id="{DA3F5D00-9987-8EA6-553C-CD2DA747E4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1" name="Line 10">
            <a:extLst>
              <a:ext uri="{FF2B5EF4-FFF2-40B4-BE49-F238E27FC236}">
                <a16:creationId xmlns:a16="http://schemas.microsoft.com/office/drawing/2014/main" id="{6391F6C8-D4BF-FFD6-5AF0-879A57CBD7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1148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2" name="Line 12">
            <a:extLst>
              <a:ext uri="{FF2B5EF4-FFF2-40B4-BE49-F238E27FC236}">
                <a16:creationId xmlns:a16="http://schemas.microsoft.com/office/drawing/2014/main" id="{56C174A1-E89D-8A40-D3A7-0502C6A1A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10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Line 13">
            <a:extLst>
              <a:ext uri="{FF2B5EF4-FFF2-40B4-BE49-F238E27FC236}">
                <a16:creationId xmlns:a16="http://schemas.microsoft.com/office/drawing/2014/main" id="{6AB465EA-8D13-0C74-27A6-F801A1D2C3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343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4" name="Text Box 14">
            <a:extLst>
              <a:ext uri="{FF2B5EF4-FFF2-40B4-BE49-F238E27FC236}">
                <a16:creationId xmlns:a16="http://schemas.microsoft.com/office/drawing/2014/main" id="{F678C111-4B6C-2383-6CCC-43F8CA413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  <p:sp>
        <p:nvSpPr>
          <p:cNvPr id="36875" name="Rectangle 15">
            <a:extLst>
              <a:ext uri="{FF2B5EF4-FFF2-40B4-BE49-F238E27FC236}">
                <a16:creationId xmlns:a16="http://schemas.microsoft.com/office/drawing/2014/main" id="{701780A4-896D-EFC7-465B-C178F871B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10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6876" name="Rectangle 16">
            <a:extLst>
              <a:ext uri="{FF2B5EF4-FFF2-40B4-BE49-F238E27FC236}">
                <a16:creationId xmlns:a16="http://schemas.microsoft.com/office/drawing/2014/main" id="{03AF7470-ECC7-FC49-BE3A-6829F723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029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6877" name="Rectangle 17">
            <a:extLst>
              <a:ext uri="{FF2B5EF4-FFF2-40B4-BE49-F238E27FC236}">
                <a16:creationId xmlns:a16="http://schemas.microsoft.com/office/drawing/2014/main" id="{9C19D308-8999-8821-B808-CA733E18C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34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6878" name="Rectangle 18">
            <a:extLst>
              <a:ext uri="{FF2B5EF4-FFF2-40B4-BE49-F238E27FC236}">
                <a16:creationId xmlns:a16="http://schemas.microsoft.com/office/drawing/2014/main" id="{33E41AF5-4836-9C8D-395A-72E6010C3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638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6879" name="Rectangle 19">
            <a:extLst>
              <a:ext uri="{FF2B5EF4-FFF2-40B4-BE49-F238E27FC236}">
                <a16:creationId xmlns:a16="http://schemas.microsoft.com/office/drawing/2014/main" id="{2048C541-E739-5FAA-B4ED-9350AB94D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943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36880" name="Rectangle 20">
            <a:extLst>
              <a:ext uri="{FF2B5EF4-FFF2-40B4-BE49-F238E27FC236}">
                <a16:creationId xmlns:a16="http://schemas.microsoft.com/office/drawing/2014/main" id="{647A6BF4-20E6-30A7-262F-FCD85DC4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00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6881" name="Rectangle 21">
            <a:extLst>
              <a:ext uri="{FF2B5EF4-FFF2-40B4-BE49-F238E27FC236}">
                <a16:creationId xmlns:a16="http://schemas.microsoft.com/office/drawing/2014/main" id="{E60564FA-656C-1C13-92B1-6A5AC5991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05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36882" name="Rectangle 22">
            <a:extLst>
              <a:ext uri="{FF2B5EF4-FFF2-40B4-BE49-F238E27FC236}">
                <a16:creationId xmlns:a16="http://schemas.microsoft.com/office/drawing/2014/main" id="{F5B79B36-B3C2-1BCD-55D8-EC7786144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733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6883" name="Rectangle 23">
            <a:extLst>
              <a:ext uri="{FF2B5EF4-FFF2-40B4-BE49-F238E27FC236}">
                <a16:creationId xmlns:a16="http://schemas.microsoft.com/office/drawing/2014/main" id="{D6F86FCE-20A7-AEFF-2184-5E64F909D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363544" name="Rectangle 24">
            <a:extLst>
              <a:ext uri="{FF2B5EF4-FFF2-40B4-BE49-F238E27FC236}">
                <a16:creationId xmlns:a16="http://schemas.microsoft.com/office/drawing/2014/main" id="{89453F2C-672B-69C8-6DD3-003FD9592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63545" name="Rectangle 25">
            <a:extLst>
              <a:ext uri="{FF2B5EF4-FFF2-40B4-BE49-F238E27FC236}">
                <a16:creationId xmlns:a16="http://schemas.microsoft.com/office/drawing/2014/main" id="{2335231F-E3C7-912A-C0E8-06C9F1C1C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81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63546" name="Line 26">
            <a:extLst>
              <a:ext uri="{FF2B5EF4-FFF2-40B4-BE49-F238E27FC236}">
                <a16:creationId xmlns:a16="http://schemas.microsoft.com/office/drawing/2014/main" id="{C4160EF7-1CBA-DEC2-857A-96A76F0E9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47" name="Line 27">
            <a:extLst>
              <a:ext uri="{FF2B5EF4-FFF2-40B4-BE49-F238E27FC236}">
                <a16:creationId xmlns:a16="http://schemas.microsoft.com/office/drawing/2014/main" id="{DD89EF52-8755-EC3B-8134-AF6F1498AF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276600"/>
            <a:ext cx="129540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49" name="Line 29">
            <a:extLst>
              <a:ext uri="{FF2B5EF4-FFF2-40B4-BE49-F238E27FC236}">
                <a16:creationId xmlns:a16="http://schemas.microsoft.com/office/drawing/2014/main" id="{39A3B98F-6193-20E7-C45C-05322D14E0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886200"/>
            <a:ext cx="1524000" cy="114300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50" name="Line 30">
            <a:extLst>
              <a:ext uri="{FF2B5EF4-FFF2-40B4-BE49-F238E27FC236}">
                <a16:creationId xmlns:a16="http://schemas.microsoft.com/office/drawing/2014/main" id="{7BCFD8EE-0D5C-330E-22CF-4B08FEF1F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51" name="Line 31">
            <a:extLst>
              <a:ext uri="{FF2B5EF4-FFF2-40B4-BE49-F238E27FC236}">
                <a16:creationId xmlns:a16="http://schemas.microsoft.com/office/drawing/2014/main" id="{3262B7E2-933D-B00A-0596-22017A0B47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52" name="Text Box 32">
            <a:extLst>
              <a:ext uri="{FF2B5EF4-FFF2-40B4-BE49-F238E27FC236}">
                <a16:creationId xmlns:a16="http://schemas.microsoft.com/office/drawing/2014/main" id="{222A35CC-9D3F-F606-C7D2-25AE8A447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start</a:t>
            </a:r>
          </a:p>
        </p:txBody>
      </p:sp>
      <p:sp>
        <p:nvSpPr>
          <p:cNvPr id="363553" name="Text Box 33">
            <a:extLst>
              <a:ext uri="{FF2B5EF4-FFF2-40B4-BE49-F238E27FC236}">
                <a16:creationId xmlns:a16="http://schemas.microsoft.com/office/drawing/2014/main" id="{04843BD5-F413-49B2-5777-FE05D8BB4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3463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next</a:t>
            </a:r>
          </a:p>
        </p:txBody>
      </p:sp>
      <p:sp>
        <p:nvSpPr>
          <p:cNvPr id="29" name="Text Box 16">
            <a:extLst>
              <a:ext uri="{FF2B5EF4-FFF2-40B4-BE49-F238E27FC236}">
                <a16:creationId xmlns:a16="http://schemas.microsoft.com/office/drawing/2014/main" id="{316B6F1E-56D3-D08F-BAD9-EEC64EAA1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57200"/>
            <a:ext cx="3902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Between the “start” and “next”, is the </a:t>
            </a:r>
            <a:r>
              <a:rPr lang="en-US" altLang="zh-CN" sz="2400">
                <a:solidFill>
                  <a:srgbClr val="3333CC"/>
                </a:solidFill>
                <a:latin typeface="Verdana" panose="020B0604030504040204" pitchFamily="34" charset="0"/>
              </a:rPr>
              <a:t>queue</a:t>
            </a:r>
            <a:r>
              <a:rPr lang="en-US" altLang="zh-CN" sz="2400">
                <a:latin typeface="Verdana" panose="020B0604030504040204" pitchFamily="34" charset="0"/>
              </a:rPr>
              <a:t> for BFS.</a:t>
            </a:r>
            <a:endParaRPr lang="en-US" altLang="zh-CN" sz="2400">
              <a:solidFill>
                <a:srgbClr val="3333CC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63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44" grpId="0" animBg="1"/>
      <p:bldP spid="363545" grpId="0" animBg="1"/>
      <p:bldP spid="363552" grpId="0"/>
      <p:bldP spid="363553" grpId="0"/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F3CEEB4F-0D01-5290-D090-56AFEEF56D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BFS Example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BC62115-9D22-8E54-35BA-86A32648C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76600"/>
            <a:ext cx="1905000" cy="3352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52079E3F-5085-6C11-764D-A85CC300A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1905000" cy="3352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B2F75DC1-6EC1-CA68-CC74-462193BE2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05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7894" name="Line 7">
            <a:extLst>
              <a:ext uri="{FF2B5EF4-FFF2-40B4-BE49-F238E27FC236}">
                <a16:creationId xmlns:a16="http://schemas.microsoft.com/office/drawing/2014/main" id="{737E570F-2E49-024D-3F0C-8DD8DBAED2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1148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5" name="Line 8">
            <a:extLst>
              <a:ext uri="{FF2B5EF4-FFF2-40B4-BE49-F238E27FC236}">
                <a16:creationId xmlns:a16="http://schemas.microsoft.com/office/drawing/2014/main" id="{39138500-8145-92DF-A304-C2195B265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10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6" name="Line 9">
            <a:extLst>
              <a:ext uri="{FF2B5EF4-FFF2-40B4-BE49-F238E27FC236}">
                <a16:creationId xmlns:a16="http://schemas.microsoft.com/office/drawing/2014/main" id="{AE97AF4F-055C-1228-FB50-D5A7F664CB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343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7" name="Text Box 10">
            <a:extLst>
              <a:ext uri="{FF2B5EF4-FFF2-40B4-BE49-F238E27FC236}">
                <a16:creationId xmlns:a16="http://schemas.microsoft.com/office/drawing/2014/main" id="{F922DF34-B9AE-BE5D-BFFF-F270CB97D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  <p:sp>
        <p:nvSpPr>
          <p:cNvPr id="37898" name="Rectangle 11">
            <a:extLst>
              <a:ext uri="{FF2B5EF4-FFF2-40B4-BE49-F238E27FC236}">
                <a16:creationId xmlns:a16="http://schemas.microsoft.com/office/drawing/2014/main" id="{ED985701-8F68-EF35-DC93-C4C8F08DD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10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7899" name="Rectangle 12">
            <a:extLst>
              <a:ext uri="{FF2B5EF4-FFF2-40B4-BE49-F238E27FC236}">
                <a16:creationId xmlns:a16="http://schemas.microsoft.com/office/drawing/2014/main" id="{0732F766-C4B0-4A2F-AF4F-C06C64D01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029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7900" name="Rectangle 13">
            <a:extLst>
              <a:ext uri="{FF2B5EF4-FFF2-40B4-BE49-F238E27FC236}">
                <a16:creationId xmlns:a16="http://schemas.microsoft.com/office/drawing/2014/main" id="{59EB8BF0-5E3E-77BF-F1B4-3FA804965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34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7901" name="Rectangle 14">
            <a:extLst>
              <a:ext uri="{FF2B5EF4-FFF2-40B4-BE49-F238E27FC236}">
                <a16:creationId xmlns:a16="http://schemas.microsoft.com/office/drawing/2014/main" id="{7A82DC8E-66F2-E09B-2268-02C155220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638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7902" name="Rectangle 15">
            <a:extLst>
              <a:ext uri="{FF2B5EF4-FFF2-40B4-BE49-F238E27FC236}">
                <a16:creationId xmlns:a16="http://schemas.microsoft.com/office/drawing/2014/main" id="{8B9B76F6-2780-67CD-F355-1F90E4482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943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37903" name="Rectangle 16">
            <a:extLst>
              <a:ext uri="{FF2B5EF4-FFF2-40B4-BE49-F238E27FC236}">
                <a16:creationId xmlns:a16="http://schemas.microsoft.com/office/drawing/2014/main" id="{9B4258B5-03C4-B3BF-8EC0-9DB0D9452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00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7904" name="Rectangle 17">
            <a:extLst>
              <a:ext uri="{FF2B5EF4-FFF2-40B4-BE49-F238E27FC236}">
                <a16:creationId xmlns:a16="http://schemas.microsoft.com/office/drawing/2014/main" id="{70412F07-0E2A-3505-21C2-2A8F8AF2B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05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37905" name="Rectangle 18">
            <a:extLst>
              <a:ext uri="{FF2B5EF4-FFF2-40B4-BE49-F238E27FC236}">
                <a16:creationId xmlns:a16="http://schemas.microsoft.com/office/drawing/2014/main" id="{A9DAF072-6C23-E97C-BFEC-2C26001EF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733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7906" name="Rectangle 19">
            <a:extLst>
              <a:ext uri="{FF2B5EF4-FFF2-40B4-BE49-F238E27FC236}">
                <a16:creationId xmlns:a16="http://schemas.microsoft.com/office/drawing/2014/main" id="{BDC0CB1B-2C60-C135-9E6A-F295388F4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37907" name="Rectangle 20">
            <a:extLst>
              <a:ext uri="{FF2B5EF4-FFF2-40B4-BE49-F238E27FC236}">
                <a16:creationId xmlns:a16="http://schemas.microsoft.com/office/drawing/2014/main" id="{E2C47073-3B6A-81F7-761C-63E16B7CC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7908" name="Rectangle 21">
            <a:extLst>
              <a:ext uri="{FF2B5EF4-FFF2-40B4-BE49-F238E27FC236}">
                <a16:creationId xmlns:a16="http://schemas.microsoft.com/office/drawing/2014/main" id="{51B6D7B5-7B23-FF3D-9777-4175E013E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81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7909" name="Line 22">
            <a:extLst>
              <a:ext uri="{FF2B5EF4-FFF2-40B4-BE49-F238E27FC236}">
                <a16:creationId xmlns:a16="http://schemas.microsoft.com/office/drawing/2014/main" id="{6E59BD88-B415-B556-81E2-8A8294545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0" name="Line 23">
            <a:extLst>
              <a:ext uri="{FF2B5EF4-FFF2-40B4-BE49-F238E27FC236}">
                <a16:creationId xmlns:a16="http://schemas.microsoft.com/office/drawing/2014/main" id="{CD037458-A77D-52D6-B356-F2A652A597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276600"/>
            <a:ext cx="129540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1" name="Line 24">
            <a:extLst>
              <a:ext uri="{FF2B5EF4-FFF2-40B4-BE49-F238E27FC236}">
                <a16:creationId xmlns:a16="http://schemas.microsoft.com/office/drawing/2014/main" id="{39A552A3-6DC4-233B-C213-E03AB32DB7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886200"/>
            <a:ext cx="1524000" cy="114300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2" name="Rectangle 29">
            <a:extLst>
              <a:ext uri="{FF2B5EF4-FFF2-40B4-BE49-F238E27FC236}">
                <a16:creationId xmlns:a16="http://schemas.microsoft.com/office/drawing/2014/main" id="{D28FD858-CD99-909F-C4B5-51CB32686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76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7913" name="Rectangle 30">
            <a:extLst>
              <a:ext uri="{FF2B5EF4-FFF2-40B4-BE49-F238E27FC236}">
                <a16:creationId xmlns:a16="http://schemas.microsoft.com/office/drawing/2014/main" id="{AF21DD90-C59F-2A3C-AC92-2FB9A4416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581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7914" name="Line 31">
            <a:extLst>
              <a:ext uri="{FF2B5EF4-FFF2-40B4-BE49-F238E27FC236}">
                <a16:creationId xmlns:a16="http://schemas.microsoft.com/office/drawing/2014/main" id="{BF4CF230-E125-F79A-7513-4FF0C30A90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886200"/>
            <a:ext cx="1981200" cy="1295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5" name="Freeform 32">
            <a:extLst>
              <a:ext uri="{FF2B5EF4-FFF2-40B4-BE49-F238E27FC236}">
                <a16:creationId xmlns:a16="http://schemas.microsoft.com/office/drawing/2014/main" id="{F8E0DF66-AC1A-0B77-B813-245A93389103}"/>
              </a:ext>
            </a:extLst>
          </p:cNvPr>
          <p:cNvSpPr>
            <a:spLocks/>
          </p:cNvSpPr>
          <p:nvPr/>
        </p:nvSpPr>
        <p:spPr bwMode="auto">
          <a:xfrm>
            <a:off x="5334000" y="3886200"/>
            <a:ext cx="228600" cy="152400"/>
          </a:xfrm>
          <a:custGeom>
            <a:avLst/>
            <a:gdLst>
              <a:gd name="T0" fmla="*/ 0 w 144"/>
              <a:gd name="T1" fmla="*/ 0 h 96"/>
              <a:gd name="T2" fmla="*/ 2147483647 w 144"/>
              <a:gd name="T3" fmla="*/ 2147483647 h 96"/>
              <a:gd name="T4" fmla="*/ 2147483647 w 144"/>
              <a:gd name="T5" fmla="*/ 0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0" y="0"/>
                </a:moveTo>
                <a:cubicBezTo>
                  <a:pt x="12" y="48"/>
                  <a:pt x="24" y="96"/>
                  <a:pt x="48" y="96"/>
                </a:cubicBezTo>
                <a:cubicBezTo>
                  <a:pt x="72" y="96"/>
                  <a:pt x="128" y="1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916" name="Group 34">
            <a:extLst>
              <a:ext uri="{FF2B5EF4-FFF2-40B4-BE49-F238E27FC236}">
                <a16:creationId xmlns:a16="http://schemas.microsoft.com/office/drawing/2014/main" id="{AC18E3A1-F27E-AAAF-D261-252B596050D6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667000"/>
            <a:ext cx="457200" cy="609600"/>
            <a:chOff x="3168" y="1680"/>
            <a:chExt cx="288" cy="384"/>
          </a:xfrm>
        </p:grpSpPr>
        <p:sp>
          <p:nvSpPr>
            <p:cNvPr id="37920" name="Line 35">
              <a:extLst>
                <a:ext uri="{FF2B5EF4-FFF2-40B4-BE49-F238E27FC236}">
                  <a16:creationId xmlns:a16="http://schemas.microsoft.com/office/drawing/2014/main" id="{1F4BEE53-5C55-390C-EC92-2C87FCA3A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Line 36">
              <a:extLst>
                <a:ext uri="{FF2B5EF4-FFF2-40B4-BE49-F238E27FC236}">
                  <a16:creationId xmlns:a16="http://schemas.microsoft.com/office/drawing/2014/main" id="{CAA9B32A-7832-6978-6814-6A4386EE5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17" name="Line 39">
            <a:extLst>
              <a:ext uri="{FF2B5EF4-FFF2-40B4-BE49-F238E27FC236}">
                <a16:creationId xmlns:a16="http://schemas.microsoft.com/office/drawing/2014/main" id="{DA412F2A-FECD-27CE-9558-A052E50E9F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886200"/>
            <a:ext cx="1066800" cy="175260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8" name="Text Box 32">
            <a:extLst>
              <a:ext uri="{FF2B5EF4-FFF2-40B4-BE49-F238E27FC236}">
                <a16:creationId xmlns:a16="http://schemas.microsoft.com/office/drawing/2014/main" id="{95966C1C-8BD7-4D65-3AED-7DACA2F3D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start</a:t>
            </a:r>
          </a:p>
        </p:txBody>
      </p:sp>
      <p:sp>
        <p:nvSpPr>
          <p:cNvPr id="37919" name="Text Box 33">
            <a:extLst>
              <a:ext uri="{FF2B5EF4-FFF2-40B4-BE49-F238E27FC236}">
                <a16:creationId xmlns:a16="http://schemas.microsoft.com/office/drawing/2014/main" id="{CA43AAD4-D575-6F77-51D4-A955BC478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3463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next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777C6EF-A0DC-B155-5B33-FD0DF4FD4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Cheney’s algorithm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9DCB2FE-9B2F-F7A3-5496-F0F1AFAF55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cheney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start = next = start-of-to-space;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for(each root “r”) </a:t>
            </a:r>
            <a:r>
              <a:rPr lang="en-US" altLang="zh-CN" sz="2000" b="1" dirty="0">
                <a:latin typeface="Courier New" panose="02070309020205020404" pitchFamily="49" charset="0"/>
              </a:rPr>
              <a:t>// copy all roots to “to” space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r = forward(r);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while(start&lt;next){ </a:t>
            </a:r>
            <a:r>
              <a:rPr lang="en-US" altLang="zh-CN" sz="2000" b="1" dirty="0">
                <a:latin typeface="Courier New" panose="02070309020205020404" pitchFamily="49" charset="0"/>
              </a:rPr>
              <a:t>// the queue in BFS is not empty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for(each pointer field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start.f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start.f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forward(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start.f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start +=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(object at “start”);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384471D7-DF2F-09ED-F473-4A1BF9AB5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Cheney’s algorithm, cont’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25B109D-574A-9AEA-D760-41BEC9E34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forward(p){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if(p points into to space) </a:t>
            </a:r>
            <a:r>
              <a:rPr lang="en-US" altLang="zh-CN" sz="2000" b="1">
                <a:latin typeface="Courier New" panose="02070309020205020404" pitchFamily="49" charset="0"/>
              </a:rPr>
              <a:t>// p has been forwarded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p;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latin typeface="Courier New" panose="02070309020205020404" pitchFamily="49" charset="0"/>
              </a:rPr>
              <a:t>// we are sure p points to “from” space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p has been forwarded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if(p.forwarding points to “to” space)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p.forwarding;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copy(object at “p” to “next” in “to” space);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p.forwarding = next;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next += sizeof(p);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p.forwarding;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6035972-87E2-9452-94C1-9323211F3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Moral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31F62DB-F5ED-0621-DAB0-1CF802716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Simple data structures: </a:t>
            </a:r>
            <a:r>
              <a:rPr lang="en-US" altLang="zh-CN" sz="2400" dirty="0">
                <a:sym typeface="Wingdings" pitchFamily="2" charset="0"/>
              </a:rPr>
              <a:t>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linear allocation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only </a:t>
            </a:r>
            <a:r>
              <a:rPr lang="en-US" altLang="zh-CN" sz="2000" dirty="0">
                <a:solidFill>
                  <a:srgbClr val="0432FF"/>
                </a:solidFill>
              </a:rPr>
              <a:t>forwarding pointers </a:t>
            </a:r>
            <a:r>
              <a:rPr lang="en-US" altLang="zh-CN" sz="2000" dirty="0"/>
              <a:t>in object headers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Fast allocation: </a:t>
            </a:r>
            <a:r>
              <a:rPr lang="en-US" altLang="zh-CN" sz="2400" dirty="0">
                <a:sym typeface="Wingdings" pitchFamily="2" charset="0"/>
              </a:rPr>
              <a:t>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allocation == a pointer </a:t>
            </a:r>
            <a:r>
              <a:rPr lang="en-US" altLang="zh-CN" sz="2000" dirty="0">
                <a:solidFill>
                  <a:srgbClr val="0432FF"/>
                </a:solidFill>
              </a:rPr>
              <a:t>bumping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No fragmentation: </a:t>
            </a:r>
            <a:r>
              <a:rPr lang="en-US" altLang="zh-CN" sz="2400" dirty="0">
                <a:sym typeface="Wingdings" pitchFamily="2" charset="0"/>
              </a:rPr>
              <a:t>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solidFill>
                  <a:srgbClr val="0432FF"/>
                </a:solidFill>
              </a:rPr>
              <a:t>compaction</a:t>
            </a:r>
            <a:r>
              <a:rPr lang="en-US" altLang="zh-CN" sz="2000" dirty="0"/>
              <a:t> comes free as result of copying!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Space overhead: </a:t>
            </a:r>
            <a:r>
              <a:rPr lang="en-US" altLang="zh-CN" sz="2400" dirty="0">
                <a:sym typeface="Wingdings" pitchFamily="2" charset="0"/>
              </a:rPr>
              <a:t>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half space wasted!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Bad locality: </a:t>
            </a:r>
            <a:r>
              <a:rPr lang="en-US" altLang="zh-CN" sz="2400" dirty="0">
                <a:sym typeface="Wingdings" pitchFamily="2" charset="0"/>
              </a:rPr>
              <a:t>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BFS is bad for locality, but can use DFS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Slow: </a:t>
            </a:r>
            <a:r>
              <a:rPr lang="en-US" altLang="zh-CN" sz="2400" dirty="0">
                <a:sym typeface="Wingdings" pitchFamily="2" charset="0"/>
              </a:rPr>
              <a:t>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/>
              <a:t>if ratio of live objects is high, why?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FD900C5-2F28-4B25-F7A9-CDCB5A18C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83770157-7C03-CE7B-4EE7-F3FDA18A6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Generational Collection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24CD92D-F847-386C-FAA2-280E6B1EB0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Garbage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44A531BF-BD2D-2579-C63F-8BEB769C2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5417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class Tree{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data;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Tree left;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Tree right;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main(){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Tree x, y;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 = new Tree ();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y = new Tree ();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 = new Tree ();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 = new Tree ();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2404" name="Oval 4">
            <a:extLst>
              <a:ext uri="{FF2B5EF4-FFF2-40B4-BE49-F238E27FC236}">
                <a16:creationId xmlns:a16="http://schemas.microsoft.com/office/drawing/2014/main" id="{97522ABE-FAC4-2387-908A-39690AA9E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004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102405" name="Oval 5">
            <a:extLst>
              <a:ext uri="{FF2B5EF4-FFF2-40B4-BE49-F238E27FC236}">
                <a16:creationId xmlns:a16="http://schemas.microsoft.com/office/drawing/2014/main" id="{73BC2E2B-DADD-D42C-8D0C-D23D4E9F3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100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B2FA48B0-9458-5B71-97D6-FD2F3F5BE31E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362200"/>
            <a:ext cx="609600" cy="914400"/>
            <a:chOff x="4176" y="1584"/>
            <a:chExt cx="384" cy="576"/>
          </a:xfrm>
        </p:grpSpPr>
        <p:sp>
          <p:nvSpPr>
            <p:cNvPr id="6169" name="Rectangle 6">
              <a:extLst>
                <a:ext uri="{FF2B5EF4-FFF2-40B4-BE49-F238E27FC236}">
                  <a16:creationId xmlns:a16="http://schemas.microsoft.com/office/drawing/2014/main" id="{35D37EC9-41A8-9C92-0140-CFFCF087A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0" name="Rectangle 7">
              <a:extLst>
                <a:ext uri="{FF2B5EF4-FFF2-40B4-BE49-F238E27FC236}">
                  <a16:creationId xmlns:a16="http://schemas.microsoft.com/office/drawing/2014/main" id="{F30F706B-20AB-B8BA-C056-3CA4FE947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1" name="Rectangle 8">
              <a:extLst>
                <a:ext uri="{FF2B5EF4-FFF2-40B4-BE49-F238E27FC236}">
                  <a16:creationId xmlns:a16="http://schemas.microsoft.com/office/drawing/2014/main" id="{E8FE82EB-25FA-3B93-7194-EC416F5B7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F970F883-C1B0-3996-33CF-F93E717F5092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352800"/>
            <a:ext cx="609600" cy="914400"/>
            <a:chOff x="4176" y="1584"/>
            <a:chExt cx="384" cy="576"/>
          </a:xfrm>
        </p:grpSpPr>
        <p:sp>
          <p:nvSpPr>
            <p:cNvPr id="6166" name="Rectangle 11">
              <a:extLst>
                <a:ext uri="{FF2B5EF4-FFF2-40B4-BE49-F238E27FC236}">
                  <a16:creationId xmlns:a16="http://schemas.microsoft.com/office/drawing/2014/main" id="{67580642-4A3D-B2AE-605D-178AB2EAD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7" name="Rectangle 12">
              <a:extLst>
                <a:ext uri="{FF2B5EF4-FFF2-40B4-BE49-F238E27FC236}">
                  <a16:creationId xmlns:a16="http://schemas.microsoft.com/office/drawing/2014/main" id="{4D934A1E-5A9D-4730-C749-310852DD6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8" name="Rectangle 13">
              <a:extLst>
                <a:ext uri="{FF2B5EF4-FFF2-40B4-BE49-F238E27FC236}">
                  <a16:creationId xmlns:a16="http://schemas.microsoft.com/office/drawing/2014/main" id="{DFA82CEE-1FC0-9A8E-11E7-DA09D9E07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F93829A1-B3AF-07B1-336B-B37D646EF4C7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4495800"/>
            <a:ext cx="609600" cy="914400"/>
            <a:chOff x="4176" y="1584"/>
            <a:chExt cx="384" cy="576"/>
          </a:xfrm>
        </p:grpSpPr>
        <p:sp>
          <p:nvSpPr>
            <p:cNvPr id="6163" name="Rectangle 15">
              <a:extLst>
                <a:ext uri="{FF2B5EF4-FFF2-40B4-BE49-F238E27FC236}">
                  <a16:creationId xmlns:a16="http://schemas.microsoft.com/office/drawing/2014/main" id="{19DD6BEC-296D-8DF7-0D8A-A16442D98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4" name="Rectangle 16">
              <a:extLst>
                <a:ext uri="{FF2B5EF4-FFF2-40B4-BE49-F238E27FC236}">
                  <a16:creationId xmlns:a16="http://schemas.microsoft.com/office/drawing/2014/main" id="{07AB2255-242D-9FFE-C391-55D1C2485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5" name="Rectangle 17">
              <a:extLst>
                <a:ext uri="{FF2B5EF4-FFF2-40B4-BE49-F238E27FC236}">
                  <a16:creationId xmlns:a16="http://schemas.microsoft.com/office/drawing/2014/main" id="{7445DEDE-3B58-B319-44A0-3E832B1DC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18">
            <a:extLst>
              <a:ext uri="{FF2B5EF4-FFF2-40B4-BE49-F238E27FC236}">
                <a16:creationId xmlns:a16="http://schemas.microsoft.com/office/drawing/2014/main" id="{42B6ECE7-B497-A609-685F-28F28E2CC512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5638800"/>
            <a:ext cx="609600" cy="914400"/>
            <a:chOff x="4176" y="1584"/>
            <a:chExt cx="384" cy="576"/>
          </a:xfrm>
        </p:grpSpPr>
        <p:sp>
          <p:nvSpPr>
            <p:cNvPr id="6160" name="Rectangle 19">
              <a:extLst>
                <a:ext uri="{FF2B5EF4-FFF2-40B4-BE49-F238E27FC236}">
                  <a16:creationId xmlns:a16="http://schemas.microsoft.com/office/drawing/2014/main" id="{1DBF065D-4E26-F847-A53C-2DA36293B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1" name="Rectangle 20">
              <a:extLst>
                <a:ext uri="{FF2B5EF4-FFF2-40B4-BE49-F238E27FC236}">
                  <a16:creationId xmlns:a16="http://schemas.microsoft.com/office/drawing/2014/main" id="{F04DFB7C-4364-3735-33F7-0035511F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2" name="Rectangle 21">
              <a:extLst>
                <a:ext uri="{FF2B5EF4-FFF2-40B4-BE49-F238E27FC236}">
                  <a16:creationId xmlns:a16="http://schemas.microsoft.com/office/drawing/2014/main" id="{CFB150D9-4E59-7806-0CDC-EBB8FBC26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2422" name="Line 22">
            <a:extLst>
              <a:ext uri="{FF2B5EF4-FFF2-40B4-BE49-F238E27FC236}">
                <a16:creationId xmlns:a16="http://schemas.microsoft.com/office/drawing/2014/main" id="{0B42A76F-4651-37C2-996F-8BBA5CFB8B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35052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3" name="Rectangle 23">
            <a:extLst>
              <a:ext uri="{FF2B5EF4-FFF2-40B4-BE49-F238E27FC236}">
                <a16:creationId xmlns:a16="http://schemas.microsoft.com/office/drawing/2014/main" id="{16E541B0-B988-0C13-3575-4C7341ED2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133600"/>
            <a:ext cx="1524000" cy="4495800"/>
          </a:xfrm>
          <a:prstGeom prst="rect">
            <a:avLst/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24" name="Line 24">
            <a:extLst>
              <a:ext uri="{FF2B5EF4-FFF2-40B4-BE49-F238E27FC236}">
                <a16:creationId xmlns:a16="http://schemas.microsoft.com/office/drawing/2014/main" id="{5E6E4B9A-2B60-A714-0204-C2F491B051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5146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5" name="Line 25">
            <a:extLst>
              <a:ext uri="{FF2B5EF4-FFF2-40B4-BE49-F238E27FC236}">
                <a16:creationId xmlns:a16="http://schemas.microsoft.com/office/drawing/2014/main" id="{8924D988-5430-4A4D-2517-7C7596C64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1600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26" name="Line 26">
            <a:extLst>
              <a:ext uri="{FF2B5EF4-FFF2-40B4-BE49-F238E27FC236}">
                <a16:creationId xmlns:a16="http://schemas.microsoft.com/office/drawing/2014/main" id="{89F24A41-9EAA-1577-F077-08524611E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1600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ED0FDC-C1E0-C0A6-421C-FACBC0644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60020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heap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nimBg="1"/>
      <p:bldP spid="102405" grpId="0" animBg="1"/>
      <p:bldP spid="102423" grpId="0" animBg="1"/>
      <p:bldP spid="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152859B-3DD3-D905-4E1B-3EA91B390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Generational GC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A86859E-002B-7690-E1E4-189133E2E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Two observations by Hewitt [1987]:</a:t>
            </a:r>
          </a:p>
          <a:p>
            <a:pPr lvl="1" eaLnBrk="1" hangingPunct="1"/>
            <a:r>
              <a:rPr lang="en-US" altLang="zh-CN" dirty="0"/>
              <a:t>most heap-allocated objects </a:t>
            </a:r>
            <a:r>
              <a:rPr lang="en-US" altLang="zh-CN" dirty="0">
                <a:solidFill>
                  <a:srgbClr val="0432FF"/>
                </a:solidFill>
              </a:rPr>
              <a:t>die young</a:t>
            </a:r>
          </a:p>
          <a:p>
            <a:pPr lvl="1" eaLnBrk="1" hangingPunct="1"/>
            <a:r>
              <a:rPr lang="en-US" altLang="zh-CN" dirty="0">
                <a:solidFill>
                  <a:srgbClr val="0432FF"/>
                </a:solidFill>
              </a:rPr>
              <a:t>younger</a:t>
            </a:r>
            <a:r>
              <a:rPr lang="en-US" altLang="zh-CN" dirty="0"/>
              <a:t> objects usually </a:t>
            </a:r>
            <a:r>
              <a:rPr lang="en-US" altLang="zh-CN" dirty="0">
                <a:solidFill>
                  <a:srgbClr val="0432FF"/>
                </a:solidFill>
              </a:rPr>
              <a:t>point to older ones</a:t>
            </a:r>
            <a:r>
              <a:rPr lang="en-US" altLang="zh-CN" dirty="0"/>
              <a:t>, but not vice versa</a:t>
            </a:r>
          </a:p>
          <a:p>
            <a:pPr eaLnBrk="1" hangingPunct="1"/>
            <a:r>
              <a:rPr lang="en-US" altLang="zh-CN" dirty="0"/>
              <a:t>So put objects in several sub-heaps according to their </a:t>
            </a:r>
            <a:r>
              <a:rPr lang="en-US" altLang="zh-CN" dirty="0">
                <a:solidFill>
                  <a:srgbClr val="0432FF"/>
                </a:solidFill>
              </a:rPr>
              <a:t>generations</a:t>
            </a:r>
          </a:p>
          <a:p>
            <a:pPr lvl="1" eaLnBrk="1" hangingPunct="1"/>
            <a:r>
              <a:rPr lang="en-US" altLang="zh-CN" dirty="0"/>
              <a:t>younger generations are collected more frequently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B57F07F-F3E2-BAD1-0773-FE0219ADB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Key insight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47F732C-D719-488A-96ED-58B9C9D4BC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782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Divide the heap into 2 or more sub-heaps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Allocation happens in the 1</a:t>
            </a:r>
            <a:r>
              <a:rPr lang="en-US" altLang="zh-CN" sz="2800" baseline="30000" dirty="0"/>
              <a:t>st</a:t>
            </a:r>
            <a:r>
              <a:rPr lang="en-US" altLang="zh-CN" sz="2800" dirty="0"/>
              <a:t> heap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1</a:t>
            </a:r>
            <a:r>
              <a:rPr lang="en-US" altLang="zh-CN" sz="2800" baseline="30000" dirty="0"/>
              <a:t>st</a:t>
            </a:r>
            <a:r>
              <a:rPr lang="en-US" altLang="zh-CN" sz="2800" dirty="0"/>
              <a:t> heap is collected most frequently, and others are less frequently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if an object survives long enough in the </a:t>
            </a:r>
            <a:r>
              <a:rPr lang="en-US" altLang="zh-CN" sz="2800" dirty="0" err="1">
                <a:solidFill>
                  <a:srgbClr val="0432FF"/>
                </a:solidFill>
              </a:rPr>
              <a:t>i</a:t>
            </a:r>
            <a:r>
              <a:rPr lang="en-US" altLang="zh-CN" sz="2800" baseline="30000" dirty="0" err="1">
                <a:solidFill>
                  <a:srgbClr val="0432FF"/>
                </a:solidFill>
              </a:rPr>
              <a:t>th</a:t>
            </a:r>
            <a:r>
              <a:rPr lang="en-US" altLang="zh-CN" sz="2800" dirty="0"/>
              <a:t> heap, then promoted it to the </a:t>
            </a:r>
            <a:r>
              <a:rPr lang="en-US" altLang="zh-CN" sz="2800" dirty="0">
                <a:solidFill>
                  <a:srgbClr val="0432FF"/>
                </a:solidFill>
              </a:rPr>
              <a:t>(i+1)</a:t>
            </a:r>
            <a:r>
              <a:rPr lang="en-US" altLang="zh-CN" sz="2800" baseline="30000" dirty="0" err="1">
                <a:solidFill>
                  <a:srgbClr val="0432FF"/>
                </a:solidFill>
              </a:rPr>
              <a:t>th</a:t>
            </a:r>
            <a:r>
              <a:rPr lang="en-US" altLang="zh-CN" sz="2800" dirty="0">
                <a:solidFill>
                  <a:srgbClr val="0432FF"/>
                </a:solidFill>
              </a:rPr>
              <a:t> </a:t>
            </a:r>
            <a:r>
              <a:rPr lang="en-US" altLang="zh-CN" sz="2800" dirty="0"/>
              <a:t>heap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F5F84DC5-1069-A168-4024-5D612EA14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9530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  <a:r>
              <a:rPr lang="en-US" altLang="zh-CN" sz="2000" baseline="30000"/>
              <a:t>st</a:t>
            </a:r>
            <a:endParaRPr lang="en-US" altLang="zh-CN" sz="2000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A36F6770-2D80-5277-465E-D26BB860A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9530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  <a:r>
              <a:rPr lang="en-US" altLang="zh-CN" sz="2000" baseline="30000"/>
              <a:t>nd</a:t>
            </a:r>
            <a:endParaRPr lang="en-US" altLang="zh-CN" sz="2000"/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D0148E78-66EB-4E70-E4FC-862D7641E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  <a:r>
              <a:rPr lang="en-US" altLang="zh-CN" sz="2000" baseline="30000"/>
              <a:t>rd</a:t>
            </a:r>
            <a:endParaRPr lang="en-US" altLang="zh-CN" sz="2000"/>
          </a:p>
        </p:txBody>
      </p:sp>
      <p:sp>
        <p:nvSpPr>
          <p:cNvPr id="44039" name="Rectangle 7">
            <a:extLst>
              <a:ext uri="{FF2B5EF4-FFF2-40B4-BE49-F238E27FC236}">
                <a16:creationId xmlns:a16="http://schemas.microsoft.com/office/drawing/2014/main" id="{4CF60FE2-BBDA-20C5-4AA4-EDD565D3D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105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0" name="Rectangle 9">
            <a:extLst>
              <a:ext uri="{FF2B5EF4-FFF2-40B4-BE49-F238E27FC236}">
                <a16:creationId xmlns:a16="http://schemas.microsoft.com/office/drawing/2014/main" id="{8C93DBA5-487E-F6E0-78D1-4708F9A5C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05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1" name="Rectangle 10">
            <a:extLst>
              <a:ext uri="{FF2B5EF4-FFF2-40B4-BE49-F238E27FC236}">
                <a16:creationId xmlns:a16="http://schemas.microsoft.com/office/drawing/2014/main" id="{A4ABEB15-9ACC-6636-21A1-E887AF62B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867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2" name="Rectangle 11">
            <a:extLst>
              <a:ext uri="{FF2B5EF4-FFF2-40B4-BE49-F238E27FC236}">
                <a16:creationId xmlns:a16="http://schemas.microsoft.com/office/drawing/2014/main" id="{1511B584-E6DF-BF50-A468-1E494A525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105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3" name="Line 12">
            <a:extLst>
              <a:ext uri="{FF2B5EF4-FFF2-40B4-BE49-F238E27FC236}">
                <a16:creationId xmlns:a16="http://schemas.microsoft.com/office/drawing/2014/main" id="{87E6287D-BF79-5FEE-AE06-AB5449454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52578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4" name="Line 13">
            <a:extLst>
              <a:ext uri="{FF2B5EF4-FFF2-40B4-BE49-F238E27FC236}">
                <a16:creationId xmlns:a16="http://schemas.microsoft.com/office/drawing/2014/main" id="{D3ADA72D-7B99-1662-214D-3D5F07F6D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257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5" name="Line 14">
            <a:extLst>
              <a:ext uri="{FF2B5EF4-FFF2-40B4-BE49-F238E27FC236}">
                <a16:creationId xmlns:a16="http://schemas.microsoft.com/office/drawing/2014/main" id="{CADF1449-90F7-6549-6D14-EFE8709D5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257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6" name="Line 15">
            <a:extLst>
              <a:ext uri="{FF2B5EF4-FFF2-40B4-BE49-F238E27FC236}">
                <a16:creationId xmlns:a16="http://schemas.microsoft.com/office/drawing/2014/main" id="{19C20E0D-92CA-C2EC-A01A-A173BC7896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3340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7" name="Rectangle 16">
            <a:extLst>
              <a:ext uri="{FF2B5EF4-FFF2-40B4-BE49-F238E27FC236}">
                <a16:creationId xmlns:a16="http://schemas.microsoft.com/office/drawing/2014/main" id="{C1F8B283-2470-9876-4CF7-ECB9224A7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105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8" name="Rectangle 17">
            <a:extLst>
              <a:ext uri="{FF2B5EF4-FFF2-40B4-BE49-F238E27FC236}">
                <a16:creationId xmlns:a16="http://schemas.microsoft.com/office/drawing/2014/main" id="{8755A1C0-DB61-19BE-601A-7E1F3A092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9" name="Line 18">
            <a:extLst>
              <a:ext uri="{FF2B5EF4-FFF2-40B4-BE49-F238E27FC236}">
                <a16:creationId xmlns:a16="http://schemas.microsoft.com/office/drawing/2014/main" id="{D4DF4839-F2B0-C1B1-C341-DA2C33FD10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6096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0" name="Rectangle 19">
            <a:extLst>
              <a:ext uri="{FF2B5EF4-FFF2-40B4-BE49-F238E27FC236}">
                <a16:creationId xmlns:a16="http://schemas.microsoft.com/office/drawing/2014/main" id="{DDAD0F3B-5D9C-9870-F188-F647743CE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867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51" name="TextBox 18">
            <a:extLst>
              <a:ext uri="{FF2B5EF4-FFF2-40B4-BE49-F238E27FC236}">
                <a16:creationId xmlns:a16="http://schemas.microsoft.com/office/drawing/2014/main" id="{38FE80C4-A838-FCE2-A00E-510EB242F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5626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roots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3F9CC4B2-DAE6-CCD7-554A-AAF0C4AD8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many Generations?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30F2159-553A-2A4D-B2A8-4C4A0B7FB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Design decision in different GCs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some has a up-to 7 generations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some has a dynamic changing numbers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Most have 2 generations: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the younger one called </a:t>
            </a:r>
            <a:r>
              <a:rPr lang="en-US" altLang="zh-CN" i="1">
                <a:solidFill>
                  <a:schemeClr val="folHlink"/>
                </a:solidFill>
              </a:rPr>
              <a:t>nursery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the older one called </a:t>
            </a:r>
            <a:r>
              <a:rPr lang="en-US" altLang="zh-CN" i="1">
                <a:solidFill>
                  <a:schemeClr val="folHlink"/>
                </a:solidFill>
              </a:rPr>
              <a:t>tenured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nursery is relatively small (&lt;1M)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GC a smaller heap is faster!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9D1CF51-6099-E45B-5A7E-BD1ED497E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to collect sub-heap?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CB459E2-7221-ADB8-61A0-0B5412B2C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No standard criterion</a:t>
            </a:r>
          </a:p>
          <a:p>
            <a:pPr eaLnBrk="1" hangingPunct="1"/>
            <a:r>
              <a:rPr lang="en-US" altLang="zh-CN"/>
              <a:t>A popular choice is that copying collect the nursery, and mark-sweep the tenured (thus all)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6FBAB3C9-B57E-1FA9-0544-368046B23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9530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  <a:r>
              <a:rPr lang="en-US" altLang="zh-CN" sz="2000" baseline="30000"/>
              <a:t>st</a:t>
            </a:r>
            <a:endParaRPr lang="en-US" altLang="zh-CN" sz="200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CFB88AFA-DEAF-05B6-5773-94009136E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9530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  <a:r>
              <a:rPr lang="en-US" altLang="zh-CN" sz="2000" baseline="30000"/>
              <a:t>nd</a:t>
            </a:r>
            <a:endParaRPr lang="en-US" altLang="zh-CN" sz="2000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5BBBFFF0-784B-9228-9803-A015D3F0C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530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  <a:r>
              <a:rPr lang="en-US" altLang="zh-CN" sz="2000" baseline="30000"/>
              <a:t>rd</a:t>
            </a:r>
            <a:endParaRPr lang="en-US" altLang="zh-CN" sz="2000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02B9F036-DAD7-3873-38E7-E2E215E29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105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D7198792-E7AC-C063-1247-7DFB614DD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105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9" name="Rectangle 9">
            <a:extLst>
              <a:ext uri="{FF2B5EF4-FFF2-40B4-BE49-F238E27FC236}">
                <a16:creationId xmlns:a16="http://schemas.microsoft.com/office/drawing/2014/main" id="{0893D012-DC23-54D2-16A7-7C3A2BEA4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867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3FB52972-C253-9693-9908-39AE42A08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105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1" name="Line 11">
            <a:extLst>
              <a:ext uri="{FF2B5EF4-FFF2-40B4-BE49-F238E27FC236}">
                <a16:creationId xmlns:a16="http://schemas.microsoft.com/office/drawing/2014/main" id="{3E871943-F2D9-F8CA-FAC1-636D3977B5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52578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2" name="Line 12">
            <a:extLst>
              <a:ext uri="{FF2B5EF4-FFF2-40B4-BE49-F238E27FC236}">
                <a16:creationId xmlns:a16="http://schemas.microsoft.com/office/drawing/2014/main" id="{867F01C1-DE3C-C498-B749-BAD64E942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257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3" name="Line 13">
            <a:extLst>
              <a:ext uri="{FF2B5EF4-FFF2-40B4-BE49-F238E27FC236}">
                <a16:creationId xmlns:a16="http://schemas.microsoft.com/office/drawing/2014/main" id="{EB102B77-D217-72DC-1B85-2C2ADD697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5257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4" name="Line 14">
            <a:extLst>
              <a:ext uri="{FF2B5EF4-FFF2-40B4-BE49-F238E27FC236}">
                <a16:creationId xmlns:a16="http://schemas.microsoft.com/office/drawing/2014/main" id="{B6BD5EDB-71A5-C6DE-989E-0FF4F8193E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3340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5" name="Rectangle 15">
            <a:extLst>
              <a:ext uri="{FF2B5EF4-FFF2-40B4-BE49-F238E27FC236}">
                <a16:creationId xmlns:a16="http://schemas.microsoft.com/office/drawing/2014/main" id="{D4629E2B-8543-5C4B-7CF8-60F37A5FA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105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6" name="Rectangle 16">
            <a:extLst>
              <a:ext uri="{FF2B5EF4-FFF2-40B4-BE49-F238E27FC236}">
                <a16:creationId xmlns:a16="http://schemas.microsoft.com/office/drawing/2014/main" id="{D55EA7C7-81F0-9D0B-AEA4-E0ACF8E44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867400"/>
            <a:ext cx="381000" cy="4572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7" name="Line 17">
            <a:extLst>
              <a:ext uri="{FF2B5EF4-FFF2-40B4-BE49-F238E27FC236}">
                <a16:creationId xmlns:a16="http://schemas.microsoft.com/office/drawing/2014/main" id="{E908BC58-D15A-9A3E-69E6-0093D3713F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6096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8" name="Rectangle 18">
            <a:extLst>
              <a:ext uri="{FF2B5EF4-FFF2-40B4-BE49-F238E27FC236}">
                <a16:creationId xmlns:a16="http://schemas.microsoft.com/office/drawing/2014/main" id="{65F5B39E-EC75-3201-EB77-826BAAF88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867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9" name="TextBox 18">
            <a:extLst>
              <a:ext uri="{FF2B5EF4-FFF2-40B4-BE49-F238E27FC236}">
                <a16:creationId xmlns:a16="http://schemas.microsoft.com/office/drawing/2014/main" id="{9B04CB44-421C-C286-0154-20966A1C7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5626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roots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7D222D4-2FD0-101F-24DF-D869C8734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 issues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8DDF273-5098-5E9C-5864-60696868D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How to find roots?</a:t>
            </a:r>
          </a:p>
          <a:p>
            <a:pPr lvl="1" eaLnBrk="1" hangingPunct="1"/>
            <a:r>
              <a:rPr lang="en-US" altLang="zh-CN" sz="2400"/>
              <a:t>normal roots + </a:t>
            </a:r>
            <a:r>
              <a:rPr lang="en-US" altLang="zh-CN" sz="2400" i="1">
                <a:solidFill>
                  <a:schemeClr val="folHlink"/>
                </a:solidFill>
              </a:rPr>
              <a:t>pointers from older generations to younger ones</a:t>
            </a:r>
          </a:p>
          <a:p>
            <a:pPr lvl="2" eaLnBrk="1" hangingPunct="1"/>
            <a:r>
              <a:rPr lang="en-US" altLang="zh-CN"/>
              <a:t>must find out these pointers (conservatively)</a:t>
            </a:r>
          </a:p>
          <a:p>
            <a:pPr eaLnBrk="1" hangingPunct="1"/>
            <a:r>
              <a:rPr lang="en-US" altLang="zh-CN" sz="2800"/>
              <a:t>When and how to promote objects?</a:t>
            </a:r>
          </a:p>
          <a:p>
            <a:pPr lvl="1" eaLnBrk="1" hangingPunct="1"/>
            <a:r>
              <a:rPr lang="en-US" altLang="zh-CN" sz="2400"/>
              <a:t>after objects live </a:t>
            </a:r>
            <a:r>
              <a:rPr lang="en-US" altLang="zh-CN" sz="2400" i="1">
                <a:solidFill>
                  <a:schemeClr val="folHlink"/>
                </a:solidFill>
              </a:rPr>
              <a:t>long enough</a:t>
            </a:r>
            <a:r>
              <a:rPr lang="en-US" altLang="zh-CN" sz="2400"/>
              <a:t>, they should be promoted from nursery to tenured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5FA76494-D5C0-A893-0604-351AF82EA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2578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  <a:r>
              <a:rPr lang="en-US" altLang="zh-CN" sz="2000" baseline="30000"/>
              <a:t>st</a:t>
            </a:r>
            <a:endParaRPr lang="en-US" altLang="zh-CN" sz="2000"/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07590887-BA5E-8D86-17A5-0D35E1287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2578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  <a:r>
              <a:rPr lang="en-US" altLang="zh-CN" sz="2000" baseline="30000"/>
              <a:t>nd</a:t>
            </a:r>
            <a:endParaRPr lang="en-US" altLang="zh-CN" sz="2000"/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0E91C0DC-8997-E8EC-228F-D6B0BA2AE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2578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  <a:r>
              <a:rPr lang="en-US" altLang="zh-CN" sz="2000" baseline="30000"/>
              <a:t>rd</a:t>
            </a:r>
            <a:endParaRPr lang="en-US" altLang="zh-CN" sz="2000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E6FD0169-294B-59F8-BDA0-7990C1B0F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102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2" name="Rectangle 8">
            <a:extLst>
              <a:ext uri="{FF2B5EF4-FFF2-40B4-BE49-F238E27FC236}">
                <a16:creationId xmlns:a16="http://schemas.microsoft.com/office/drawing/2014/main" id="{7AFE9A0B-725B-6888-F77F-11D0D2254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4102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3" name="Rectangle 9">
            <a:extLst>
              <a:ext uri="{FF2B5EF4-FFF2-40B4-BE49-F238E27FC236}">
                <a16:creationId xmlns:a16="http://schemas.microsoft.com/office/drawing/2014/main" id="{6FEC7739-56F4-C5D0-B526-81A117EB7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1722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4" name="Rectangle 10">
            <a:extLst>
              <a:ext uri="{FF2B5EF4-FFF2-40B4-BE49-F238E27FC236}">
                <a16:creationId xmlns:a16="http://schemas.microsoft.com/office/drawing/2014/main" id="{B974BA66-76DF-51D4-63C2-E278FDAB7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4102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5" name="Line 11">
            <a:extLst>
              <a:ext uri="{FF2B5EF4-FFF2-40B4-BE49-F238E27FC236}">
                <a16:creationId xmlns:a16="http://schemas.microsoft.com/office/drawing/2014/main" id="{93C3089E-1E6B-F586-27DF-B34565E6F4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5562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6" name="Line 12">
            <a:extLst>
              <a:ext uri="{FF2B5EF4-FFF2-40B4-BE49-F238E27FC236}">
                <a16:creationId xmlns:a16="http://schemas.microsoft.com/office/drawing/2014/main" id="{FBD3A46E-64DB-F8EB-BBD7-0EBC58899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562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7" name="Line 13">
            <a:extLst>
              <a:ext uri="{FF2B5EF4-FFF2-40B4-BE49-F238E27FC236}">
                <a16:creationId xmlns:a16="http://schemas.microsoft.com/office/drawing/2014/main" id="{978EE1DA-53D9-8D54-AD5D-F230335A5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562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8" name="Line 14">
            <a:extLst>
              <a:ext uri="{FF2B5EF4-FFF2-40B4-BE49-F238E27FC236}">
                <a16:creationId xmlns:a16="http://schemas.microsoft.com/office/drawing/2014/main" id="{2C7F96CD-3EB9-615D-A80A-27B88459E7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5638800"/>
            <a:ext cx="1600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9" name="Rectangle 15">
            <a:extLst>
              <a:ext uri="{FF2B5EF4-FFF2-40B4-BE49-F238E27FC236}">
                <a16:creationId xmlns:a16="http://schemas.microsoft.com/office/drawing/2014/main" id="{BA35BD46-240E-8EEE-BF70-281A4DE4D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4102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20" name="Rectangle 16">
            <a:extLst>
              <a:ext uri="{FF2B5EF4-FFF2-40B4-BE49-F238E27FC236}">
                <a16:creationId xmlns:a16="http://schemas.microsoft.com/office/drawing/2014/main" id="{22CC68A0-9F81-A69B-67B2-6C7C4E786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6172200"/>
            <a:ext cx="381000" cy="457200"/>
          </a:xfrm>
          <a:prstGeom prst="rect">
            <a:avLst/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D75B17BE-BC66-5951-6FB7-B4ADB33BAF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6400800"/>
            <a:ext cx="838200" cy="0"/>
          </a:xfrm>
          <a:prstGeom prst="line">
            <a:avLst/>
          </a:prstGeom>
          <a:ln w="38100">
            <a:solidFill>
              <a:srgbClr val="FF0000"/>
            </a:solidFill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7122" name="Rectangle 18">
            <a:extLst>
              <a:ext uri="{FF2B5EF4-FFF2-40B4-BE49-F238E27FC236}">
                <a16:creationId xmlns:a16="http://schemas.microsoft.com/office/drawing/2014/main" id="{B5FA7D2A-2B32-19FA-E8A8-1ADB6D78B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1722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23" name="TextBox 18">
            <a:extLst>
              <a:ext uri="{FF2B5EF4-FFF2-40B4-BE49-F238E27FC236}">
                <a16:creationId xmlns:a16="http://schemas.microsoft.com/office/drawing/2014/main" id="{F9DE3E17-619D-EF69-EA95-BA17612F1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8674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roots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04BF32E-3273-59B8-9AF9-1CD30E5785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Issue I: Finding roots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30D429E-2531-E5E4-2CC1-526D168044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One must remember the pointers from older to younger</a:t>
            </a:r>
          </a:p>
          <a:p>
            <a:pPr lvl="1" eaLnBrk="1" hangingPunct="1"/>
            <a:r>
              <a:rPr lang="en-US" altLang="zh-CN"/>
              <a:t>Keep a </a:t>
            </a:r>
            <a:r>
              <a:rPr lang="en-US" altLang="zh-CN" i="1">
                <a:solidFill>
                  <a:schemeClr val="folHlink"/>
                </a:solidFill>
              </a:rPr>
              <a:t>store list (remember list)</a:t>
            </a:r>
            <a:r>
              <a:rPr lang="en-US" altLang="zh-CN"/>
              <a:t>, which records all heap addresses that have been modified</a:t>
            </a:r>
          </a:p>
          <a:p>
            <a:pPr lvl="2" eaLnBrk="1" hangingPunct="1"/>
            <a:r>
              <a:rPr lang="en-US" altLang="zh-CN"/>
              <a:t>modified with a pointer into the younger gen.</a:t>
            </a:r>
          </a:p>
          <a:p>
            <a:pPr lvl="2" eaLnBrk="1" hangingPunct="1"/>
            <a:r>
              <a:rPr lang="en-US" altLang="zh-CN"/>
              <a:t>this forms a </a:t>
            </a:r>
            <a:r>
              <a:rPr lang="en-US" altLang="zh-CN" i="1">
                <a:solidFill>
                  <a:schemeClr val="folHlink"/>
                </a:solidFill>
              </a:rPr>
              <a:t>write barrier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F900776-9F65-2917-2895-1F2ED7933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Write Barrier Example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E0A4889-10FE-D667-6274-796030C21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9989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pointer assignment: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x.f = y;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and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y</a:t>
            </a:r>
            <a:r>
              <a:rPr lang="en-US" altLang="zh-CN" sz="2000" b="1">
                <a:latin typeface="Courier New" panose="02070309020205020404" pitchFamily="49" charset="0"/>
              </a:rPr>
              <a:t> is in nursery,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is in tenured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compiler should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generate code: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remember(x);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x.f = y;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712B57CA-13B8-2689-6460-435545314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098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  <a:p>
            <a:pPr algn="ctr" eaLnBrk="1" hangingPunct="1"/>
            <a:endParaRPr lang="en-US" altLang="zh-CN" sz="2000"/>
          </a:p>
          <a:p>
            <a:pPr algn="ctr" eaLnBrk="1" hangingPunct="1"/>
            <a:r>
              <a:rPr lang="en-US" altLang="zh-CN" sz="2000"/>
              <a:t>nursery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C1439101-DC03-A3BC-C3E2-B8053081C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09800"/>
            <a:ext cx="1295400" cy="1524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  <a:p>
            <a:pPr algn="ctr" eaLnBrk="1" hangingPunct="1"/>
            <a:endParaRPr lang="en-US" altLang="zh-CN" sz="2000"/>
          </a:p>
          <a:p>
            <a:pPr algn="ctr" eaLnBrk="1" hangingPunct="1"/>
            <a:r>
              <a:rPr lang="en-US" altLang="zh-CN" sz="2000"/>
              <a:t>tenured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609A6CB4-F35C-6C59-296A-D935C8E72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438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B70BC8EC-6B4C-EF0E-0459-5DEDD5940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438400"/>
            <a:ext cx="381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  <p:sp>
        <p:nvSpPr>
          <p:cNvPr id="49160" name="Line 8">
            <a:extLst>
              <a:ext uri="{FF2B5EF4-FFF2-40B4-BE49-F238E27FC236}">
                <a16:creationId xmlns:a16="http://schemas.microsoft.com/office/drawing/2014/main" id="{52732DC9-DE55-E463-D4EB-B53C31B8C1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2667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670D4FA0-18DC-52D2-3139-E9A3C4DF1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962400"/>
            <a:ext cx="3902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3333CC"/>
                </a:solidFill>
                <a:latin typeface="Verdana" panose="020B0604030504040204" pitchFamily="34" charset="0"/>
              </a:rPr>
              <a:t>Write barrier</a:t>
            </a:r>
            <a:r>
              <a:rPr lang="en-US" altLang="zh-CN" sz="2400">
                <a:latin typeface="Verdana" panose="020B0604030504040204" pitchFamily="34" charset="0"/>
              </a:rPr>
              <a:t>: extra operations before any memory writing!</a:t>
            </a:r>
            <a:endParaRPr lang="en-US" altLang="zh-CN" sz="2400">
              <a:solidFill>
                <a:srgbClr val="3333CC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Text Box 16">
            <a:extLst>
              <a:ext uri="{FF2B5EF4-FFF2-40B4-BE49-F238E27FC236}">
                <a16:creationId xmlns:a16="http://schemas.microsoft.com/office/drawing/2014/main" id="{1A244E55-03E1-C686-87EF-98D1B46C5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200650"/>
            <a:ext cx="39020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3333CC"/>
                </a:solidFill>
                <a:latin typeface="Verdana" panose="020B0604030504040204" pitchFamily="34" charset="0"/>
              </a:rPr>
              <a:t>Read barrier</a:t>
            </a:r>
            <a:r>
              <a:rPr lang="en-US" altLang="zh-CN" sz="2400">
                <a:latin typeface="Verdana" panose="020B0604030504040204" pitchFamily="34" charset="0"/>
              </a:rPr>
              <a:t>: extra operations before any memory reading!</a:t>
            </a:r>
            <a:endParaRPr lang="en-US" altLang="zh-CN" sz="2400">
              <a:solidFill>
                <a:srgbClr val="3333CC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8C09D83-8EB3-31D7-00FC-CF1C87F23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to implement write barrier?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F155DD44-9BA3-21EB-A821-76B084F83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Several widely-used techniques:</a:t>
            </a:r>
          </a:p>
          <a:p>
            <a:pPr lvl="1" eaLnBrk="1" hangingPunct="1"/>
            <a:r>
              <a:rPr lang="en-US" altLang="zh-CN" sz="2400"/>
              <a:t>Remembered list</a:t>
            </a:r>
          </a:p>
          <a:p>
            <a:pPr lvl="2" eaLnBrk="1" hangingPunct="1"/>
            <a:r>
              <a:rPr lang="en-US" altLang="zh-CN" sz="2000"/>
              <a:t>store addresses in a list</a:t>
            </a:r>
          </a:p>
          <a:p>
            <a:pPr lvl="1" eaLnBrk="1" hangingPunct="1"/>
            <a:r>
              <a:rPr lang="en-US" altLang="zh-CN" sz="2400"/>
              <a:t>Remembered set</a:t>
            </a:r>
          </a:p>
          <a:p>
            <a:pPr lvl="2" eaLnBrk="1" hangingPunct="1"/>
            <a:r>
              <a:rPr lang="en-US" altLang="zh-CN" sz="2000"/>
              <a:t>mark each object, so that it appears at most once</a:t>
            </a:r>
          </a:p>
          <a:p>
            <a:pPr lvl="1" eaLnBrk="1" hangingPunct="1"/>
            <a:r>
              <a:rPr lang="en-US" altLang="zh-CN" sz="2400"/>
              <a:t>Card marking</a:t>
            </a:r>
          </a:p>
          <a:p>
            <a:pPr lvl="2" eaLnBrk="1" hangingPunct="1"/>
            <a:r>
              <a:rPr lang="en-US" altLang="zh-CN" sz="2000"/>
              <a:t>mark cards, not objects</a:t>
            </a:r>
          </a:p>
          <a:p>
            <a:pPr lvl="2" eaLnBrk="1" hangingPunct="1"/>
            <a:r>
              <a:rPr lang="en-US" altLang="zh-CN" sz="2000"/>
              <a:t>coarse version of remembered set</a:t>
            </a:r>
          </a:p>
          <a:p>
            <a:pPr lvl="1" eaLnBrk="1" hangingPunct="1"/>
            <a:r>
              <a:rPr lang="en-US" altLang="zh-CN" sz="2400"/>
              <a:t>Page marking</a:t>
            </a:r>
          </a:p>
          <a:p>
            <a:pPr lvl="2" eaLnBrk="1" hangingPunct="1"/>
            <a:r>
              <a:rPr lang="en-US" altLang="zh-CN" sz="2000"/>
              <a:t>with OS support (page fault)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02186DD-DF8A-12A1-F0BC-C81B8E326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Issue II: Promotion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2CED64D-9E26-EB28-6DE3-3384045DEA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Must record in each object the number </a:t>
            </a:r>
            <a:r>
              <a:rPr lang="en-US" altLang="zh-CN" sz="2800">
                <a:solidFill>
                  <a:srgbClr val="3333CC"/>
                </a:solidFill>
              </a:rPr>
              <a:t>N</a:t>
            </a:r>
            <a:r>
              <a:rPr lang="en-US" altLang="zh-CN" sz="2800"/>
              <a:t> of collections it has survived</a:t>
            </a:r>
          </a:p>
          <a:p>
            <a:pPr lvl="1" eaLnBrk="1" hangingPunct="1"/>
            <a:r>
              <a:rPr lang="en-US" altLang="zh-CN" sz="2400"/>
              <a:t>promote it, when </a:t>
            </a:r>
            <a:r>
              <a:rPr lang="en-US" altLang="zh-CN" sz="2400">
                <a:solidFill>
                  <a:srgbClr val="3333CC"/>
                </a:solidFill>
              </a:rPr>
              <a:t>N&gt;threshold</a:t>
            </a:r>
          </a:p>
          <a:p>
            <a:pPr eaLnBrk="1" hangingPunct="1"/>
            <a:r>
              <a:rPr lang="en-US" altLang="zh-CN" sz="2800"/>
              <a:t>But it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s hard to tune the threshold</a:t>
            </a:r>
          </a:p>
          <a:p>
            <a:pPr lvl="1" eaLnBrk="1" hangingPunct="1"/>
            <a:r>
              <a:rPr lang="en-US" altLang="zh-CN" sz="2400"/>
              <a:t>must leave enough space in nursery</a:t>
            </a:r>
          </a:p>
          <a:p>
            <a:pPr lvl="1" eaLnBrk="1" hangingPunct="1"/>
            <a:r>
              <a:rPr lang="en-US" altLang="zh-CN" sz="2400"/>
              <a:t>must keep few garbage in tenured</a:t>
            </a:r>
          </a:p>
          <a:p>
            <a:pPr lvl="2" eaLnBrk="1" hangingPunct="1"/>
            <a:r>
              <a:rPr lang="en-US" altLang="zh-CN" sz="2000"/>
              <a:t>whole collection is slow!</a:t>
            </a:r>
          </a:p>
          <a:p>
            <a:pPr eaLnBrk="1" hangingPunct="1"/>
            <a:r>
              <a:rPr lang="en-US" altLang="zh-CN" sz="2800"/>
              <a:t>A typical choice is 80%, but should be dynamic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E5EA56E-E59D-95B3-5E42-A21BBEFCE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Moral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1DBD712-737E-FC00-F052-D9CDCDF32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Fast and short-pause</a:t>
            </a:r>
          </a:p>
          <a:p>
            <a:pPr lvl="1" eaLnBrk="1" hangingPunct="1"/>
            <a:r>
              <a:rPr lang="en-US" altLang="zh-CN"/>
              <a:t>for the nursery space is small</a:t>
            </a:r>
          </a:p>
          <a:p>
            <a:pPr eaLnBrk="1" hangingPunct="1"/>
            <a:r>
              <a:rPr lang="en-US" altLang="zh-CN"/>
              <a:t>Locality is good</a:t>
            </a:r>
          </a:p>
          <a:p>
            <a:pPr eaLnBrk="1" hangingPunct="1"/>
            <a:r>
              <a:rPr lang="en-US" altLang="zh-CN"/>
              <a:t>Widely used (most popular one)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14465D1-CE4D-409E-7FB6-B77E9D1F0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Garbage</a:t>
            </a:r>
          </a:p>
        </p:txBody>
      </p:sp>
      <p:sp>
        <p:nvSpPr>
          <p:cNvPr id="7171" name="Oval 4">
            <a:extLst>
              <a:ext uri="{FF2B5EF4-FFF2-40B4-BE49-F238E27FC236}">
                <a16:creationId xmlns:a16="http://schemas.microsoft.com/office/drawing/2014/main" id="{4E5E7867-E51D-E114-44BE-972BCA5DB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004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7172" name="Oval 5">
            <a:extLst>
              <a:ext uri="{FF2B5EF4-FFF2-40B4-BE49-F238E27FC236}">
                <a16:creationId xmlns:a16="http://schemas.microsoft.com/office/drawing/2014/main" id="{3679A7C0-3CCE-2031-6159-6EFB4DFD4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100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grpSp>
        <p:nvGrpSpPr>
          <p:cNvPr id="7173" name="Group 6">
            <a:extLst>
              <a:ext uri="{FF2B5EF4-FFF2-40B4-BE49-F238E27FC236}">
                <a16:creationId xmlns:a16="http://schemas.microsoft.com/office/drawing/2014/main" id="{60956145-DF62-3490-E2EC-2E0DC8A41C87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2362200"/>
            <a:ext cx="609600" cy="914400"/>
            <a:chOff x="4176" y="1584"/>
            <a:chExt cx="384" cy="576"/>
          </a:xfrm>
        </p:grpSpPr>
        <p:sp>
          <p:nvSpPr>
            <p:cNvPr id="7191" name="Rectangle 7">
              <a:extLst>
                <a:ext uri="{FF2B5EF4-FFF2-40B4-BE49-F238E27FC236}">
                  <a16:creationId xmlns:a16="http://schemas.microsoft.com/office/drawing/2014/main" id="{66941653-04F8-0AD7-730F-A03402D3E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2" name="Rectangle 8">
              <a:extLst>
                <a:ext uri="{FF2B5EF4-FFF2-40B4-BE49-F238E27FC236}">
                  <a16:creationId xmlns:a16="http://schemas.microsoft.com/office/drawing/2014/main" id="{387C011D-6728-67FA-F6A2-E8E2D2B45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3" name="Rectangle 9">
              <a:extLst>
                <a:ext uri="{FF2B5EF4-FFF2-40B4-BE49-F238E27FC236}">
                  <a16:creationId xmlns:a16="http://schemas.microsoft.com/office/drawing/2014/main" id="{3ADF9B99-D68B-1919-3DE3-AEC161094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174" name="Group 10">
            <a:extLst>
              <a:ext uri="{FF2B5EF4-FFF2-40B4-BE49-F238E27FC236}">
                <a16:creationId xmlns:a16="http://schemas.microsoft.com/office/drawing/2014/main" id="{6A5F0487-FDCE-BE65-917F-1531AAA4B749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352800"/>
            <a:ext cx="609600" cy="914400"/>
            <a:chOff x="4176" y="1584"/>
            <a:chExt cx="384" cy="576"/>
          </a:xfrm>
        </p:grpSpPr>
        <p:sp>
          <p:nvSpPr>
            <p:cNvPr id="7188" name="Rectangle 11">
              <a:extLst>
                <a:ext uri="{FF2B5EF4-FFF2-40B4-BE49-F238E27FC236}">
                  <a16:creationId xmlns:a16="http://schemas.microsoft.com/office/drawing/2014/main" id="{7FE63661-B34C-3105-5835-F5C94DB5B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9" name="Rectangle 12">
              <a:extLst>
                <a:ext uri="{FF2B5EF4-FFF2-40B4-BE49-F238E27FC236}">
                  <a16:creationId xmlns:a16="http://schemas.microsoft.com/office/drawing/2014/main" id="{DDED496D-0646-A08F-44F9-BE8D43C1F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90" name="Rectangle 13">
              <a:extLst>
                <a:ext uri="{FF2B5EF4-FFF2-40B4-BE49-F238E27FC236}">
                  <a16:creationId xmlns:a16="http://schemas.microsoft.com/office/drawing/2014/main" id="{CB85EB8A-E942-4508-D611-450B73BFB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175" name="Group 14">
            <a:extLst>
              <a:ext uri="{FF2B5EF4-FFF2-40B4-BE49-F238E27FC236}">
                <a16:creationId xmlns:a16="http://schemas.microsoft.com/office/drawing/2014/main" id="{F65E8D64-B0B7-14A5-AFEE-C148AD578014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4495800"/>
            <a:ext cx="609600" cy="914400"/>
            <a:chOff x="4176" y="1584"/>
            <a:chExt cx="384" cy="576"/>
          </a:xfrm>
        </p:grpSpPr>
        <p:sp>
          <p:nvSpPr>
            <p:cNvPr id="7185" name="Rectangle 15">
              <a:extLst>
                <a:ext uri="{FF2B5EF4-FFF2-40B4-BE49-F238E27FC236}">
                  <a16:creationId xmlns:a16="http://schemas.microsoft.com/office/drawing/2014/main" id="{1C8CF801-7667-2C64-F235-26CB09A4F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6" name="Rectangle 16">
              <a:extLst>
                <a:ext uri="{FF2B5EF4-FFF2-40B4-BE49-F238E27FC236}">
                  <a16:creationId xmlns:a16="http://schemas.microsoft.com/office/drawing/2014/main" id="{9C0E4A1E-667B-ED56-7D74-8998AC1D7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7" name="Rectangle 17">
              <a:extLst>
                <a:ext uri="{FF2B5EF4-FFF2-40B4-BE49-F238E27FC236}">
                  <a16:creationId xmlns:a16="http://schemas.microsoft.com/office/drawing/2014/main" id="{AB68E902-0517-F8C6-7A6B-F179E925F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176" name="Group 18">
            <a:extLst>
              <a:ext uri="{FF2B5EF4-FFF2-40B4-BE49-F238E27FC236}">
                <a16:creationId xmlns:a16="http://schemas.microsoft.com/office/drawing/2014/main" id="{1BDCB861-B753-33EC-3758-26A07F3B0832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5638800"/>
            <a:ext cx="609600" cy="914400"/>
            <a:chOff x="4176" y="1584"/>
            <a:chExt cx="384" cy="576"/>
          </a:xfrm>
        </p:grpSpPr>
        <p:sp>
          <p:nvSpPr>
            <p:cNvPr id="7182" name="Rectangle 19">
              <a:extLst>
                <a:ext uri="{FF2B5EF4-FFF2-40B4-BE49-F238E27FC236}">
                  <a16:creationId xmlns:a16="http://schemas.microsoft.com/office/drawing/2014/main" id="{864FC901-A4F1-081B-EB23-E95549456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3" name="Rectangle 20">
              <a:extLst>
                <a:ext uri="{FF2B5EF4-FFF2-40B4-BE49-F238E27FC236}">
                  <a16:creationId xmlns:a16="http://schemas.microsoft.com/office/drawing/2014/main" id="{0F4CE410-CCBC-D62C-969D-5C50DBC47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4" name="Rectangle 21">
              <a:extLst>
                <a:ext uri="{FF2B5EF4-FFF2-40B4-BE49-F238E27FC236}">
                  <a16:creationId xmlns:a16="http://schemas.microsoft.com/office/drawing/2014/main" id="{009B07D1-D6D3-57E5-04E8-6B174B0A9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177" name="Line 22">
            <a:extLst>
              <a:ext uri="{FF2B5EF4-FFF2-40B4-BE49-F238E27FC236}">
                <a16:creationId xmlns:a16="http://schemas.microsoft.com/office/drawing/2014/main" id="{957F63E6-6DEC-E032-3245-99FF9F393C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35052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" name="Rectangle 23">
            <a:extLst>
              <a:ext uri="{FF2B5EF4-FFF2-40B4-BE49-F238E27FC236}">
                <a16:creationId xmlns:a16="http://schemas.microsoft.com/office/drawing/2014/main" id="{F515455B-6F44-9564-4D57-0FD7B2205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133600"/>
            <a:ext cx="1524000" cy="4495800"/>
          </a:xfrm>
          <a:prstGeom prst="rect">
            <a:avLst/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9" name="Line 26">
            <a:extLst>
              <a:ext uri="{FF2B5EF4-FFF2-40B4-BE49-F238E27FC236}">
                <a16:creationId xmlns:a16="http://schemas.microsoft.com/office/drawing/2014/main" id="{1A0D10E3-0342-5804-60D0-D1F3FAEFF7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352800"/>
            <a:ext cx="1600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1407B434-6388-ED58-9C9C-0B1A95110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2017713"/>
            <a:ext cx="35417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class Tree{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int data;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Tree left;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Tree right;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0432FF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void main(){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Tree x,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x = new Tree 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y = new Tree 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x = new Tree 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x = new Tree 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p:sp>
        <p:nvSpPr>
          <p:cNvPr id="7181" name="TextBox 26">
            <a:extLst>
              <a:ext uri="{FF2B5EF4-FFF2-40B4-BE49-F238E27FC236}">
                <a16:creationId xmlns:a16="http://schemas.microsoft.com/office/drawing/2014/main" id="{FC397492-1CA5-F812-58BE-808C93C09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60020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heap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E7288A7-0CDA-F8DA-B09C-0C5F6CB27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59623DE7-ED52-59BE-5B84-0159E71532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Incremental GC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F052FDEB-4DCC-FB1C-37C6-788407DE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Pause time</a:t>
            </a:r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FAE404-EE52-F2E6-F2D4-AC1E37143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2819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Mutator: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class Tree{...}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x = new Tree();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y = new Tree();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z = new Tree();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DE24725-B744-2B92-7C6E-14A9CF1C6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057400"/>
            <a:ext cx="3657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Memory manager: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void *MM_alloc(int n){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if(heap is full)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 gc();  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// GC pause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if(heap is full)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 throw OOM;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addr = ...;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addr;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void gc(){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// any algorithms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DE9670E-DD13-3584-EC8F-8F07DB936F1C}"/>
              </a:ext>
            </a:extLst>
          </p:cNvPr>
          <p:cNvCxnSpPr/>
          <p:nvPr/>
        </p:nvCxnSpPr>
        <p:spPr>
          <a:xfrm flipV="1">
            <a:off x="1447800" y="2514600"/>
            <a:ext cx="1981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E405657D-C1C6-7EA8-D9C0-1E098280D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Pause time</a:t>
            </a:r>
            <a:endParaRPr lang="zh-CN" altLang="en-US"/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88B3C283-18FC-5DF5-C044-5CD7374DC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Long pause time causes troubles:</a:t>
            </a:r>
          </a:p>
          <a:p>
            <a:pPr lvl="1"/>
            <a:r>
              <a:rPr lang="en-US" altLang="zh-CN"/>
              <a:t>no real time guarantees</a:t>
            </a:r>
          </a:p>
          <a:p>
            <a:pPr lvl="2"/>
            <a:r>
              <a:rPr lang="en-US" altLang="zh-CN"/>
              <a:t>think safety critical systems</a:t>
            </a:r>
          </a:p>
          <a:p>
            <a:pPr lvl="1"/>
            <a:r>
              <a:rPr lang="en-US" altLang="zh-CN"/>
              <a:t>slow reponse time</a:t>
            </a:r>
          </a:p>
          <a:p>
            <a:pPr lvl="2"/>
            <a:r>
              <a:rPr lang="en-US" altLang="zh-CN"/>
              <a:t>timeout, communication/transaction lost, ...</a:t>
            </a:r>
          </a:p>
          <a:p>
            <a:r>
              <a:rPr lang="en-US" altLang="zh-CN"/>
              <a:t>Pause time is an important measure for modern GCs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88ED5D7-431D-E9C1-1E9A-B780D7B43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Incremental GC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D0E8439-9CA9-EE9F-8D3F-F183907E3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Basic idea:</a:t>
            </a:r>
          </a:p>
          <a:p>
            <a:pPr lvl="1" eaLnBrk="1" hangingPunct="1"/>
            <a:r>
              <a:rPr lang="en-US" altLang="zh-CN"/>
              <a:t>Interleaving the </a:t>
            </a:r>
            <a:r>
              <a:rPr lang="en-US" altLang="zh-CN">
                <a:solidFill>
                  <a:schemeClr val="folHlink"/>
                </a:solidFill>
              </a:rPr>
              <a:t>mutator</a:t>
            </a:r>
            <a:r>
              <a:rPr lang="en-US" altLang="zh-CN"/>
              <a:t> (the user program) and the collector</a:t>
            </a:r>
          </a:p>
          <a:p>
            <a:pPr lvl="2" eaLnBrk="1" hangingPunct="1"/>
            <a:r>
              <a:rPr lang="en-US" altLang="zh-CN"/>
              <a:t>the collector incremental collects</a:t>
            </a:r>
          </a:p>
          <a:p>
            <a:pPr lvl="1" eaLnBrk="1" hangingPunct="1"/>
            <a:r>
              <a:rPr lang="en-US" altLang="zh-CN"/>
              <a:t>so the collection time is amortized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1FF9718-6F15-369F-C935-9DCA8FD9AE78}"/>
              </a:ext>
            </a:extLst>
          </p:cNvPr>
          <p:cNvSpPr/>
          <p:nvPr/>
        </p:nvSpPr>
        <p:spPr>
          <a:xfrm>
            <a:off x="381000" y="48006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mutator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1478D2-70BA-CADE-4A85-35AD130704E3}"/>
              </a:ext>
            </a:extLst>
          </p:cNvPr>
          <p:cNvSpPr/>
          <p:nvPr/>
        </p:nvSpPr>
        <p:spPr>
          <a:xfrm>
            <a:off x="1524000" y="4953000"/>
            <a:ext cx="20574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gc1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E360D7-9D56-73A9-6399-6FDAFB53D633}"/>
              </a:ext>
            </a:extLst>
          </p:cNvPr>
          <p:cNvSpPr/>
          <p:nvPr/>
        </p:nvSpPr>
        <p:spPr>
          <a:xfrm>
            <a:off x="3581400" y="48006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mutator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06F3AA-142C-49BC-37E1-EB3CD36CB541}"/>
              </a:ext>
            </a:extLst>
          </p:cNvPr>
          <p:cNvSpPr/>
          <p:nvPr/>
        </p:nvSpPr>
        <p:spPr>
          <a:xfrm>
            <a:off x="4724400" y="4953000"/>
            <a:ext cx="20574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gc2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2ED751-14E0-1216-43EE-295B1F9C24EE}"/>
              </a:ext>
            </a:extLst>
          </p:cNvPr>
          <p:cNvSpPr/>
          <p:nvPr/>
        </p:nvSpPr>
        <p:spPr>
          <a:xfrm>
            <a:off x="6781800" y="48006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mutator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96C39E0-241F-AB93-9F99-5C75970C8363}"/>
              </a:ext>
            </a:extLst>
          </p:cNvPr>
          <p:cNvSpPr/>
          <p:nvPr/>
        </p:nvSpPr>
        <p:spPr>
          <a:xfrm>
            <a:off x="381000" y="59436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mutator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FCD095-9EC9-BC0D-58FA-9E89EA496A1D}"/>
              </a:ext>
            </a:extLst>
          </p:cNvPr>
          <p:cNvSpPr/>
          <p:nvPr/>
        </p:nvSpPr>
        <p:spPr>
          <a:xfrm>
            <a:off x="1524000" y="6096000"/>
            <a:ext cx="6858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gc11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DA88A8D-A1E8-4104-209F-35FB4BA3FA0F}"/>
              </a:ext>
            </a:extLst>
          </p:cNvPr>
          <p:cNvSpPr/>
          <p:nvPr/>
        </p:nvSpPr>
        <p:spPr>
          <a:xfrm>
            <a:off x="2209800" y="59436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mutator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0B5D67A-1285-3529-8425-60DB188402E0}"/>
              </a:ext>
            </a:extLst>
          </p:cNvPr>
          <p:cNvSpPr/>
          <p:nvPr/>
        </p:nvSpPr>
        <p:spPr>
          <a:xfrm>
            <a:off x="7010400" y="6096000"/>
            <a:ext cx="838200" cy="381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gc21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720F9C4-5AAB-CC23-411A-4A3236BB6126}"/>
              </a:ext>
            </a:extLst>
          </p:cNvPr>
          <p:cNvSpPr/>
          <p:nvPr/>
        </p:nvSpPr>
        <p:spPr>
          <a:xfrm>
            <a:off x="3352800" y="6096000"/>
            <a:ext cx="6858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gc12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362A41-2105-8D75-D69B-A92A030A401C}"/>
              </a:ext>
            </a:extLst>
          </p:cNvPr>
          <p:cNvSpPr/>
          <p:nvPr/>
        </p:nvSpPr>
        <p:spPr>
          <a:xfrm>
            <a:off x="4038600" y="59436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mutator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19313F-652C-5B85-65F1-272C190611E8}"/>
              </a:ext>
            </a:extLst>
          </p:cNvPr>
          <p:cNvSpPr/>
          <p:nvPr/>
        </p:nvSpPr>
        <p:spPr>
          <a:xfrm>
            <a:off x="5181600" y="6096000"/>
            <a:ext cx="685800" cy="381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gc13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8242293-33E0-8989-3C72-00F0E6E26784}"/>
              </a:ext>
            </a:extLst>
          </p:cNvPr>
          <p:cNvSpPr/>
          <p:nvPr/>
        </p:nvSpPr>
        <p:spPr>
          <a:xfrm>
            <a:off x="5867400" y="5943600"/>
            <a:ext cx="1143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mutator</a:t>
            </a:r>
            <a:endParaRPr lang="zh-CN" altLang="en-US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D9DA02F-0339-ED9A-A0A3-00CFF52B3CAF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866900" y="5334000"/>
            <a:ext cx="685800" cy="762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8AE976D-2FE5-0FCF-6094-B7311F826173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2552700" y="5334000"/>
            <a:ext cx="1143000" cy="762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751A4B4-6255-2EAB-837A-D2185AAD9B19}"/>
              </a:ext>
            </a:extLst>
          </p:cNvPr>
          <p:cNvCxnSpPr>
            <a:stCxn id="5" idx="2"/>
          </p:cNvCxnSpPr>
          <p:nvPr/>
        </p:nvCxnSpPr>
        <p:spPr>
          <a:xfrm>
            <a:off x="2552700" y="5334000"/>
            <a:ext cx="3086100" cy="7620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652FAD27-BFF8-367B-7985-C900020FD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(copying)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0533C97-D0CA-6FA7-2310-4E7A66C73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76600"/>
            <a:ext cx="1905000" cy="3352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C355B010-AF0F-7721-8B22-AD01F7503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1905000" cy="3352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3AD66F18-3846-ED5C-F728-2BBC1223C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05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80934" name="Line 6">
            <a:extLst>
              <a:ext uri="{FF2B5EF4-FFF2-40B4-BE49-F238E27FC236}">
                <a16:creationId xmlns:a16="http://schemas.microsoft.com/office/drawing/2014/main" id="{6EB64283-6A08-56B7-EA5C-54624E8BCA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1" name="Line 7">
            <a:extLst>
              <a:ext uri="{FF2B5EF4-FFF2-40B4-BE49-F238E27FC236}">
                <a16:creationId xmlns:a16="http://schemas.microsoft.com/office/drawing/2014/main" id="{C4B3D996-F32D-C1D9-51E5-B6C1EDA9BA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1148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2" name="Line 8">
            <a:extLst>
              <a:ext uri="{FF2B5EF4-FFF2-40B4-BE49-F238E27FC236}">
                <a16:creationId xmlns:a16="http://schemas.microsoft.com/office/drawing/2014/main" id="{FFCE901A-B93F-4DC6-FA3A-BAA15B504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10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3" name="Line 9">
            <a:extLst>
              <a:ext uri="{FF2B5EF4-FFF2-40B4-BE49-F238E27FC236}">
                <a16:creationId xmlns:a16="http://schemas.microsoft.com/office/drawing/2014/main" id="{11DF791F-D5C8-6934-43BD-6D67153D19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343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6A9E071F-F984-BC8B-8C18-4A0F688A9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  <p:sp>
        <p:nvSpPr>
          <p:cNvPr id="57355" name="Rectangle 11">
            <a:extLst>
              <a:ext uri="{FF2B5EF4-FFF2-40B4-BE49-F238E27FC236}">
                <a16:creationId xmlns:a16="http://schemas.microsoft.com/office/drawing/2014/main" id="{F7EB29CF-0F2A-31DA-A091-42D3845C5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10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57356" name="Rectangle 12">
            <a:extLst>
              <a:ext uri="{FF2B5EF4-FFF2-40B4-BE49-F238E27FC236}">
                <a16:creationId xmlns:a16="http://schemas.microsoft.com/office/drawing/2014/main" id="{A20A0329-5546-423B-9840-CA98FC300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029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7357" name="Rectangle 13">
            <a:extLst>
              <a:ext uri="{FF2B5EF4-FFF2-40B4-BE49-F238E27FC236}">
                <a16:creationId xmlns:a16="http://schemas.microsoft.com/office/drawing/2014/main" id="{E8E6857F-620C-951F-C796-A91C8F944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34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57358" name="Rectangle 14">
            <a:extLst>
              <a:ext uri="{FF2B5EF4-FFF2-40B4-BE49-F238E27FC236}">
                <a16:creationId xmlns:a16="http://schemas.microsoft.com/office/drawing/2014/main" id="{4A7AAC21-5A46-9126-A975-0977986B2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638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7359" name="Rectangle 15">
            <a:extLst>
              <a:ext uri="{FF2B5EF4-FFF2-40B4-BE49-F238E27FC236}">
                <a16:creationId xmlns:a16="http://schemas.microsoft.com/office/drawing/2014/main" id="{914FC938-3A4E-AD25-F77B-81E553B3C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943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57360" name="Rectangle 16">
            <a:extLst>
              <a:ext uri="{FF2B5EF4-FFF2-40B4-BE49-F238E27FC236}">
                <a16:creationId xmlns:a16="http://schemas.microsoft.com/office/drawing/2014/main" id="{6C73E67E-F863-E8B9-0CA9-F8B4FDE32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00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7361" name="Rectangle 17">
            <a:extLst>
              <a:ext uri="{FF2B5EF4-FFF2-40B4-BE49-F238E27FC236}">
                <a16:creationId xmlns:a16="http://schemas.microsoft.com/office/drawing/2014/main" id="{4E8DD429-AD1C-7DCA-CB71-DC0ACDF32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05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57362" name="Rectangle 18">
            <a:extLst>
              <a:ext uri="{FF2B5EF4-FFF2-40B4-BE49-F238E27FC236}">
                <a16:creationId xmlns:a16="http://schemas.microsoft.com/office/drawing/2014/main" id="{47AC24BF-48A3-2DE7-F6A0-2C7E1A65F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733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7363" name="Rectangle 19">
            <a:extLst>
              <a:ext uri="{FF2B5EF4-FFF2-40B4-BE49-F238E27FC236}">
                <a16:creationId xmlns:a16="http://schemas.microsoft.com/office/drawing/2014/main" id="{34F8B9C9-8615-C152-EB13-82648BCBD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380948" name="Rectangle 20">
            <a:extLst>
              <a:ext uri="{FF2B5EF4-FFF2-40B4-BE49-F238E27FC236}">
                <a16:creationId xmlns:a16="http://schemas.microsoft.com/office/drawing/2014/main" id="{F90E4DF9-54D2-299E-A512-F2F6DEC5D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80949" name="Rectangle 21">
            <a:extLst>
              <a:ext uri="{FF2B5EF4-FFF2-40B4-BE49-F238E27FC236}">
                <a16:creationId xmlns:a16="http://schemas.microsoft.com/office/drawing/2014/main" id="{79E0D68F-D92E-95FE-13CE-09740162E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81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80950" name="Line 22">
            <a:extLst>
              <a:ext uri="{FF2B5EF4-FFF2-40B4-BE49-F238E27FC236}">
                <a16:creationId xmlns:a16="http://schemas.microsoft.com/office/drawing/2014/main" id="{94894715-EAF3-E59E-72AF-4CC3830254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0951" name="Line 23">
            <a:extLst>
              <a:ext uri="{FF2B5EF4-FFF2-40B4-BE49-F238E27FC236}">
                <a16:creationId xmlns:a16="http://schemas.microsoft.com/office/drawing/2014/main" id="{F63F89EE-41E1-9E84-836F-CCADDDFFCD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276600"/>
            <a:ext cx="1295400" cy="381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0952" name="Line 24">
            <a:extLst>
              <a:ext uri="{FF2B5EF4-FFF2-40B4-BE49-F238E27FC236}">
                <a16:creationId xmlns:a16="http://schemas.microsoft.com/office/drawing/2014/main" id="{787A12FF-F675-AE04-2655-EC9D2B515C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886200"/>
            <a:ext cx="1524000" cy="114300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0953" name="Line 25">
            <a:extLst>
              <a:ext uri="{FF2B5EF4-FFF2-40B4-BE49-F238E27FC236}">
                <a16:creationId xmlns:a16="http://schemas.microsoft.com/office/drawing/2014/main" id="{49BBDB25-1A65-5D78-A86D-94DD0E9533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0954" name="Line 26">
            <a:extLst>
              <a:ext uri="{FF2B5EF4-FFF2-40B4-BE49-F238E27FC236}">
                <a16:creationId xmlns:a16="http://schemas.microsoft.com/office/drawing/2014/main" id="{E5340E95-A6FE-3718-746D-F8B7A3448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0955" name="Text Box 27">
            <a:extLst>
              <a:ext uri="{FF2B5EF4-FFF2-40B4-BE49-F238E27FC236}">
                <a16:creationId xmlns:a16="http://schemas.microsoft.com/office/drawing/2014/main" id="{3A4E29F0-744E-A760-7DE8-8E9129F1A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scan</a:t>
            </a:r>
          </a:p>
        </p:txBody>
      </p:sp>
      <p:sp>
        <p:nvSpPr>
          <p:cNvPr id="380956" name="Text Box 28">
            <a:extLst>
              <a:ext uri="{FF2B5EF4-FFF2-40B4-BE49-F238E27FC236}">
                <a16:creationId xmlns:a16="http://schemas.microsoft.com/office/drawing/2014/main" id="{C028DCFC-597B-5EFE-4D4F-32BA7FCC8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3463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start</a:t>
            </a:r>
          </a:p>
        </p:txBody>
      </p:sp>
      <p:sp>
        <p:nvSpPr>
          <p:cNvPr id="380957" name="Rectangle 29">
            <a:extLst>
              <a:ext uri="{FF2B5EF4-FFF2-40B4-BE49-F238E27FC236}">
                <a16:creationId xmlns:a16="http://schemas.microsoft.com/office/drawing/2014/main" id="{3AAEA567-A73B-E98B-802F-6ECC93728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019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80958" name="Rectangle 30">
            <a:extLst>
              <a:ext uri="{FF2B5EF4-FFF2-40B4-BE49-F238E27FC236}">
                <a16:creationId xmlns:a16="http://schemas.microsoft.com/office/drawing/2014/main" id="{DD05AF3F-2203-0FA8-D8DC-99B75A86D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324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7CFD0752-AB9D-6E10-A5EF-C73DD6611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57400"/>
            <a:ext cx="2819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Mutator: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class Tree{...}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trigger GC...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x = new Tree(F);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y = new Tree(.);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z = new Tree(.);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7F3B6233-4807-8E38-96B3-2EB840C7D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828800"/>
            <a:ext cx="2133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Actual code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runs: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trigger GC...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copy(A);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x = new Tree(F);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y = new Tree(.);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copy(D);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z = new Tree(.);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809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8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8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8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48" grpId="0" animBg="1"/>
      <p:bldP spid="380949" grpId="0" animBg="1"/>
      <p:bldP spid="380955" grpId="0"/>
      <p:bldP spid="380956" grpId="0"/>
      <p:bldP spid="380957" grpId="0" animBg="1"/>
      <p:bldP spid="380958" grpId="0" animBg="1"/>
      <p:bldP spid="3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B037CF2-2A70-AD06-C45A-EF3799EAA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Tricky than first looks...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74F81E31-669D-9D49-C61B-6C922E9AD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76600"/>
            <a:ext cx="1905000" cy="3352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E449447B-8CB4-2C3B-36C5-E7DBF99C6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1905000" cy="3352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5892891F-ACDA-6C2F-08F8-433EE4883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05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8374" name="Line 7">
            <a:extLst>
              <a:ext uri="{FF2B5EF4-FFF2-40B4-BE49-F238E27FC236}">
                <a16:creationId xmlns:a16="http://schemas.microsoft.com/office/drawing/2014/main" id="{F39F82AD-A9B4-1A71-8AE1-DB70223A77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1148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5" name="Line 8">
            <a:extLst>
              <a:ext uri="{FF2B5EF4-FFF2-40B4-BE49-F238E27FC236}">
                <a16:creationId xmlns:a16="http://schemas.microsoft.com/office/drawing/2014/main" id="{6DCB2FE4-84D6-FD25-5E64-2BCCC133AA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10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6" name="Line 9">
            <a:extLst>
              <a:ext uri="{FF2B5EF4-FFF2-40B4-BE49-F238E27FC236}">
                <a16:creationId xmlns:a16="http://schemas.microsoft.com/office/drawing/2014/main" id="{61C3A5BA-06FC-49B1-6EB6-41D6BD2A9A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343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7" name="Text Box 10">
            <a:extLst>
              <a:ext uri="{FF2B5EF4-FFF2-40B4-BE49-F238E27FC236}">
                <a16:creationId xmlns:a16="http://schemas.microsoft.com/office/drawing/2014/main" id="{3CD003CC-390F-053B-6135-7857B469E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  <p:sp>
        <p:nvSpPr>
          <p:cNvPr id="58378" name="Rectangle 11">
            <a:extLst>
              <a:ext uri="{FF2B5EF4-FFF2-40B4-BE49-F238E27FC236}">
                <a16:creationId xmlns:a16="http://schemas.microsoft.com/office/drawing/2014/main" id="{D9CB5674-D59D-371D-E2AD-DD7B0C18A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10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58379" name="Rectangle 12">
            <a:extLst>
              <a:ext uri="{FF2B5EF4-FFF2-40B4-BE49-F238E27FC236}">
                <a16:creationId xmlns:a16="http://schemas.microsoft.com/office/drawing/2014/main" id="{377BAC75-48BE-A8C7-49EE-6BB02891B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0292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8380" name="Rectangle 13">
            <a:extLst>
              <a:ext uri="{FF2B5EF4-FFF2-40B4-BE49-F238E27FC236}">
                <a16:creationId xmlns:a16="http://schemas.microsoft.com/office/drawing/2014/main" id="{F6838085-40F8-8F57-3EF3-B52183E07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34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58381" name="Rectangle 14">
            <a:extLst>
              <a:ext uri="{FF2B5EF4-FFF2-40B4-BE49-F238E27FC236}">
                <a16:creationId xmlns:a16="http://schemas.microsoft.com/office/drawing/2014/main" id="{884D673D-9888-7062-8D70-8F0642249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638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8382" name="Rectangle 15">
            <a:extLst>
              <a:ext uri="{FF2B5EF4-FFF2-40B4-BE49-F238E27FC236}">
                <a16:creationId xmlns:a16="http://schemas.microsoft.com/office/drawing/2014/main" id="{E458E8A6-C52F-777F-4680-7610FDF5B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943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58383" name="Rectangle 16">
            <a:extLst>
              <a:ext uri="{FF2B5EF4-FFF2-40B4-BE49-F238E27FC236}">
                <a16:creationId xmlns:a16="http://schemas.microsoft.com/office/drawing/2014/main" id="{4B85E402-361A-655B-8E78-22087258B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00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8384" name="Rectangle 17">
            <a:extLst>
              <a:ext uri="{FF2B5EF4-FFF2-40B4-BE49-F238E27FC236}">
                <a16:creationId xmlns:a16="http://schemas.microsoft.com/office/drawing/2014/main" id="{CBAFD2E1-B09D-2073-0173-D49A1394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05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58385" name="Rectangle 18">
            <a:extLst>
              <a:ext uri="{FF2B5EF4-FFF2-40B4-BE49-F238E27FC236}">
                <a16:creationId xmlns:a16="http://schemas.microsoft.com/office/drawing/2014/main" id="{D907C581-408E-1929-AAA7-04FD8FC1D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733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8386" name="Rectangle 19">
            <a:extLst>
              <a:ext uri="{FF2B5EF4-FFF2-40B4-BE49-F238E27FC236}">
                <a16:creationId xmlns:a16="http://schemas.microsoft.com/office/drawing/2014/main" id="{CC4EFAAE-6C9B-457B-B801-92F1C295C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58387" name="Rectangle 20">
            <a:extLst>
              <a:ext uri="{FF2B5EF4-FFF2-40B4-BE49-F238E27FC236}">
                <a16:creationId xmlns:a16="http://schemas.microsoft.com/office/drawing/2014/main" id="{51B2D859-DC96-8D49-3AAD-98D441471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8388" name="Rectangle 21">
            <a:extLst>
              <a:ext uri="{FF2B5EF4-FFF2-40B4-BE49-F238E27FC236}">
                <a16:creationId xmlns:a16="http://schemas.microsoft.com/office/drawing/2014/main" id="{AD2C1BF7-53EA-EEAE-5E6B-64BB2FAE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81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58389" name="Line 22">
            <a:extLst>
              <a:ext uri="{FF2B5EF4-FFF2-40B4-BE49-F238E27FC236}">
                <a16:creationId xmlns:a16="http://schemas.microsoft.com/office/drawing/2014/main" id="{E3A11347-E7D4-732B-3F52-BD5B8C506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0" name="Line 24">
            <a:extLst>
              <a:ext uri="{FF2B5EF4-FFF2-40B4-BE49-F238E27FC236}">
                <a16:creationId xmlns:a16="http://schemas.microsoft.com/office/drawing/2014/main" id="{42977213-E614-AFDE-96A7-9DE50724E6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886200"/>
            <a:ext cx="457200" cy="1752600"/>
          </a:xfrm>
          <a:prstGeom prst="line">
            <a:avLst/>
          </a:prstGeom>
          <a:noFill/>
          <a:ln w="9525">
            <a:solidFill>
              <a:srgbClr val="8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1" name="Line 25">
            <a:extLst>
              <a:ext uri="{FF2B5EF4-FFF2-40B4-BE49-F238E27FC236}">
                <a16:creationId xmlns:a16="http://schemas.microsoft.com/office/drawing/2014/main" id="{2DE3FAD3-3CD3-5DD4-55E1-D11ECC5E73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2" name="Line 26">
            <a:extLst>
              <a:ext uri="{FF2B5EF4-FFF2-40B4-BE49-F238E27FC236}">
                <a16:creationId xmlns:a16="http://schemas.microsoft.com/office/drawing/2014/main" id="{C4E47D24-B71C-4F39-FCFF-40576E712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3" name="Text Box 27">
            <a:extLst>
              <a:ext uri="{FF2B5EF4-FFF2-40B4-BE49-F238E27FC236}">
                <a16:creationId xmlns:a16="http://schemas.microsoft.com/office/drawing/2014/main" id="{A789AEFC-58DA-D38C-E80C-8FD8ED0E0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scan</a:t>
            </a:r>
          </a:p>
        </p:txBody>
      </p:sp>
      <p:sp>
        <p:nvSpPr>
          <p:cNvPr id="58394" name="Text Box 28">
            <a:extLst>
              <a:ext uri="{FF2B5EF4-FFF2-40B4-BE49-F238E27FC236}">
                <a16:creationId xmlns:a16="http://schemas.microsoft.com/office/drawing/2014/main" id="{8FA80621-CF02-8EA0-657E-74504E067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3463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start</a:t>
            </a:r>
          </a:p>
        </p:txBody>
      </p:sp>
      <p:sp>
        <p:nvSpPr>
          <p:cNvPr id="58395" name="Rectangle 29">
            <a:extLst>
              <a:ext uri="{FF2B5EF4-FFF2-40B4-BE49-F238E27FC236}">
                <a16:creationId xmlns:a16="http://schemas.microsoft.com/office/drawing/2014/main" id="{2A462402-81F8-2B35-FD84-ECB5A1718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019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8396" name="Rectangle 30">
            <a:extLst>
              <a:ext uri="{FF2B5EF4-FFF2-40B4-BE49-F238E27FC236}">
                <a16:creationId xmlns:a16="http://schemas.microsoft.com/office/drawing/2014/main" id="{3B02BC53-C3DC-7492-FEC7-450CC509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324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8E7937E5-DD7D-AACB-EDE0-4838A125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57400"/>
            <a:ext cx="2819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Mutator: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class Tree{...}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trigger GC...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x = new Tree(F);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y = new Tree(G);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A.f = D;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C.f = null;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z = new Tree(.);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4184998C-2A43-42DC-6833-3AF0E0E6D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828800"/>
            <a:ext cx="2133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Actual code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runs: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trigger GC...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copy(A);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x = new Tree(F);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y = new Tree(G);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copy(D);???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z = new Tree(.);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58399" name="Rectangle 29">
            <a:extLst>
              <a:ext uri="{FF2B5EF4-FFF2-40B4-BE49-F238E27FC236}">
                <a16:creationId xmlns:a16="http://schemas.microsoft.com/office/drawing/2014/main" id="{CD1F5786-6103-FA2C-2C24-A8728E2EE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6019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8400" name="Rectangle 30">
            <a:extLst>
              <a:ext uri="{FF2B5EF4-FFF2-40B4-BE49-F238E27FC236}">
                <a16:creationId xmlns:a16="http://schemas.microsoft.com/office/drawing/2014/main" id="{533AE272-0B3A-A282-B047-8C80BE4A8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6324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G</a:t>
            </a:r>
          </a:p>
        </p:txBody>
      </p:sp>
      <p:sp>
        <p:nvSpPr>
          <p:cNvPr id="58401" name="Rectangle 20">
            <a:extLst>
              <a:ext uri="{FF2B5EF4-FFF2-40B4-BE49-F238E27FC236}">
                <a16:creationId xmlns:a16="http://schemas.microsoft.com/office/drawing/2014/main" id="{F8914806-7724-6352-F268-1BDED3998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76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8402" name="Rectangle 21">
            <a:extLst>
              <a:ext uri="{FF2B5EF4-FFF2-40B4-BE49-F238E27FC236}">
                <a16:creationId xmlns:a16="http://schemas.microsoft.com/office/drawing/2014/main" id="{AC6AA6A7-DF18-5309-9794-48D6448B1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581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DB8DD8D-932D-3307-0510-F27818C30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Tricolor abstraction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C10D4CA6-DFBE-CB2F-8F69-9D8629F39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76600"/>
            <a:ext cx="1905000" cy="3352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EA72DE55-2FB2-9836-A94C-3C16AAB5B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1905000" cy="3352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6C6589DB-3A3E-3B2B-3F44-2A99D034A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05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9398" name="Line 7">
            <a:extLst>
              <a:ext uri="{FF2B5EF4-FFF2-40B4-BE49-F238E27FC236}">
                <a16:creationId xmlns:a16="http://schemas.microsoft.com/office/drawing/2014/main" id="{38623EC0-6482-159C-4255-CBCAF9AE46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1148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9" name="Line 8">
            <a:extLst>
              <a:ext uri="{FF2B5EF4-FFF2-40B4-BE49-F238E27FC236}">
                <a16:creationId xmlns:a16="http://schemas.microsoft.com/office/drawing/2014/main" id="{36AD8C78-FDF9-8D71-6C33-281A0EA66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10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0" name="Line 9">
            <a:extLst>
              <a:ext uri="{FF2B5EF4-FFF2-40B4-BE49-F238E27FC236}">
                <a16:creationId xmlns:a16="http://schemas.microsoft.com/office/drawing/2014/main" id="{15B4C8B6-B14D-84C4-2C34-0BF070514E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343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1" name="Text Box 10">
            <a:extLst>
              <a:ext uri="{FF2B5EF4-FFF2-40B4-BE49-F238E27FC236}">
                <a16:creationId xmlns:a16="http://schemas.microsoft.com/office/drawing/2014/main" id="{5AB4B568-44F2-2D51-BC0F-0FC9AAAA8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  <p:sp>
        <p:nvSpPr>
          <p:cNvPr id="59402" name="Rectangle 11">
            <a:extLst>
              <a:ext uri="{FF2B5EF4-FFF2-40B4-BE49-F238E27FC236}">
                <a16:creationId xmlns:a16="http://schemas.microsoft.com/office/drawing/2014/main" id="{78EBB298-60B1-E96A-39E9-FE8D51AF4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10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59403" name="Rectangle 12">
            <a:extLst>
              <a:ext uri="{FF2B5EF4-FFF2-40B4-BE49-F238E27FC236}">
                <a16:creationId xmlns:a16="http://schemas.microsoft.com/office/drawing/2014/main" id="{E141EE32-FDDB-F73C-3F15-2DF750614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029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9404" name="Rectangle 13">
            <a:extLst>
              <a:ext uri="{FF2B5EF4-FFF2-40B4-BE49-F238E27FC236}">
                <a16:creationId xmlns:a16="http://schemas.microsoft.com/office/drawing/2014/main" id="{FAFBF22F-E331-DAFF-9EED-8202DFC69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34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59405" name="Rectangle 14">
            <a:extLst>
              <a:ext uri="{FF2B5EF4-FFF2-40B4-BE49-F238E27FC236}">
                <a16:creationId xmlns:a16="http://schemas.microsoft.com/office/drawing/2014/main" id="{8B939910-37AD-A866-E59C-1160AA449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6388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9406" name="Rectangle 15">
            <a:extLst>
              <a:ext uri="{FF2B5EF4-FFF2-40B4-BE49-F238E27FC236}">
                <a16:creationId xmlns:a16="http://schemas.microsoft.com/office/drawing/2014/main" id="{6CC89F57-92FC-7A15-7104-4E62A3486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9436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59407" name="Rectangle 16">
            <a:extLst>
              <a:ext uri="{FF2B5EF4-FFF2-40B4-BE49-F238E27FC236}">
                <a16:creationId xmlns:a16="http://schemas.microsoft.com/office/drawing/2014/main" id="{720CF570-BFF8-E993-22B3-73769EA4C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00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9408" name="Rectangle 17">
            <a:extLst>
              <a:ext uri="{FF2B5EF4-FFF2-40B4-BE49-F238E27FC236}">
                <a16:creationId xmlns:a16="http://schemas.microsoft.com/office/drawing/2014/main" id="{8BC33585-7C00-008A-1BD3-EC7979E16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05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59409" name="Rectangle 18">
            <a:extLst>
              <a:ext uri="{FF2B5EF4-FFF2-40B4-BE49-F238E27FC236}">
                <a16:creationId xmlns:a16="http://schemas.microsoft.com/office/drawing/2014/main" id="{4504BE66-6783-E389-B762-1011538E4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733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9410" name="Rectangle 19">
            <a:extLst>
              <a:ext uri="{FF2B5EF4-FFF2-40B4-BE49-F238E27FC236}">
                <a16:creationId xmlns:a16="http://schemas.microsoft.com/office/drawing/2014/main" id="{2AD36271-B689-520D-7321-3932E5730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380950" name="Line 22">
            <a:extLst>
              <a:ext uri="{FF2B5EF4-FFF2-40B4-BE49-F238E27FC236}">
                <a16:creationId xmlns:a16="http://schemas.microsoft.com/office/drawing/2014/main" id="{DD0DD9BF-4ECD-BF45-D4B4-E12D3CC63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7432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852A4AB6-0B53-1BAD-A169-C925C6E13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57400"/>
            <a:ext cx="2819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Mutator: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class Tree{...}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trigger GC...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x = new Tree(F);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y = new Tree(G);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A.f = D;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C.f = null;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z = new Tree(.);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1F4B3C4E-D9A7-885E-7D6A-A2CF695B2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828800"/>
            <a:ext cx="2133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Actual code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runs: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trigger GC...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copy(A);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x = new Tree(F);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y = new Tree(G);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copy(D);???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z = new Tree(.);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F0E69F5-FC9D-C899-4F5C-82C4D6CC65F7}"/>
              </a:ext>
            </a:extLst>
          </p:cNvPr>
          <p:cNvSpPr/>
          <p:nvPr/>
        </p:nvSpPr>
        <p:spPr>
          <a:xfrm>
            <a:off x="152400" y="5715000"/>
            <a:ext cx="7620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init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73F171E-FD73-947B-A891-A842DB6C0C04}"/>
              </a:ext>
            </a:extLst>
          </p:cNvPr>
          <p:cNvSpPr/>
          <p:nvPr/>
        </p:nvSpPr>
        <p:spPr>
          <a:xfrm>
            <a:off x="1219200" y="5715000"/>
            <a:ext cx="7620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copied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1728B333-176B-288B-7EEF-57B5666E4138}"/>
              </a:ext>
            </a:extLst>
          </p:cNvPr>
          <p:cNvSpPr/>
          <p:nvPr/>
        </p:nvSpPr>
        <p:spPr>
          <a:xfrm>
            <a:off x="2286000" y="5715000"/>
            <a:ext cx="762000" cy="685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done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9417" name="Line 22">
            <a:extLst>
              <a:ext uri="{FF2B5EF4-FFF2-40B4-BE49-F238E27FC236}">
                <a16:creationId xmlns:a16="http://schemas.microsoft.com/office/drawing/2014/main" id="{75491BE4-4986-86FD-EC0C-E35E239AB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09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8" name="Line 22">
            <a:extLst>
              <a:ext uri="{FF2B5EF4-FFF2-40B4-BE49-F238E27FC236}">
                <a16:creationId xmlns:a16="http://schemas.microsoft.com/office/drawing/2014/main" id="{4970CBC1-2791-8B94-0F03-F1CBFC9729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609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B1FB39B9-B337-AEBA-FED0-64DEEA941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457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sz="2000"/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9B4AC8CF-EBC9-5E0C-9639-32D82CA9D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81400"/>
            <a:ext cx="457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44" name="Line 22">
            <a:extLst>
              <a:ext uri="{FF2B5EF4-FFF2-40B4-BE49-F238E27FC236}">
                <a16:creationId xmlns:a16="http://schemas.microsoft.com/office/drawing/2014/main" id="{E647813A-D659-D725-BFC8-7CA1627D3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6670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25">
            <a:extLst>
              <a:ext uri="{FF2B5EF4-FFF2-40B4-BE49-F238E27FC236}">
                <a16:creationId xmlns:a16="http://schemas.microsoft.com/office/drawing/2014/main" id="{2B7ED672-2996-D666-D424-EC5775B975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26">
            <a:extLst>
              <a:ext uri="{FF2B5EF4-FFF2-40B4-BE49-F238E27FC236}">
                <a16:creationId xmlns:a16="http://schemas.microsoft.com/office/drawing/2014/main" id="{62892235-289F-8380-F878-35C7F0FFA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Text Box 27">
            <a:extLst>
              <a:ext uri="{FF2B5EF4-FFF2-40B4-BE49-F238E27FC236}">
                <a16:creationId xmlns:a16="http://schemas.microsoft.com/office/drawing/2014/main" id="{184E1602-3461-1782-EB8D-5FFCC760B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scan</a:t>
            </a:r>
          </a:p>
        </p:txBody>
      </p:sp>
      <p:sp>
        <p:nvSpPr>
          <p:cNvPr id="48" name="Text Box 28">
            <a:extLst>
              <a:ext uri="{FF2B5EF4-FFF2-40B4-BE49-F238E27FC236}">
                <a16:creationId xmlns:a16="http://schemas.microsoft.com/office/drawing/2014/main" id="{1E2C083B-C0BD-72EA-310D-737FDE0F9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3463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start</a:t>
            </a:r>
          </a:p>
        </p:txBody>
      </p:sp>
      <p:sp>
        <p:nvSpPr>
          <p:cNvPr id="49" name="Rectangle 29">
            <a:extLst>
              <a:ext uri="{FF2B5EF4-FFF2-40B4-BE49-F238E27FC236}">
                <a16:creationId xmlns:a16="http://schemas.microsoft.com/office/drawing/2014/main" id="{88BD6DD6-16E6-F1C3-A0B7-81DBC2182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019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3CFDDDA9-761F-D90C-A339-D35431B16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324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</a:t>
            </a: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EBBAEC14-31D3-E8EC-8995-E179C5BAC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76600"/>
            <a:ext cx="457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sz="2000"/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C6589716-A8E0-24B2-B3C1-AC2330048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581400"/>
            <a:ext cx="457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80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7" grpId="0"/>
      <p:bldP spid="48" grpId="0"/>
      <p:bldP spid="49" grpId="0" animBg="1"/>
      <p:bldP spid="50" grpId="0" animBg="1"/>
      <p:bldP spid="51" grpId="0" animBg="1"/>
      <p:bldP spid="5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34DE9BC-D21D-2A5F-C2E5-DB26B73E5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Tricolor abstraction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2603A2CA-C3DE-B565-95B8-AE2084537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76600"/>
            <a:ext cx="1905000" cy="3352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AB4FE9CC-BFE4-B434-E0B1-86B60346F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1905000" cy="3352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2B83F6C1-3C19-1BE4-BAA1-2C82D7048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505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0422" name="Line 7">
            <a:extLst>
              <a:ext uri="{FF2B5EF4-FFF2-40B4-BE49-F238E27FC236}">
                <a16:creationId xmlns:a16="http://schemas.microsoft.com/office/drawing/2014/main" id="{5D6DA924-214E-F001-0BBC-ED902434B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1148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3" name="Line 8">
            <a:extLst>
              <a:ext uri="{FF2B5EF4-FFF2-40B4-BE49-F238E27FC236}">
                <a16:creationId xmlns:a16="http://schemas.microsoft.com/office/drawing/2014/main" id="{778D2A11-74C0-6EE2-46C1-D0B769209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410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4" name="Line 9">
            <a:extLst>
              <a:ext uri="{FF2B5EF4-FFF2-40B4-BE49-F238E27FC236}">
                <a16:creationId xmlns:a16="http://schemas.microsoft.com/office/drawing/2014/main" id="{2F5B2DC8-3A8E-4AEC-1E0C-A71AA8415D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4343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5" name="Text Box 10">
            <a:extLst>
              <a:ext uri="{FF2B5EF4-FFF2-40B4-BE49-F238E27FC236}">
                <a16:creationId xmlns:a16="http://schemas.microsoft.com/office/drawing/2014/main" id="{C2601C94-0388-A4C0-B33D-5071766DA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  <p:sp>
        <p:nvSpPr>
          <p:cNvPr id="60426" name="Rectangle 11">
            <a:extLst>
              <a:ext uri="{FF2B5EF4-FFF2-40B4-BE49-F238E27FC236}">
                <a16:creationId xmlns:a16="http://schemas.microsoft.com/office/drawing/2014/main" id="{1F27C490-A660-1201-B724-22FD2C3AF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10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60427" name="Rectangle 12">
            <a:extLst>
              <a:ext uri="{FF2B5EF4-FFF2-40B4-BE49-F238E27FC236}">
                <a16:creationId xmlns:a16="http://schemas.microsoft.com/office/drawing/2014/main" id="{0C254167-B66C-6F8D-D375-A0B2B70E1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029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0428" name="Rectangle 13">
            <a:extLst>
              <a:ext uri="{FF2B5EF4-FFF2-40B4-BE49-F238E27FC236}">
                <a16:creationId xmlns:a16="http://schemas.microsoft.com/office/drawing/2014/main" id="{FD95B2FD-100F-276F-2497-2D29FFB65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34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60429" name="Rectangle 14">
            <a:extLst>
              <a:ext uri="{FF2B5EF4-FFF2-40B4-BE49-F238E27FC236}">
                <a16:creationId xmlns:a16="http://schemas.microsoft.com/office/drawing/2014/main" id="{2E61D6D8-5291-53DA-91CC-C11E3DC5F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6388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0430" name="Rectangle 15">
            <a:extLst>
              <a:ext uri="{FF2B5EF4-FFF2-40B4-BE49-F238E27FC236}">
                <a16:creationId xmlns:a16="http://schemas.microsoft.com/office/drawing/2014/main" id="{39B8312F-961F-FC9F-CD4F-49D44987C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9436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60431" name="Rectangle 16">
            <a:extLst>
              <a:ext uri="{FF2B5EF4-FFF2-40B4-BE49-F238E27FC236}">
                <a16:creationId xmlns:a16="http://schemas.microsoft.com/office/drawing/2014/main" id="{010EA309-53EF-13AD-48FD-E3E4FD024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800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0432" name="Rectangle 17">
            <a:extLst>
              <a:ext uri="{FF2B5EF4-FFF2-40B4-BE49-F238E27FC236}">
                <a16:creationId xmlns:a16="http://schemas.microsoft.com/office/drawing/2014/main" id="{F61FF39E-001F-D41F-B812-2E57A634B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054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60433" name="Rectangle 18">
            <a:extLst>
              <a:ext uri="{FF2B5EF4-FFF2-40B4-BE49-F238E27FC236}">
                <a16:creationId xmlns:a16="http://schemas.microsoft.com/office/drawing/2014/main" id="{F059CC2D-3A01-E65B-B7AE-41BE1BF46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733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0434" name="Rectangle 19">
            <a:extLst>
              <a:ext uri="{FF2B5EF4-FFF2-40B4-BE49-F238E27FC236}">
                <a16:creationId xmlns:a16="http://schemas.microsoft.com/office/drawing/2014/main" id="{BA03E5EF-064F-FA7D-A062-499E9EFF4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38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77011010-31F1-B47E-0C6F-490AA8CDC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57400"/>
            <a:ext cx="2819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Mutator: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class Tree{...}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trigger GC...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x = new Tree(F);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y = new Tree(G);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A.f = D;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C.f = null;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z = new Tree(.);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F378F0C7-4E8E-B548-81F5-B249430BD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828800"/>
            <a:ext cx="2133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Actual code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runs: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latin typeface="Courier New" pitchFamily="49" charset="0"/>
                <a:ea typeface="+mn-ea"/>
              </a:rPr>
              <a:t>// trigger GC...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copy(A);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x = new Tree(F);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y = new Tree(G);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copy(D);???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z = new Tree(.);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b="1" kern="0" dirty="0">
              <a:solidFill>
                <a:schemeClr val="hlink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8FB21B2F-29EA-597D-C662-CA8A4904BDA4}"/>
              </a:ext>
            </a:extLst>
          </p:cNvPr>
          <p:cNvSpPr/>
          <p:nvPr/>
        </p:nvSpPr>
        <p:spPr>
          <a:xfrm>
            <a:off x="152400" y="5715000"/>
            <a:ext cx="7620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init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D26C80B3-8C14-46E2-3131-F9BE2A54D1BB}"/>
              </a:ext>
            </a:extLst>
          </p:cNvPr>
          <p:cNvSpPr/>
          <p:nvPr/>
        </p:nvSpPr>
        <p:spPr>
          <a:xfrm>
            <a:off x="1219200" y="5715000"/>
            <a:ext cx="762000" cy="6858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tx1"/>
                </a:solidFill>
              </a:rPr>
              <a:t>copied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11EBD99-EB22-D841-A1B1-5AFDF4A523CD}"/>
              </a:ext>
            </a:extLst>
          </p:cNvPr>
          <p:cNvSpPr/>
          <p:nvPr/>
        </p:nvSpPr>
        <p:spPr>
          <a:xfrm>
            <a:off x="2286000" y="5715000"/>
            <a:ext cx="762000" cy="6858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</a:rPr>
              <a:t>done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Line 22">
            <a:extLst>
              <a:ext uri="{FF2B5EF4-FFF2-40B4-BE49-F238E27FC236}">
                <a16:creationId xmlns:a16="http://schemas.microsoft.com/office/drawing/2014/main" id="{6E57D1E4-AE54-A7E6-C359-5365A2296D9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609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22">
            <a:extLst>
              <a:ext uri="{FF2B5EF4-FFF2-40B4-BE49-F238E27FC236}">
                <a16:creationId xmlns:a16="http://schemas.microsoft.com/office/drawing/2014/main" id="{39B1D147-CD8D-C733-D823-ADA91A960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609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2" name="Rectangle 5">
            <a:extLst>
              <a:ext uri="{FF2B5EF4-FFF2-40B4-BE49-F238E27FC236}">
                <a16:creationId xmlns:a16="http://schemas.microsoft.com/office/drawing/2014/main" id="{06CDF363-12DB-A5C9-82D2-832F70A8C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76600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0443" name="Rectangle 11">
            <a:extLst>
              <a:ext uri="{FF2B5EF4-FFF2-40B4-BE49-F238E27FC236}">
                <a16:creationId xmlns:a16="http://schemas.microsoft.com/office/drawing/2014/main" id="{4513E6F5-998E-65E4-EE3C-DBDECE76B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581400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0444" name="Line 22">
            <a:extLst>
              <a:ext uri="{FF2B5EF4-FFF2-40B4-BE49-F238E27FC236}">
                <a16:creationId xmlns:a16="http://schemas.microsoft.com/office/drawing/2014/main" id="{CAD2918E-4B53-0F86-6E7A-851E90E9D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6670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5" name="Line 25">
            <a:extLst>
              <a:ext uri="{FF2B5EF4-FFF2-40B4-BE49-F238E27FC236}">
                <a16:creationId xmlns:a16="http://schemas.microsoft.com/office/drawing/2014/main" id="{E193A033-375E-9B11-070F-A8EF174EC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6" name="Line 26">
            <a:extLst>
              <a:ext uri="{FF2B5EF4-FFF2-40B4-BE49-F238E27FC236}">
                <a16:creationId xmlns:a16="http://schemas.microsoft.com/office/drawing/2014/main" id="{F2D8F977-EEAE-512A-009C-EEA34CB6BF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66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47" name="Text Box 27">
            <a:extLst>
              <a:ext uri="{FF2B5EF4-FFF2-40B4-BE49-F238E27FC236}">
                <a16:creationId xmlns:a16="http://schemas.microsoft.com/office/drawing/2014/main" id="{86D90D45-B941-747D-88DC-EBD3AA12B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3622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scan</a:t>
            </a:r>
          </a:p>
        </p:txBody>
      </p:sp>
      <p:sp>
        <p:nvSpPr>
          <p:cNvPr id="60448" name="Text Box 28">
            <a:extLst>
              <a:ext uri="{FF2B5EF4-FFF2-40B4-BE49-F238E27FC236}">
                <a16:creationId xmlns:a16="http://schemas.microsoft.com/office/drawing/2014/main" id="{F563673A-651A-F8EF-C95D-77759485A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3463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start</a:t>
            </a:r>
          </a:p>
        </p:txBody>
      </p:sp>
      <p:sp>
        <p:nvSpPr>
          <p:cNvPr id="60449" name="Rectangle 29">
            <a:extLst>
              <a:ext uri="{FF2B5EF4-FFF2-40B4-BE49-F238E27FC236}">
                <a16:creationId xmlns:a16="http://schemas.microsoft.com/office/drawing/2014/main" id="{80E1A21F-D4A7-EFC3-A08C-01C1332B5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019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0450" name="Rectangle 30">
            <a:extLst>
              <a:ext uri="{FF2B5EF4-FFF2-40B4-BE49-F238E27FC236}">
                <a16:creationId xmlns:a16="http://schemas.microsoft.com/office/drawing/2014/main" id="{0C6F9DC0-5A9B-D84B-4F7D-F35B973FB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324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</a:t>
            </a: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8D89AAAA-947E-EC74-618F-7C9D12F35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276600"/>
            <a:ext cx="457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sz="2000"/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E1F15222-C8CF-01B8-E3A7-F9552BC39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581400"/>
            <a:ext cx="457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53" name="左箭头 52">
            <a:extLst>
              <a:ext uri="{FF2B5EF4-FFF2-40B4-BE49-F238E27FC236}">
                <a16:creationId xmlns:a16="http://schemas.microsoft.com/office/drawing/2014/main" id="{6D8B146E-11EB-4426-1A6B-0038F521C3F9}"/>
              </a:ext>
            </a:extLst>
          </p:cNvPr>
          <p:cNvSpPr/>
          <p:nvPr/>
        </p:nvSpPr>
        <p:spPr>
          <a:xfrm>
            <a:off x="1447800" y="3992563"/>
            <a:ext cx="457200" cy="1984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Text Box 5">
            <a:extLst>
              <a:ext uri="{FF2B5EF4-FFF2-40B4-BE49-F238E27FC236}">
                <a16:creationId xmlns:a16="http://schemas.microsoft.com/office/drawing/2014/main" id="{2989419C-100A-705D-56C2-AE4D85685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28600"/>
            <a:ext cx="3200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Don’t allow black points to white!</a:t>
            </a:r>
          </a:p>
        </p:txBody>
      </p:sp>
      <p:sp>
        <p:nvSpPr>
          <p:cNvPr id="55" name="Line 24">
            <a:extLst>
              <a:ext uri="{FF2B5EF4-FFF2-40B4-BE49-F238E27FC236}">
                <a16:creationId xmlns:a16="http://schemas.microsoft.com/office/drawing/2014/main" id="{9F6329F6-EF80-06A4-BBBA-798232DD39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886200"/>
            <a:ext cx="457200" cy="1752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53" grpId="0" animBg="1"/>
      <p:bldP spid="5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6B09A8D4-7849-FA0E-4152-A9C3F0185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Solutions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20EEA54-26B0-529A-B80A-8F492655C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971800"/>
            <a:ext cx="1905000" cy="3352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619BB9A2-DE6E-EEB3-D179-F082E09C8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971800"/>
            <a:ext cx="1905000" cy="3352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614DCA55-606B-C8D0-8F9A-45E2F2FEA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00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1446" name="Line 7">
            <a:extLst>
              <a:ext uri="{FF2B5EF4-FFF2-40B4-BE49-F238E27FC236}">
                <a16:creationId xmlns:a16="http://schemas.microsoft.com/office/drawing/2014/main" id="{719F539F-7713-67AE-9348-CC6CBDD620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7" name="Line 8">
            <a:extLst>
              <a:ext uri="{FF2B5EF4-FFF2-40B4-BE49-F238E27FC236}">
                <a16:creationId xmlns:a16="http://schemas.microsoft.com/office/drawing/2014/main" id="{EA992BFC-D669-355D-43CD-34B7FCF26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105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8" name="Line 9">
            <a:extLst>
              <a:ext uri="{FF2B5EF4-FFF2-40B4-BE49-F238E27FC236}">
                <a16:creationId xmlns:a16="http://schemas.microsoft.com/office/drawing/2014/main" id="{2CCB84C7-257F-2F6A-1A82-0F340B81C2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0386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9" name="Text Box 10">
            <a:extLst>
              <a:ext uri="{FF2B5EF4-FFF2-40B4-BE49-F238E27FC236}">
                <a16:creationId xmlns:a16="http://schemas.microsoft.com/office/drawing/2014/main" id="{EACB9CDF-9F05-3FAC-8EF6-F96EFA38E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57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  <p:sp>
        <p:nvSpPr>
          <p:cNvPr id="61450" name="Rectangle 11">
            <a:extLst>
              <a:ext uri="{FF2B5EF4-FFF2-40B4-BE49-F238E27FC236}">
                <a16:creationId xmlns:a16="http://schemas.microsoft.com/office/drawing/2014/main" id="{2C477584-6A30-0236-B2C3-9EA55BE8C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05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61451" name="Rectangle 12">
            <a:extLst>
              <a:ext uri="{FF2B5EF4-FFF2-40B4-BE49-F238E27FC236}">
                <a16:creationId xmlns:a16="http://schemas.microsoft.com/office/drawing/2014/main" id="{7EB02FC3-3344-F2BF-8ED2-367222341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724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1452" name="Rectangle 13">
            <a:extLst>
              <a:ext uri="{FF2B5EF4-FFF2-40B4-BE49-F238E27FC236}">
                <a16:creationId xmlns:a16="http://schemas.microsoft.com/office/drawing/2014/main" id="{56778707-1CF2-F699-9FCD-17C322528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29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61453" name="Rectangle 14">
            <a:extLst>
              <a:ext uri="{FF2B5EF4-FFF2-40B4-BE49-F238E27FC236}">
                <a16:creationId xmlns:a16="http://schemas.microsoft.com/office/drawing/2014/main" id="{7787934A-F860-B495-A39B-98162FE0E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334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1454" name="Rectangle 15">
            <a:extLst>
              <a:ext uri="{FF2B5EF4-FFF2-40B4-BE49-F238E27FC236}">
                <a16:creationId xmlns:a16="http://schemas.microsoft.com/office/drawing/2014/main" id="{37110E40-40F8-9385-A710-590A8F83E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6388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61455" name="Rectangle 16">
            <a:extLst>
              <a:ext uri="{FF2B5EF4-FFF2-40B4-BE49-F238E27FC236}">
                <a16:creationId xmlns:a16="http://schemas.microsoft.com/office/drawing/2014/main" id="{A3118683-F564-E30C-D93D-681EB694D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495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1456" name="Rectangle 17">
            <a:extLst>
              <a:ext uri="{FF2B5EF4-FFF2-40B4-BE49-F238E27FC236}">
                <a16:creationId xmlns:a16="http://schemas.microsoft.com/office/drawing/2014/main" id="{58B95D1E-EB02-74FC-5F50-D7F496EF6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800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61457" name="Rectangle 18">
            <a:extLst>
              <a:ext uri="{FF2B5EF4-FFF2-40B4-BE49-F238E27FC236}">
                <a16:creationId xmlns:a16="http://schemas.microsoft.com/office/drawing/2014/main" id="{7C24186A-B88F-7DB6-9A09-6DF00697C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429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1458" name="Rectangle 19">
            <a:extLst>
              <a:ext uri="{FF2B5EF4-FFF2-40B4-BE49-F238E27FC236}">
                <a16:creationId xmlns:a16="http://schemas.microsoft.com/office/drawing/2014/main" id="{BF01B556-8D35-83A9-F100-D19C5079B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33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61459" name="Rectangle 5">
            <a:extLst>
              <a:ext uri="{FF2B5EF4-FFF2-40B4-BE49-F238E27FC236}">
                <a16:creationId xmlns:a16="http://schemas.microsoft.com/office/drawing/2014/main" id="{9345DAF5-0971-11A1-4645-CAE97F4C1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971800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1460" name="Rectangle 11">
            <a:extLst>
              <a:ext uri="{FF2B5EF4-FFF2-40B4-BE49-F238E27FC236}">
                <a16:creationId xmlns:a16="http://schemas.microsoft.com/office/drawing/2014/main" id="{1BBEA31A-7133-47FB-9BF3-5203908C5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76600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1461" name="Line 22">
            <a:extLst>
              <a:ext uri="{FF2B5EF4-FFF2-40B4-BE49-F238E27FC236}">
                <a16:creationId xmlns:a16="http://schemas.microsoft.com/office/drawing/2014/main" id="{FF9F0FF6-2D15-A917-978D-6C0AAB6A3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3622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2" name="Line 25">
            <a:extLst>
              <a:ext uri="{FF2B5EF4-FFF2-40B4-BE49-F238E27FC236}">
                <a16:creationId xmlns:a16="http://schemas.microsoft.com/office/drawing/2014/main" id="{786C7C46-748A-6C99-4C57-95AEDB308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3" name="Line 26">
            <a:extLst>
              <a:ext uri="{FF2B5EF4-FFF2-40B4-BE49-F238E27FC236}">
                <a16:creationId xmlns:a16="http://schemas.microsoft.com/office/drawing/2014/main" id="{0DF2D220-74D8-D983-7446-0314ADB25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4" name="Text Box 27">
            <a:extLst>
              <a:ext uri="{FF2B5EF4-FFF2-40B4-BE49-F238E27FC236}">
                <a16:creationId xmlns:a16="http://schemas.microsoft.com/office/drawing/2014/main" id="{ABBD91B8-9688-BB9D-8D58-199F4A4A2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057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scan</a:t>
            </a:r>
          </a:p>
        </p:txBody>
      </p:sp>
      <p:sp>
        <p:nvSpPr>
          <p:cNvPr id="61465" name="Text Box 28">
            <a:extLst>
              <a:ext uri="{FF2B5EF4-FFF2-40B4-BE49-F238E27FC236}">
                <a16:creationId xmlns:a16="http://schemas.microsoft.com/office/drawing/2014/main" id="{04012454-FA02-AE10-86DD-7C3D2E9F1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0415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start</a:t>
            </a:r>
          </a:p>
        </p:txBody>
      </p:sp>
      <p:sp>
        <p:nvSpPr>
          <p:cNvPr id="61466" name="Rectangle 29">
            <a:extLst>
              <a:ext uri="{FF2B5EF4-FFF2-40B4-BE49-F238E27FC236}">
                <a16:creationId xmlns:a16="http://schemas.microsoft.com/office/drawing/2014/main" id="{641E57CE-8AD4-482F-35E6-7CC792AAA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715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1467" name="Rectangle 30">
            <a:extLst>
              <a:ext uri="{FF2B5EF4-FFF2-40B4-BE49-F238E27FC236}">
                <a16:creationId xmlns:a16="http://schemas.microsoft.com/office/drawing/2014/main" id="{924698E8-1096-3144-86ED-C38B064FE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019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</a:t>
            </a: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D3F10483-85D9-1050-905B-AF29050A5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sz="2000"/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AFA885B1-8120-55E8-E87C-83F20E3D1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76600"/>
            <a:ext cx="457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61470" name="Line 24">
            <a:extLst>
              <a:ext uri="{FF2B5EF4-FFF2-40B4-BE49-F238E27FC236}">
                <a16:creationId xmlns:a16="http://schemas.microsoft.com/office/drawing/2014/main" id="{EA8563BC-1EDB-9C6D-6B9D-4B9C248E8C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3581400"/>
            <a:ext cx="457200" cy="1752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2E5351-CAFC-B3A7-DBDB-B25D578AB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057400"/>
            <a:ext cx="464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Dijkstra</a:t>
            </a:r>
            <a:r>
              <a:rPr lang="en-US" altLang="zh-CN"/>
              <a:t>: before assign D to A, color D grey.</a:t>
            </a:r>
          </a:p>
          <a:p>
            <a:pPr eaLnBrk="1" hangingPunct="1"/>
            <a:r>
              <a:rPr lang="en-US" altLang="zh-CN"/>
              <a:t>    </a:t>
            </a:r>
            <a:r>
              <a:rPr lang="en-US" altLang="zh-CN">
                <a:solidFill>
                  <a:srgbClr val="3333CC"/>
                </a:solidFill>
              </a:rPr>
              <a:t>t = D; </a:t>
            </a:r>
            <a:r>
              <a:rPr lang="en-US" altLang="zh-CN">
                <a:solidFill>
                  <a:srgbClr val="FF0000"/>
                </a:solidFill>
              </a:rPr>
              <a:t>D.color = grey; </a:t>
            </a:r>
            <a:r>
              <a:rPr lang="en-US" altLang="zh-CN">
                <a:solidFill>
                  <a:srgbClr val="3333CC"/>
                </a:solidFill>
              </a:rPr>
              <a:t>A.f = t; </a:t>
            </a:r>
            <a:endParaRPr lang="zh-CN" altLang="en-US">
              <a:solidFill>
                <a:srgbClr val="3333CC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9B6265-B7DC-81A0-689D-032C52408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11488"/>
            <a:ext cx="4648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Steele</a:t>
            </a:r>
            <a:r>
              <a:rPr lang="en-US" altLang="zh-CN"/>
              <a:t>: before assign D to A, color A grey.</a:t>
            </a:r>
          </a:p>
          <a:p>
            <a:pPr eaLnBrk="1" hangingPunct="1"/>
            <a:r>
              <a:rPr lang="en-US" altLang="zh-CN"/>
              <a:t>   </a:t>
            </a:r>
            <a:r>
              <a:rPr lang="en-US" altLang="zh-CN">
                <a:solidFill>
                  <a:srgbClr val="3333CC"/>
                </a:solidFill>
              </a:rPr>
              <a:t>t = D; </a:t>
            </a:r>
            <a:r>
              <a:rPr lang="en-US" altLang="zh-CN">
                <a:solidFill>
                  <a:srgbClr val="FF0000"/>
                </a:solidFill>
              </a:rPr>
              <a:t>A.color = grey; </a:t>
            </a:r>
            <a:r>
              <a:rPr lang="en-US" altLang="zh-CN">
                <a:solidFill>
                  <a:srgbClr val="3333CC"/>
                </a:solidFill>
              </a:rPr>
              <a:t>A.f = t;</a:t>
            </a:r>
            <a:endParaRPr lang="zh-CN" altLang="en-US"/>
          </a:p>
        </p:txBody>
      </p:sp>
      <p:sp>
        <p:nvSpPr>
          <p:cNvPr id="61473" name="TextBox 57">
            <a:extLst>
              <a:ext uri="{FF2B5EF4-FFF2-40B4-BE49-F238E27FC236}">
                <a16:creationId xmlns:a16="http://schemas.microsoft.com/office/drawing/2014/main" id="{F402F4AF-FAD8-BB1B-003D-C41BC8DA4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85800"/>
            <a:ext cx="464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A.f = D;</a:t>
            </a:r>
            <a:endParaRPr lang="zh-CN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DABC10E-0267-24A9-EB36-13878DED3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965575"/>
            <a:ext cx="464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Bohem</a:t>
            </a:r>
            <a:r>
              <a:rPr lang="en-US" altLang="zh-CN"/>
              <a:t>: make the page of A unwritable.</a:t>
            </a:r>
          </a:p>
          <a:p>
            <a:pPr eaLnBrk="1" hangingPunct="1"/>
            <a:r>
              <a:rPr lang="en-US" altLang="zh-CN"/>
              <a:t>   </a:t>
            </a:r>
            <a:r>
              <a:rPr lang="en-US" altLang="zh-CN">
                <a:solidFill>
                  <a:srgbClr val="3333CC"/>
                </a:solidFill>
              </a:rPr>
              <a:t>t = D; </a:t>
            </a:r>
            <a:r>
              <a:rPr lang="en-US" altLang="zh-CN">
                <a:solidFill>
                  <a:srgbClr val="FF0000"/>
                </a:solidFill>
              </a:rPr>
              <a:t>page-perm(A) = r--; </a:t>
            </a:r>
            <a:r>
              <a:rPr lang="en-US" altLang="zh-CN">
                <a:solidFill>
                  <a:srgbClr val="3333CC"/>
                </a:solidFill>
              </a:rPr>
              <a:t>A.f = t;</a:t>
            </a:r>
            <a:endParaRPr lang="zh-CN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1EE837-65D2-C234-DEC6-BCCDC12ED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879975"/>
            <a:ext cx="464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Baker</a:t>
            </a:r>
            <a:r>
              <a:rPr lang="en-US" altLang="zh-CN"/>
              <a:t>: before reading D, color D grey.</a:t>
            </a:r>
          </a:p>
          <a:p>
            <a:pPr eaLnBrk="1" hangingPunct="1"/>
            <a:r>
              <a:rPr lang="en-US" altLang="zh-CN"/>
              <a:t>    </a:t>
            </a:r>
            <a:r>
              <a:rPr lang="en-US" altLang="zh-CN">
                <a:solidFill>
                  <a:srgbClr val="FF0000"/>
                </a:solidFill>
              </a:rPr>
              <a:t>D.color = grey; </a:t>
            </a:r>
            <a:r>
              <a:rPr lang="en-US" altLang="zh-CN">
                <a:solidFill>
                  <a:srgbClr val="3333CC"/>
                </a:solidFill>
              </a:rPr>
              <a:t>t = D; A.f = t;</a:t>
            </a:r>
            <a:endParaRPr lang="zh-CN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81E837E-6F69-5AA4-F44A-FB29A4928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830888"/>
            <a:ext cx="4648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Appel</a:t>
            </a:r>
            <a:r>
              <a:rPr lang="en-US" altLang="zh-CN"/>
              <a:t>: when reading D, color D grey.</a:t>
            </a:r>
          </a:p>
          <a:p>
            <a:pPr eaLnBrk="1" hangingPunct="1"/>
            <a:r>
              <a:rPr lang="en-US" altLang="zh-CN"/>
              <a:t>    </a:t>
            </a:r>
            <a:r>
              <a:rPr lang="en-US" altLang="zh-CN">
                <a:solidFill>
                  <a:srgbClr val="FF0000"/>
                </a:solidFill>
              </a:rPr>
              <a:t>page-perm(D) = -w-; </a:t>
            </a:r>
            <a:r>
              <a:rPr lang="en-US" altLang="zh-CN">
                <a:solidFill>
                  <a:srgbClr val="3333CC"/>
                </a:solidFill>
              </a:rPr>
              <a:t>t = D; A.f = t;</a:t>
            </a:r>
            <a:endParaRPr lang="zh-CN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B3BF7F-3EFC-3F56-5457-42AF8F013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143000"/>
            <a:ext cx="464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t = D;   </a:t>
            </a:r>
            <a:r>
              <a:rPr lang="en-US" altLang="zh-CN"/>
              <a:t>// read from D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A.f = t;  </a:t>
            </a:r>
            <a:r>
              <a:rPr lang="en-US" altLang="zh-CN"/>
              <a:t>// write into A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9" grpId="0"/>
      <p:bldP spid="60" grpId="0"/>
      <p:bldP spid="61" grpId="0"/>
      <p:bldP spid="6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183F12B-91AB-3217-0094-AD0A5A0A8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Baker’s algorithm</a:t>
            </a:r>
            <a:br>
              <a:rPr lang="en-US" altLang="zh-CN"/>
            </a:br>
            <a:r>
              <a:rPr lang="en-US" altLang="zh-CN"/>
              <a:t>[Baker, 1977]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9174E72B-775A-F881-7B7E-E46977461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971800"/>
            <a:ext cx="1905000" cy="3352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FC98F23D-1F29-C6BF-DB84-5A17B297B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971800"/>
            <a:ext cx="1905000" cy="3352800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F45BC5D8-0FE9-7EAF-8A9A-3C7948F8C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200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2470" name="Line 7">
            <a:extLst>
              <a:ext uri="{FF2B5EF4-FFF2-40B4-BE49-F238E27FC236}">
                <a16:creationId xmlns:a16="http://schemas.microsoft.com/office/drawing/2014/main" id="{02C5C453-5F0C-E022-3C45-704F6D6EEB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3810000"/>
            <a:ext cx="228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1" name="Line 8">
            <a:extLst>
              <a:ext uri="{FF2B5EF4-FFF2-40B4-BE49-F238E27FC236}">
                <a16:creationId xmlns:a16="http://schemas.microsoft.com/office/drawing/2014/main" id="{1FB9B610-165C-3CBA-2199-0365AC3E8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105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2" name="Line 9">
            <a:extLst>
              <a:ext uri="{FF2B5EF4-FFF2-40B4-BE49-F238E27FC236}">
                <a16:creationId xmlns:a16="http://schemas.microsoft.com/office/drawing/2014/main" id="{7350B039-6D26-9BD5-B5F9-86AB1D87BE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40386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3" name="Text Box 10">
            <a:extLst>
              <a:ext uri="{FF2B5EF4-FFF2-40B4-BE49-F238E27FC236}">
                <a16:creationId xmlns:a16="http://schemas.microsoft.com/office/drawing/2014/main" id="{ED1505F7-4EC9-258E-7A62-AA737D10A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57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roots</a:t>
            </a:r>
          </a:p>
        </p:txBody>
      </p:sp>
      <p:sp>
        <p:nvSpPr>
          <p:cNvPr id="62474" name="Rectangle 11">
            <a:extLst>
              <a:ext uri="{FF2B5EF4-FFF2-40B4-BE49-F238E27FC236}">
                <a16:creationId xmlns:a16="http://schemas.microsoft.com/office/drawing/2014/main" id="{52CC37B4-77B4-1946-1375-E65B64D67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05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62475" name="Rectangle 12">
            <a:extLst>
              <a:ext uri="{FF2B5EF4-FFF2-40B4-BE49-F238E27FC236}">
                <a16:creationId xmlns:a16="http://schemas.microsoft.com/office/drawing/2014/main" id="{94B59C6B-8C25-00F3-7D81-36573900E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7244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2476" name="Rectangle 13">
            <a:extLst>
              <a:ext uri="{FF2B5EF4-FFF2-40B4-BE49-F238E27FC236}">
                <a16:creationId xmlns:a16="http://schemas.microsoft.com/office/drawing/2014/main" id="{CCBAFA36-76FF-4D3C-DBE2-2A4A59B4A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29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62477" name="Rectangle 14">
            <a:extLst>
              <a:ext uri="{FF2B5EF4-FFF2-40B4-BE49-F238E27FC236}">
                <a16:creationId xmlns:a16="http://schemas.microsoft.com/office/drawing/2014/main" id="{D1136BF0-E37B-ED3A-D205-165E98263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334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2478" name="Rectangle 15">
            <a:extLst>
              <a:ext uri="{FF2B5EF4-FFF2-40B4-BE49-F238E27FC236}">
                <a16:creationId xmlns:a16="http://schemas.microsoft.com/office/drawing/2014/main" id="{124CBF87-DFB6-AAB4-4005-1E031A4A7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6388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62479" name="Rectangle 16">
            <a:extLst>
              <a:ext uri="{FF2B5EF4-FFF2-40B4-BE49-F238E27FC236}">
                <a16:creationId xmlns:a16="http://schemas.microsoft.com/office/drawing/2014/main" id="{926C4CA6-0FB8-D22C-21C4-62C1020BC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495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2480" name="Rectangle 17">
            <a:extLst>
              <a:ext uri="{FF2B5EF4-FFF2-40B4-BE49-F238E27FC236}">
                <a16:creationId xmlns:a16="http://schemas.microsoft.com/office/drawing/2014/main" id="{037BFCAD-509B-BBA0-ED48-5A13CA9DC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8006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62481" name="Rectangle 18">
            <a:extLst>
              <a:ext uri="{FF2B5EF4-FFF2-40B4-BE49-F238E27FC236}">
                <a16:creationId xmlns:a16="http://schemas.microsoft.com/office/drawing/2014/main" id="{86627251-F587-BCC3-9104-A81966827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429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2482" name="Rectangle 19">
            <a:extLst>
              <a:ext uri="{FF2B5EF4-FFF2-40B4-BE49-F238E27FC236}">
                <a16:creationId xmlns:a16="http://schemas.microsoft.com/office/drawing/2014/main" id="{6140F7C6-13C7-2D81-040B-C1AE077D2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33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62483" name="Rectangle 5">
            <a:extLst>
              <a:ext uri="{FF2B5EF4-FFF2-40B4-BE49-F238E27FC236}">
                <a16:creationId xmlns:a16="http://schemas.microsoft.com/office/drawing/2014/main" id="{F52BF9EC-88C0-B9D8-A82F-E5FFB8CE8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971800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2484" name="Rectangle 11">
            <a:extLst>
              <a:ext uri="{FF2B5EF4-FFF2-40B4-BE49-F238E27FC236}">
                <a16:creationId xmlns:a16="http://schemas.microsoft.com/office/drawing/2014/main" id="{42D507DD-43A3-C315-1D71-55AF80645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276600"/>
            <a:ext cx="4572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2485" name="Line 22">
            <a:extLst>
              <a:ext uri="{FF2B5EF4-FFF2-40B4-BE49-F238E27FC236}">
                <a16:creationId xmlns:a16="http://schemas.microsoft.com/office/drawing/2014/main" id="{9787264A-370C-4D4B-1A2B-C828F12DC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23622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6" name="Line 25">
            <a:extLst>
              <a:ext uri="{FF2B5EF4-FFF2-40B4-BE49-F238E27FC236}">
                <a16:creationId xmlns:a16="http://schemas.microsoft.com/office/drawing/2014/main" id="{C4FD4229-354F-22CC-2E8A-16A860DB6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7" name="Line 26">
            <a:extLst>
              <a:ext uri="{FF2B5EF4-FFF2-40B4-BE49-F238E27FC236}">
                <a16:creationId xmlns:a16="http://schemas.microsoft.com/office/drawing/2014/main" id="{1171A979-1B2E-8524-E8E3-8355F0183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8" name="Text Box 27">
            <a:extLst>
              <a:ext uri="{FF2B5EF4-FFF2-40B4-BE49-F238E27FC236}">
                <a16:creationId xmlns:a16="http://schemas.microsoft.com/office/drawing/2014/main" id="{F9F44802-B01F-AD0E-AEC5-069ACCABC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05740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scan</a:t>
            </a:r>
          </a:p>
        </p:txBody>
      </p:sp>
      <p:sp>
        <p:nvSpPr>
          <p:cNvPr id="62489" name="Text Box 28">
            <a:extLst>
              <a:ext uri="{FF2B5EF4-FFF2-40B4-BE49-F238E27FC236}">
                <a16:creationId xmlns:a16="http://schemas.microsoft.com/office/drawing/2014/main" id="{EF471B64-EDEF-F277-61FA-D2808924A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04152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start</a:t>
            </a:r>
          </a:p>
        </p:txBody>
      </p:sp>
      <p:sp>
        <p:nvSpPr>
          <p:cNvPr id="62490" name="Rectangle 29">
            <a:extLst>
              <a:ext uri="{FF2B5EF4-FFF2-40B4-BE49-F238E27FC236}">
                <a16:creationId xmlns:a16="http://schemas.microsoft.com/office/drawing/2014/main" id="{CCB524AD-EA43-0167-AE9B-EF8DC28B3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715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2491" name="Rectangle 30">
            <a:extLst>
              <a:ext uri="{FF2B5EF4-FFF2-40B4-BE49-F238E27FC236}">
                <a16:creationId xmlns:a16="http://schemas.microsoft.com/office/drawing/2014/main" id="{60CF9BA2-583E-66F8-5C39-D4D759EE7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0198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</a:t>
            </a: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364ED953-83CE-D446-3454-DB9E3DBD0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971800"/>
            <a:ext cx="457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zh-CN" sz="2000"/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C2B5E1D3-219F-9B7E-73CA-17CBA594C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76600"/>
            <a:ext cx="457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62494" name="Line 24">
            <a:extLst>
              <a:ext uri="{FF2B5EF4-FFF2-40B4-BE49-F238E27FC236}">
                <a16:creationId xmlns:a16="http://schemas.microsoft.com/office/drawing/2014/main" id="{FC48CC6F-C0A2-4D31-D2D9-FB2CDF801B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3581400"/>
            <a:ext cx="457200" cy="1752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A076BA-0444-A082-E876-095A1B8EDE0C}"/>
              </a:ext>
            </a:extLst>
          </p:cNvPr>
          <p:cNvSpPr txBox="1"/>
          <p:nvPr/>
        </p:nvSpPr>
        <p:spPr>
          <a:xfrm>
            <a:off x="4495800" y="2133600"/>
            <a:ext cx="4419600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/>
              <a:t>Based on Cheney’s algorithm: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400" dirty="0"/>
              <a:t>at each allocation, do some collection;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400" dirty="0"/>
              <a:t>never allow black points to white;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400" dirty="0">
                <a:solidFill>
                  <a:srgbClr val="3333CC"/>
                </a:solidFill>
              </a:rPr>
              <a:t>read barrier; 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zh-CN" sz="2400" dirty="0">
                <a:solidFill>
                  <a:srgbClr val="3333CC"/>
                </a:solidFill>
              </a:rPr>
              <a:t>mutator only holds references to black or grey objects.</a:t>
            </a:r>
            <a:endParaRPr lang="zh-CN" altLang="en-US" sz="2400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220BB90-D02B-DC11-1466-14883D8EE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Garbage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2E9604E-87A3-2D5F-CA37-AABCC8B61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Two viewpoint of garbage:</a:t>
            </a:r>
          </a:p>
          <a:p>
            <a:pPr lvl="1" eaLnBrk="1" hangingPunct="1"/>
            <a:r>
              <a:rPr lang="en-US" altLang="zh-CN" sz="2400" dirty="0">
                <a:solidFill>
                  <a:srgbClr val="0432FF"/>
                </a:solidFill>
              </a:rPr>
              <a:t>syntactic</a:t>
            </a:r>
            <a:r>
              <a:rPr lang="en-US" altLang="zh-CN" sz="2400" dirty="0"/>
              <a:t> garbage:</a:t>
            </a:r>
          </a:p>
          <a:p>
            <a:pPr lvl="2" eaLnBrk="1" hangingPunct="1"/>
            <a:r>
              <a:rPr lang="en-US" altLang="zh-CN" sz="2000" dirty="0"/>
              <a:t>heap values that are </a:t>
            </a:r>
            <a:r>
              <a:rPr lang="en-US" altLang="zh-CN" sz="2000" dirty="0">
                <a:solidFill>
                  <a:srgbClr val="0432FF"/>
                </a:solidFill>
              </a:rPr>
              <a:t>NOT</a:t>
            </a:r>
            <a:r>
              <a:rPr lang="en-US" altLang="zh-CN" sz="2000" dirty="0"/>
              <a:t> reachable from any declared variables (</a:t>
            </a:r>
            <a:r>
              <a:rPr lang="en-US" altLang="zh-CN" sz="2000" dirty="0">
                <a:solidFill>
                  <a:srgbClr val="0432FF"/>
                </a:solidFill>
              </a:rPr>
              <a:t>roots</a:t>
            </a:r>
            <a:r>
              <a:rPr lang="en-US" altLang="zh-CN" sz="2000" dirty="0"/>
              <a:t>)</a:t>
            </a:r>
          </a:p>
          <a:p>
            <a:pPr lvl="1" eaLnBrk="1" hangingPunct="1"/>
            <a:r>
              <a:rPr lang="en-US" altLang="zh-CN" sz="2400" dirty="0">
                <a:solidFill>
                  <a:srgbClr val="0432FF"/>
                </a:solidFill>
              </a:rPr>
              <a:t>semantics</a:t>
            </a:r>
            <a:r>
              <a:rPr lang="en-US" altLang="zh-CN" sz="2400" dirty="0"/>
              <a:t> garbage:</a:t>
            </a:r>
          </a:p>
          <a:p>
            <a:pPr lvl="2" eaLnBrk="1" hangingPunct="1"/>
            <a:r>
              <a:rPr lang="en-US" altLang="zh-CN" sz="2000" dirty="0"/>
              <a:t>heap-allocated value is reachable from some root, but this value won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t be used any more in the future</a:t>
            </a:r>
          </a:p>
          <a:p>
            <a:pPr eaLnBrk="1" hangingPunct="1"/>
            <a:r>
              <a:rPr lang="en-US" altLang="zh-CN" sz="2800" dirty="0"/>
              <a:t>Theory shows that the latter one is </a:t>
            </a:r>
            <a:r>
              <a:rPr lang="en-US" altLang="zh-CN" sz="2800" dirty="0">
                <a:solidFill>
                  <a:srgbClr val="0432FF"/>
                </a:solidFill>
              </a:rPr>
              <a:t> undecidable</a:t>
            </a:r>
            <a:r>
              <a:rPr lang="en-US" altLang="zh-CN" sz="2800" dirty="0"/>
              <a:t>, so current research concentrate on the first kind</a:t>
            </a:r>
          </a:p>
          <a:p>
            <a:pPr lvl="1" eaLnBrk="1" hangingPunct="1"/>
            <a:r>
              <a:rPr lang="en-US" altLang="zh-CN" sz="2400" dirty="0"/>
              <a:t>in practice, it works well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0AB2F92-5688-1A75-63AD-B9AFF166C3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Collect enough garbage...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17D2F01-6062-16E4-91F9-74D023EE9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0" y="2017713"/>
            <a:ext cx="4383088" cy="4114800"/>
          </a:xfrm>
        </p:spPr>
        <p:txBody>
          <a:bodyPr/>
          <a:lstStyle/>
          <a:p>
            <a:pPr eaLnBrk="1" hangingPunct="1"/>
            <a:r>
              <a:rPr lang="en-US" altLang="zh-CN" sz="2800"/>
              <a:t>How much garbages should be collected in 1 GC round?</a:t>
            </a:r>
          </a:p>
          <a:p>
            <a:pPr eaLnBrk="1" hangingPunct="1"/>
            <a:r>
              <a:rPr lang="en-US" altLang="zh-CN" sz="2800"/>
              <a:t>Tradeoff:</a:t>
            </a:r>
            <a:endParaRPr lang="en-US" altLang="zh-CN" sz="2400"/>
          </a:p>
          <a:p>
            <a:pPr lvl="1" eaLnBrk="1" hangingPunct="1"/>
            <a:r>
              <a:rPr lang="en-US" altLang="zh-CN" sz="2400"/>
              <a:t>collect more garbage -&gt; longer pause time</a:t>
            </a:r>
          </a:p>
          <a:p>
            <a:pPr lvl="1" eaLnBrk="1" hangingPunct="1"/>
            <a:r>
              <a:rPr lang="en-US" altLang="zh-CN" sz="2400"/>
              <a:t>collect less garbage -&gt; faulty OOM</a:t>
            </a:r>
          </a:p>
        </p:txBody>
      </p:sp>
      <p:sp>
        <p:nvSpPr>
          <p:cNvPr id="63492" name="Oval 4">
            <a:extLst>
              <a:ext uri="{FF2B5EF4-FFF2-40B4-BE49-F238E27FC236}">
                <a16:creationId xmlns:a16="http://schemas.microsoft.com/office/drawing/2014/main" id="{9E64E670-F4DF-46E8-38A2-158B1AC70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766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63493" name="Oval 5">
            <a:extLst>
              <a:ext uri="{FF2B5EF4-FFF2-40B4-BE49-F238E27FC236}">
                <a16:creationId xmlns:a16="http://schemas.microsoft.com/office/drawing/2014/main" id="{348BBA87-3F6B-D6DA-8087-0397A314F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86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grpSp>
        <p:nvGrpSpPr>
          <p:cNvPr id="63494" name="Group 6">
            <a:extLst>
              <a:ext uri="{FF2B5EF4-FFF2-40B4-BE49-F238E27FC236}">
                <a16:creationId xmlns:a16="http://schemas.microsoft.com/office/drawing/2014/main" id="{83C86C2E-B0A0-CE3B-919A-4F98F22D3F16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438400"/>
            <a:ext cx="609600" cy="914400"/>
            <a:chOff x="4176" y="1584"/>
            <a:chExt cx="384" cy="576"/>
          </a:xfrm>
        </p:grpSpPr>
        <p:sp>
          <p:nvSpPr>
            <p:cNvPr id="63514" name="Rectangle 7">
              <a:extLst>
                <a:ext uri="{FF2B5EF4-FFF2-40B4-BE49-F238E27FC236}">
                  <a16:creationId xmlns:a16="http://schemas.microsoft.com/office/drawing/2014/main" id="{99D6F2CB-981F-D3F6-CC5E-56E9E5E66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15" name="Rectangle 8">
              <a:extLst>
                <a:ext uri="{FF2B5EF4-FFF2-40B4-BE49-F238E27FC236}">
                  <a16:creationId xmlns:a16="http://schemas.microsoft.com/office/drawing/2014/main" id="{F3D303A4-5165-833F-3981-EBCA2F87E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16" name="Rectangle 9">
              <a:extLst>
                <a:ext uri="{FF2B5EF4-FFF2-40B4-BE49-F238E27FC236}">
                  <a16:creationId xmlns:a16="http://schemas.microsoft.com/office/drawing/2014/main" id="{34FCC33B-3657-5441-219B-8D1E1B16E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3495" name="Group 10">
            <a:extLst>
              <a:ext uri="{FF2B5EF4-FFF2-40B4-BE49-F238E27FC236}">
                <a16:creationId xmlns:a16="http://schemas.microsoft.com/office/drawing/2014/main" id="{B9798EEB-3F86-D6EF-35B4-F668DE467725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429000"/>
            <a:ext cx="609600" cy="914400"/>
            <a:chOff x="4176" y="1584"/>
            <a:chExt cx="384" cy="576"/>
          </a:xfrm>
        </p:grpSpPr>
        <p:sp>
          <p:nvSpPr>
            <p:cNvPr id="63511" name="Rectangle 11">
              <a:extLst>
                <a:ext uri="{FF2B5EF4-FFF2-40B4-BE49-F238E27FC236}">
                  <a16:creationId xmlns:a16="http://schemas.microsoft.com/office/drawing/2014/main" id="{0659E638-8DCD-B2BC-718C-B5B33C087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12" name="Rectangle 12">
              <a:extLst>
                <a:ext uri="{FF2B5EF4-FFF2-40B4-BE49-F238E27FC236}">
                  <a16:creationId xmlns:a16="http://schemas.microsoft.com/office/drawing/2014/main" id="{238A539B-D46F-DFD4-47D9-AF443D089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13" name="Rectangle 13">
              <a:extLst>
                <a:ext uri="{FF2B5EF4-FFF2-40B4-BE49-F238E27FC236}">
                  <a16:creationId xmlns:a16="http://schemas.microsoft.com/office/drawing/2014/main" id="{1411EFBF-F4ED-496B-EAF4-E10682FEE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3496" name="Group 14">
            <a:extLst>
              <a:ext uri="{FF2B5EF4-FFF2-40B4-BE49-F238E27FC236}">
                <a16:creationId xmlns:a16="http://schemas.microsoft.com/office/drawing/2014/main" id="{68D73F5F-3CC5-7F38-2959-9FE668185C71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572000"/>
            <a:ext cx="609600" cy="914400"/>
            <a:chOff x="4176" y="1584"/>
            <a:chExt cx="384" cy="576"/>
          </a:xfrm>
        </p:grpSpPr>
        <p:sp>
          <p:nvSpPr>
            <p:cNvPr id="63508" name="Rectangle 15">
              <a:extLst>
                <a:ext uri="{FF2B5EF4-FFF2-40B4-BE49-F238E27FC236}">
                  <a16:creationId xmlns:a16="http://schemas.microsoft.com/office/drawing/2014/main" id="{27CABB7E-ABA6-9B6C-5973-C79A7D9AE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09" name="Rectangle 16">
              <a:extLst>
                <a:ext uri="{FF2B5EF4-FFF2-40B4-BE49-F238E27FC236}">
                  <a16:creationId xmlns:a16="http://schemas.microsoft.com/office/drawing/2014/main" id="{CE028596-08DE-6E30-C293-967EFF508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10" name="Rectangle 17">
              <a:extLst>
                <a:ext uri="{FF2B5EF4-FFF2-40B4-BE49-F238E27FC236}">
                  <a16:creationId xmlns:a16="http://schemas.microsoft.com/office/drawing/2014/main" id="{E531767B-F6D0-488A-9208-4ADA099C5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3497" name="Group 18">
            <a:extLst>
              <a:ext uri="{FF2B5EF4-FFF2-40B4-BE49-F238E27FC236}">
                <a16:creationId xmlns:a16="http://schemas.microsoft.com/office/drawing/2014/main" id="{01F7F022-DF29-E0B3-B41A-DE09A50D6584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5715000"/>
            <a:ext cx="609600" cy="914400"/>
            <a:chOff x="4176" y="1584"/>
            <a:chExt cx="384" cy="576"/>
          </a:xfrm>
        </p:grpSpPr>
        <p:sp>
          <p:nvSpPr>
            <p:cNvPr id="63505" name="Rectangle 19">
              <a:extLst>
                <a:ext uri="{FF2B5EF4-FFF2-40B4-BE49-F238E27FC236}">
                  <a16:creationId xmlns:a16="http://schemas.microsoft.com/office/drawing/2014/main" id="{C952A80E-66B2-61DA-4CF7-DBDE5C678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584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06" name="Rectangle 20">
              <a:extLst>
                <a:ext uri="{FF2B5EF4-FFF2-40B4-BE49-F238E27FC236}">
                  <a16:creationId xmlns:a16="http://schemas.microsoft.com/office/drawing/2014/main" id="{222B7A7A-369A-CCBE-8902-CE71570F2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776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07" name="Rectangle 21">
              <a:extLst>
                <a:ext uri="{FF2B5EF4-FFF2-40B4-BE49-F238E27FC236}">
                  <a16:creationId xmlns:a16="http://schemas.microsoft.com/office/drawing/2014/main" id="{E02526F2-8C8E-9794-267D-1AACF9BAE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968"/>
              <a:ext cx="384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3498" name="Line 22">
            <a:extLst>
              <a:ext uri="{FF2B5EF4-FFF2-40B4-BE49-F238E27FC236}">
                <a16:creationId xmlns:a16="http://schemas.microsoft.com/office/drawing/2014/main" id="{2782EC8F-F2B6-50D0-B580-95FC0473B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9200" y="35814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9" name="Line 26">
            <a:extLst>
              <a:ext uri="{FF2B5EF4-FFF2-40B4-BE49-F238E27FC236}">
                <a16:creationId xmlns:a16="http://schemas.microsoft.com/office/drawing/2014/main" id="{BB3A543C-6655-4F25-E470-4EA81AB6FA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429000"/>
            <a:ext cx="16002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0" name="TextBox 37">
            <a:extLst>
              <a:ext uri="{FF2B5EF4-FFF2-40B4-BE49-F238E27FC236}">
                <a16:creationId xmlns:a16="http://schemas.microsoft.com/office/drawing/2014/main" id="{1DAEAA41-99FE-74A4-7C1E-CD6CAEBC8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82880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heap</a:t>
            </a:r>
            <a:endParaRPr lang="zh-CN" altLang="en-US"/>
          </a:p>
        </p:txBody>
      </p: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8D98F6FA-A712-07FF-7091-4EAA49DF4169}"/>
              </a:ext>
            </a:extLst>
          </p:cNvPr>
          <p:cNvCxnSpPr>
            <a:stCxn id="63506" idx="3"/>
            <a:endCxn id="63511" idx="3"/>
          </p:cNvCxnSpPr>
          <p:nvPr/>
        </p:nvCxnSpPr>
        <p:spPr>
          <a:xfrm flipV="1">
            <a:off x="3429000" y="3581400"/>
            <a:ext cx="12700" cy="2590800"/>
          </a:xfrm>
          <a:prstGeom prst="curvedConnector3">
            <a:avLst>
              <a:gd name="adj1" fmla="val 330967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DF5978FC-B213-630C-E755-3AF027406A79}"/>
              </a:ext>
            </a:extLst>
          </p:cNvPr>
          <p:cNvSpPr/>
          <p:nvPr/>
        </p:nvSpPr>
        <p:spPr>
          <a:xfrm>
            <a:off x="2971800" y="56388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53B615D1-8B39-E419-0DE4-8AF1BABC5FAE}"/>
              </a:ext>
            </a:extLst>
          </p:cNvPr>
          <p:cNvSpPr/>
          <p:nvPr/>
        </p:nvSpPr>
        <p:spPr>
          <a:xfrm>
            <a:off x="2971800" y="3352800"/>
            <a:ext cx="304800" cy="304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63504" name="Rectangle 23">
            <a:extLst>
              <a:ext uri="{FF2B5EF4-FFF2-40B4-BE49-F238E27FC236}">
                <a16:creationId xmlns:a16="http://schemas.microsoft.com/office/drawing/2014/main" id="{7767DDA6-0FF6-AD77-5938-17F682F34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209800"/>
            <a:ext cx="1524000" cy="4495800"/>
          </a:xfrm>
          <a:prstGeom prst="rect">
            <a:avLst/>
          </a:prstGeom>
          <a:solidFill>
            <a:schemeClr val="accent1">
              <a:alpha val="588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088CD4FF-BB62-8726-3197-B9E60B8C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zh-CN" altLang="en-US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BD069F35-5B80-4B81-90B2-305B6C7A2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Short pauses: </a:t>
            </a:r>
            <a:r>
              <a:rPr lang="en-US" altLang="zh-CN" dirty="0">
                <a:sym typeface="Wingdings" pitchFamily="2" charset="0"/>
              </a:rPr>
              <a:t></a:t>
            </a:r>
          </a:p>
          <a:p>
            <a:r>
              <a:rPr lang="en-US" altLang="zh-CN" dirty="0">
                <a:sym typeface="Wingdings" pitchFamily="2" charset="0"/>
              </a:rPr>
              <a:t>GC only triggered during allocation: </a:t>
            </a:r>
          </a:p>
          <a:p>
            <a:r>
              <a:rPr lang="en-US" altLang="zh-CN" dirty="0">
                <a:sym typeface="Wingdings" pitchFamily="2" charset="0"/>
              </a:rPr>
              <a:t>Hight cost: </a:t>
            </a:r>
          </a:p>
          <a:p>
            <a:pPr lvl="1"/>
            <a:r>
              <a:rPr lang="en-US" altLang="zh-CN" dirty="0"/>
              <a:t>GC may add ~30% running time</a:t>
            </a:r>
          </a:p>
          <a:p>
            <a:r>
              <a:rPr lang="en-US" altLang="zh-CN" dirty="0"/>
              <a:t>No real real-time guarantees: </a:t>
            </a:r>
            <a:r>
              <a:rPr lang="en-US" altLang="zh-CN" dirty="0">
                <a:sym typeface="Wingdings" pitchFamily="2" charset="0"/>
              </a:rPr>
              <a:t></a:t>
            </a:r>
          </a:p>
          <a:p>
            <a:pPr lvl="1"/>
            <a:r>
              <a:rPr lang="en-US" altLang="zh-CN" dirty="0"/>
              <a:t>time to copy (large) objects</a:t>
            </a:r>
          </a:p>
          <a:p>
            <a:pPr lvl="1"/>
            <a:r>
              <a:rPr lang="en-US" altLang="zh-CN" dirty="0"/>
              <a:t>root scanning</a:t>
            </a:r>
          </a:p>
          <a:p>
            <a:pPr lvl="1"/>
            <a:r>
              <a:rPr lang="en-US" altLang="zh-CN" dirty="0"/>
              <a:t>Pause frequently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1F40CE7-D6ED-BE01-2F29-AB190B3DC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F6E3F15-FD58-AD89-9F26-B6002B816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Conservative GC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BB2828EF-40FD-9988-C4E1-DFC832268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Conservative GC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30DC7261-D55E-51A6-F363-BC28E247C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GC C/C++ programs are more challenging</a:t>
            </a:r>
          </a:p>
          <a:p>
            <a:pPr lvl="1" eaLnBrk="1" hangingPunct="1"/>
            <a:r>
              <a:rPr lang="en-US" altLang="zh-CN" dirty="0"/>
              <a:t>languages designed with no GC in head</a:t>
            </a:r>
          </a:p>
          <a:p>
            <a:pPr lvl="1" eaLnBrk="1" hangingPunct="1"/>
            <a:r>
              <a:rPr lang="en-US" altLang="zh-CN" dirty="0"/>
              <a:t>Every value is a pointer…</a:t>
            </a:r>
          </a:p>
          <a:p>
            <a:pPr eaLnBrk="1" hangingPunct="1"/>
            <a:r>
              <a:rPr lang="en-US" altLang="zh-CN" dirty="0"/>
              <a:t>Basic idea:</a:t>
            </a:r>
          </a:p>
          <a:p>
            <a:pPr lvl="1" eaLnBrk="1" hangingPunct="1"/>
            <a:r>
              <a:rPr lang="en-US" altLang="zh-CN" dirty="0"/>
              <a:t>be more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conservative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en-US" altLang="zh-CN" dirty="0"/>
              <a:t> in guessing roots</a:t>
            </a:r>
          </a:p>
          <a:p>
            <a:pPr lvl="2" eaLnBrk="1" hangingPunct="1"/>
            <a:r>
              <a:rPr lang="en-US" altLang="zh-CN" dirty="0"/>
              <a:t>when unsure, treat integers as pointers</a:t>
            </a:r>
          </a:p>
          <a:p>
            <a:pPr lvl="2" eaLnBrk="1" hangingPunct="1"/>
            <a:r>
              <a:rPr lang="en-US" altLang="zh-CN" dirty="0"/>
              <a:t>don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t expect an accurate trace of the pointer graph</a:t>
            </a:r>
          </a:p>
          <a:p>
            <a:pPr lvl="1" eaLnBrk="1" hangingPunct="1"/>
            <a:r>
              <a:rPr lang="en-US" altLang="zh-CN" dirty="0"/>
              <a:t>maybe more </a:t>
            </a:r>
            <a:r>
              <a:rPr lang="en-US" altLang="zh-CN" dirty="0" err="1"/>
              <a:t>leakings</a:t>
            </a:r>
            <a:endParaRPr lang="en-US" altLang="zh-C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1843DBE-6324-F8F4-38C6-626BF0AB09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Boehm-Weiser GC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0B6091B-7B10-1067-951A-3105F5BEB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Basic idea: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Put the heap in very </a:t>
            </a:r>
            <a:r>
              <a:rPr lang="en-US" altLang="zh-CN" dirty="0">
                <a:solidFill>
                  <a:srgbClr val="0432FF"/>
                </a:solidFill>
              </a:rPr>
              <a:t>high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so few integers in programs are mis-traced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assume all values that could be aligned are heap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instrument </a:t>
            </a:r>
            <a:r>
              <a:rPr lang="en-US" altLang="zh-CN" dirty="0">
                <a:solidFill>
                  <a:srgbClr val="0432FF"/>
                </a:solidFill>
              </a:rPr>
              <a:t>malloc() </a:t>
            </a:r>
            <a:r>
              <a:rPr lang="en-US" altLang="zh-CN" dirty="0"/>
              <a:t>to keep track of what has been allocated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then </a:t>
            </a:r>
            <a:r>
              <a:rPr lang="en-US" altLang="zh-CN" dirty="0">
                <a:solidFill>
                  <a:srgbClr val="0432FF"/>
                </a:solidFill>
              </a:rPr>
              <a:t>mark-and-sweep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copying collection?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>
            <a:extLst>
              <a:ext uri="{FF2B5EF4-FFF2-40B4-BE49-F238E27FC236}">
                <a16:creationId xmlns:a16="http://schemas.microsoft.com/office/drawing/2014/main" id="{33740580-96C7-665D-39F6-66E9D3C9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  <a:endParaRPr lang="zh-CN" altLang="en-US"/>
          </a:p>
        </p:txBody>
      </p:sp>
      <p:sp>
        <p:nvSpPr>
          <p:cNvPr id="68611" name="内容占位符 2">
            <a:extLst>
              <a:ext uri="{FF2B5EF4-FFF2-40B4-BE49-F238E27FC236}">
                <a16:creationId xmlns:a16="http://schemas.microsoft.com/office/drawing/2014/main" id="{13CB1E97-31E9-B438-DDA5-BDB3E6AE6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Modern languages use automatic memory management</a:t>
            </a:r>
          </a:p>
          <a:p>
            <a:pPr eaLnBrk="1" hangingPunct="1"/>
            <a:r>
              <a:rPr lang="en-US" altLang="zh-CN" dirty="0"/>
              <a:t>GC needs compiler support</a:t>
            </a:r>
          </a:p>
          <a:p>
            <a:pPr eaLnBrk="1" hangingPunct="1"/>
            <a:r>
              <a:rPr lang="en-US" altLang="zh-CN" dirty="0"/>
              <a:t>GC design and implementation is still active</a:t>
            </a:r>
          </a:p>
          <a:p>
            <a:pPr eaLnBrk="1" hangingPunct="1"/>
            <a:r>
              <a:rPr lang="en-US" altLang="zh-CN" dirty="0"/>
              <a:t>GC is art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43298550-A915-5AFA-31C2-3AD8F5CA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GC so interesting?</a:t>
            </a:r>
            <a:endParaRPr lang="zh-CN" altLang="en-US"/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5CDBCB20-82D6-8B98-FB9D-CE82D88C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Almost all modern languages use GC </a:t>
            </a:r>
          </a:p>
          <a:p>
            <a:r>
              <a:rPr lang="en-US" altLang="zh-CN" dirty="0"/>
              <a:t>An interdisciplinary field</a:t>
            </a:r>
          </a:p>
          <a:p>
            <a:pPr lvl="1"/>
            <a:r>
              <a:rPr lang="en-US" altLang="zh-CN" dirty="0"/>
              <a:t>language, compiler, algorithm, system</a:t>
            </a:r>
          </a:p>
          <a:p>
            <a:r>
              <a:rPr lang="en-US" altLang="zh-CN" dirty="0"/>
              <a:t>Require very careful engineering</a:t>
            </a:r>
          </a:p>
          <a:p>
            <a:pPr lvl="1"/>
            <a:r>
              <a:rPr lang="en-US" altLang="zh-CN" dirty="0"/>
              <a:t>algorithms are not the most important</a:t>
            </a:r>
          </a:p>
          <a:p>
            <a:pPr lvl="1"/>
            <a:r>
              <a:rPr lang="en-US" altLang="zh-CN" dirty="0"/>
              <a:t>evil in every detail</a:t>
            </a:r>
          </a:p>
          <a:p>
            <a:pPr lvl="1"/>
            <a:r>
              <a:rPr lang="en-US" altLang="zh-CN" dirty="0"/>
              <a:t>performance is subtle to analyze, asymptotic analysis is not useful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4FFA44F5-A903-358D-3E51-533A9324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GC algorithms to be discussed</a:t>
            </a:r>
            <a:endParaRPr lang="zh-CN" altLang="en-US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B37889A1-EC27-8BA7-F4FA-059843307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Mark &amp; sweep (MS)</a:t>
            </a:r>
          </a:p>
          <a:p>
            <a:r>
              <a:rPr lang="en-US" altLang="zh-CN"/>
              <a:t>Reference couting (RC)</a:t>
            </a:r>
          </a:p>
          <a:p>
            <a:r>
              <a:rPr lang="en-US" altLang="zh-CN"/>
              <a:t>Copying</a:t>
            </a:r>
          </a:p>
          <a:p>
            <a:r>
              <a:rPr lang="en-US" altLang="zh-CN"/>
              <a:t>Generational</a:t>
            </a:r>
          </a:p>
          <a:p>
            <a:r>
              <a:rPr lang="en-US" altLang="zh-CN"/>
              <a:t>Incremental collection</a:t>
            </a:r>
          </a:p>
          <a:p>
            <a:r>
              <a:rPr lang="en-US" altLang="zh-CN"/>
              <a:t>Concurrent</a:t>
            </a:r>
          </a:p>
          <a:p>
            <a:r>
              <a:rPr lang="en-US" altLang="zh-CN"/>
              <a:t>Conservative</a:t>
            </a:r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26200AE-1D64-971A-4F3B-476EA223A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BACA874-078C-19D4-7F38-A8BD15388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Mark and Sweep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8306</TotalTime>
  <Words>3343</Words>
  <Application>Microsoft Macintosh PowerPoint</Application>
  <PresentationFormat>全屏显示(4:3)</PresentationFormat>
  <Paragraphs>791</Paragraphs>
  <Slides>65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1" baseType="lpstr">
      <vt:lpstr>Arial</vt:lpstr>
      <vt:lpstr>Courier New</vt:lpstr>
      <vt:lpstr>Tahoma</vt:lpstr>
      <vt:lpstr>Verdana</vt:lpstr>
      <vt:lpstr>Wingdings</vt:lpstr>
      <vt:lpstr>Blends</vt:lpstr>
      <vt:lpstr>Garbage Collection</vt:lpstr>
      <vt:lpstr>Heap Allocation</vt:lpstr>
      <vt:lpstr>Reclaiming heap storage</vt:lpstr>
      <vt:lpstr>Garbage</vt:lpstr>
      <vt:lpstr>Garbage</vt:lpstr>
      <vt:lpstr>Garbage</vt:lpstr>
      <vt:lpstr>Why GC so interesting?</vt:lpstr>
      <vt:lpstr>GC algorithms to be discussed</vt:lpstr>
      <vt:lpstr> </vt:lpstr>
      <vt:lpstr>Key insight for MS</vt:lpstr>
      <vt:lpstr>Mark and Sweep [McCarthy, 1960]</vt:lpstr>
      <vt:lpstr>Basic Idea</vt:lpstr>
      <vt:lpstr>Finding roots</vt:lpstr>
      <vt:lpstr>Many approaches</vt:lpstr>
      <vt:lpstr>Mark&amp; Sweep</vt:lpstr>
      <vt:lpstr>Traversal</vt:lpstr>
      <vt:lpstr>Explicit Stack</vt:lpstr>
      <vt:lpstr>Cost</vt:lpstr>
      <vt:lpstr>Fragmentation</vt:lpstr>
      <vt:lpstr>Fragmentation</vt:lpstr>
      <vt:lpstr>Moral</vt:lpstr>
      <vt:lpstr> </vt:lpstr>
      <vt:lpstr>Reference counting [Collins, 1960]</vt:lpstr>
      <vt:lpstr>Example</vt:lpstr>
      <vt:lpstr>Example</vt:lpstr>
      <vt:lpstr>Moral</vt:lpstr>
      <vt:lpstr>Problem: tight-coupling</vt:lpstr>
      <vt:lpstr>Problem: Circular DS</vt:lpstr>
      <vt:lpstr> </vt:lpstr>
      <vt:lpstr>Copying collection [Minsky, 1963]</vt:lpstr>
      <vt:lpstr>Example</vt:lpstr>
      <vt:lpstr>Example</vt:lpstr>
      <vt:lpstr>Pointer Forwarding</vt:lpstr>
      <vt:lpstr>BFS Example</vt:lpstr>
      <vt:lpstr>BFS Example</vt:lpstr>
      <vt:lpstr>Cheney’s algorithm</vt:lpstr>
      <vt:lpstr>Cheney’s algorithm, cont’</vt:lpstr>
      <vt:lpstr>Moral</vt:lpstr>
      <vt:lpstr> </vt:lpstr>
      <vt:lpstr>Generational GC</vt:lpstr>
      <vt:lpstr>Key insight</vt:lpstr>
      <vt:lpstr>How many Generations?</vt:lpstr>
      <vt:lpstr>How to collect sub-heap?</vt:lpstr>
      <vt:lpstr>Two issues</vt:lpstr>
      <vt:lpstr>Issue I: Finding roots</vt:lpstr>
      <vt:lpstr>Write Barrier Example</vt:lpstr>
      <vt:lpstr>How to implement write barrier?</vt:lpstr>
      <vt:lpstr>Issue II: Promotion</vt:lpstr>
      <vt:lpstr>Moral</vt:lpstr>
      <vt:lpstr> </vt:lpstr>
      <vt:lpstr>Pause time</vt:lpstr>
      <vt:lpstr>Pause time</vt:lpstr>
      <vt:lpstr>Incremental GC</vt:lpstr>
      <vt:lpstr>Example (copying)</vt:lpstr>
      <vt:lpstr>Tricky than first looks...</vt:lpstr>
      <vt:lpstr>Tricolor abstraction</vt:lpstr>
      <vt:lpstr>Tricolor abstraction</vt:lpstr>
      <vt:lpstr>Solutions</vt:lpstr>
      <vt:lpstr>Baker’s algorithm [Baker, 1977]</vt:lpstr>
      <vt:lpstr>Collect enough garbage...</vt:lpstr>
      <vt:lpstr>Moral</vt:lpstr>
      <vt:lpstr> </vt:lpstr>
      <vt:lpstr>Conservative GC</vt:lpstr>
      <vt:lpstr>Boehm-Weiser GC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collection</dc:title>
  <dc:creator>Baojian Hua</dc:creator>
  <cp:lastModifiedBy>bj.hua@outlook.com</cp:lastModifiedBy>
  <cp:revision>4294</cp:revision>
  <cp:lastPrinted>1601-01-01T00:00:00Z</cp:lastPrinted>
  <dcterms:created xsi:type="dcterms:W3CDTF">1601-01-01T00:00:00Z</dcterms:created>
  <dcterms:modified xsi:type="dcterms:W3CDTF">2024-06-01T15:31:55Z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