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40"/>
  </p:notesMasterIdLst>
  <p:handoutMasterIdLst>
    <p:handoutMasterId r:id="rId41"/>
  </p:handoutMasterIdLst>
  <p:sldIdLst>
    <p:sldId id="256" r:id="rId2"/>
    <p:sldId id="440" r:id="rId3"/>
    <p:sldId id="305" r:id="rId4"/>
    <p:sldId id="461" r:id="rId5"/>
    <p:sldId id="462" r:id="rId6"/>
    <p:sldId id="463" r:id="rId7"/>
    <p:sldId id="472" r:id="rId8"/>
    <p:sldId id="442" r:id="rId9"/>
    <p:sldId id="466" r:id="rId10"/>
    <p:sldId id="467" r:id="rId11"/>
    <p:sldId id="468" r:id="rId12"/>
    <p:sldId id="469" r:id="rId13"/>
    <p:sldId id="398" r:id="rId14"/>
    <p:sldId id="470" r:id="rId15"/>
    <p:sldId id="473" r:id="rId16"/>
    <p:sldId id="474" r:id="rId17"/>
    <p:sldId id="475" r:id="rId18"/>
    <p:sldId id="476" r:id="rId19"/>
    <p:sldId id="483" r:id="rId20"/>
    <p:sldId id="485" r:id="rId21"/>
    <p:sldId id="486" r:id="rId22"/>
    <p:sldId id="492" r:id="rId23"/>
    <p:sldId id="487" r:id="rId24"/>
    <p:sldId id="491" r:id="rId25"/>
    <p:sldId id="490" r:id="rId26"/>
    <p:sldId id="498" r:id="rId27"/>
    <p:sldId id="499" r:id="rId28"/>
    <p:sldId id="500" r:id="rId29"/>
    <p:sldId id="493" r:id="rId30"/>
    <p:sldId id="494" r:id="rId31"/>
    <p:sldId id="495" r:id="rId32"/>
    <p:sldId id="496" r:id="rId33"/>
    <p:sldId id="497" r:id="rId34"/>
    <p:sldId id="478" r:id="rId35"/>
    <p:sldId id="477" r:id="rId36"/>
    <p:sldId id="479" r:id="rId37"/>
    <p:sldId id="484" r:id="rId38"/>
    <p:sldId id="501" r:id="rId39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378DB7A-66FE-7463-FC76-5ED42D5918A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ED90FE0-39DB-6AA1-10C8-81F9133F605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99B2A2E-9A1B-0F98-C970-1E57FCC888C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E15BC3E-0914-07AF-2967-E6A2BF41762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FC8A7B2-2DCB-304A-A79C-F64390AD0F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79F98987-D775-90B5-F126-98BB1DA88B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0775F792-7CD3-EA1A-6B31-58D903C7A25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500C173-53FD-B3EA-6ED6-2EA10E2C921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3D6BE654-B266-2A6E-0CC0-B94BC401968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68673F75-AB2E-D59A-9AF3-E0674E5B704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EE1EF4CA-06A5-EE96-63F6-45EEA09546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E55649-B627-9046-9856-9BD41D78F2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D4AD7835-579F-C8D9-B92A-DA95CE99CB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B4349B3-26F1-6941-856D-EBC3A843122D}" type="slidenum">
              <a:rPr lang="en-US" altLang="zh-CN">
                <a:latin typeface="Arial" panose="020B0604020202020204" pitchFamily="34" charset="0"/>
              </a:rPr>
              <a:pPr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5E9A877-F2DD-AE60-4CB4-10954A2E211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C05A36B0-6BFB-C2FC-2E88-8F443DEB8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AE8354BA-EDC8-55EA-807E-4AD13517B8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9E6B8C6-A185-FE44-9862-A41D00D510DA}" type="slidenum">
              <a:rPr lang="en-US" altLang="zh-CN">
                <a:latin typeface="Arial" panose="020B0604020202020204" pitchFamily="34" charset="0"/>
              </a:rPr>
              <a:pPr/>
              <a:t>14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418E4E7C-038A-D091-F13D-0ADF6F2AFCF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9F64028-73C3-162A-7FEE-303519BBB4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B5D725FA-D235-604A-8563-79810009B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E4D0D00-2B26-DA47-882A-15C0E29B47C4}" type="slidenum">
              <a:rPr lang="en-US" altLang="zh-CN">
                <a:latin typeface="Arial" panose="020B0604020202020204" pitchFamily="34" charset="0"/>
              </a:rPr>
              <a:pPr/>
              <a:t>16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9173815-4CAE-D7CA-FB3B-0351F42249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92A59B1-8092-1436-988E-65AC8ADEA0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1D248E64-4350-BC77-2B27-B23EC7622F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7606CDB0-4F84-7143-BBD8-AB1F09F79957}" type="slidenum">
              <a:rPr lang="en-US" altLang="zh-CN">
                <a:latin typeface="Arial" panose="020B0604020202020204" pitchFamily="34" charset="0"/>
              </a:rPr>
              <a:pPr/>
              <a:t>17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42D0B568-2317-A812-9B6B-0B339CC136A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6720C8C6-82FF-3DDB-8D9D-8BFBDA20A0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77C24063-8FD8-3468-6D30-8C2A77FCE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A47BF548-D718-2747-B8FB-D355A206AB37}" type="slidenum">
              <a:rPr lang="en-US" altLang="zh-CN">
                <a:latin typeface="Arial" panose="020B0604020202020204" pitchFamily="34" charset="0"/>
              </a:rPr>
              <a:pPr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FD975FCA-5030-E789-38CE-1723AF78895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D983782-B205-84D1-8B2A-F70BDF8B5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9EFB2A55-1E2C-DE66-8E1A-6125F0750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EDDDF45-D824-5149-B66D-DD75FC382BCF}" type="slidenum">
              <a:rPr lang="en-US" altLang="zh-CN">
                <a:latin typeface="Arial" panose="020B0604020202020204" pitchFamily="34" charset="0"/>
              </a:rPr>
              <a:pPr/>
              <a:t>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1C00F7A8-24FA-A166-678E-5EAB9FD33A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5CC2982A-BEF0-EAA3-7E62-DD4813F9DC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B2779CFD-254F-8680-BFFD-74E368C869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B9B22B9-B16C-7E43-ACAE-914A4E7E21AB}" type="slidenum">
              <a:rPr lang="en-US" altLang="zh-CN">
                <a:latin typeface="Arial" panose="020B0604020202020204" pitchFamily="34" charset="0"/>
              </a:rPr>
              <a:pPr/>
              <a:t>6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3BBAC2BE-4490-6E1F-5392-709C69726F6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476F5E1F-A5F5-9B21-CC01-6629B4A8D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4FBEF95-A26D-ECBF-42A1-AB67B4CA12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F36EB6D-B24A-1D46-A87C-835113B1444E}" type="slidenum">
              <a:rPr lang="en-US" altLang="zh-CN">
                <a:latin typeface="Arial" panose="020B0604020202020204" pitchFamily="34" charset="0"/>
              </a:rPr>
              <a:pPr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31E06974-F646-84CA-C917-4C7559BEF71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68ED8007-4F00-891C-8BFB-506620977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>
            <a:extLst>
              <a:ext uri="{FF2B5EF4-FFF2-40B4-BE49-F238E27FC236}">
                <a16:creationId xmlns:a16="http://schemas.microsoft.com/office/drawing/2014/main" id="{55F7ABF8-B2C3-8B62-0BAB-8FE5805AD4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41CA7A1E-B1AF-0541-A43B-A8B6B6CD3E85}" type="slidenum">
              <a:rPr lang="en-US" altLang="zh-CN">
                <a:latin typeface="Arial" panose="020B0604020202020204" pitchFamily="34" charset="0"/>
              </a:rPr>
              <a:pPr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7577412-A7E9-F9CC-7E21-6358E974735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349571F-1D76-889D-2413-E73485436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12E0F246-F281-1DF6-B124-91B73E6E3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1BDF00A-A304-604B-BD70-0078889A1C4A}" type="slidenum">
              <a:rPr lang="en-US" altLang="zh-CN">
                <a:latin typeface="Arial" panose="020B0604020202020204" pitchFamily="34" charset="0"/>
              </a:rPr>
              <a:pPr/>
              <a:t>10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B5A3934-BDEB-EED9-BAF0-E163D9E139C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0559226-DD84-96E2-6605-17FD99094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9A533B04-5725-5D40-E33F-72FE0FFB1C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C895F85-644B-6242-AD78-E0CB96BA50B6}" type="slidenum">
              <a:rPr lang="en-US" altLang="zh-CN">
                <a:latin typeface="Arial" panose="020B0604020202020204" pitchFamily="34" charset="0"/>
              </a:rPr>
              <a:pPr/>
              <a:t>11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05CC46-4F11-5FD0-39FF-B4AAACE0D2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418EB15-782E-BACA-082C-8701D258BB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B302EE04-5817-1D19-2C17-EF40BA60A1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F0E822FE-B614-5345-B4B8-81F2B437960D}" type="slidenum">
              <a:rPr lang="en-US" altLang="zh-CN">
                <a:latin typeface="Arial" panose="020B0604020202020204" pitchFamily="34" charset="0"/>
              </a:rPr>
              <a:pPr/>
              <a:t>12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379A89A-61B3-E9C9-224B-2F18ABDCCFE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A14C834-4902-2328-B6D4-59C07D5E6E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A88839F-91AA-8756-4226-8D7BFCA016E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46070529-80A1-F6B8-AB52-F383901105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0904FD0F-1CD1-CE7D-9D2E-290E9148E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108B5DC-43E7-E400-4B79-557F01544B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B706ACBA-C247-BE9C-9715-48DD120EDA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6B7997C-943F-5E97-39B1-363715AFE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A96EA7-5842-FCEC-4E33-9B619EE9E0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F39B6785-1F43-5BE6-20E6-00960DD05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CDD05880-ADB3-C7C0-AB66-D13B107B0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CE8FA27-5937-F30F-9990-C2FAE37805C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035D3810-EB84-B3B3-E32D-4AA2E0222E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8F7E028D-AFC3-DAC5-3088-3746F997BD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43B18C97-5CEF-FF7B-419A-314B8FA774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9C14FBCB-4AD9-9048-9D40-C0A21C54F8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441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6E6EF70-405F-801B-9FEC-F7D137B5D9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7AACFF5-87BB-CE0C-A2F9-347FC02978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4C67E0C-3BAD-8A9C-B813-3123969F1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9DB659-63B1-A146-A4B8-DF9F0C9FCD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482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656BB51-3EA9-2D6C-FFC6-FA75F1813F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2E9E4B6-5943-9449-A75D-6D8840286B9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6C31F3D-3BBA-E429-96E2-D04941B8EC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B81F0-8F74-7245-BAD6-04CCD57270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469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A68D98B-D21B-DA25-5986-ED9892C404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8EA9A2E-C6A4-80E7-BA17-B2D34670A1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9852412-0478-B48D-AB84-37A4CA963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BD30C-B262-A244-801B-BFBEAB3B6A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684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2E2A2BC-C963-C6D1-25A2-E1B31A5F1A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DB8A68F-D4F4-CDEC-6EED-2944A4C83D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B1ECE8F-ABE8-0724-2750-BD67315F3F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4890E-30CA-C54B-9FA1-FB2C04F495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01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B9AF29E-F760-DF22-EC70-0705A0B295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32DF7D4-B25B-2A81-899C-2702D5CC03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A3509F6-6D7A-409D-8D6E-252440970B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7A7DE6-37F3-0847-ADE8-BE8AAAF346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4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E106A45-D1B5-82D4-09EA-9CD976F703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AC92F48E-3708-3D76-7046-E82DFFE2CA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8DA0B22A-5771-A4B0-C1ED-AD1B0707A3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2DB7A-E5BC-4C43-9308-02E3BDF031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732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129E396C-0147-47BB-4CDF-BE22C8A2E2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1DF5152-4CF4-E4D3-D138-F1F73007FB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B6CA283E-32B7-5771-90D6-CCEE1AA687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11CB32-19A0-4F46-90A6-8E3AB98FE8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452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39199C8B-6360-2C39-A7FC-39F82D44D9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1872687-519B-3481-A2F3-6528E945D1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31464B8A-D4A8-B244-A147-83D93AFC53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6707E-46C2-874C-A1C1-7ED30BE9977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283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376C099-FE88-A1C5-7F5C-11B8A8E87C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7CE497A-3D46-8655-089D-BDDE3A643C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BD9752F9-00AB-A950-3F1B-B777C1CDD3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916627-59C0-B740-A397-D443CC46A7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76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CD5C5C3B-88C5-E8FB-F289-06D3EF99E4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535D55C2-D28F-45D3-C6C9-D1A16341F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4C93E59-EE17-5D9C-9EF7-43FB8191FF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2182E-74D1-0A4A-BC07-D4939F0CA5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351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BAE8DD5-8B41-B842-7504-E7392B6A53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A532CA8-5619-FBF0-8AD5-B234555999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FA3F82A-DC6A-D662-066D-FECAD81F71A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3FA0B6E-E23D-D14E-AC4F-6A41129FBB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074C55A-4ED3-8FDA-F6ED-DD80559A40C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3621BD81-3541-4CE0-7DE7-B14090BF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64D30087-4F38-4D13-0D36-B6104559EE4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36D0D979-0C58-879C-E4FD-494C02D4E4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36F9945-FE90-8AA1-2D12-6DDE1573A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44829430-B350-7F80-F440-48570744AB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ABD172D6-ADC7-368C-BFF4-8CD6C3EC47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5CC3790E-6F64-A12F-5747-488C1E3F956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6A34218-C266-B546-A927-361430D42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A41C6A2B-F2B6-CAB1-F6A9-8871323147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Object-oriented Languages</a:t>
            </a: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CA3D2B90-3158-632B-A981-9C61A1973D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Compiler</a:t>
            </a:r>
          </a:p>
          <a:p>
            <a:pPr eaLnBrk="1" hangingPunct="1"/>
            <a:r>
              <a:rPr lang="en-US" altLang="zh-CN" sz="2800"/>
              <a:t>Baojian Hua</a:t>
            </a:r>
          </a:p>
          <a:p>
            <a:pPr eaLnBrk="1" hangingPunct="1"/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087259CB-B1D2-0015-BA59-42FB33C39C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After prefixing and hoisting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8D36A66A-ADB8-314C-67C2-F120CE0D79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struct P2{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y;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struct P3{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y;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z;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void P2_print(P2 this) {…}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void P3_print(P2 this) {…}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void print3d(P3 this) {…}</a:t>
            </a:r>
          </a:p>
        </p:txBody>
      </p:sp>
      <p:sp>
        <p:nvSpPr>
          <p:cNvPr id="20483" name="Rectangle 4">
            <a:extLst>
              <a:ext uri="{FF2B5EF4-FFF2-40B4-BE49-F238E27FC236}">
                <a16:creationId xmlns:a16="http://schemas.microsoft.com/office/drawing/2014/main" id="{AD48AF1B-CFB7-2B1B-3388-28BB4469B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36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0484" name="Rectangle 5">
            <a:extLst>
              <a:ext uri="{FF2B5EF4-FFF2-40B4-BE49-F238E27FC236}">
                <a16:creationId xmlns:a16="http://schemas.microsoft.com/office/drawing/2014/main" id="{9DCF929C-A8FB-E542-5F31-194C0B650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90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sp>
        <p:nvSpPr>
          <p:cNvPr id="20485" name="Text Box 6">
            <a:extLst>
              <a:ext uri="{FF2B5EF4-FFF2-40B4-BE49-F238E27FC236}">
                <a16:creationId xmlns:a16="http://schemas.microsoft.com/office/drawing/2014/main" id="{5D820B4D-0687-7AFE-1215-20CEE4AF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1336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P2</a:t>
            </a:r>
          </a:p>
        </p:txBody>
      </p:sp>
      <p:sp>
        <p:nvSpPr>
          <p:cNvPr id="20486" name="Rectangle 7">
            <a:extLst>
              <a:ext uri="{FF2B5EF4-FFF2-40B4-BE49-F238E27FC236}">
                <a16:creationId xmlns:a16="http://schemas.microsoft.com/office/drawing/2014/main" id="{00AD457B-3F07-D9E8-87CD-0194CF756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290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0487" name="Rectangle 8">
            <a:extLst>
              <a:ext uri="{FF2B5EF4-FFF2-40B4-BE49-F238E27FC236}">
                <a16:creationId xmlns:a16="http://schemas.microsoft.com/office/drawing/2014/main" id="{FB12490C-BEA0-CB33-18E5-27FA4CC44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886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sp>
        <p:nvSpPr>
          <p:cNvPr id="20488" name="Text Box 9">
            <a:extLst>
              <a:ext uri="{FF2B5EF4-FFF2-40B4-BE49-F238E27FC236}">
                <a16:creationId xmlns:a16="http://schemas.microsoft.com/office/drawing/2014/main" id="{FC8A0591-3FDD-2BD9-86DA-8233B82A0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4290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P3</a:t>
            </a:r>
          </a:p>
        </p:txBody>
      </p:sp>
      <p:sp>
        <p:nvSpPr>
          <p:cNvPr id="20489" name="Rectangle 10">
            <a:extLst>
              <a:ext uri="{FF2B5EF4-FFF2-40B4-BE49-F238E27FC236}">
                <a16:creationId xmlns:a16="http://schemas.microsoft.com/office/drawing/2014/main" id="{E245C6BD-7D94-8141-2F26-69CB38549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3434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z</a:t>
            </a:r>
          </a:p>
        </p:txBody>
      </p:sp>
      <p:sp>
        <p:nvSpPr>
          <p:cNvPr id="318475" name="Text Box 11">
            <a:extLst>
              <a:ext uri="{FF2B5EF4-FFF2-40B4-BE49-F238E27FC236}">
                <a16:creationId xmlns:a16="http://schemas.microsoft.com/office/drawing/2014/main" id="{7D65A7C8-D935-9287-DE2B-ADD047EA2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495800"/>
            <a:ext cx="17526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Q: can we put 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z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before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or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y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?</a:t>
            </a:r>
          </a:p>
        </p:txBody>
      </p:sp>
      <p:sp>
        <p:nvSpPr>
          <p:cNvPr id="318476" name="Line 12">
            <a:extLst>
              <a:ext uri="{FF2B5EF4-FFF2-40B4-BE49-F238E27FC236}">
                <a16:creationId xmlns:a16="http://schemas.microsoft.com/office/drawing/2014/main" id="{FC6D0602-73BB-07D6-230A-0C774BA9A6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48400" y="45720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D0479CF9-5191-D994-D248-BEEAAAF1F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Virtual functions and Overriding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6A4D7A2D-1D43-1C89-D186-F1E83F9ABF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What if super and sub-class contain same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methods?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P2{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() {…}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P3 extends P2{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() {…}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83246730-725D-6251-358F-8C2D7B7643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Dynamic dispatch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863F65A8-AD5F-E3EC-9BA8-8E68AF4AE3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P2{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(){…}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P3 extends P2{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(){…}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2564" name="Text Box 4">
            <a:extLst>
              <a:ext uri="{FF2B5EF4-FFF2-40B4-BE49-F238E27FC236}">
                <a16:creationId xmlns:a16="http://schemas.microsoft.com/office/drawing/2014/main" id="{555C0074-899F-F13A-BDFD-ED1EFA69D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651125"/>
            <a:ext cx="3429000" cy="2246313"/>
          </a:xfrm>
          <a:prstGeom prst="rect">
            <a:avLst/>
          </a:prstGeom>
          <a:solidFill>
            <a:srgbClr val="CCFFFF">
              <a:alpha val="7803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P2 p;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 = new P2 ();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p.print ();</a:t>
            </a:r>
          </a:p>
          <a:p>
            <a:pPr eaLnBrk="1" hangingPunct="1"/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 = new P3 ();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p.print ();</a:t>
            </a:r>
          </a:p>
          <a:p>
            <a:pPr eaLnBrk="1" hangingPunct="1"/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C2BCBA2B-BD95-5910-0025-DF667F7836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dynamic dispatch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6ACA304E-B278-4907-9659-1F52E3921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Variable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compile-time type is insufficient to determine the specific function to call</a:t>
            </a:r>
          </a:p>
          <a:p>
            <a:pPr lvl="1" eaLnBrk="1" hangingPunct="1"/>
            <a:r>
              <a:rPr lang="en-US" altLang="zh-CN" sz="2400"/>
              <a:t>One need to store, in the object, auxiliary information to help make the decision</a:t>
            </a:r>
          </a:p>
          <a:p>
            <a:pPr eaLnBrk="1" hangingPunct="1"/>
            <a:r>
              <a:rPr lang="en-US" altLang="zh-CN" sz="2800"/>
              <a:t>The data structure for this purpose is the </a:t>
            </a:r>
            <a:r>
              <a:rPr lang="en-US" altLang="zh-CN" sz="2800">
                <a:solidFill>
                  <a:srgbClr val="0432FF"/>
                </a:solidFill>
              </a:rPr>
              <a:t>virtual function table (vtable)</a:t>
            </a:r>
          </a:p>
          <a:p>
            <a:pPr eaLnBrk="1" hangingPunct="1"/>
            <a:r>
              <a:rPr lang="en-US" altLang="zh-CN" sz="2800"/>
              <a:t>Function calls become indirections via vtables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73F48CCB-CC0F-AC18-709C-AF2A72A1D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Vtable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1890BE3-4081-0DE4-DE82-F74BCB55F3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P2{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…;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print ()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{…}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P3 extends P2{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…;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print ()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{…}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24612" name="Rectangle 4">
            <a:extLst>
              <a:ext uri="{FF2B5EF4-FFF2-40B4-BE49-F238E27FC236}">
                <a16:creationId xmlns:a16="http://schemas.microsoft.com/office/drawing/2014/main" id="{7D764F44-014C-7846-FBB8-575295241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981200"/>
            <a:ext cx="1143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324613" name="Rectangle 5">
            <a:extLst>
              <a:ext uri="{FF2B5EF4-FFF2-40B4-BE49-F238E27FC236}">
                <a16:creationId xmlns:a16="http://schemas.microsoft.com/office/drawing/2014/main" id="{E34EBCCD-0029-282F-E8A1-EBA179676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438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324614" name="Rectangle 6">
            <a:extLst>
              <a:ext uri="{FF2B5EF4-FFF2-40B4-BE49-F238E27FC236}">
                <a16:creationId xmlns:a16="http://schemas.microsoft.com/office/drawing/2014/main" id="{A3814CCF-9787-198B-EA75-35A187290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8956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sp>
        <p:nvSpPr>
          <p:cNvPr id="324615" name="Rectangle 7">
            <a:extLst>
              <a:ext uri="{FF2B5EF4-FFF2-40B4-BE49-F238E27FC236}">
                <a16:creationId xmlns:a16="http://schemas.microsoft.com/office/drawing/2014/main" id="{09C5C1D7-274D-786B-20DC-E8267C246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22098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P2_print</a:t>
            </a:r>
          </a:p>
        </p:txBody>
      </p:sp>
      <p:cxnSp>
        <p:nvCxnSpPr>
          <p:cNvPr id="324616" name="AutoShape 8">
            <a:extLst>
              <a:ext uri="{FF2B5EF4-FFF2-40B4-BE49-F238E27FC236}">
                <a16:creationId xmlns:a16="http://schemas.microsoft.com/office/drawing/2014/main" id="{86D55F14-C3C5-D458-0522-6100618837AB}"/>
              </a:ext>
            </a:extLst>
          </p:cNvPr>
          <p:cNvCxnSpPr>
            <a:cxnSpLocks noChangeShapeType="1"/>
            <a:endCxn id="324615" idx="1"/>
          </p:cNvCxnSpPr>
          <p:nvPr/>
        </p:nvCxnSpPr>
        <p:spPr bwMode="auto">
          <a:xfrm>
            <a:off x="5486400" y="22098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4617" name="Line 9">
            <a:extLst>
              <a:ext uri="{FF2B5EF4-FFF2-40B4-BE49-F238E27FC236}">
                <a16:creationId xmlns:a16="http://schemas.microsoft.com/office/drawing/2014/main" id="{EC59D6DA-B0F7-9CF4-F1B9-4E6D79343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514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18" name="Rectangle 10">
            <a:extLst>
              <a:ext uri="{FF2B5EF4-FFF2-40B4-BE49-F238E27FC236}">
                <a16:creationId xmlns:a16="http://schemas.microsoft.com/office/drawing/2014/main" id="{24E4B38A-6310-2D28-984B-545A46B5E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962400"/>
            <a:ext cx="1143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324619" name="Rectangle 11">
            <a:extLst>
              <a:ext uri="{FF2B5EF4-FFF2-40B4-BE49-F238E27FC236}">
                <a16:creationId xmlns:a16="http://schemas.microsoft.com/office/drawing/2014/main" id="{8E5860DD-24CC-0F93-90B8-1381BA657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196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324620" name="Rectangle 12">
            <a:extLst>
              <a:ext uri="{FF2B5EF4-FFF2-40B4-BE49-F238E27FC236}">
                <a16:creationId xmlns:a16="http://schemas.microsoft.com/office/drawing/2014/main" id="{8E2CAECB-1A62-B59F-F792-4D016B6DE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876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sp>
        <p:nvSpPr>
          <p:cNvPr id="324621" name="Rectangle 13">
            <a:extLst>
              <a:ext uri="{FF2B5EF4-FFF2-40B4-BE49-F238E27FC236}">
                <a16:creationId xmlns:a16="http://schemas.microsoft.com/office/drawing/2014/main" id="{2AEC1A3C-8618-5942-7F6C-768D4205E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910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P3_print</a:t>
            </a:r>
          </a:p>
        </p:txBody>
      </p:sp>
      <p:cxnSp>
        <p:nvCxnSpPr>
          <p:cNvPr id="324622" name="AutoShape 14">
            <a:extLst>
              <a:ext uri="{FF2B5EF4-FFF2-40B4-BE49-F238E27FC236}">
                <a16:creationId xmlns:a16="http://schemas.microsoft.com/office/drawing/2014/main" id="{F72F2C92-4BFE-A9AA-1F56-41FB46979F47}"/>
              </a:ext>
            </a:extLst>
          </p:cNvPr>
          <p:cNvCxnSpPr>
            <a:cxnSpLocks noChangeShapeType="1"/>
            <a:endCxn id="324621" idx="1"/>
          </p:cNvCxnSpPr>
          <p:nvPr/>
        </p:nvCxnSpPr>
        <p:spPr bwMode="auto">
          <a:xfrm>
            <a:off x="5486400" y="41910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4623" name="Line 15">
            <a:extLst>
              <a:ext uri="{FF2B5EF4-FFF2-40B4-BE49-F238E27FC236}">
                <a16:creationId xmlns:a16="http://schemas.microsoft.com/office/drawing/2014/main" id="{02EFBEEE-6746-8215-618A-DF6FDFF6853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495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4630" name="Rectangle 22">
            <a:extLst>
              <a:ext uri="{FF2B5EF4-FFF2-40B4-BE49-F238E27FC236}">
                <a16:creationId xmlns:a16="http://schemas.microsoft.com/office/drawing/2014/main" id="{445474E6-7522-E04B-9E1B-8149B6407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3340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z</a:t>
            </a:r>
          </a:p>
        </p:txBody>
      </p:sp>
      <p:sp>
        <p:nvSpPr>
          <p:cNvPr id="324631" name="Text Box 23">
            <a:extLst>
              <a:ext uri="{FF2B5EF4-FFF2-40B4-BE49-F238E27FC236}">
                <a16:creationId xmlns:a16="http://schemas.microsoft.com/office/drawing/2014/main" id="{E53B021F-5679-3FF2-B3E2-E591BF0345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9718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vtable</a:t>
            </a:r>
          </a:p>
        </p:txBody>
      </p:sp>
      <p:sp>
        <p:nvSpPr>
          <p:cNvPr id="324632" name="Text Box 24">
            <a:extLst>
              <a:ext uri="{FF2B5EF4-FFF2-40B4-BE49-F238E27FC236}">
                <a16:creationId xmlns:a16="http://schemas.microsoft.com/office/drawing/2014/main" id="{CC845EEB-30BB-2B6A-4C1F-801792DF9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0292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vtable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2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24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animBg="1"/>
      <p:bldP spid="324613" grpId="0" animBg="1"/>
      <p:bldP spid="324614" grpId="0" animBg="1"/>
      <p:bldP spid="324615" grpId="0" animBg="1"/>
      <p:bldP spid="324618" grpId="0" animBg="1"/>
      <p:bldP spid="324619" grpId="0" animBg="1"/>
      <p:bldP spid="324620" grpId="0" animBg="1"/>
      <p:bldP spid="324621" grpId="0" animBg="1"/>
      <p:bldP spid="324630" grpId="0" animBg="1"/>
      <p:bldP spid="324631" grpId="0"/>
      <p:bldP spid="3246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E77C0FEF-B324-8381-252C-F3E02CDA5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General Scheme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D7DC6621-3228-5F22-2A57-F696E53A53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A{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	int x1;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	…;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	int xn;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	void f1(…){}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	…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	void fn(…){}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9A41201E-BE27-65B1-1F91-04EB0FACE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81200"/>
            <a:ext cx="1143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95C57E5F-EEEA-FD66-9E1C-279AB9562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38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x1</a:t>
            </a:r>
          </a:p>
        </p:txBody>
      </p:sp>
      <p:sp>
        <p:nvSpPr>
          <p:cNvPr id="29701" name="Rectangle 6">
            <a:extLst>
              <a:ext uri="{FF2B5EF4-FFF2-40B4-BE49-F238E27FC236}">
                <a16:creationId xmlns:a16="http://schemas.microsoft.com/office/drawing/2014/main" id="{73C5D8E8-0177-5257-6822-F3DC59011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956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9702" name="Rectangle 7">
            <a:extLst>
              <a:ext uri="{FF2B5EF4-FFF2-40B4-BE49-F238E27FC236}">
                <a16:creationId xmlns:a16="http://schemas.microsoft.com/office/drawing/2014/main" id="{42DD75D7-AE8A-FB3C-D10F-071566EF1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2098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A_f1</a:t>
            </a:r>
          </a:p>
        </p:txBody>
      </p:sp>
      <p:cxnSp>
        <p:nvCxnSpPr>
          <p:cNvPr id="29703" name="AutoShape 8">
            <a:extLst>
              <a:ext uri="{FF2B5EF4-FFF2-40B4-BE49-F238E27FC236}">
                <a16:creationId xmlns:a16="http://schemas.microsoft.com/office/drawing/2014/main" id="{BCBC418E-40E7-AAED-2AE6-A12A83A7D04B}"/>
              </a:ext>
            </a:extLst>
          </p:cNvPr>
          <p:cNvCxnSpPr>
            <a:cxnSpLocks noChangeShapeType="1"/>
            <a:stCxn id="29699" idx="3"/>
            <a:endCxn id="29702" idx="1"/>
          </p:cNvCxnSpPr>
          <p:nvPr/>
        </p:nvCxnSpPr>
        <p:spPr bwMode="auto">
          <a:xfrm>
            <a:off x="6019800" y="22098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4" name="Rectangle 9">
            <a:extLst>
              <a:ext uri="{FF2B5EF4-FFF2-40B4-BE49-F238E27FC236}">
                <a16:creationId xmlns:a16="http://schemas.microsoft.com/office/drawing/2014/main" id="{F8D4D2A2-AF0D-2A28-8CA1-97B32555A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52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xn</a:t>
            </a:r>
          </a:p>
        </p:txBody>
      </p:sp>
      <p:sp>
        <p:nvSpPr>
          <p:cNvPr id="29705" name="Rectangle 10">
            <a:extLst>
              <a:ext uri="{FF2B5EF4-FFF2-40B4-BE49-F238E27FC236}">
                <a16:creationId xmlns:a16="http://schemas.microsoft.com/office/drawing/2014/main" id="{E3C15305-154C-2F3F-5260-CEF8675A2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6670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9706" name="Rectangle 11">
            <a:extLst>
              <a:ext uri="{FF2B5EF4-FFF2-40B4-BE49-F238E27FC236}">
                <a16:creationId xmlns:a16="http://schemas.microsoft.com/office/drawing/2014/main" id="{D0CBD083-1271-60AB-408A-8A0B1844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1242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A_fn</a:t>
            </a:r>
          </a:p>
        </p:txBody>
      </p:sp>
      <p:sp>
        <p:nvSpPr>
          <p:cNvPr id="29707" name="Text Box 12">
            <a:extLst>
              <a:ext uri="{FF2B5EF4-FFF2-40B4-BE49-F238E27FC236}">
                <a16:creationId xmlns:a16="http://schemas.microsoft.com/office/drawing/2014/main" id="{0ABCD7EE-E9F8-A973-8039-F46FCA078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3810000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vtable</a:t>
            </a:r>
          </a:p>
        </p:txBody>
      </p:sp>
      <p:sp>
        <p:nvSpPr>
          <p:cNvPr id="29708" name="Line 13">
            <a:extLst>
              <a:ext uri="{FF2B5EF4-FFF2-40B4-BE49-F238E27FC236}">
                <a16:creationId xmlns:a16="http://schemas.microsoft.com/office/drawing/2014/main" id="{0022684F-13BE-DF8B-5AD9-10A759553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9" name="Line 14">
            <a:extLst>
              <a:ext uri="{FF2B5EF4-FFF2-40B4-BE49-F238E27FC236}">
                <a16:creationId xmlns:a16="http://schemas.microsoft.com/office/drawing/2014/main" id="{6AF8CF0F-D6E6-4A2F-DFBB-F65E93DCC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352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98C65C5-5F36-9779-2825-C90529F71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Client Code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F7D18186-6E47-8959-2DF5-2113C449F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Client OO code: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P2 p;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new P2(3, 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p.print();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compiles to: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P2 p;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malloc(sizeof(*p)); </a:t>
            </a:r>
            <a:r>
              <a:rPr lang="en-US" altLang="zh-CN" sz="2000" b="1">
                <a:latin typeface="Courier New" panose="02070309020205020404" pitchFamily="49" charset="0"/>
              </a:rPr>
              <a:t>// how many bytes?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P2(p, 3, 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((p-&gt;vptr)[0])(p);       </a:t>
            </a:r>
            <a:r>
              <a:rPr lang="en-US" altLang="zh-CN" sz="2000" b="1">
                <a:latin typeface="Courier New" panose="02070309020205020404" pitchFamily="49" charset="0"/>
              </a:rPr>
              <a:t>// indirection</a:t>
            </a:r>
          </a:p>
        </p:txBody>
      </p:sp>
      <p:sp>
        <p:nvSpPr>
          <p:cNvPr id="30723" name="Rectangle 7">
            <a:extLst>
              <a:ext uri="{FF2B5EF4-FFF2-40B4-BE49-F238E27FC236}">
                <a16:creationId xmlns:a16="http://schemas.microsoft.com/office/drawing/2014/main" id="{1E2F067D-707A-30E6-A2DF-C5F8D2506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981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30724" name="Rectangle 8">
            <a:extLst>
              <a:ext uri="{FF2B5EF4-FFF2-40B4-BE49-F238E27FC236}">
                <a16:creationId xmlns:a16="http://schemas.microsoft.com/office/drawing/2014/main" id="{5B1136B1-29D7-8663-3AA0-E1D154885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30725" name="Rectangle 9">
            <a:extLst>
              <a:ext uri="{FF2B5EF4-FFF2-40B4-BE49-F238E27FC236}">
                <a16:creationId xmlns:a16="http://schemas.microsoft.com/office/drawing/2014/main" id="{24CE4B04-6B78-5555-A252-7E4E443C6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956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sp>
        <p:nvSpPr>
          <p:cNvPr id="30726" name="Rectangle 10">
            <a:extLst>
              <a:ext uri="{FF2B5EF4-FFF2-40B4-BE49-F238E27FC236}">
                <a16:creationId xmlns:a16="http://schemas.microsoft.com/office/drawing/2014/main" id="{A1C434E1-F947-3BB5-F409-4D4085E12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098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P2_print</a:t>
            </a:r>
          </a:p>
        </p:txBody>
      </p:sp>
      <p:cxnSp>
        <p:nvCxnSpPr>
          <p:cNvPr id="30727" name="AutoShape 11">
            <a:extLst>
              <a:ext uri="{FF2B5EF4-FFF2-40B4-BE49-F238E27FC236}">
                <a16:creationId xmlns:a16="http://schemas.microsoft.com/office/drawing/2014/main" id="{40734499-38A1-7D03-ABD8-08BE7CDF94C1}"/>
              </a:ext>
            </a:extLst>
          </p:cNvPr>
          <p:cNvCxnSpPr>
            <a:cxnSpLocks noChangeShapeType="1"/>
            <a:endCxn id="30726" idx="1"/>
          </p:cNvCxnSpPr>
          <p:nvPr/>
        </p:nvCxnSpPr>
        <p:spPr bwMode="auto">
          <a:xfrm>
            <a:off x="6248400" y="22098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28" name="Line 12">
            <a:extLst>
              <a:ext uri="{FF2B5EF4-FFF2-40B4-BE49-F238E27FC236}">
                <a16:creationId xmlns:a16="http://schemas.microsoft.com/office/drawing/2014/main" id="{3CD37CE8-6237-CC20-891A-076D7E6999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514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Rectangle 13">
            <a:extLst>
              <a:ext uri="{FF2B5EF4-FFF2-40B4-BE49-F238E27FC236}">
                <a16:creationId xmlns:a16="http://schemas.microsoft.com/office/drawing/2014/main" id="{721AF5B6-CDEA-F36C-2D89-B050C10E0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p</a:t>
            </a:r>
          </a:p>
        </p:txBody>
      </p:sp>
      <p:sp>
        <p:nvSpPr>
          <p:cNvPr id="30730" name="Freeform 14">
            <a:extLst>
              <a:ext uri="{FF2B5EF4-FFF2-40B4-BE49-F238E27FC236}">
                <a16:creationId xmlns:a16="http://schemas.microsoft.com/office/drawing/2014/main" id="{48066C06-6D97-238C-E273-CD7570F5B030}"/>
              </a:ext>
            </a:extLst>
          </p:cNvPr>
          <p:cNvSpPr>
            <a:spLocks/>
          </p:cNvSpPr>
          <p:nvPr/>
        </p:nvSpPr>
        <p:spPr bwMode="auto">
          <a:xfrm>
            <a:off x="4572000" y="2133600"/>
            <a:ext cx="533400" cy="1524000"/>
          </a:xfrm>
          <a:custGeom>
            <a:avLst/>
            <a:gdLst>
              <a:gd name="T0" fmla="*/ 0 w 336"/>
              <a:gd name="T1" fmla="*/ 1524000 h 960"/>
              <a:gd name="T2" fmla="*/ 381000 w 336"/>
              <a:gd name="T3" fmla="*/ 990600 h 960"/>
              <a:gd name="T4" fmla="*/ 76200 w 336"/>
              <a:gd name="T5" fmla="*/ 304800 h 960"/>
              <a:gd name="T6" fmla="*/ 533400 w 336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" h="960">
                <a:moveTo>
                  <a:pt x="0" y="960"/>
                </a:moveTo>
                <a:cubicBezTo>
                  <a:pt x="116" y="856"/>
                  <a:pt x="232" y="752"/>
                  <a:pt x="240" y="624"/>
                </a:cubicBezTo>
                <a:cubicBezTo>
                  <a:pt x="248" y="496"/>
                  <a:pt x="32" y="296"/>
                  <a:pt x="48" y="192"/>
                </a:cubicBezTo>
                <a:cubicBezTo>
                  <a:pt x="64" y="88"/>
                  <a:pt x="288" y="32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481AC360-841C-DC3E-4314-EC1D15467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Client Code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3AA339A1-4049-6BA3-F27B-84B764A712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Client code: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P2 p;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 = new P2 (3, 4);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p.print ();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 = new P3 (7, 8, 9);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p.print ();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32771" name="Rectangle 4">
            <a:extLst>
              <a:ext uri="{FF2B5EF4-FFF2-40B4-BE49-F238E27FC236}">
                <a16:creationId xmlns:a16="http://schemas.microsoft.com/office/drawing/2014/main" id="{DFE856E7-A9E9-DBF6-0653-EE914C7DB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981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B9D552B7-F6A4-C5CB-56B0-874DE481E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38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32773" name="Rectangle 6">
            <a:extLst>
              <a:ext uri="{FF2B5EF4-FFF2-40B4-BE49-F238E27FC236}">
                <a16:creationId xmlns:a16="http://schemas.microsoft.com/office/drawing/2014/main" id="{FD600A75-D95E-500C-EBCE-584C68E779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956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sp>
        <p:nvSpPr>
          <p:cNvPr id="32774" name="Rectangle 7">
            <a:extLst>
              <a:ext uri="{FF2B5EF4-FFF2-40B4-BE49-F238E27FC236}">
                <a16:creationId xmlns:a16="http://schemas.microsoft.com/office/drawing/2014/main" id="{D5A49354-72B9-1664-E521-C5085964F4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098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P2_print</a:t>
            </a:r>
          </a:p>
        </p:txBody>
      </p:sp>
      <p:cxnSp>
        <p:nvCxnSpPr>
          <p:cNvPr id="32775" name="AutoShape 8">
            <a:extLst>
              <a:ext uri="{FF2B5EF4-FFF2-40B4-BE49-F238E27FC236}">
                <a16:creationId xmlns:a16="http://schemas.microsoft.com/office/drawing/2014/main" id="{7C69DE23-0068-8238-0AE9-42D551CD6C29}"/>
              </a:ext>
            </a:extLst>
          </p:cNvPr>
          <p:cNvCxnSpPr>
            <a:cxnSpLocks noChangeShapeType="1"/>
            <a:endCxn id="32774" idx="1"/>
          </p:cNvCxnSpPr>
          <p:nvPr/>
        </p:nvCxnSpPr>
        <p:spPr bwMode="auto">
          <a:xfrm>
            <a:off x="6248400" y="22098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6" name="Line 9">
            <a:extLst>
              <a:ext uri="{FF2B5EF4-FFF2-40B4-BE49-F238E27FC236}">
                <a16:creationId xmlns:a16="http://schemas.microsoft.com/office/drawing/2014/main" id="{D2535B45-E104-A31E-BD90-B8628D34296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514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7" name="Rectangle 10">
            <a:extLst>
              <a:ext uri="{FF2B5EF4-FFF2-40B4-BE49-F238E27FC236}">
                <a16:creationId xmlns:a16="http://schemas.microsoft.com/office/drawing/2014/main" id="{A7D76FAB-3CF9-2743-30EC-1095FF667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29000"/>
            <a:ext cx="533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p</a:t>
            </a:r>
          </a:p>
        </p:txBody>
      </p:sp>
      <p:sp>
        <p:nvSpPr>
          <p:cNvPr id="332811" name="Freeform 11">
            <a:extLst>
              <a:ext uri="{FF2B5EF4-FFF2-40B4-BE49-F238E27FC236}">
                <a16:creationId xmlns:a16="http://schemas.microsoft.com/office/drawing/2014/main" id="{6595FFE9-A5B8-53B0-F968-D6F637494859}"/>
              </a:ext>
            </a:extLst>
          </p:cNvPr>
          <p:cNvSpPr>
            <a:spLocks/>
          </p:cNvSpPr>
          <p:nvPr/>
        </p:nvSpPr>
        <p:spPr bwMode="auto">
          <a:xfrm>
            <a:off x="4572000" y="2133600"/>
            <a:ext cx="533400" cy="1524000"/>
          </a:xfrm>
          <a:custGeom>
            <a:avLst/>
            <a:gdLst>
              <a:gd name="T0" fmla="*/ 0 w 336"/>
              <a:gd name="T1" fmla="*/ 1524000 h 960"/>
              <a:gd name="T2" fmla="*/ 381000 w 336"/>
              <a:gd name="T3" fmla="*/ 990600 h 960"/>
              <a:gd name="T4" fmla="*/ 76200 w 336"/>
              <a:gd name="T5" fmla="*/ 304800 h 960"/>
              <a:gd name="T6" fmla="*/ 533400 w 336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36" h="960">
                <a:moveTo>
                  <a:pt x="0" y="960"/>
                </a:moveTo>
                <a:cubicBezTo>
                  <a:pt x="116" y="856"/>
                  <a:pt x="232" y="752"/>
                  <a:pt x="240" y="624"/>
                </a:cubicBezTo>
                <a:cubicBezTo>
                  <a:pt x="248" y="496"/>
                  <a:pt x="32" y="296"/>
                  <a:pt x="48" y="192"/>
                </a:cubicBezTo>
                <a:cubicBezTo>
                  <a:pt x="64" y="88"/>
                  <a:pt x="288" y="32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2812" name="Rectangle 12">
            <a:extLst>
              <a:ext uri="{FF2B5EF4-FFF2-40B4-BE49-F238E27FC236}">
                <a16:creationId xmlns:a16="http://schemas.microsoft.com/office/drawing/2014/main" id="{C19D7A7F-B7E8-DDA6-461D-EB00ACEB4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76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332813" name="Rectangle 13">
            <a:extLst>
              <a:ext uri="{FF2B5EF4-FFF2-40B4-BE49-F238E27FC236}">
                <a16:creationId xmlns:a16="http://schemas.microsoft.com/office/drawing/2014/main" id="{D5BA42DB-3118-1131-6F5A-C0FE7AEC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3340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7</a:t>
            </a:r>
          </a:p>
        </p:txBody>
      </p:sp>
      <p:sp>
        <p:nvSpPr>
          <p:cNvPr id="332814" name="Rectangle 14">
            <a:extLst>
              <a:ext uri="{FF2B5EF4-FFF2-40B4-BE49-F238E27FC236}">
                <a16:creationId xmlns:a16="http://schemas.microsoft.com/office/drawing/2014/main" id="{8D1686EA-91AE-4204-E2AA-AF7DB91BD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791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8</a:t>
            </a:r>
          </a:p>
        </p:txBody>
      </p:sp>
      <p:sp>
        <p:nvSpPr>
          <p:cNvPr id="332815" name="Rectangle 15">
            <a:extLst>
              <a:ext uri="{FF2B5EF4-FFF2-40B4-BE49-F238E27FC236}">
                <a16:creationId xmlns:a16="http://schemas.microsoft.com/office/drawing/2014/main" id="{E9CBB865-7FFC-9EE3-5D13-8938BBA71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6248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9</a:t>
            </a:r>
          </a:p>
        </p:txBody>
      </p:sp>
      <p:sp>
        <p:nvSpPr>
          <p:cNvPr id="332816" name="Rectangle 16">
            <a:extLst>
              <a:ext uri="{FF2B5EF4-FFF2-40B4-BE49-F238E27FC236}">
                <a16:creationId xmlns:a16="http://schemas.microsoft.com/office/drawing/2014/main" id="{84ED171E-94A8-1DE4-0694-5C020DEB6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1816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P3_print</a:t>
            </a:r>
          </a:p>
        </p:txBody>
      </p:sp>
      <p:cxnSp>
        <p:nvCxnSpPr>
          <p:cNvPr id="332817" name="AutoShape 17">
            <a:extLst>
              <a:ext uri="{FF2B5EF4-FFF2-40B4-BE49-F238E27FC236}">
                <a16:creationId xmlns:a16="http://schemas.microsoft.com/office/drawing/2014/main" id="{ACB01A74-365F-04DC-9C1A-094E82D9124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53000" y="51054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18" name="Line 18">
            <a:extLst>
              <a:ext uri="{FF2B5EF4-FFF2-40B4-BE49-F238E27FC236}">
                <a16:creationId xmlns:a16="http://schemas.microsoft.com/office/drawing/2014/main" id="{DB7EB9D7-403B-D623-B6DD-3997A9A8E64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5410200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2821" name="Freeform 21">
            <a:extLst>
              <a:ext uri="{FF2B5EF4-FFF2-40B4-BE49-F238E27FC236}">
                <a16:creationId xmlns:a16="http://schemas.microsoft.com/office/drawing/2014/main" id="{0C7722E6-C97F-930B-32AD-9EEC5113FEF7}"/>
              </a:ext>
            </a:extLst>
          </p:cNvPr>
          <p:cNvSpPr>
            <a:spLocks/>
          </p:cNvSpPr>
          <p:nvPr/>
        </p:nvSpPr>
        <p:spPr bwMode="auto">
          <a:xfrm>
            <a:off x="3314700" y="3657600"/>
            <a:ext cx="1638300" cy="1447800"/>
          </a:xfrm>
          <a:custGeom>
            <a:avLst/>
            <a:gdLst>
              <a:gd name="T0" fmla="*/ 1257300 w 1032"/>
              <a:gd name="T1" fmla="*/ 0 h 912"/>
              <a:gd name="T2" fmla="*/ 1638300 w 1032"/>
              <a:gd name="T3" fmla="*/ 457200 h 912"/>
              <a:gd name="T4" fmla="*/ 1257300 w 1032"/>
              <a:gd name="T5" fmla="*/ 762000 h 912"/>
              <a:gd name="T6" fmla="*/ 266700 w 1032"/>
              <a:gd name="T7" fmla="*/ 762000 h 912"/>
              <a:gd name="T8" fmla="*/ 38100 w 1032"/>
              <a:gd name="T9" fmla="*/ 1295400 h 912"/>
              <a:gd name="T10" fmla="*/ 495300 w 1032"/>
              <a:gd name="T11" fmla="*/ 1447800 h 91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32" h="912">
                <a:moveTo>
                  <a:pt x="792" y="0"/>
                </a:moveTo>
                <a:cubicBezTo>
                  <a:pt x="912" y="104"/>
                  <a:pt x="1032" y="208"/>
                  <a:pt x="1032" y="288"/>
                </a:cubicBezTo>
                <a:cubicBezTo>
                  <a:pt x="1032" y="368"/>
                  <a:pt x="936" y="448"/>
                  <a:pt x="792" y="480"/>
                </a:cubicBezTo>
                <a:cubicBezTo>
                  <a:pt x="648" y="512"/>
                  <a:pt x="296" y="424"/>
                  <a:pt x="168" y="480"/>
                </a:cubicBezTo>
                <a:cubicBezTo>
                  <a:pt x="40" y="536"/>
                  <a:pt x="0" y="744"/>
                  <a:pt x="24" y="816"/>
                </a:cubicBezTo>
                <a:cubicBezTo>
                  <a:pt x="48" y="888"/>
                  <a:pt x="264" y="896"/>
                  <a:pt x="312" y="91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2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32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2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332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12" grpId="0" animBg="1"/>
      <p:bldP spid="332813" grpId="0" animBg="1"/>
      <p:bldP spid="332814" grpId="0" animBg="1"/>
      <p:bldP spid="332815" grpId="0" animBg="1"/>
      <p:bldP spid="3328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53120822-D7C8-1E69-BEB0-1291FAC891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Moral</a:t>
            </a:r>
          </a:p>
        </p:txBody>
      </p:sp>
      <p:sp>
        <p:nvSpPr>
          <p:cNvPr id="34818" name="Rectangle 3">
            <a:extLst>
              <a:ext uri="{FF2B5EF4-FFF2-40B4-BE49-F238E27FC236}">
                <a16:creationId xmlns:a16="http://schemas.microsoft.com/office/drawing/2014/main" id="{89E5D051-89B2-1C36-C447-653A4A12C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Dynamic dispatch is subtyping polymorphism:</a:t>
            </a:r>
          </a:p>
          <a:p>
            <a:pPr lvl="1" eaLnBrk="1" hangingPunct="1"/>
            <a:r>
              <a:rPr lang="en-US" altLang="zh-CN" sz="2400"/>
              <a:t>flexible and powerful</a:t>
            </a:r>
          </a:p>
          <a:p>
            <a:pPr eaLnBrk="1" hangingPunct="1"/>
            <a:r>
              <a:rPr lang="en-US" altLang="zh-CN" sz="2800"/>
              <a:t>No free lunch:</a:t>
            </a:r>
          </a:p>
          <a:p>
            <a:pPr lvl="1" eaLnBrk="1" hangingPunct="1"/>
            <a:r>
              <a:rPr lang="en-US" altLang="zh-CN" sz="2400"/>
              <a:t>extra space to store vtables</a:t>
            </a:r>
          </a:p>
          <a:p>
            <a:pPr lvl="1" eaLnBrk="1" hangingPunct="1"/>
            <a:r>
              <a:rPr lang="en-US" altLang="zh-CN" sz="2400"/>
              <a:t>dynamic dispatch via indirection (slow?)</a:t>
            </a:r>
          </a:p>
          <a:p>
            <a:pPr lvl="1" eaLnBrk="1" hangingPunct="1"/>
            <a:r>
              <a:rPr lang="en-US" altLang="zh-CN" sz="2400">
                <a:latin typeface="Arial" panose="020B0604020202020204" pitchFamily="34" charset="0"/>
              </a:rPr>
              <a:t>“</a:t>
            </a:r>
            <a:r>
              <a:rPr lang="en-US" altLang="zh-CN" sz="2400"/>
              <a:t>All problems in computer science can be solved by another level of </a:t>
            </a:r>
            <a:r>
              <a:rPr lang="en-US" altLang="zh-CN" sz="2400">
                <a:solidFill>
                  <a:srgbClr val="0432FF"/>
                </a:solidFill>
              </a:rPr>
              <a:t>indirection</a:t>
            </a:r>
            <a:r>
              <a:rPr lang="en-US" altLang="zh-CN" sz="2400"/>
              <a:t>!</a:t>
            </a:r>
            <a:r>
              <a:rPr lang="en-US" altLang="zh-CN" sz="2400">
                <a:latin typeface="Arial" panose="020B0604020202020204" pitchFamily="34" charset="0"/>
              </a:rPr>
              <a:t>”</a:t>
            </a:r>
            <a:endParaRPr lang="en-US" altLang="zh-CN" sz="2400"/>
          </a:p>
          <a:p>
            <a:pPr lvl="2" eaLnBrk="1" hangingPunct="1"/>
            <a:r>
              <a:rPr lang="en-US" altLang="zh-CN" sz="2000"/>
              <a:t>-- Butler Lampson</a:t>
            </a:r>
          </a:p>
          <a:p>
            <a:pPr eaLnBrk="1" hangingPunct="1"/>
            <a:r>
              <a:rPr lang="en-US" altLang="zh-CN" sz="2800"/>
              <a:t>OO = Pointer + Virtual Functions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7860BFA0-1301-7A75-C59E-EB0C13DA16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Multiple Inheritance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97E15793-E4EF-A565-E420-65F1E35ED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A{…}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B{…}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C extends A, B{…}</a:t>
            </a:r>
          </a:p>
        </p:txBody>
      </p:sp>
      <p:sp>
        <p:nvSpPr>
          <p:cNvPr id="342020" name="Rectangle 4">
            <a:extLst>
              <a:ext uri="{FF2B5EF4-FFF2-40B4-BE49-F238E27FC236}">
                <a16:creationId xmlns:a16="http://schemas.microsoft.com/office/drawing/2014/main" id="{7E917C17-BAC7-51D2-5EFF-886D81240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95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42021" name="Rectangle 5">
            <a:extLst>
              <a:ext uri="{FF2B5EF4-FFF2-40B4-BE49-F238E27FC236}">
                <a16:creationId xmlns:a16="http://schemas.microsoft.com/office/drawing/2014/main" id="{C03B5866-9825-9184-515C-5C645F295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4958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42022" name="Rectangle 6">
            <a:extLst>
              <a:ext uri="{FF2B5EF4-FFF2-40B4-BE49-F238E27FC236}">
                <a16:creationId xmlns:a16="http://schemas.microsoft.com/office/drawing/2014/main" id="{3B6D3685-E5DB-4D0B-954F-4B5631267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62600"/>
            <a:ext cx="1143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42023" name="Line 7">
            <a:extLst>
              <a:ext uri="{FF2B5EF4-FFF2-40B4-BE49-F238E27FC236}">
                <a16:creationId xmlns:a16="http://schemas.microsoft.com/office/drawing/2014/main" id="{2898CD39-78C5-3DC3-FB89-0B0ADAD60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49530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024" name="Line 8">
            <a:extLst>
              <a:ext uri="{FF2B5EF4-FFF2-40B4-BE49-F238E27FC236}">
                <a16:creationId xmlns:a16="http://schemas.microsoft.com/office/drawing/2014/main" id="{351FE43D-EC12-18B6-8D19-B70A6C13A4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49530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0" grpId="0" animBg="1"/>
      <p:bldP spid="342021" grpId="0" animBg="1"/>
      <p:bldP spid="3420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0F679954-7CAD-E170-5C92-144B5D043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OOP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91AA80B1-C3EE-2BB2-9BAB-4F6F802C84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So far, we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ve covered most imperative features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Object-oriented languages are more and more popular, due to the industry push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this time: compile the class-based OO languages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Topics today: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class and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inheritance &amp; virtual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RTTI &amp; reflection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interface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later: garbage collection and exception handling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87AAAEA5-E414-4848-FF7A-3A95D597F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Multiple Inheritance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7347756B-35D6-9A45-859E-258D3A7ED0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Impossible to do prefixing: </a:t>
            </a:r>
          </a:p>
          <a:p>
            <a:pPr lvl="1" eaLnBrk="1" hangingPunct="1"/>
            <a:r>
              <a:rPr lang="en-US" altLang="zh-CN"/>
              <a:t>inheritance are now DAGs, not trees</a:t>
            </a:r>
          </a:p>
          <a:p>
            <a:pPr eaLnBrk="1" hangingPunct="1"/>
            <a:r>
              <a:rPr lang="en-US" altLang="zh-CN"/>
              <a:t>Several approaches to handle this:</a:t>
            </a:r>
          </a:p>
          <a:p>
            <a:pPr lvl="1" eaLnBrk="1" hangingPunct="1"/>
            <a:r>
              <a:rPr lang="en-US" altLang="zh-CN"/>
              <a:t>topo-sort</a:t>
            </a:r>
          </a:p>
          <a:p>
            <a:pPr lvl="2" eaLnBrk="1" hangingPunct="1"/>
            <a:r>
              <a:rPr lang="en-US" altLang="zh-CN"/>
              <a:t>used in both MS VS and GCC compilers</a:t>
            </a:r>
          </a:p>
          <a:p>
            <a:pPr lvl="1" eaLnBrk="1" hangingPunct="1"/>
            <a:r>
              <a:rPr lang="en-US" altLang="zh-CN"/>
              <a:t>global graph coloring (Tiger book 14.3)</a:t>
            </a:r>
          </a:p>
          <a:p>
            <a:pPr lvl="1" eaLnBrk="1" hangingPunct="1"/>
            <a:r>
              <a:rPr lang="en-US" altLang="zh-CN"/>
              <a:t>hash tables in objects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3BA83497-806B-E75E-8962-9F3379E8A3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Topo-sort</a:t>
            </a:r>
          </a:p>
        </p:txBody>
      </p:sp>
      <p:sp>
        <p:nvSpPr>
          <p:cNvPr id="346116" name="Rectangle 4">
            <a:extLst>
              <a:ext uri="{FF2B5EF4-FFF2-40B4-BE49-F238E27FC236}">
                <a16:creationId xmlns:a16="http://schemas.microsoft.com/office/drawing/2014/main" id="{75252DB4-E899-29A9-95E9-68F53F8BC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57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46117" name="Rectangle 5">
            <a:extLst>
              <a:ext uri="{FF2B5EF4-FFF2-40B4-BE49-F238E27FC236}">
                <a16:creationId xmlns:a16="http://schemas.microsoft.com/office/drawing/2014/main" id="{49FD05E0-76CA-D184-70EE-A02F61608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46118" name="Rectangle 6">
            <a:extLst>
              <a:ext uri="{FF2B5EF4-FFF2-40B4-BE49-F238E27FC236}">
                <a16:creationId xmlns:a16="http://schemas.microsoft.com/office/drawing/2014/main" id="{D07CF736-FABD-FDC2-579E-C21BB5DF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124200"/>
            <a:ext cx="1143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46119" name="Line 7">
            <a:extLst>
              <a:ext uri="{FF2B5EF4-FFF2-40B4-BE49-F238E27FC236}">
                <a16:creationId xmlns:a16="http://schemas.microsoft.com/office/drawing/2014/main" id="{9F14F290-FB18-984B-A66B-0C94EF359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514600"/>
            <a:ext cx="990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6120" name="Line 8">
            <a:extLst>
              <a:ext uri="{FF2B5EF4-FFF2-40B4-BE49-F238E27FC236}">
                <a16:creationId xmlns:a16="http://schemas.microsoft.com/office/drawing/2014/main" id="{DACCADBB-163F-4378-65AF-FD0DBD10F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0" y="25146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6121" name="Rectangle 9">
            <a:extLst>
              <a:ext uri="{FF2B5EF4-FFF2-40B4-BE49-F238E27FC236}">
                <a16:creationId xmlns:a16="http://schemas.microsoft.com/office/drawing/2014/main" id="{0FCD3100-E68A-34CB-9989-7C0B84AA2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209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46122" name="Rectangle 10">
            <a:extLst>
              <a:ext uri="{FF2B5EF4-FFF2-40B4-BE49-F238E27FC236}">
                <a16:creationId xmlns:a16="http://schemas.microsoft.com/office/drawing/2014/main" id="{B7F95F52-246B-1EAF-1931-0D2A8B584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6670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46123" name="Rectangle 11">
            <a:extLst>
              <a:ext uri="{FF2B5EF4-FFF2-40B4-BE49-F238E27FC236}">
                <a16:creationId xmlns:a16="http://schemas.microsoft.com/office/drawing/2014/main" id="{26602A3F-232C-B091-B7CC-06A31B79C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124200"/>
            <a:ext cx="1143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46124" name="Rectangle 12">
            <a:extLst>
              <a:ext uri="{FF2B5EF4-FFF2-40B4-BE49-F238E27FC236}">
                <a16:creationId xmlns:a16="http://schemas.microsoft.com/office/drawing/2014/main" id="{4750B64B-66BC-0B43-E0C5-4AB250C27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2860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vtable</a:t>
            </a:r>
          </a:p>
        </p:txBody>
      </p:sp>
      <p:cxnSp>
        <p:nvCxnSpPr>
          <p:cNvPr id="346125" name="AutoShape 13">
            <a:extLst>
              <a:ext uri="{FF2B5EF4-FFF2-40B4-BE49-F238E27FC236}">
                <a16:creationId xmlns:a16="http://schemas.microsoft.com/office/drawing/2014/main" id="{38085B5B-41B0-86E1-76E6-A5C1EBD3043F}"/>
              </a:ext>
            </a:extLst>
          </p:cNvPr>
          <p:cNvCxnSpPr>
            <a:cxnSpLocks noChangeShapeType="1"/>
            <a:endCxn id="346124" idx="1"/>
          </p:cNvCxnSpPr>
          <p:nvPr/>
        </p:nvCxnSpPr>
        <p:spPr bwMode="auto">
          <a:xfrm>
            <a:off x="6096000" y="22860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6126" name="Rectangle 14">
            <a:extLst>
              <a:ext uri="{FF2B5EF4-FFF2-40B4-BE49-F238E27FC236}">
                <a16:creationId xmlns:a16="http://schemas.microsoft.com/office/drawing/2014/main" id="{C7D3E777-6837-5ADA-234C-62FBB06AF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8194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vtable</a:t>
            </a:r>
          </a:p>
        </p:txBody>
      </p:sp>
      <p:cxnSp>
        <p:nvCxnSpPr>
          <p:cNvPr id="346127" name="AutoShape 15">
            <a:extLst>
              <a:ext uri="{FF2B5EF4-FFF2-40B4-BE49-F238E27FC236}">
                <a16:creationId xmlns:a16="http://schemas.microsoft.com/office/drawing/2014/main" id="{7CF24590-BBFF-FCA9-C0CF-A523CE0516C5}"/>
              </a:ext>
            </a:extLst>
          </p:cNvPr>
          <p:cNvCxnSpPr>
            <a:cxnSpLocks noChangeShapeType="1"/>
            <a:endCxn id="346126" idx="1"/>
          </p:cNvCxnSpPr>
          <p:nvPr/>
        </p:nvCxnSpPr>
        <p:spPr bwMode="auto">
          <a:xfrm>
            <a:off x="6096000" y="28194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6128" name="Text Box 16">
            <a:extLst>
              <a:ext uri="{FF2B5EF4-FFF2-40B4-BE49-F238E27FC236}">
                <a16:creationId xmlns:a16="http://schemas.microsoft.com/office/drawing/2014/main" id="{D612BBCC-9B19-6CCE-CE6F-B0930F9D1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971800"/>
            <a:ext cx="1066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A, B, C</a:t>
            </a:r>
          </a:p>
        </p:txBody>
      </p:sp>
      <p:sp>
        <p:nvSpPr>
          <p:cNvPr id="346129" name="Text Box 17">
            <a:extLst>
              <a:ext uri="{FF2B5EF4-FFF2-40B4-BE49-F238E27FC236}">
                <a16:creationId xmlns:a16="http://schemas.microsoft.com/office/drawing/2014/main" id="{73F96E84-2482-B69A-2130-86DD03B18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38600"/>
            <a:ext cx="243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A{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i;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a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f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6131" name="Text Box 19">
            <a:extLst>
              <a:ext uri="{FF2B5EF4-FFF2-40B4-BE49-F238E27FC236}">
                <a16:creationId xmlns:a16="http://schemas.microsoft.com/office/drawing/2014/main" id="{3693D5A0-B3AD-876D-AABF-6F7DF2347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022725"/>
            <a:ext cx="243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B{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j;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b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g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6132" name="Text Box 20">
            <a:extLst>
              <a:ext uri="{FF2B5EF4-FFF2-40B4-BE49-F238E27FC236}">
                <a16:creationId xmlns:a16="http://schemas.microsoft.com/office/drawing/2014/main" id="{3D6B8782-1604-1001-3875-66541A9EF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962400"/>
            <a:ext cx="35052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C extends A, B{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k;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c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g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f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46133" name="Line 21">
            <a:extLst>
              <a:ext uri="{FF2B5EF4-FFF2-40B4-BE49-F238E27FC236}">
                <a16:creationId xmlns:a16="http://schemas.microsoft.com/office/drawing/2014/main" id="{8B19A2B5-BD35-7F78-BD57-0169E56FF2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2514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6134" name="Line 22">
            <a:extLst>
              <a:ext uri="{FF2B5EF4-FFF2-40B4-BE49-F238E27FC236}">
                <a16:creationId xmlns:a16="http://schemas.microsoft.com/office/drawing/2014/main" id="{44970B35-D33C-3E22-D608-6C5415265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048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6135" name="Line 23">
            <a:extLst>
              <a:ext uri="{FF2B5EF4-FFF2-40B4-BE49-F238E27FC236}">
                <a16:creationId xmlns:a16="http://schemas.microsoft.com/office/drawing/2014/main" id="{536ACD33-C5AB-B4B1-1070-A1A90B36A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733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6136" name="Line 24">
            <a:extLst>
              <a:ext uri="{FF2B5EF4-FFF2-40B4-BE49-F238E27FC236}">
                <a16:creationId xmlns:a16="http://schemas.microsoft.com/office/drawing/2014/main" id="{3208EA45-BA8D-420E-B16F-973C237FF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733800"/>
            <a:ext cx="0" cy="2895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910" name="文本框 3">
            <a:extLst>
              <a:ext uri="{FF2B5EF4-FFF2-40B4-BE49-F238E27FC236}">
                <a16:creationId xmlns:a16="http://schemas.microsoft.com/office/drawing/2014/main" id="{82DFA36A-342A-B1AF-0F72-684C365BB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1828800"/>
            <a:ext cx="4270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/>
              <a:t>A</a:t>
            </a:r>
          </a:p>
          <a:p>
            <a:pPr eaLnBrk="1" hangingPunct="1"/>
            <a:r>
              <a:rPr kumimoji="1" lang="en-US" altLang="zh-CN"/>
              <a:t>Bc</a:t>
            </a:r>
          </a:p>
          <a:p>
            <a:pPr eaLnBrk="1" hangingPunct="1"/>
            <a:r>
              <a:rPr kumimoji="1" lang="en-US" altLang="zh-CN"/>
              <a:t>c</a:t>
            </a:r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4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4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4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4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4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46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4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4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6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46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 animBg="1"/>
      <p:bldP spid="346117" grpId="0" animBg="1"/>
      <p:bldP spid="346118" grpId="0" animBg="1"/>
      <p:bldP spid="346121" grpId="0" animBg="1"/>
      <p:bldP spid="346122" grpId="0" animBg="1"/>
      <p:bldP spid="346123" grpId="0" animBg="1"/>
      <p:bldP spid="346124" grpId="0" animBg="1"/>
      <p:bldP spid="346126" grpId="0" animBg="1"/>
      <p:bldP spid="346128" grpId="0"/>
      <p:bldP spid="346129" grpId="0"/>
      <p:bldP spid="346131" grpId="0"/>
      <p:bldP spid="3461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BAB8BBDA-5800-FF3A-9817-2B22D7AFB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Topo-sort</a:t>
            </a:r>
          </a:p>
        </p:txBody>
      </p:sp>
      <p:sp>
        <p:nvSpPr>
          <p:cNvPr id="38914" name="Text Box 20">
            <a:extLst>
              <a:ext uri="{FF2B5EF4-FFF2-40B4-BE49-F238E27FC236}">
                <a16:creationId xmlns:a16="http://schemas.microsoft.com/office/drawing/2014/main" id="{F341CA86-A9EE-2985-03FB-311987272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243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A{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i;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a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f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15" name="Text Box 21">
            <a:extLst>
              <a:ext uri="{FF2B5EF4-FFF2-40B4-BE49-F238E27FC236}">
                <a16:creationId xmlns:a16="http://schemas.microsoft.com/office/drawing/2014/main" id="{45CB47C4-5964-F271-3353-FA4B71603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243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B{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j;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b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g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16" name="Text Box 22">
            <a:extLst>
              <a:ext uri="{FF2B5EF4-FFF2-40B4-BE49-F238E27FC236}">
                <a16:creationId xmlns:a16="http://schemas.microsoft.com/office/drawing/2014/main" id="{F2656B53-79B1-848A-7014-A128C48C1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057400"/>
            <a:ext cx="35052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C extends A, B{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k;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c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g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f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17" name="Line 23">
            <a:extLst>
              <a:ext uri="{FF2B5EF4-FFF2-40B4-BE49-F238E27FC236}">
                <a16:creationId xmlns:a16="http://schemas.microsoft.com/office/drawing/2014/main" id="{B24CB9B5-35DB-ACBB-D5B2-8C4E7A4C7B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981200"/>
            <a:ext cx="0" cy="457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13814366-7844-DF17-B94F-C8CEF42AB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Topo-sort</a:t>
            </a:r>
          </a:p>
        </p:txBody>
      </p:sp>
      <p:sp>
        <p:nvSpPr>
          <p:cNvPr id="39938" name="Text Box 31">
            <a:extLst>
              <a:ext uri="{FF2B5EF4-FFF2-40B4-BE49-F238E27FC236}">
                <a16:creationId xmlns:a16="http://schemas.microsoft.com/office/drawing/2014/main" id="{5D684ACD-023E-3B47-C615-15306D898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243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A{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i;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a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f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939" name="Text Box 32">
            <a:extLst>
              <a:ext uri="{FF2B5EF4-FFF2-40B4-BE49-F238E27FC236}">
                <a16:creationId xmlns:a16="http://schemas.microsoft.com/office/drawing/2014/main" id="{2FC3F96B-3F66-ECE7-C06D-31279F663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243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B{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j;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b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g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940" name="Text Box 33">
            <a:extLst>
              <a:ext uri="{FF2B5EF4-FFF2-40B4-BE49-F238E27FC236}">
                <a16:creationId xmlns:a16="http://schemas.microsoft.com/office/drawing/2014/main" id="{3B3C9D95-065F-0CB5-C7C8-8995675AC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81200"/>
            <a:ext cx="35052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C extends A, B{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k;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c(){}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g(){}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f(){}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941" name="Line 34">
            <a:extLst>
              <a:ext uri="{FF2B5EF4-FFF2-40B4-BE49-F238E27FC236}">
                <a16:creationId xmlns:a16="http://schemas.microsoft.com/office/drawing/2014/main" id="{76F24CE4-DAFB-03D8-7E00-02BF90041E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981200"/>
            <a:ext cx="0" cy="457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2" name="Rectangle 36">
            <a:extLst>
              <a:ext uri="{FF2B5EF4-FFF2-40B4-BE49-F238E27FC236}">
                <a16:creationId xmlns:a16="http://schemas.microsoft.com/office/drawing/2014/main" id="{41C87252-A3CF-8597-CBCB-E57667785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39943" name="Rectangle 37">
            <a:extLst>
              <a:ext uri="{FF2B5EF4-FFF2-40B4-BE49-F238E27FC236}">
                <a16:creationId xmlns:a16="http://schemas.microsoft.com/office/drawing/2014/main" id="{5793BA22-E779-D00B-6678-D20D0218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A_a</a:t>
            </a:r>
          </a:p>
        </p:txBody>
      </p:sp>
      <p:cxnSp>
        <p:nvCxnSpPr>
          <p:cNvPr id="39944" name="AutoShape 38">
            <a:extLst>
              <a:ext uri="{FF2B5EF4-FFF2-40B4-BE49-F238E27FC236}">
                <a16:creationId xmlns:a16="http://schemas.microsoft.com/office/drawing/2014/main" id="{2937FF03-5DED-33EB-400B-66D2D84C461D}"/>
              </a:ext>
            </a:extLst>
          </p:cNvPr>
          <p:cNvCxnSpPr>
            <a:cxnSpLocks noChangeShapeType="1"/>
            <a:endCxn id="39943" idx="1"/>
          </p:cNvCxnSpPr>
          <p:nvPr/>
        </p:nvCxnSpPr>
        <p:spPr bwMode="auto">
          <a:xfrm>
            <a:off x="1524000" y="22860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5" name="Rectangle 39">
            <a:extLst>
              <a:ext uri="{FF2B5EF4-FFF2-40B4-BE49-F238E27FC236}">
                <a16:creationId xmlns:a16="http://schemas.microsoft.com/office/drawing/2014/main" id="{BA370E29-3B8D-AE44-509C-9E9EE03F2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670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i</a:t>
            </a:r>
          </a:p>
        </p:txBody>
      </p:sp>
      <p:sp>
        <p:nvSpPr>
          <p:cNvPr id="39946" name="Rectangle 40">
            <a:extLst>
              <a:ext uri="{FF2B5EF4-FFF2-40B4-BE49-F238E27FC236}">
                <a16:creationId xmlns:a16="http://schemas.microsoft.com/office/drawing/2014/main" id="{02F6D71E-8239-65DC-D4B2-5F45180AA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743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A_f</a:t>
            </a:r>
          </a:p>
        </p:txBody>
      </p:sp>
      <p:sp>
        <p:nvSpPr>
          <p:cNvPr id="39947" name="Line 41">
            <a:extLst>
              <a:ext uri="{FF2B5EF4-FFF2-40B4-BE49-F238E27FC236}">
                <a16:creationId xmlns:a16="http://schemas.microsoft.com/office/drawing/2014/main" id="{25EF6691-B1EA-F15F-1699-E813692EE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8" name="Line 42">
            <a:extLst>
              <a:ext uri="{FF2B5EF4-FFF2-40B4-BE49-F238E27FC236}">
                <a16:creationId xmlns:a16="http://schemas.microsoft.com/office/drawing/2014/main" id="{ECB00666-70DB-6D9C-08B4-8CC355B082E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8E6CF6CD-25B0-074A-0D57-D73F7EC90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Topo-sort</a:t>
            </a:r>
          </a:p>
        </p:txBody>
      </p:sp>
      <p:sp>
        <p:nvSpPr>
          <p:cNvPr id="40962" name="Text Box 20">
            <a:extLst>
              <a:ext uri="{FF2B5EF4-FFF2-40B4-BE49-F238E27FC236}">
                <a16:creationId xmlns:a16="http://schemas.microsoft.com/office/drawing/2014/main" id="{BEC4C239-20BA-9B9D-E4B3-3A1C1B5E2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243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A{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a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f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0963" name="Text Box 21">
            <a:extLst>
              <a:ext uri="{FF2B5EF4-FFF2-40B4-BE49-F238E27FC236}">
                <a16:creationId xmlns:a16="http://schemas.microsoft.com/office/drawing/2014/main" id="{B00B1C89-6F9A-23D6-D468-EE1D46925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243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B{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j;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b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g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0964" name="Text Box 22">
            <a:extLst>
              <a:ext uri="{FF2B5EF4-FFF2-40B4-BE49-F238E27FC236}">
                <a16:creationId xmlns:a16="http://schemas.microsoft.com/office/drawing/2014/main" id="{E13ED6CC-2981-5C1B-0FD5-6A8FF55F6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33600"/>
            <a:ext cx="35052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C extends A, B{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k;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c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g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f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0965" name="Line 23">
            <a:extLst>
              <a:ext uri="{FF2B5EF4-FFF2-40B4-BE49-F238E27FC236}">
                <a16:creationId xmlns:a16="http://schemas.microsoft.com/office/drawing/2014/main" id="{8B3E938D-E49A-0089-C246-731D4D12FF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981200"/>
            <a:ext cx="0" cy="457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6" name="Rectangle 25">
            <a:extLst>
              <a:ext uri="{FF2B5EF4-FFF2-40B4-BE49-F238E27FC236}">
                <a16:creationId xmlns:a16="http://schemas.microsoft.com/office/drawing/2014/main" id="{9CCFD323-BD1F-14F5-23FE-09C0AA02A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0967" name="Rectangle 26">
            <a:extLst>
              <a:ext uri="{FF2B5EF4-FFF2-40B4-BE49-F238E27FC236}">
                <a16:creationId xmlns:a16="http://schemas.microsoft.com/office/drawing/2014/main" id="{6BC9D641-F914-6CF0-0F3B-7975E0AB6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A_a</a:t>
            </a:r>
          </a:p>
        </p:txBody>
      </p:sp>
      <p:cxnSp>
        <p:nvCxnSpPr>
          <p:cNvPr id="40968" name="AutoShape 27">
            <a:extLst>
              <a:ext uri="{FF2B5EF4-FFF2-40B4-BE49-F238E27FC236}">
                <a16:creationId xmlns:a16="http://schemas.microsoft.com/office/drawing/2014/main" id="{8D579686-D1C8-1C83-F954-2177613A9720}"/>
              </a:ext>
            </a:extLst>
          </p:cNvPr>
          <p:cNvCxnSpPr>
            <a:cxnSpLocks noChangeShapeType="1"/>
            <a:endCxn id="40967" idx="1"/>
          </p:cNvCxnSpPr>
          <p:nvPr/>
        </p:nvCxnSpPr>
        <p:spPr bwMode="auto">
          <a:xfrm>
            <a:off x="1524000" y="22860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69" name="Rectangle 28">
            <a:extLst>
              <a:ext uri="{FF2B5EF4-FFF2-40B4-BE49-F238E27FC236}">
                <a16:creationId xmlns:a16="http://schemas.microsoft.com/office/drawing/2014/main" id="{5070F6E4-DF73-7EDB-E83D-5E02D523D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670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i</a:t>
            </a:r>
          </a:p>
        </p:txBody>
      </p:sp>
      <p:sp>
        <p:nvSpPr>
          <p:cNvPr id="40970" name="Rectangle 29">
            <a:extLst>
              <a:ext uri="{FF2B5EF4-FFF2-40B4-BE49-F238E27FC236}">
                <a16:creationId xmlns:a16="http://schemas.microsoft.com/office/drawing/2014/main" id="{C4E6611C-1BFF-822F-6FEE-2AAF3DDCA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743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A_f</a:t>
            </a:r>
          </a:p>
        </p:txBody>
      </p:sp>
      <p:sp>
        <p:nvSpPr>
          <p:cNvPr id="40971" name="Line 30">
            <a:extLst>
              <a:ext uri="{FF2B5EF4-FFF2-40B4-BE49-F238E27FC236}">
                <a16:creationId xmlns:a16="http://schemas.microsoft.com/office/drawing/2014/main" id="{71F231B1-BF40-58A2-5261-7B4A51BB4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2" name="Line 31">
            <a:extLst>
              <a:ext uri="{FF2B5EF4-FFF2-40B4-BE49-F238E27FC236}">
                <a16:creationId xmlns:a16="http://schemas.microsoft.com/office/drawing/2014/main" id="{39335D82-75A8-5C93-BECC-D8E1F461070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3" name="Rectangle 32">
            <a:extLst>
              <a:ext uri="{FF2B5EF4-FFF2-40B4-BE49-F238E27FC236}">
                <a16:creationId xmlns:a16="http://schemas.microsoft.com/office/drawing/2014/main" id="{846DC555-9ED8-959A-2E66-AC61BCF93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672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0974" name="Rectangle 33">
            <a:extLst>
              <a:ext uri="{FF2B5EF4-FFF2-40B4-BE49-F238E27FC236}">
                <a16:creationId xmlns:a16="http://schemas.microsoft.com/office/drawing/2014/main" id="{C86C20A3-8D97-716D-A5F2-DED03A1FD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486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B_b</a:t>
            </a:r>
          </a:p>
        </p:txBody>
      </p:sp>
      <p:cxnSp>
        <p:nvCxnSpPr>
          <p:cNvPr id="40975" name="AutoShape 34">
            <a:extLst>
              <a:ext uri="{FF2B5EF4-FFF2-40B4-BE49-F238E27FC236}">
                <a16:creationId xmlns:a16="http://schemas.microsoft.com/office/drawing/2014/main" id="{0058CDCA-8B33-E515-53A3-FE643E2C4A7D}"/>
              </a:ext>
            </a:extLst>
          </p:cNvPr>
          <p:cNvCxnSpPr>
            <a:cxnSpLocks noChangeShapeType="1"/>
            <a:stCxn id="40973" idx="3"/>
            <a:endCxn id="40974" idx="1"/>
          </p:cNvCxnSpPr>
          <p:nvPr/>
        </p:nvCxnSpPr>
        <p:spPr bwMode="auto">
          <a:xfrm>
            <a:off x="1524000" y="4495800"/>
            <a:ext cx="1066800" cy="1219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976" name="Rectangle 35">
            <a:extLst>
              <a:ext uri="{FF2B5EF4-FFF2-40B4-BE49-F238E27FC236}">
                <a16:creationId xmlns:a16="http://schemas.microsoft.com/office/drawing/2014/main" id="{32D9A5BC-6075-B81F-03C3-48A391B97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j</a:t>
            </a:r>
          </a:p>
        </p:txBody>
      </p:sp>
      <p:sp>
        <p:nvSpPr>
          <p:cNvPr id="40977" name="Rectangle 36">
            <a:extLst>
              <a:ext uri="{FF2B5EF4-FFF2-40B4-BE49-F238E27FC236}">
                <a16:creationId xmlns:a16="http://schemas.microsoft.com/office/drawing/2014/main" id="{06B49808-1847-B3A4-5CB3-506AD26B0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943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B_g</a:t>
            </a:r>
          </a:p>
        </p:txBody>
      </p:sp>
      <p:sp>
        <p:nvSpPr>
          <p:cNvPr id="40978" name="Line 37">
            <a:extLst>
              <a:ext uri="{FF2B5EF4-FFF2-40B4-BE49-F238E27FC236}">
                <a16:creationId xmlns:a16="http://schemas.microsoft.com/office/drawing/2014/main" id="{53B65A68-776A-6C25-3667-B37925FBB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715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38">
            <a:extLst>
              <a:ext uri="{FF2B5EF4-FFF2-40B4-BE49-F238E27FC236}">
                <a16:creationId xmlns:a16="http://schemas.microsoft.com/office/drawing/2014/main" id="{E0CDBF44-EF96-BFF2-A2F0-8DB1627E29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172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2256FF31-2316-95F1-7133-1BC63DF75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Topo-sort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817C8D8C-FD2D-E720-2511-D21BF6395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828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1987" name="Rectangle 4">
            <a:extLst>
              <a:ext uri="{FF2B5EF4-FFF2-40B4-BE49-F238E27FC236}">
                <a16:creationId xmlns:a16="http://schemas.microsoft.com/office/drawing/2014/main" id="{F2BD3D5F-49EB-FC61-CF42-2457D5834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432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1988" name="Rectangle 5">
            <a:extLst>
              <a:ext uri="{FF2B5EF4-FFF2-40B4-BE49-F238E27FC236}">
                <a16:creationId xmlns:a16="http://schemas.microsoft.com/office/drawing/2014/main" id="{4AD66775-F85F-1D67-72D3-DE7D05472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657600"/>
            <a:ext cx="1143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k</a:t>
            </a:r>
          </a:p>
        </p:txBody>
      </p:sp>
      <p:sp>
        <p:nvSpPr>
          <p:cNvPr id="41989" name="Rectangle 6">
            <a:extLst>
              <a:ext uri="{FF2B5EF4-FFF2-40B4-BE49-F238E27FC236}">
                <a16:creationId xmlns:a16="http://schemas.microsoft.com/office/drawing/2014/main" id="{14BF7427-5A32-2C47-A844-1AE880C6A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905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A_a</a:t>
            </a:r>
          </a:p>
        </p:txBody>
      </p:sp>
      <p:cxnSp>
        <p:nvCxnSpPr>
          <p:cNvPr id="41990" name="AutoShape 7">
            <a:extLst>
              <a:ext uri="{FF2B5EF4-FFF2-40B4-BE49-F238E27FC236}">
                <a16:creationId xmlns:a16="http://schemas.microsoft.com/office/drawing/2014/main" id="{964D3F4A-9CAC-ACC8-87D1-623397D2ACE7}"/>
              </a:ext>
            </a:extLst>
          </p:cNvPr>
          <p:cNvCxnSpPr>
            <a:cxnSpLocks noChangeShapeType="1"/>
            <a:endCxn id="41989" idx="1"/>
          </p:cNvCxnSpPr>
          <p:nvPr/>
        </p:nvCxnSpPr>
        <p:spPr bwMode="auto">
          <a:xfrm>
            <a:off x="6324600" y="19050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1" name="Rectangle 8">
            <a:extLst>
              <a:ext uri="{FF2B5EF4-FFF2-40B4-BE49-F238E27FC236}">
                <a16:creationId xmlns:a16="http://schemas.microsoft.com/office/drawing/2014/main" id="{C7F36E44-C3C4-7EF8-A547-26CDA8D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962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B_b</a:t>
            </a:r>
          </a:p>
        </p:txBody>
      </p:sp>
      <p:cxnSp>
        <p:nvCxnSpPr>
          <p:cNvPr id="41992" name="AutoShape 9">
            <a:extLst>
              <a:ext uri="{FF2B5EF4-FFF2-40B4-BE49-F238E27FC236}">
                <a16:creationId xmlns:a16="http://schemas.microsoft.com/office/drawing/2014/main" id="{56FE80AE-A10A-11CC-E2C0-415380FB4DFC}"/>
              </a:ext>
            </a:extLst>
          </p:cNvPr>
          <p:cNvCxnSpPr>
            <a:cxnSpLocks noChangeShapeType="1"/>
            <a:stCxn id="41987" idx="3"/>
            <a:endCxn id="41991" idx="1"/>
          </p:cNvCxnSpPr>
          <p:nvPr/>
        </p:nvCxnSpPr>
        <p:spPr bwMode="auto">
          <a:xfrm>
            <a:off x="6324600" y="2971800"/>
            <a:ext cx="1066800" cy="1219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993" name="Rectangle 10">
            <a:extLst>
              <a:ext uri="{FF2B5EF4-FFF2-40B4-BE49-F238E27FC236}">
                <a16:creationId xmlns:a16="http://schemas.microsoft.com/office/drawing/2014/main" id="{3741C4C6-EE24-2156-CDC7-6BA07C26D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2860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i</a:t>
            </a:r>
          </a:p>
        </p:txBody>
      </p:sp>
      <p:sp>
        <p:nvSpPr>
          <p:cNvPr id="41994" name="Rectangle 11">
            <a:extLst>
              <a:ext uri="{FF2B5EF4-FFF2-40B4-BE49-F238E27FC236}">
                <a16:creationId xmlns:a16="http://schemas.microsoft.com/office/drawing/2014/main" id="{1A2B0A02-AB5B-5DF1-60C8-61CF5E898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004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j</a:t>
            </a:r>
          </a:p>
        </p:txBody>
      </p:sp>
      <p:sp>
        <p:nvSpPr>
          <p:cNvPr id="41995" name="Rectangle 12">
            <a:extLst>
              <a:ext uri="{FF2B5EF4-FFF2-40B4-BE49-F238E27FC236}">
                <a16:creationId xmlns:a16="http://schemas.microsoft.com/office/drawing/2014/main" id="{4B8E74B9-0B48-037C-CE8E-082A7E5A3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362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C_f</a:t>
            </a:r>
          </a:p>
        </p:txBody>
      </p:sp>
      <p:sp>
        <p:nvSpPr>
          <p:cNvPr id="41996" name="Rectangle 13">
            <a:extLst>
              <a:ext uri="{FF2B5EF4-FFF2-40B4-BE49-F238E27FC236}">
                <a16:creationId xmlns:a16="http://schemas.microsoft.com/office/drawing/2014/main" id="{C112B4B6-019F-6296-F586-A6595BC61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819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C_c</a:t>
            </a:r>
          </a:p>
        </p:txBody>
      </p:sp>
      <p:sp>
        <p:nvSpPr>
          <p:cNvPr id="41997" name="Line 14">
            <a:extLst>
              <a:ext uri="{FF2B5EF4-FFF2-40B4-BE49-F238E27FC236}">
                <a16:creationId xmlns:a16="http://schemas.microsoft.com/office/drawing/2014/main" id="{A0D1AD37-826E-4D1D-2F54-1614E8F4A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057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98" name="Rectangle 15">
            <a:extLst>
              <a:ext uri="{FF2B5EF4-FFF2-40B4-BE49-F238E27FC236}">
                <a16:creationId xmlns:a16="http://schemas.microsoft.com/office/drawing/2014/main" id="{B3F2C004-AF39-ABA8-75E1-684E070FB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4419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C_g</a:t>
            </a:r>
          </a:p>
        </p:txBody>
      </p:sp>
      <p:sp>
        <p:nvSpPr>
          <p:cNvPr id="41999" name="Line 16">
            <a:extLst>
              <a:ext uri="{FF2B5EF4-FFF2-40B4-BE49-F238E27FC236}">
                <a16:creationId xmlns:a16="http://schemas.microsoft.com/office/drawing/2014/main" id="{5675BA5F-ADE5-D07A-0FB6-ECC50C6079E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590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0" name="Line 17">
            <a:extLst>
              <a:ext uri="{FF2B5EF4-FFF2-40B4-BE49-F238E27FC236}">
                <a16:creationId xmlns:a16="http://schemas.microsoft.com/office/drawing/2014/main" id="{A6DA064B-0ADC-D7BC-2245-83EBE185DF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191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1" name="Line 18">
            <a:extLst>
              <a:ext uri="{FF2B5EF4-FFF2-40B4-BE49-F238E27FC236}">
                <a16:creationId xmlns:a16="http://schemas.microsoft.com/office/drawing/2014/main" id="{91444AE2-365B-E275-89D5-2C3E06D3E70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048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2" name="Line 19">
            <a:extLst>
              <a:ext uri="{FF2B5EF4-FFF2-40B4-BE49-F238E27FC236}">
                <a16:creationId xmlns:a16="http://schemas.microsoft.com/office/drawing/2014/main" id="{33E58E4D-4E56-775C-0816-E4E2C0797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4648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3" name="Text Box 20">
            <a:extLst>
              <a:ext uri="{FF2B5EF4-FFF2-40B4-BE49-F238E27FC236}">
                <a16:creationId xmlns:a16="http://schemas.microsoft.com/office/drawing/2014/main" id="{E44184E4-87AE-3680-5AC2-6F29E1ECF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243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A{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a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f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2004" name="Text Box 21">
            <a:extLst>
              <a:ext uri="{FF2B5EF4-FFF2-40B4-BE49-F238E27FC236}">
                <a16:creationId xmlns:a16="http://schemas.microsoft.com/office/drawing/2014/main" id="{2040428C-4F9B-D205-6E13-0106BD22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243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B{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j;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b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g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2005" name="Text Box 22">
            <a:extLst>
              <a:ext uri="{FF2B5EF4-FFF2-40B4-BE49-F238E27FC236}">
                <a16:creationId xmlns:a16="http://schemas.microsoft.com/office/drawing/2014/main" id="{2D4DA046-6C89-B795-FB64-27F435BD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098925"/>
            <a:ext cx="35052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C extends A, B{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k;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c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g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f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2006" name="Line 23">
            <a:extLst>
              <a:ext uri="{FF2B5EF4-FFF2-40B4-BE49-F238E27FC236}">
                <a16:creationId xmlns:a16="http://schemas.microsoft.com/office/drawing/2014/main" id="{4F4F9F20-9215-15AE-CB6C-AE88465FB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981200"/>
            <a:ext cx="0" cy="457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07" name="Rectangle 24">
            <a:extLst>
              <a:ext uri="{FF2B5EF4-FFF2-40B4-BE49-F238E27FC236}">
                <a16:creationId xmlns:a16="http://schemas.microsoft.com/office/drawing/2014/main" id="{61F738B1-C085-0537-2FE5-A8042DE26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3276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C_g</a:t>
            </a:r>
          </a:p>
        </p:txBody>
      </p:sp>
      <p:sp>
        <p:nvSpPr>
          <p:cNvPr id="42008" name="Rectangle 25">
            <a:extLst>
              <a:ext uri="{FF2B5EF4-FFF2-40B4-BE49-F238E27FC236}">
                <a16:creationId xmlns:a16="http://schemas.microsoft.com/office/drawing/2014/main" id="{DE302648-769A-2871-65A8-7D2C92310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2009" name="Rectangle 26">
            <a:extLst>
              <a:ext uri="{FF2B5EF4-FFF2-40B4-BE49-F238E27FC236}">
                <a16:creationId xmlns:a16="http://schemas.microsoft.com/office/drawing/2014/main" id="{726EAACD-7B27-5DC3-6B11-0363ED3A3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A_a</a:t>
            </a:r>
          </a:p>
        </p:txBody>
      </p:sp>
      <p:cxnSp>
        <p:nvCxnSpPr>
          <p:cNvPr id="42010" name="AutoShape 27">
            <a:extLst>
              <a:ext uri="{FF2B5EF4-FFF2-40B4-BE49-F238E27FC236}">
                <a16:creationId xmlns:a16="http://schemas.microsoft.com/office/drawing/2014/main" id="{5F82789B-04B6-8D2F-5E16-EB99205420B0}"/>
              </a:ext>
            </a:extLst>
          </p:cNvPr>
          <p:cNvCxnSpPr>
            <a:cxnSpLocks noChangeShapeType="1"/>
            <a:endCxn id="42009" idx="1"/>
          </p:cNvCxnSpPr>
          <p:nvPr/>
        </p:nvCxnSpPr>
        <p:spPr bwMode="auto">
          <a:xfrm>
            <a:off x="1524000" y="22860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1" name="Rectangle 28">
            <a:extLst>
              <a:ext uri="{FF2B5EF4-FFF2-40B4-BE49-F238E27FC236}">
                <a16:creationId xmlns:a16="http://schemas.microsoft.com/office/drawing/2014/main" id="{AE72B125-5BE4-4EFC-27CE-D5792749F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670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i</a:t>
            </a:r>
          </a:p>
        </p:txBody>
      </p:sp>
      <p:sp>
        <p:nvSpPr>
          <p:cNvPr id="42012" name="Rectangle 29">
            <a:extLst>
              <a:ext uri="{FF2B5EF4-FFF2-40B4-BE49-F238E27FC236}">
                <a16:creationId xmlns:a16="http://schemas.microsoft.com/office/drawing/2014/main" id="{C69A463F-1C08-10B3-F40A-58D0F2517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743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A_f</a:t>
            </a:r>
          </a:p>
        </p:txBody>
      </p:sp>
      <p:sp>
        <p:nvSpPr>
          <p:cNvPr id="42013" name="Line 30">
            <a:extLst>
              <a:ext uri="{FF2B5EF4-FFF2-40B4-BE49-F238E27FC236}">
                <a16:creationId xmlns:a16="http://schemas.microsoft.com/office/drawing/2014/main" id="{C2207328-FD13-A8A6-19D1-B41EC1C908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4" name="Line 31">
            <a:extLst>
              <a:ext uri="{FF2B5EF4-FFF2-40B4-BE49-F238E27FC236}">
                <a16:creationId xmlns:a16="http://schemas.microsoft.com/office/drawing/2014/main" id="{8CBAA176-F3D8-56A6-0247-7D936F87C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15" name="Rectangle 32">
            <a:extLst>
              <a:ext uri="{FF2B5EF4-FFF2-40B4-BE49-F238E27FC236}">
                <a16:creationId xmlns:a16="http://schemas.microsoft.com/office/drawing/2014/main" id="{1086A773-59FC-6159-2C35-46F0C98B6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672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2016" name="Rectangle 33">
            <a:extLst>
              <a:ext uri="{FF2B5EF4-FFF2-40B4-BE49-F238E27FC236}">
                <a16:creationId xmlns:a16="http://schemas.microsoft.com/office/drawing/2014/main" id="{253DA4FD-E0A2-0AE2-289C-FF8B2E85B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486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B_b</a:t>
            </a:r>
          </a:p>
        </p:txBody>
      </p:sp>
      <p:cxnSp>
        <p:nvCxnSpPr>
          <p:cNvPr id="42017" name="AutoShape 34">
            <a:extLst>
              <a:ext uri="{FF2B5EF4-FFF2-40B4-BE49-F238E27FC236}">
                <a16:creationId xmlns:a16="http://schemas.microsoft.com/office/drawing/2014/main" id="{0802007B-EBE8-DEA4-CC3D-CE78084573A5}"/>
              </a:ext>
            </a:extLst>
          </p:cNvPr>
          <p:cNvCxnSpPr>
            <a:cxnSpLocks noChangeShapeType="1"/>
            <a:stCxn id="42015" idx="3"/>
            <a:endCxn id="42016" idx="1"/>
          </p:cNvCxnSpPr>
          <p:nvPr/>
        </p:nvCxnSpPr>
        <p:spPr bwMode="auto">
          <a:xfrm>
            <a:off x="1524000" y="4495800"/>
            <a:ext cx="1066800" cy="1219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018" name="Rectangle 35">
            <a:extLst>
              <a:ext uri="{FF2B5EF4-FFF2-40B4-BE49-F238E27FC236}">
                <a16:creationId xmlns:a16="http://schemas.microsoft.com/office/drawing/2014/main" id="{2E4D0B30-ACE6-FBFD-BE4C-069CBFD7B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j</a:t>
            </a:r>
          </a:p>
        </p:txBody>
      </p:sp>
      <p:sp>
        <p:nvSpPr>
          <p:cNvPr id="42019" name="Rectangle 36">
            <a:extLst>
              <a:ext uri="{FF2B5EF4-FFF2-40B4-BE49-F238E27FC236}">
                <a16:creationId xmlns:a16="http://schemas.microsoft.com/office/drawing/2014/main" id="{60037A18-FFA8-F319-0781-2E15EAFE6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943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B_g</a:t>
            </a:r>
          </a:p>
        </p:txBody>
      </p:sp>
      <p:sp>
        <p:nvSpPr>
          <p:cNvPr id="42020" name="Line 37">
            <a:extLst>
              <a:ext uri="{FF2B5EF4-FFF2-40B4-BE49-F238E27FC236}">
                <a16:creationId xmlns:a16="http://schemas.microsoft.com/office/drawing/2014/main" id="{0F7B4A61-70FE-1ECC-AC17-45D1433BE2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715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1" name="Line 38">
            <a:extLst>
              <a:ext uri="{FF2B5EF4-FFF2-40B4-BE49-F238E27FC236}">
                <a16:creationId xmlns:a16="http://schemas.microsoft.com/office/drawing/2014/main" id="{00D6A11F-0BF0-D7D7-A682-07EB09D2E8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172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022" name="Line 39">
            <a:extLst>
              <a:ext uri="{FF2B5EF4-FFF2-40B4-BE49-F238E27FC236}">
                <a16:creationId xmlns:a16="http://schemas.microsoft.com/office/drawing/2014/main" id="{A089184E-50CE-04AA-2DBE-AD6BC043B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505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56B96F01-C422-E7A1-F0EE-5F0AF41AD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Problem?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B1A53E7E-3040-A7B5-6352-4657EE366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3011" name="Rectangle 4">
            <a:extLst>
              <a:ext uri="{FF2B5EF4-FFF2-40B4-BE49-F238E27FC236}">
                <a16:creationId xmlns:a16="http://schemas.microsoft.com/office/drawing/2014/main" id="{7E906CBE-231A-FFB7-CFAE-F5ACED7CD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9906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3012" name="Rectangle 5">
            <a:extLst>
              <a:ext uri="{FF2B5EF4-FFF2-40B4-BE49-F238E27FC236}">
                <a16:creationId xmlns:a16="http://schemas.microsoft.com/office/drawing/2014/main" id="{BEA21883-3D32-46DF-53C1-B7E8F7650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05000"/>
            <a:ext cx="1143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k</a:t>
            </a:r>
          </a:p>
        </p:txBody>
      </p:sp>
      <p:sp>
        <p:nvSpPr>
          <p:cNvPr id="43013" name="Rectangle 6">
            <a:extLst>
              <a:ext uri="{FF2B5EF4-FFF2-40B4-BE49-F238E27FC236}">
                <a16:creationId xmlns:a16="http://schemas.microsoft.com/office/drawing/2014/main" id="{E2C76B85-235C-D6AD-738F-F3439BB98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52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A_a</a:t>
            </a:r>
          </a:p>
        </p:txBody>
      </p:sp>
      <p:cxnSp>
        <p:nvCxnSpPr>
          <p:cNvPr id="43014" name="AutoShape 7">
            <a:extLst>
              <a:ext uri="{FF2B5EF4-FFF2-40B4-BE49-F238E27FC236}">
                <a16:creationId xmlns:a16="http://schemas.microsoft.com/office/drawing/2014/main" id="{4B6E963C-6361-9ED4-665A-6F23737FE48B}"/>
              </a:ext>
            </a:extLst>
          </p:cNvPr>
          <p:cNvCxnSpPr>
            <a:cxnSpLocks noChangeShapeType="1"/>
            <a:endCxn id="43013" idx="1"/>
          </p:cNvCxnSpPr>
          <p:nvPr/>
        </p:nvCxnSpPr>
        <p:spPr bwMode="auto">
          <a:xfrm>
            <a:off x="6324600" y="1524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5" name="Rectangle 8">
            <a:extLst>
              <a:ext uri="{FF2B5EF4-FFF2-40B4-BE49-F238E27FC236}">
                <a16:creationId xmlns:a16="http://schemas.microsoft.com/office/drawing/2014/main" id="{FF2567AC-71CA-9C3F-32F8-70F99CFC8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2098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B_b</a:t>
            </a:r>
          </a:p>
        </p:txBody>
      </p:sp>
      <p:cxnSp>
        <p:nvCxnSpPr>
          <p:cNvPr id="43016" name="AutoShape 9">
            <a:extLst>
              <a:ext uri="{FF2B5EF4-FFF2-40B4-BE49-F238E27FC236}">
                <a16:creationId xmlns:a16="http://schemas.microsoft.com/office/drawing/2014/main" id="{0AF65CE2-AF89-EA8F-6DA8-A183EBC1DFB3}"/>
              </a:ext>
            </a:extLst>
          </p:cNvPr>
          <p:cNvCxnSpPr>
            <a:cxnSpLocks noChangeShapeType="1"/>
            <a:stCxn id="43011" idx="3"/>
            <a:endCxn id="43015" idx="1"/>
          </p:cNvCxnSpPr>
          <p:nvPr/>
        </p:nvCxnSpPr>
        <p:spPr bwMode="auto">
          <a:xfrm>
            <a:off x="6324600" y="1219200"/>
            <a:ext cx="1066800" cy="1219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7" name="Rectangle 10">
            <a:extLst>
              <a:ext uri="{FF2B5EF4-FFF2-40B4-BE49-F238E27FC236}">
                <a16:creationId xmlns:a16="http://schemas.microsoft.com/office/drawing/2014/main" id="{1926BA0F-9109-402E-57C0-5C6CDF173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33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i</a:t>
            </a:r>
          </a:p>
        </p:txBody>
      </p:sp>
      <p:sp>
        <p:nvSpPr>
          <p:cNvPr id="43018" name="Rectangle 11">
            <a:extLst>
              <a:ext uri="{FF2B5EF4-FFF2-40B4-BE49-F238E27FC236}">
                <a16:creationId xmlns:a16="http://schemas.microsoft.com/office/drawing/2014/main" id="{B8083BBB-473C-FACF-C158-DF671D7F6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4478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j</a:t>
            </a:r>
          </a:p>
        </p:txBody>
      </p:sp>
      <p:sp>
        <p:nvSpPr>
          <p:cNvPr id="43019" name="Rectangle 12">
            <a:extLst>
              <a:ext uri="{FF2B5EF4-FFF2-40B4-BE49-F238E27FC236}">
                <a16:creationId xmlns:a16="http://schemas.microsoft.com/office/drawing/2014/main" id="{71988C15-BEFA-64DE-B6FD-6FB51E56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609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C_f</a:t>
            </a:r>
          </a:p>
        </p:txBody>
      </p:sp>
      <p:sp>
        <p:nvSpPr>
          <p:cNvPr id="43020" name="Rectangle 13">
            <a:extLst>
              <a:ext uri="{FF2B5EF4-FFF2-40B4-BE49-F238E27FC236}">
                <a16:creationId xmlns:a16="http://schemas.microsoft.com/office/drawing/2014/main" id="{806D1658-A071-1D4B-8939-C9A1BC839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0668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C_c</a:t>
            </a:r>
          </a:p>
        </p:txBody>
      </p:sp>
      <p:sp>
        <p:nvSpPr>
          <p:cNvPr id="43021" name="Line 14">
            <a:extLst>
              <a:ext uri="{FF2B5EF4-FFF2-40B4-BE49-F238E27FC236}">
                <a16:creationId xmlns:a16="http://schemas.microsoft.com/office/drawing/2014/main" id="{91EE8BC8-FAC2-D291-0CBE-2C31394EB3C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04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487" name="Rectangle 15">
            <a:extLst>
              <a:ext uri="{FF2B5EF4-FFF2-40B4-BE49-F238E27FC236}">
                <a16:creationId xmlns:a16="http://schemas.microsoft.com/office/drawing/2014/main" id="{D0A5FA47-F5DA-C50B-EF6B-BC4447DBC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667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C_g</a:t>
            </a:r>
          </a:p>
        </p:txBody>
      </p:sp>
      <p:sp>
        <p:nvSpPr>
          <p:cNvPr id="43023" name="Line 16">
            <a:extLst>
              <a:ext uri="{FF2B5EF4-FFF2-40B4-BE49-F238E27FC236}">
                <a16:creationId xmlns:a16="http://schemas.microsoft.com/office/drawing/2014/main" id="{ABCAAA1C-E522-AF90-10F3-76055466C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838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17">
            <a:extLst>
              <a:ext uri="{FF2B5EF4-FFF2-40B4-BE49-F238E27FC236}">
                <a16:creationId xmlns:a16="http://schemas.microsoft.com/office/drawing/2014/main" id="{947BAA64-ACF5-7061-1958-C9DC036BD88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5" name="Line 18">
            <a:extLst>
              <a:ext uri="{FF2B5EF4-FFF2-40B4-BE49-F238E27FC236}">
                <a16:creationId xmlns:a16="http://schemas.microsoft.com/office/drawing/2014/main" id="{EC7E2610-F7BB-5447-8998-B38A9010C3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295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6" name="Line 19">
            <a:extLst>
              <a:ext uri="{FF2B5EF4-FFF2-40B4-BE49-F238E27FC236}">
                <a16:creationId xmlns:a16="http://schemas.microsoft.com/office/drawing/2014/main" id="{5FA9FBFF-EA8C-34DC-8443-7A25C658B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95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7" name="Text Box 20">
            <a:extLst>
              <a:ext uri="{FF2B5EF4-FFF2-40B4-BE49-F238E27FC236}">
                <a16:creationId xmlns:a16="http://schemas.microsoft.com/office/drawing/2014/main" id="{23BA2CB6-872C-AD7B-F6CC-FAE639480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243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A{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a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f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3028" name="Text Box 21">
            <a:extLst>
              <a:ext uri="{FF2B5EF4-FFF2-40B4-BE49-F238E27FC236}">
                <a16:creationId xmlns:a16="http://schemas.microsoft.com/office/drawing/2014/main" id="{44260A6D-F4C9-2DA0-BC27-D789F5008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243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B{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j;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b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g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1494" name="Text Box 22">
            <a:extLst>
              <a:ext uri="{FF2B5EF4-FFF2-40B4-BE49-F238E27FC236}">
                <a16:creationId xmlns:a16="http://schemas.microsoft.com/office/drawing/2014/main" id="{002B5476-B9E1-51DB-2930-C17115263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14600"/>
            <a:ext cx="41148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C extends A, B{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k;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c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g () {this.i=0;}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f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3030" name="Line 23">
            <a:extLst>
              <a:ext uri="{FF2B5EF4-FFF2-40B4-BE49-F238E27FC236}">
                <a16:creationId xmlns:a16="http://schemas.microsoft.com/office/drawing/2014/main" id="{13900BEF-36EA-6FCA-4364-B0D3AC7A1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981200"/>
            <a:ext cx="0" cy="457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1" name="Rectangle 24">
            <a:extLst>
              <a:ext uri="{FF2B5EF4-FFF2-40B4-BE49-F238E27FC236}">
                <a16:creationId xmlns:a16="http://schemas.microsoft.com/office/drawing/2014/main" id="{2876D733-588D-8180-D870-FC04F794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524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C_g</a:t>
            </a:r>
          </a:p>
        </p:txBody>
      </p:sp>
      <p:sp>
        <p:nvSpPr>
          <p:cNvPr id="43032" name="Rectangle 25">
            <a:extLst>
              <a:ext uri="{FF2B5EF4-FFF2-40B4-BE49-F238E27FC236}">
                <a16:creationId xmlns:a16="http://schemas.microsoft.com/office/drawing/2014/main" id="{B3B11D47-D31B-7CB2-31C0-8ECF16370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3033" name="Rectangle 26">
            <a:extLst>
              <a:ext uri="{FF2B5EF4-FFF2-40B4-BE49-F238E27FC236}">
                <a16:creationId xmlns:a16="http://schemas.microsoft.com/office/drawing/2014/main" id="{295FD80C-B690-21B6-4FEF-C7CC7CE89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A_a</a:t>
            </a:r>
          </a:p>
        </p:txBody>
      </p:sp>
      <p:cxnSp>
        <p:nvCxnSpPr>
          <p:cNvPr id="43034" name="AutoShape 27">
            <a:extLst>
              <a:ext uri="{FF2B5EF4-FFF2-40B4-BE49-F238E27FC236}">
                <a16:creationId xmlns:a16="http://schemas.microsoft.com/office/drawing/2014/main" id="{0BFDFCA8-752B-C8D0-9DDE-D19FC47B01CD}"/>
              </a:ext>
            </a:extLst>
          </p:cNvPr>
          <p:cNvCxnSpPr>
            <a:cxnSpLocks noChangeShapeType="1"/>
            <a:endCxn id="43033" idx="1"/>
          </p:cNvCxnSpPr>
          <p:nvPr/>
        </p:nvCxnSpPr>
        <p:spPr bwMode="auto">
          <a:xfrm>
            <a:off x="1524000" y="22860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5" name="Rectangle 28">
            <a:extLst>
              <a:ext uri="{FF2B5EF4-FFF2-40B4-BE49-F238E27FC236}">
                <a16:creationId xmlns:a16="http://schemas.microsoft.com/office/drawing/2014/main" id="{E81BF9BC-B8C7-5794-15AA-FDE174724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670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i</a:t>
            </a:r>
          </a:p>
        </p:txBody>
      </p:sp>
      <p:sp>
        <p:nvSpPr>
          <p:cNvPr id="43036" name="Rectangle 29">
            <a:extLst>
              <a:ext uri="{FF2B5EF4-FFF2-40B4-BE49-F238E27FC236}">
                <a16:creationId xmlns:a16="http://schemas.microsoft.com/office/drawing/2014/main" id="{22402602-411A-22A4-A6C5-BCD88F269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743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A_f</a:t>
            </a:r>
          </a:p>
        </p:txBody>
      </p:sp>
      <p:sp>
        <p:nvSpPr>
          <p:cNvPr id="43037" name="Line 30">
            <a:extLst>
              <a:ext uri="{FF2B5EF4-FFF2-40B4-BE49-F238E27FC236}">
                <a16:creationId xmlns:a16="http://schemas.microsoft.com/office/drawing/2014/main" id="{C76F57BD-F058-A71A-601F-5CD9E327E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8" name="Line 31">
            <a:extLst>
              <a:ext uri="{FF2B5EF4-FFF2-40B4-BE49-F238E27FC236}">
                <a16:creationId xmlns:a16="http://schemas.microsoft.com/office/drawing/2014/main" id="{0528BE57-1E0C-1E27-98EE-C9B2ED6B8B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39" name="Rectangle 32">
            <a:extLst>
              <a:ext uri="{FF2B5EF4-FFF2-40B4-BE49-F238E27FC236}">
                <a16:creationId xmlns:a16="http://schemas.microsoft.com/office/drawing/2014/main" id="{E86DC006-CA3D-7044-6B76-F987DEBC6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672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3040" name="Rectangle 33">
            <a:extLst>
              <a:ext uri="{FF2B5EF4-FFF2-40B4-BE49-F238E27FC236}">
                <a16:creationId xmlns:a16="http://schemas.microsoft.com/office/drawing/2014/main" id="{9A972178-6E45-307F-E5CB-6F599BDC7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486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B_b</a:t>
            </a:r>
          </a:p>
        </p:txBody>
      </p:sp>
      <p:cxnSp>
        <p:nvCxnSpPr>
          <p:cNvPr id="43041" name="AutoShape 34">
            <a:extLst>
              <a:ext uri="{FF2B5EF4-FFF2-40B4-BE49-F238E27FC236}">
                <a16:creationId xmlns:a16="http://schemas.microsoft.com/office/drawing/2014/main" id="{83C51552-2C85-5D00-4190-134199D80264}"/>
              </a:ext>
            </a:extLst>
          </p:cNvPr>
          <p:cNvCxnSpPr>
            <a:cxnSpLocks noChangeShapeType="1"/>
            <a:stCxn id="43039" idx="3"/>
            <a:endCxn id="43040" idx="1"/>
          </p:cNvCxnSpPr>
          <p:nvPr/>
        </p:nvCxnSpPr>
        <p:spPr bwMode="auto">
          <a:xfrm>
            <a:off x="1524000" y="4495800"/>
            <a:ext cx="1066800" cy="1219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42" name="Rectangle 35">
            <a:extLst>
              <a:ext uri="{FF2B5EF4-FFF2-40B4-BE49-F238E27FC236}">
                <a16:creationId xmlns:a16="http://schemas.microsoft.com/office/drawing/2014/main" id="{A13F17EF-BF80-1B23-660D-69A8AF423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j</a:t>
            </a:r>
          </a:p>
        </p:txBody>
      </p:sp>
      <p:sp>
        <p:nvSpPr>
          <p:cNvPr id="43043" name="Rectangle 36">
            <a:extLst>
              <a:ext uri="{FF2B5EF4-FFF2-40B4-BE49-F238E27FC236}">
                <a16:creationId xmlns:a16="http://schemas.microsoft.com/office/drawing/2014/main" id="{6DD42AD4-0E86-31CB-10F1-CE44758C5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943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B_g</a:t>
            </a:r>
          </a:p>
        </p:txBody>
      </p:sp>
      <p:sp>
        <p:nvSpPr>
          <p:cNvPr id="43044" name="Line 37">
            <a:extLst>
              <a:ext uri="{FF2B5EF4-FFF2-40B4-BE49-F238E27FC236}">
                <a16:creationId xmlns:a16="http://schemas.microsoft.com/office/drawing/2014/main" id="{8F048410-9F24-E65D-5B16-772F9678C0B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715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5" name="Line 38">
            <a:extLst>
              <a:ext uri="{FF2B5EF4-FFF2-40B4-BE49-F238E27FC236}">
                <a16:creationId xmlns:a16="http://schemas.microsoft.com/office/drawing/2014/main" id="{DA271C42-DCA0-959D-7844-25E357B854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172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46" name="Line 39">
            <a:extLst>
              <a:ext uri="{FF2B5EF4-FFF2-40B4-BE49-F238E27FC236}">
                <a16:creationId xmlns:a16="http://schemas.microsoft.com/office/drawing/2014/main" id="{07CD9AAA-EC86-27B6-56C3-D6A6A3B08CA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752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12" name="Text Box 40">
            <a:extLst>
              <a:ext uri="{FF2B5EF4-FFF2-40B4-BE49-F238E27FC236}">
                <a16:creationId xmlns:a16="http://schemas.microsoft.com/office/drawing/2014/main" id="{A527FB29-0FA5-B344-965D-2EB7E9EFE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953000"/>
            <a:ext cx="35052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C *p = new C();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B *q = (B*)p;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q-&gt;g();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// C_g(q);</a:t>
            </a:r>
          </a:p>
        </p:txBody>
      </p:sp>
      <p:sp>
        <p:nvSpPr>
          <p:cNvPr id="361513" name="Rectangle 41">
            <a:extLst>
              <a:ext uri="{FF2B5EF4-FFF2-40B4-BE49-F238E27FC236}">
                <a16:creationId xmlns:a16="http://schemas.microsoft.com/office/drawing/2014/main" id="{CD8D042C-1098-888E-F248-75EBCEFF4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p</a:t>
            </a:r>
          </a:p>
        </p:txBody>
      </p:sp>
      <p:sp>
        <p:nvSpPr>
          <p:cNvPr id="361514" name="Line 42">
            <a:extLst>
              <a:ext uri="{FF2B5EF4-FFF2-40B4-BE49-F238E27FC236}">
                <a16:creationId xmlns:a16="http://schemas.microsoft.com/office/drawing/2014/main" id="{D6FF870C-8F78-D9DB-AE50-B96373CE6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28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1515" name="Rectangle 43">
            <a:extLst>
              <a:ext uri="{FF2B5EF4-FFF2-40B4-BE49-F238E27FC236}">
                <a16:creationId xmlns:a16="http://schemas.microsoft.com/office/drawing/2014/main" id="{44C6DF2D-167A-AF94-2081-D571B3928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99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q</a:t>
            </a:r>
          </a:p>
        </p:txBody>
      </p:sp>
      <p:sp>
        <p:nvSpPr>
          <p:cNvPr id="361516" name="Line 44">
            <a:extLst>
              <a:ext uri="{FF2B5EF4-FFF2-40B4-BE49-F238E27FC236}">
                <a16:creationId xmlns:a16="http://schemas.microsoft.com/office/drawing/2014/main" id="{F1E1DC1E-A840-799B-E2F8-16ECF55BA6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11430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6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6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6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2000" fill="hold"/>
                                        <p:tgtEl>
                                          <p:spTgt spid="361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361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513" grpId="0" animBg="1"/>
      <p:bldP spid="3615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082EBD6B-2A35-B46D-D036-05934E7EE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Solution1</a:t>
            </a:r>
          </a:p>
        </p:txBody>
      </p:sp>
      <p:sp>
        <p:nvSpPr>
          <p:cNvPr id="44034" name="Rectangle 3">
            <a:extLst>
              <a:ext uri="{FF2B5EF4-FFF2-40B4-BE49-F238E27FC236}">
                <a16:creationId xmlns:a16="http://schemas.microsoft.com/office/drawing/2014/main" id="{E32AFA40-CD0F-BDF4-9AB4-BE9BAEC3F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4035" name="Rectangle 4">
            <a:extLst>
              <a:ext uri="{FF2B5EF4-FFF2-40B4-BE49-F238E27FC236}">
                <a16:creationId xmlns:a16="http://schemas.microsoft.com/office/drawing/2014/main" id="{9A370B92-8C2E-B416-33BE-9E4148EF7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9906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F5E9A5F0-D982-EC6C-00B7-E45C29D6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05000"/>
            <a:ext cx="1143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k</a:t>
            </a:r>
          </a:p>
        </p:txBody>
      </p:sp>
      <p:sp>
        <p:nvSpPr>
          <p:cNvPr id="44037" name="Rectangle 6">
            <a:extLst>
              <a:ext uri="{FF2B5EF4-FFF2-40B4-BE49-F238E27FC236}">
                <a16:creationId xmlns:a16="http://schemas.microsoft.com/office/drawing/2014/main" id="{2841CF63-7A9C-1EF7-0F4B-D71D207C4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52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A_a</a:t>
            </a:r>
          </a:p>
        </p:txBody>
      </p:sp>
      <p:cxnSp>
        <p:nvCxnSpPr>
          <p:cNvPr id="44038" name="AutoShape 7">
            <a:extLst>
              <a:ext uri="{FF2B5EF4-FFF2-40B4-BE49-F238E27FC236}">
                <a16:creationId xmlns:a16="http://schemas.microsoft.com/office/drawing/2014/main" id="{A8F82B3A-9716-4136-3791-8E20C1B51EE1}"/>
              </a:ext>
            </a:extLst>
          </p:cNvPr>
          <p:cNvCxnSpPr>
            <a:cxnSpLocks noChangeShapeType="1"/>
            <a:endCxn id="44037" idx="1"/>
          </p:cNvCxnSpPr>
          <p:nvPr/>
        </p:nvCxnSpPr>
        <p:spPr bwMode="auto">
          <a:xfrm>
            <a:off x="6324600" y="1524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39" name="Rectangle 8">
            <a:extLst>
              <a:ext uri="{FF2B5EF4-FFF2-40B4-BE49-F238E27FC236}">
                <a16:creationId xmlns:a16="http://schemas.microsoft.com/office/drawing/2014/main" id="{2514B06D-7FD9-2752-F5B2-0EC91D7A7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2098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B_b</a:t>
            </a:r>
          </a:p>
        </p:txBody>
      </p:sp>
      <p:cxnSp>
        <p:nvCxnSpPr>
          <p:cNvPr id="44040" name="AutoShape 9">
            <a:extLst>
              <a:ext uri="{FF2B5EF4-FFF2-40B4-BE49-F238E27FC236}">
                <a16:creationId xmlns:a16="http://schemas.microsoft.com/office/drawing/2014/main" id="{7BA6237C-994A-3FF8-E43F-0ED686A7BFF3}"/>
              </a:ext>
            </a:extLst>
          </p:cNvPr>
          <p:cNvCxnSpPr>
            <a:cxnSpLocks noChangeShapeType="1"/>
            <a:stCxn id="44035" idx="3"/>
            <a:endCxn id="44039" idx="1"/>
          </p:cNvCxnSpPr>
          <p:nvPr/>
        </p:nvCxnSpPr>
        <p:spPr bwMode="auto">
          <a:xfrm>
            <a:off x="6324600" y="1219200"/>
            <a:ext cx="1066800" cy="1219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41" name="Rectangle 10">
            <a:extLst>
              <a:ext uri="{FF2B5EF4-FFF2-40B4-BE49-F238E27FC236}">
                <a16:creationId xmlns:a16="http://schemas.microsoft.com/office/drawing/2014/main" id="{EC08E8DA-7976-0AF6-6293-BF4D97763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33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i</a:t>
            </a:r>
          </a:p>
        </p:txBody>
      </p:sp>
      <p:sp>
        <p:nvSpPr>
          <p:cNvPr id="44042" name="Rectangle 11">
            <a:extLst>
              <a:ext uri="{FF2B5EF4-FFF2-40B4-BE49-F238E27FC236}">
                <a16:creationId xmlns:a16="http://schemas.microsoft.com/office/drawing/2014/main" id="{FAA6792E-A7E8-A9B6-A41B-FEDE53473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4478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j</a:t>
            </a:r>
          </a:p>
        </p:txBody>
      </p:sp>
      <p:sp>
        <p:nvSpPr>
          <p:cNvPr id="44043" name="Rectangle 12">
            <a:extLst>
              <a:ext uri="{FF2B5EF4-FFF2-40B4-BE49-F238E27FC236}">
                <a16:creationId xmlns:a16="http://schemas.microsoft.com/office/drawing/2014/main" id="{E8CA7E3E-3843-967B-AA31-A5EA1C756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609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C_f</a:t>
            </a:r>
          </a:p>
        </p:txBody>
      </p:sp>
      <p:sp>
        <p:nvSpPr>
          <p:cNvPr id="44044" name="Rectangle 13">
            <a:extLst>
              <a:ext uri="{FF2B5EF4-FFF2-40B4-BE49-F238E27FC236}">
                <a16:creationId xmlns:a16="http://schemas.microsoft.com/office/drawing/2014/main" id="{90AFF084-0E30-48D4-4C10-0050E77FB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0668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C_c</a:t>
            </a:r>
          </a:p>
        </p:txBody>
      </p:sp>
      <p:sp>
        <p:nvSpPr>
          <p:cNvPr id="44045" name="Line 14">
            <a:extLst>
              <a:ext uri="{FF2B5EF4-FFF2-40B4-BE49-F238E27FC236}">
                <a16:creationId xmlns:a16="http://schemas.microsoft.com/office/drawing/2014/main" id="{6E440D80-9159-7B9A-2C6E-0CC2B4B0C7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04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6" name="Rectangle 15">
            <a:extLst>
              <a:ext uri="{FF2B5EF4-FFF2-40B4-BE49-F238E27FC236}">
                <a16:creationId xmlns:a16="http://schemas.microsoft.com/office/drawing/2014/main" id="{07EEFD1F-F32F-734C-9896-1EFA30D8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667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C_g</a:t>
            </a:r>
          </a:p>
        </p:txBody>
      </p:sp>
      <p:sp>
        <p:nvSpPr>
          <p:cNvPr id="44047" name="Line 16">
            <a:extLst>
              <a:ext uri="{FF2B5EF4-FFF2-40B4-BE49-F238E27FC236}">
                <a16:creationId xmlns:a16="http://schemas.microsoft.com/office/drawing/2014/main" id="{6A66B100-47EE-ED40-A0B1-9918C80D0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838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8" name="Line 17">
            <a:extLst>
              <a:ext uri="{FF2B5EF4-FFF2-40B4-BE49-F238E27FC236}">
                <a16:creationId xmlns:a16="http://schemas.microsoft.com/office/drawing/2014/main" id="{6EF592B9-37F9-FC40-549A-6C5BCB3C8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49" name="Line 18">
            <a:extLst>
              <a:ext uri="{FF2B5EF4-FFF2-40B4-BE49-F238E27FC236}">
                <a16:creationId xmlns:a16="http://schemas.microsoft.com/office/drawing/2014/main" id="{3FB2A820-EEE7-6A1E-5909-C96F31B4D2D7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295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0" name="Line 19">
            <a:extLst>
              <a:ext uri="{FF2B5EF4-FFF2-40B4-BE49-F238E27FC236}">
                <a16:creationId xmlns:a16="http://schemas.microsoft.com/office/drawing/2014/main" id="{8FD89568-D8E0-02CA-E789-6BA49B635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95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1" name="Text Box 20">
            <a:extLst>
              <a:ext uri="{FF2B5EF4-FFF2-40B4-BE49-F238E27FC236}">
                <a16:creationId xmlns:a16="http://schemas.microsoft.com/office/drawing/2014/main" id="{15595C5B-ED7C-2212-A35D-924FC65E1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24384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A{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a () {}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f () {}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4052" name="Text Box 21">
            <a:extLst>
              <a:ext uri="{FF2B5EF4-FFF2-40B4-BE49-F238E27FC236}">
                <a16:creationId xmlns:a16="http://schemas.microsoft.com/office/drawing/2014/main" id="{A3F675E7-DE77-E812-70C6-2F8EDE35F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24384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B{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j;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b () {}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g () {}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4053" name="Text Box 22">
            <a:extLst>
              <a:ext uri="{FF2B5EF4-FFF2-40B4-BE49-F238E27FC236}">
                <a16:creationId xmlns:a16="http://schemas.microsoft.com/office/drawing/2014/main" id="{CEB6E73F-DA13-FF68-9FBD-6636B613F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14600"/>
            <a:ext cx="4114800" cy="268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C extends A, B{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k;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c () {}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g () {this.i=0;}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f () {}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4054" name="Line 23">
            <a:extLst>
              <a:ext uri="{FF2B5EF4-FFF2-40B4-BE49-F238E27FC236}">
                <a16:creationId xmlns:a16="http://schemas.microsoft.com/office/drawing/2014/main" id="{C13FE748-ACA6-70D7-9223-592759C12D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981200"/>
            <a:ext cx="0" cy="457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55" name="Rectangle 24">
            <a:extLst>
              <a:ext uri="{FF2B5EF4-FFF2-40B4-BE49-F238E27FC236}">
                <a16:creationId xmlns:a16="http://schemas.microsoft.com/office/drawing/2014/main" id="{5744A85F-C6F8-0749-1C91-37BEF350B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524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C_g</a:t>
            </a:r>
          </a:p>
        </p:txBody>
      </p:sp>
      <p:sp>
        <p:nvSpPr>
          <p:cNvPr id="44056" name="Rectangle 25">
            <a:extLst>
              <a:ext uri="{FF2B5EF4-FFF2-40B4-BE49-F238E27FC236}">
                <a16:creationId xmlns:a16="http://schemas.microsoft.com/office/drawing/2014/main" id="{FB67FB95-D884-A540-51DE-D12B56536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4057" name="Rectangle 26">
            <a:extLst>
              <a:ext uri="{FF2B5EF4-FFF2-40B4-BE49-F238E27FC236}">
                <a16:creationId xmlns:a16="http://schemas.microsoft.com/office/drawing/2014/main" id="{10F5FA89-1FCA-E1B4-E519-D92FA119A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A_a</a:t>
            </a:r>
          </a:p>
        </p:txBody>
      </p:sp>
      <p:cxnSp>
        <p:nvCxnSpPr>
          <p:cNvPr id="44058" name="AutoShape 27">
            <a:extLst>
              <a:ext uri="{FF2B5EF4-FFF2-40B4-BE49-F238E27FC236}">
                <a16:creationId xmlns:a16="http://schemas.microsoft.com/office/drawing/2014/main" id="{11097402-3C26-E938-D41C-AEF3CE4F38BB}"/>
              </a:ext>
            </a:extLst>
          </p:cNvPr>
          <p:cNvCxnSpPr>
            <a:cxnSpLocks noChangeShapeType="1"/>
            <a:endCxn id="44057" idx="1"/>
          </p:cNvCxnSpPr>
          <p:nvPr/>
        </p:nvCxnSpPr>
        <p:spPr bwMode="auto">
          <a:xfrm>
            <a:off x="1524000" y="22860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59" name="Rectangle 28">
            <a:extLst>
              <a:ext uri="{FF2B5EF4-FFF2-40B4-BE49-F238E27FC236}">
                <a16:creationId xmlns:a16="http://schemas.microsoft.com/office/drawing/2014/main" id="{CC889970-E3F1-1BEF-9D2E-D70EC96A7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670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i</a:t>
            </a:r>
          </a:p>
        </p:txBody>
      </p:sp>
      <p:sp>
        <p:nvSpPr>
          <p:cNvPr id="44060" name="Rectangle 29">
            <a:extLst>
              <a:ext uri="{FF2B5EF4-FFF2-40B4-BE49-F238E27FC236}">
                <a16:creationId xmlns:a16="http://schemas.microsoft.com/office/drawing/2014/main" id="{448DD222-CAEC-C7AA-C245-5B080CF66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743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A_f</a:t>
            </a:r>
          </a:p>
        </p:txBody>
      </p:sp>
      <p:sp>
        <p:nvSpPr>
          <p:cNvPr id="44061" name="Line 30">
            <a:extLst>
              <a:ext uri="{FF2B5EF4-FFF2-40B4-BE49-F238E27FC236}">
                <a16:creationId xmlns:a16="http://schemas.microsoft.com/office/drawing/2014/main" id="{DD427ED8-BC02-772C-E0CE-9AF53BAB8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2" name="Line 31">
            <a:extLst>
              <a:ext uri="{FF2B5EF4-FFF2-40B4-BE49-F238E27FC236}">
                <a16:creationId xmlns:a16="http://schemas.microsoft.com/office/drawing/2014/main" id="{14DFEF1A-DCAB-3887-0894-AB9B2A30D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3" name="Rectangle 32">
            <a:extLst>
              <a:ext uri="{FF2B5EF4-FFF2-40B4-BE49-F238E27FC236}">
                <a16:creationId xmlns:a16="http://schemas.microsoft.com/office/drawing/2014/main" id="{A4675A66-2EC7-707D-28B8-FDBC13E07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672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4064" name="Rectangle 33">
            <a:extLst>
              <a:ext uri="{FF2B5EF4-FFF2-40B4-BE49-F238E27FC236}">
                <a16:creationId xmlns:a16="http://schemas.microsoft.com/office/drawing/2014/main" id="{342E471D-1FEE-CFBD-6DD0-07A178D1C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486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B_b</a:t>
            </a:r>
          </a:p>
        </p:txBody>
      </p:sp>
      <p:cxnSp>
        <p:nvCxnSpPr>
          <p:cNvPr id="44065" name="AutoShape 34">
            <a:extLst>
              <a:ext uri="{FF2B5EF4-FFF2-40B4-BE49-F238E27FC236}">
                <a16:creationId xmlns:a16="http://schemas.microsoft.com/office/drawing/2014/main" id="{BB1BBF6C-FAE9-EA6D-A912-9122074769EB}"/>
              </a:ext>
            </a:extLst>
          </p:cNvPr>
          <p:cNvCxnSpPr>
            <a:cxnSpLocks noChangeShapeType="1"/>
            <a:stCxn id="44063" idx="3"/>
            <a:endCxn id="44064" idx="1"/>
          </p:cNvCxnSpPr>
          <p:nvPr/>
        </p:nvCxnSpPr>
        <p:spPr bwMode="auto">
          <a:xfrm>
            <a:off x="1524000" y="4495800"/>
            <a:ext cx="1066800" cy="1219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066" name="Rectangle 35">
            <a:extLst>
              <a:ext uri="{FF2B5EF4-FFF2-40B4-BE49-F238E27FC236}">
                <a16:creationId xmlns:a16="http://schemas.microsoft.com/office/drawing/2014/main" id="{71BEFBA1-4424-6BB9-A38E-7455A5435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j</a:t>
            </a:r>
          </a:p>
        </p:txBody>
      </p:sp>
      <p:sp>
        <p:nvSpPr>
          <p:cNvPr id="44067" name="Rectangle 36">
            <a:extLst>
              <a:ext uri="{FF2B5EF4-FFF2-40B4-BE49-F238E27FC236}">
                <a16:creationId xmlns:a16="http://schemas.microsoft.com/office/drawing/2014/main" id="{4DF675FC-9E54-FE8B-CC5A-CA6EE1EC2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943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B_g</a:t>
            </a:r>
          </a:p>
        </p:txBody>
      </p:sp>
      <p:sp>
        <p:nvSpPr>
          <p:cNvPr id="44068" name="Line 37">
            <a:extLst>
              <a:ext uri="{FF2B5EF4-FFF2-40B4-BE49-F238E27FC236}">
                <a16:creationId xmlns:a16="http://schemas.microsoft.com/office/drawing/2014/main" id="{0564CA2E-1D40-E9DC-91E3-FED972F2A7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715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69" name="Line 38">
            <a:extLst>
              <a:ext uri="{FF2B5EF4-FFF2-40B4-BE49-F238E27FC236}">
                <a16:creationId xmlns:a16="http://schemas.microsoft.com/office/drawing/2014/main" id="{FB08582A-B951-0FDA-3D4A-C56A80479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172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0" name="Line 39">
            <a:extLst>
              <a:ext uri="{FF2B5EF4-FFF2-40B4-BE49-F238E27FC236}">
                <a16:creationId xmlns:a16="http://schemas.microsoft.com/office/drawing/2014/main" id="{5E49309B-FD85-D396-F687-2E59C9CFA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752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1" name="Text Box 40">
            <a:extLst>
              <a:ext uri="{FF2B5EF4-FFF2-40B4-BE49-F238E27FC236}">
                <a16:creationId xmlns:a16="http://schemas.microsoft.com/office/drawing/2014/main" id="{9A1FBBCE-3BB0-AD90-11D0-98E1DA9CD0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953000"/>
            <a:ext cx="35052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C *p = new C();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B *q = (B*)p;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q-&gt;g();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// C_g(q);</a:t>
            </a:r>
          </a:p>
        </p:txBody>
      </p:sp>
      <p:sp>
        <p:nvSpPr>
          <p:cNvPr id="44072" name="Rectangle 41">
            <a:extLst>
              <a:ext uri="{FF2B5EF4-FFF2-40B4-BE49-F238E27FC236}">
                <a16:creationId xmlns:a16="http://schemas.microsoft.com/office/drawing/2014/main" id="{CC72F88D-ADAE-1267-DB29-31257B3B2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p</a:t>
            </a:r>
          </a:p>
        </p:txBody>
      </p:sp>
      <p:sp>
        <p:nvSpPr>
          <p:cNvPr id="44073" name="Line 42">
            <a:extLst>
              <a:ext uri="{FF2B5EF4-FFF2-40B4-BE49-F238E27FC236}">
                <a16:creationId xmlns:a16="http://schemas.microsoft.com/office/drawing/2014/main" id="{80642357-B764-E667-0AB7-A76A9B32FF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28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4" name="Rectangle 43">
            <a:extLst>
              <a:ext uri="{FF2B5EF4-FFF2-40B4-BE49-F238E27FC236}">
                <a16:creationId xmlns:a16="http://schemas.microsoft.com/office/drawing/2014/main" id="{00D6973F-10A0-AD74-C851-B89D96506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99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q</a:t>
            </a:r>
          </a:p>
        </p:txBody>
      </p:sp>
      <p:sp>
        <p:nvSpPr>
          <p:cNvPr id="44075" name="Line 44">
            <a:extLst>
              <a:ext uri="{FF2B5EF4-FFF2-40B4-BE49-F238E27FC236}">
                <a16:creationId xmlns:a16="http://schemas.microsoft.com/office/drawing/2014/main" id="{D21E924C-4C47-EE8D-C7AF-49F3FA67B0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11430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76" name="Rectangle 45">
            <a:extLst>
              <a:ext uri="{FF2B5EF4-FFF2-40B4-BE49-F238E27FC236}">
                <a16:creationId xmlns:a16="http://schemas.microsoft.com/office/drawing/2014/main" id="{EB0DD752-BB3D-62FD-4396-696847639F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52400"/>
            <a:ext cx="304800" cy="4572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</a:p>
        </p:txBody>
      </p:sp>
      <p:sp>
        <p:nvSpPr>
          <p:cNvPr id="44077" name="Rectangle 46">
            <a:extLst>
              <a:ext uri="{FF2B5EF4-FFF2-40B4-BE49-F238E27FC236}">
                <a16:creationId xmlns:a16="http://schemas.microsoft.com/office/drawing/2014/main" id="{53F252A7-C64E-6692-34B8-D5FDA5D2A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09600"/>
            <a:ext cx="304800" cy="4572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</a:p>
        </p:txBody>
      </p:sp>
      <p:sp>
        <p:nvSpPr>
          <p:cNvPr id="44078" name="Rectangle 47">
            <a:extLst>
              <a:ext uri="{FF2B5EF4-FFF2-40B4-BE49-F238E27FC236}">
                <a16:creationId xmlns:a16="http://schemas.microsoft.com/office/drawing/2014/main" id="{34C87C88-FD2C-3948-0D83-79DF2DF49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066800"/>
            <a:ext cx="304800" cy="4572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</a:p>
        </p:txBody>
      </p:sp>
      <p:sp>
        <p:nvSpPr>
          <p:cNvPr id="44079" name="Rectangle 48">
            <a:extLst>
              <a:ext uri="{FF2B5EF4-FFF2-40B4-BE49-F238E27FC236}">
                <a16:creationId xmlns:a16="http://schemas.microsoft.com/office/drawing/2014/main" id="{18B15E3A-F815-2264-B16B-A4C0C51D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1524000"/>
            <a:ext cx="304800" cy="4572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</a:p>
        </p:txBody>
      </p:sp>
      <p:sp>
        <p:nvSpPr>
          <p:cNvPr id="44080" name="Rectangle 49">
            <a:extLst>
              <a:ext uri="{FF2B5EF4-FFF2-40B4-BE49-F238E27FC236}">
                <a16:creationId xmlns:a16="http://schemas.microsoft.com/office/drawing/2014/main" id="{3321DB55-4F22-8E4A-1D14-3D52A23E63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209800"/>
            <a:ext cx="304800" cy="4572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0</a:t>
            </a:r>
          </a:p>
        </p:txBody>
      </p:sp>
      <p:sp>
        <p:nvSpPr>
          <p:cNvPr id="44081" name="Rectangle 50">
            <a:extLst>
              <a:ext uri="{FF2B5EF4-FFF2-40B4-BE49-F238E27FC236}">
                <a16:creationId xmlns:a16="http://schemas.microsoft.com/office/drawing/2014/main" id="{65B65EA3-FD5D-ABDF-4E59-29108DBE6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667000"/>
            <a:ext cx="304800" cy="457200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-8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5309544A-7B65-87BB-8A5E-6F41B493B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Solution2</a:t>
            </a:r>
          </a:p>
        </p:txBody>
      </p:sp>
      <p:sp>
        <p:nvSpPr>
          <p:cNvPr id="45058" name="Rectangle 3">
            <a:extLst>
              <a:ext uri="{FF2B5EF4-FFF2-40B4-BE49-F238E27FC236}">
                <a16:creationId xmlns:a16="http://schemas.microsoft.com/office/drawing/2014/main" id="{E8012D10-FBA0-E493-6642-A74A0BB36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5059" name="Rectangle 4">
            <a:extLst>
              <a:ext uri="{FF2B5EF4-FFF2-40B4-BE49-F238E27FC236}">
                <a16:creationId xmlns:a16="http://schemas.microsoft.com/office/drawing/2014/main" id="{2D0C879F-8458-B1FA-BF1A-E9F2AC081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9906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5060" name="Rectangle 5">
            <a:extLst>
              <a:ext uri="{FF2B5EF4-FFF2-40B4-BE49-F238E27FC236}">
                <a16:creationId xmlns:a16="http://schemas.microsoft.com/office/drawing/2014/main" id="{FDD091C5-1480-192A-0CFA-74FD4A1A9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05000"/>
            <a:ext cx="1143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k</a:t>
            </a:r>
          </a:p>
        </p:txBody>
      </p:sp>
      <p:sp>
        <p:nvSpPr>
          <p:cNvPr id="45061" name="Rectangle 6">
            <a:extLst>
              <a:ext uri="{FF2B5EF4-FFF2-40B4-BE49-F238E27FC236}">
                <a16:creationId xmlns:a16="http://schemas.microsoft.com/office/drawing/2014/main" id="{CC2C445E-FA01-ADE8-C8C3-65B0ED2AC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52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A_a</a:t>
            </a:r>
          </a:p>
        </p:txBody>
      </p:sp>
      <p:cxnSp>
        <p:nvCxnSpPr>
          <p:cNvPr id="45062" name="AutoShape 7">
            <a:extLst>
              <a:ext uri="{FF2B5EF4-FFF2-40B4-BE49-F238E27FC236}">
                <a16:creationId xmlns:a16="http://schemas.microsoft.com/office/drawing/2014/main" id="{65DDA7E7-988E-D99C-A2A2-9AAAEE663675}"/>
              </a:ext>
            </a:extLst>
          </p:cNvPr>
          <p:cNvCxnSpPr>
            <a:cxnSpLocks noChangeShapeType="1"/>
            <a:endCxn id="45061" idx="1"/>
          </p:cNvCxnSpPr>
          <p:nvPr/>
        </p:nvCxnSpPr>
        <p:spPr bwMode="auto">
          <a:xfrm>
            <a:off x="6324600" y="1524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3" name="Rectangle 8">
            <a:extLst>
              <a:ext uri="{FF2B5EF4-FFF2-40B4-BE49-F238E27FC236}">
                <a16:creationId xmlns:a16="http://schemas.microsoft.com/office/drawing/2014/main" id="{10E1537D-15F9-1701-FDC4-D963E471C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2098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B_b</a:t>
            </a:r>
          </a:p>
        </p:txBody>
      </p:sp>
      <p:cxnSp>
        <p:nvCxnSpPr>
          <p:cNvPr id="45064" name="AutoShape 9">
            <a:extLst>
              <a:ext uri="{FF2B5EF4-FFF2-40B4-BE49-F238E27FC236}">
                <a16:creationId xmlns:a16="http://schemas.microsoft.com/office/drawing/2014/main" id="{47525B12-4145-DAB7-F318-6ADD62F6061C}"/>
              </a:ext>
            </a:extLst>
          </p:cNvPr>
          <p:cNvCxnSpPr>
            <a:cxnSpLocks noChangeShapeType="1"/>
            <a:stCxn id="45059" idx="3"/>
            <a:endCxn id="45063" idx="1"/>
          </p:cNvCxnSpPr>
          <p:nvPr/>
        </p:nvCxnSpPr>
        <p:spPr bwMode="auto">
          <a:xfrm>
            <a:off x="6324600" y="1219200"/>
            <a:ext cx="1066800" cy="1219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5" name="Rectangle 10">
            <a:extLst>
              <a:ext uri="{FF2B5EF4-FFF2-40B4-BE49-F238E27FC236}">
                <a16:creationId xmlns:a16="http://schemas.microsoft.com/office/drawing/2014/main" id="{D3EFF5CB-5E72-D125-0013-E0298DFE7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33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i</a:t>
            </a:r>
          </a:p>
        </p:txBody>
      </p:sp>
      <p:sp>
        <p:nvSpPr>
          <p:cNvPr id="45066" name="Rectangle 11">
            <a:extLst>
              <a:ext uri="{FF2B5EF4-FFF2-40B4-BE49-F238E27FC236}">
                <a16:creationId xmlns:a16="http://schemas.microsoft.com/office/drawing/2014/main" id="{955B395F-B2C8-B04C-BA31-DCD55DEBD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4478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j</a:t>
            </a:r>
          </a:p>
        </p:txBody>
      </p:sp>
      <p:sp>
        <p:nvSpPr>
          <p:cNvPr id="45067" name="Rectangle 12">
            <a:extLst>
              <a:ext uri="{FF2B5EF4-FFF2-40B4-BE49-F238E27FC236}">
                <a16:creationId xmlns:a16="http://schemas.microsoft.com/office/drawing/2014/main" id="{0DACADE3-DF6B-2648-62FA-2FE1A5EFE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609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C_f</a:t>
            </a:r>
          </a:p>
        </p:txBody>
      </p:sp>
      <p:sp>
        <p:nvSpPr>
          <p:cNvPr id="45068" name="Rectangle 13">
            <a:extLst>
              <a:ext uri="{FF2B5EF4-FFF2-40B4-BE49-F238E27FC236}">
                <a16:creationId xmlns:a16="http://schemas.microsoft.com/office/drawing/2014/main" id="{98B160A2-8BAA-CAA0-013D-7997EEEF8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0668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C_c</a:t>
            </a:r>
          </a:p>
        </p:txBody>
      </p:sp>
      <p:sp>
        <p:nvSpPr>
          <p:cNvPr id="45069" name="Line 14">
            <a:extLst>
              <a:ext uri="{FF2B5EF4-FFF2-40B4-BE49-F238E27FC236}">
                <a16:creationId xmlns:a16="http://schemas.microsoft.com/office/drawing/2014/main" id="{D1A47753-7EEA-5573-4386-528A12144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04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0" name="Rectangle 15">
            <a:extLst>
              <a:ext uri="{FF2B5EF4-FFF2-40B4-BE49-F238E27FC236}">
                <a16:creationId xmlns:a16="http://schemas.microsoft.com/office/drawing/2014/main" id="{A2405CDB-CB3E-3DEC-FC7D-174C86A7C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667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C_g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45071" name="Line 16">
            <a:extLst>
              <a:ext uri="{FF2B5EF4-FFF2-40B4-BE49-F238E27FC236}">
                <a16:creationId xmlns:a16="http://schemas.microsoft.com/office/drawing/2014/main" id="{8FA6E82C-C53A-B7BC-F0E4-230A588E9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838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2" name="Line 17">
            <a:extLst>
              <a:ext uri="{FF2B5EF4-FFF2-40B4-BE49-F238E27FC236}">
                <a16:creationId xmlns:a16="http://schemas.microsoft.com/office/drawing/2014/main" id="{8640F2CF-CF55-D812-285F-C9C1EE3D7F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3" name="Line 18">
            <a:extLst>
              <a:ext uri="{FF2B5EF4-FFF2-40B4-BE49-F238E27FC236}">
                <a16:creationId xmlns:a16="http://schemas.microsoft.com/office/drawing/2014/main" id="{642481A6-8D35-F014-58C1-54A1456DC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295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4" name="Text Box 20">
            <a:extLst>
              <a:ext uri="{FF2B5EF4-FFF2-40B4-BE49-F238E27FC236}">
                <a16:creationId xmlns:a16="http://schemas.microsoft.com/office/drawing/2014/main" id="{A4617F45-810E-710C-8930-10F5C093F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243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A{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a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f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075" name="Text Box 21">
            <a:extLst>
              <a:ext uri="{FF2B5EF4-FFF2-40B4-BE49-F238E27FC236}">
                <a16:creationId xmlns:a16="http://schemas.microsoft.com/office/drawing/2014/main" id="{747FECF5-DD5F-A422-D804-91E89B19B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243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B{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j;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b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g () 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076" name="Text Box 22">
            <a:extLst>
              <a:ext uri="{FF2B5EF4-FFF2-40B4-BE49-F238E27FC236}">
                <a16:creationId xmlns:a16="http://schemas.microsoft.com/office/drawing/2014/main" id="{90A405F6-2C8C-8FEA-A35B-BF196465E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14600"/>
            <a:ext cx="41148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C extends A, B{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k;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c(){}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g(){this.i=0;}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void f(){}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5077" name="Line 23">
            <a:extLst>
              <a:ext uri="{FF2B5EF4-FFF2-40B4-BE49-F238E27FC236}">
                <a16:creationId xmlns:a16="http://schemas.microsoft.com/office/drawing/2014/main" id="{D9B0D734-0225-2488-DC17-7D022DEB3C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981200"/>
            <a:ext cx="0" cy="457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78" name="Rectangle 24">
            <a:extLst>
              <a:ext uri="{FF2B5EF4-FFF2-40B4-BE49-F238E27FC236}">
                <a16:creationId xmlns:a16="http://schemas.microsoft.com/office/drawing/2014/main" id="{F8F29835-C7B8-6461-F03C-6643D9CED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524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C_g</a:t>
            </a:r>
          </a:p>
        </p:txBody>
      </p:sp>
      <p:sp>
        <p:nvSpPr>
          <p:cNvPr id="45079" name="Rectangle 25">
            <a:extLst>
              <a:ext uri="{FF2B5EF4-FFF2-40B4-BE49-F238E27FC236}">
                <a16:creationId xmlns:a16="http://schemas.microsoft.com/office/drawing/2014/main" id="{0DF3EE86-B19E-D9A2-6F3F-F73293C21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5080" name="Rectangle 26">
            <a:extLst>
              <a:ext uri="{FF2B5EF4-FFF2-40B4-BE49-F238E27FC236}">
                <a16:creationId xmlns:a16="http://schemas.microsoft.com/office/drawing/2014/main" id="{E517600E-DD7D-9254-49F8-BCE1FD24B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A_a</a:t>
            </a:r>
          </a:p>
        </p:txBody>
      </p:sp>
      <p:cxnSp>
        <p:nvCxnSpPr>
          <p:cNvPr id="45081" name="AutoShape 27">
            <a:extLst>
              <a:ext uri="{FF2B5EF4-FFF2-40B4-BE49-F238E27FC236}">
                <a16:creationId xmlns:a16="http://schemas.microsoft.com/office/drawing/2014/main" id="{B31305C1-D33B-5831-ECAC-AA95044EA6CB}"/>
              </a:ext>
            </a:extLst>
          </p:cNvPr>
          <p:cNvCxnSpPr>
            <a:cxnSpLocks noChangeShapeType="1"/>
            <a:endCxn id="45080" idx="1"/>
          </p:cNvCxnSpPr>
          <p:nvPr/>
        </p:nvCxnSpPr>
        <p:spPr bwMode="auto">
          <a:xfrm>
            <a:off x="1524000" y="22860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2" name="Rectangle 28">
            <a:extLst>
              <a:ext uri="{FF2B5EF4-FFF2-40B4-BE49-F238E27FC236}">
                <a16:creationId xmlns:a16="http://schemas.microsoft.com/office/drawing/2014/main" id="{30A3CC78-0341-7B8E-8C51-AFF7B03DD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670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i</a:t>
            </a:r>
          </a:p>
        </p:txBody>
      </p:sp>
      <p:sp>
        <p:nvSpPr>
          <p:cNvPr id="45083" name="Rectangle 29">
            <a:extLst>
              <a:ext uri="{FF2B5EF4-FFF2-40B4-BE49-F238E27FC236}">
                <a16:creationId xmlns:a16="http://schemas.microsoft.com/office/drawing/2014/main" id="{23ED4030-A5D3-D703-4B7E-0DE0A35EA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743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A_f</a:t>
            </a:r>
          </a:p>
        </p:txBody>
      </p:sp>
      <p:sp>
        <p:nvSpPr>
          <p:cNvPr id="45084" name="Line 30">
            <a:extLst>
              <a:ext uri="{FF2B5EF4-FFF2-40B4-BE49-F238E27FC236}">
                <a16:creationId xmlns:a16="http://schemas.microsoft.com/office/drawing/2014/main" id="{F81703D4-2B63-3343-793E-CD3F1C40C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5" name="Line 31">
            <a:extLst>
              <a:ext uri="{FF2B5EF4-FFF2-40B4-BE49-F238E27FC236}">
                <a16:creationId xmlns:a16="http://schemas.microsoft.com/office/drawing/2014/main" id="{9AD2FFFD-4144-7E85-C60C-8E9444EFD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86" name="Rectangle 32">
            <a:extLst>
              <a:ext uri="{FF2B5EF4-FFF2-40B4-BE49-F238E27FC236}">
                <a16:creationId xmlns:a16="http://schemas.microsoft.com/office/drawing/2014/main" id="{0280C92A-7CE5-6A22-BF65-460B41B8D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672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45087" name="Rectangle 33">
            <a:extLst>
              <a:ext uri="{FF2B5EF4-FFF2-40B4-BE49-F238E27FC236}">
                <a16:creationId xmlns:a16="http://schemas.microsoft.com/office/drawing/2014/main" id="{8282F08E-5899-69C0-1B0F-CAC3F26FB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486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B_b</a:t>
            </a:r>
          </a:p>
        </p:txBody>
      </p:sp>
      <p:cxnSp>
        <p:nvCxnSpPr>
          <p:cNvPr id="45088" name="AutoShape 34">
            <a:extLst>
              <a:ext uri="{FF2B5EF4-FFF2-40B4-BE49-F238E27FC236}">
                <a16:creationId xmlns:a16="http://schemas.microsoft.com/office/drawing/2014/main" id="{C00D2A1A-98E2-57CA-D905-D9D642DC2D25}"/>
              </a:ext>
            </a:extLst>
          </p:cNvPr>
          <p:cNvCxnSpPr>
            <a:cxnSpLocks noChangeShapeType="1"/>
            <a:stCxn id="45086" idx="3"/>
            <a:endCxn id="45087" idx="1"/>
          </p:cNvCxnSpPr>
          <p:nvPr/>
        </p:nvCxnSpPr>
        <p:spPr bwMode="auto">
          <a:xfrm>
            <a:off x="1524000" y="4495800"/>
            <a:ext cx="1066800" cy="1219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9" name="Rectangle 35">
            <a:extLst>
              <a:ext uri="{FF2B5EF4-FFF2-40B4-BE49-F238E27FC236}">
                <a16:creationId xmlns:a16="http://schemas.microsoft.com/office/drawing/2014/main" id="{F65F5472-E4C1-E4D1-B347-C0D808E20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j</a:t>
            </a:r>
          </a:p>
        </p:txBody>
      </p:sp>
      <p:sp>
        <p:nvSpPr>
          <p:cNvPr id="45090" name="Rectangle 36">
            <a:extLst>
              <a:ext uri="{FF2B5EF4-FFF2-40B4-BE49-F238E27FC236}">
                <a16:creationId xmlns:a16="http://schemas.microsoft.com/office/drawing/2014/main" id="{CDDDA67C-23BA-4FE2-6EE5-26366D7CA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943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B_g</a:t>
            </a:r>
          </a:p>
        </p:txBody>
      </p:sp>
      <p:sp>
        <p:nvSpPr>
          <p:cNvPr id="45091" name="Line 37">
            <a:extLst>
              <a:ext uri="{FF2B5EF4-FFF2-40B4-BE49-F238E27FC236}">
                <a16:creationId xmlns:a16="http://schemas.microsoft.com/office/drawing/2014/main" id="{66B027A5-43B8-FEC6-425B-6F3E448B5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715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2" name="Line 38">
            <a:extLst>
              <a:ext uri="{FF2B5EF4-FFF2-40B4-BE49-F238E27FC236}">
                <a16:creationId xmlns:a16="http://schemas.microsoft.com/office/drawing/2014/main" id="{88334EDB-95F5-10CD-2ECA-887AD0FB1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172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3" name="Line 39">
            <a:extLst>
              <a:ext uri="{FF2B5EF4-FFF2-40B4-BE49-F238E27FC236}">
                <a16:creationId xmlns:a16="http://schemas.microsoft.com/office/drawing/2014/main" id="{34CCC0E7-9007-E528-8C65-BB27D3EAF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752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4" name="Rectangle 41">
            <a:extLst>
              <a:ext uri="{FF2B5EF4-FFF2-40B4-BE49-F238E27FC236}">
                <a16:creationId xmlns:a16="http://schemas.microsoft.com/office/drawing/2014/main" id="{DA8E9BE7-25B7-1E6E-0CFE-B232DF835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28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p</a:t>
            </a:r>
          </a:p>
        </p:txBody>
      </p:sp>
      <p:sp>
        <p:nvSpPr>
          <p:cNvPr id="45095" name="Line 42">
            <a:extLst>
              <a:ext uri="{FF2B5EF4-FFF2-40B4-BE49-F238E27FC236}">
                <a16:creationId xmlns:a16="http://schemas.microsoft.com/office/drawing/2014/main" id="{85CE6AFF-B709-BD66-F77F-02974CC7FB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28600"/>
            <a:ext cx="1143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096" name="Rectangle 43">
            <a:extLst>
              <a:ext uri="{FF2B5EF4-FFF2-40B4-BE49-F238E27FC236}">
                <a16:creationId xmlns:a16="http://schemas.microsoft.com/office/drawing/2014/main" id="{75577DB2-F5C8-193E-1D0C-D2F37E0E5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990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q</a:t>
            </a:r>
          </a:p>
        </p:txBody>
      </p:sp>
      <p:sp>
        <p:nvSpPr>
          <p:cNvPr id="45097" name="Line 44">
            <a:extLst>
              <a:ext uri="{FF2B5EF4-FFF2-40B4-BE49-F238E27FC236}">
                <a16:creationId xmlns:a16="http://schemas.microsoft.com/office/drawing/2014/main" id="{094E72D2-E980-2B18-B5AB-CA75EB17FD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11430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72" name="Text Box 52">
            <a:extLst>
              <a:ext uri="{FF2B5EF4-FFF2-40B4-BE49-F238E27FC236}">
                <a16:creationId xmlns:a16="http://schemas.microsoft.com/office/drawing/2014/main" id="{60F00894-2363-1951-8891-496E58F8A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03725"/>
            <a:ext cx="1981200" cy="13239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C_g’(this){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this -= 8;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C_g(this);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3573" name="Freeform 53">
            <a:extLst>
              <a:ext uri="{FF2B5EF4-FFF2-40B4-BE49-F238E27FC236}">
                <a16:creationId xmlns:a16="http://schemas.microsoft.com/office/drawing/2014/main" id="{1C8D560D-59BE-48B9-2225-31A4D8BAC17D}"/>
              </a:ext>
            </a:extLst>
          </p:cNvPr>
          <p:cNvSpPr>
            <a:spLocks/>
          </p:cNvSpPr>
          <p:nvPr/>
        </p:nvSpPr>
        <p:spPr bwMode="auto">
          <a:xfrm>
            <a:off x="6985000" y="2882900"/>
            <a:ext cx="1841500" cy="1536700"/>
          </a:xfrm>
          <a:custGeom>
            <a:avLst/>
            <a:gdLst>
              <a:gd name="T0" fmla="*/ 1092200 w 1160"/>
              <a:gd name="T1" fmla="*/ 12700 h 968"/>
              <a:gd name="T2" fmla="*/ 1625600 w 1160"/>
              <a:gd name="T3" fmla="*/ 88900 h 968"/>
              <a:gd name="T4" fmla="*/ 1778000 w 1160"/>
              <a:gd name="T5" fmla="*/ 546100 h 968"/>
              <a:gd name="T6" fmla="*/ 1244600 w 1160"/>
              <a:gd name="T7" fmla="*/ 850900 h 968"/>
              <a:gd name="T8" fmla="*/ 254000 w 1160"/>
              <a:gd name="T9" fmla="*/ 698500 h 968"/>
              <a:gd name="T10" fmla="*/ 25400 w 1160"/>
              <a:gd name="T11" fmla="*/ 1155700 h 968"/>
              <a:gd name="T12" fmla="*/ 101600 w 1160"/>
              <a:gd name="T13" fmla="*/ 1536700 h 9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60" h="968">
                <a:moveTo>
                  <a:pt x="688" y="8"/>
                </a:moveTo>
                <a:cubicBezTo>
                  <a:pt x="820" y="4"/>
                  <a:pt x="952" y="0"/>
                  <a:pt x="1024" y="56"/>
                </a:cubicBezTo>
                <a:cubicBezTo>
                  <a:pt x="1096" y="112"/>
                  <a:pt x="1160" y="264"/>
                  <a:pt x="1120" y="344"/>
                </a:cubicBezTo>
                <a:cubicBezTo>
                  <a:pt x="1080" y="424"/>
                  <a:pt x="944" y="520"/>
                  <a:pt x="784" y="536"/>
                </a:cubicBezTo>
                <a:cubicBezTo>
                  <a:pt x="624" y="552"/>
                  <a:pt x="288" y="408"/>
                  <a:pt x="160" y="440"/>
                </a:cubicBezTo>
                <a:cubicBezTo>
                  <a:pt x="32" y="472"/>
                  <a:pt x="32" y="640"/>
                  <a:pt x="16" y="728"/>
                </a:cubicBezTo>
                <a:cubicBezTo>
                  <a:pt x="0" y="816"/>
                  <a:pt x="56" y="928"/>
                  <a:pt x="64" y="9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74" name="Line 54">
            <a:extLst>
              <a:ext uri="{FF2B5EF4-FFF2-40B4-BE49-F238E27FC236}">
                <a16:creationId xmlns:a16="http://schemas.microsoft.com/office/drawing/2014/main" id="{DCCE0B93-F5E0-CC14-739B-5E2EE3050D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6388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3575" name="Text Box 55">
            <a:extLst>
              <a:ext uri="{FF2B5EF4-FFF2-40B4-BE49-F238E27FC236}">
                <a16:creationId xmlns:a16="http://schemas.microsoft.com/office/drawing/2014/main" id="{0BB6F785-C119-6735-89FE-08266A628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334000"/>
            <a:ext cx="1905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This piece of code is called a </a:t>
            </a:r>
            <a:r>
              <a:rPr lang="en-US" altLang="zh-CN" sz="2000">
                <a:solidFill>
                  <a:schemeClr val="folHlink"/>
                </a:solidFill>
              </a:rPr>
              <a:t>thunk</a:t>
            </a:r>
            <a:r>
              <a:rPr lang="en-US" altLang="zh-CN" sz="2000"/>
              <a:t>.</a:t>
            </a:r>
          </a:p>
        </p:txBody>
      </p:sp>
      <p:sp>
        <p:nvSpPr>
          <p:cNvPr id="363576" name="Line 56">
            <a:extLst>
              <a:ext uri="{FF2B5EF4-FFF2-40B4-BE49-F238E27FC236}">
                <a16:creationId xmlns:a16="http://schemas.microsoft.com/office/drawing/2014/main" id="{D378D50E-9345-CCFC-AB52-6AC3105D69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181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72" grpId="0" animBg="1"/>
      <p:bldP spid="3635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2CCF1FD3-C6AB-6967-D01D-23B6EFE62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Global Graph Coloring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C3BE2AAE-1791-BF02-101C-57FF42AE0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A {int a;}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B {int b; int c;}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C extends A {int d;}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D extends A, B, C {int e;}</a:t>
            </a:r>
          </a:p>
        </p:txBody>
      </p:sp>
      <p:sp>
        <p:nvSpPr>
          <p:cNvPr id="354308" name="Oval 4">
            <a:extLst>
              <a:ext uri="{FF2B5EF4-FFF2-40B4-BE49-F238E27FC236}">
                <a16:creationId xmlns:a16="http://schemas.microsoft.com/office/drawing/2014/main" id="{C7DFE80B-C07B-DBFE-FAFD-FAB4D52BB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343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54309" name="Oval 5">
            <a:extLst>
              <a:ext uri="{FF2B5EF4-FFF2-40B4-BE49-F238E27FC236}">
                <a16:creationId xmlns:a16="http://schemas.microsoft.com/office/drawing/2014/main" id="{A5E641A9-7CBA-392D-1BEB-F2C7B2E7E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10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54310" name="Oval 6">
            <a:extLst>
              <a:ext uri="{FF2B5EF4-FFF2-40B4-BE49-F238E27FC236}">
                <a16:creationId xmlns:a16="http://schemas.microsoft.com/office/drawing/2014/main" id="{7683C1E1-6478-B0EB-2EC1-9D2CDA516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54311" name="Oval 7">
            <a:extLst>
              <a:ext uri="{FF2B5EF4-FFF2-40B4-BE49-F238E27FC236}">
                <a16:creationId xmlns:a16="http://schemas.microsoft.com/office/drawing/2014/main" id="{7DD011F8-A4A9-03B1-F25F-E2EFCAC3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54312" name="Oval 8">
            <a:extLst>
              <a:ext uri="{FF2B5EF4-FFF2-40B4-BE49-F238E27FC236}">
                <a16:creationId xmlns:a16="http://schemas.microsoft.com/office/drawing/2014/main" id="{FC630102-1B91-49EA-B0BE-ACA2CBDD4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54313" name="Text Box 9">
            <a:extLst>
              <a:ext uri="{FF2B5EF4-FFF2-40B4-BE49-F238E27FC236}">
                <a16:creationId xmlns:a16="http://schemas.microsoft.com/office/drawing/2014/main" id="{B32C1D2C-8136-BF9C-BD58-613D975222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00"/>
            <a:ext cx="3429000" cy="237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Step #1: </a:t>
            </a:r>
            <a:r>
              <a:rPr lang="en-US" altLang="zh-CN" sz="2000">
                <a:solidFill>
                  <a:schemeClr val="folHlink"/>
                </a:solidFill>
              </a:rPr>
              <a:t>interference graph construction: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For each pair of instance variable (x, y), draw an edge between x and y, if x and y can not be in same position.</a:t>
            </a:r>
          </a:p>
        </p:txBody>
      </p:sp>
      <p:sp>
        <p:nvSpPr>
          <p:cNvPr id="354314" name="Line 10">
            <a:extLst>
              <a:ext uri="{FF2B5EF4-FFF2-40B4-BE49-F238E27FC236}">
                <a16:creationId xmlns:a16="http://schemas.microsoft.com/office/drawing/2014/main" id="{87735F41-6247-D180-ED9A-AED4BDEC5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80060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315" name="Line 11">
            <a:extLst>
              <a:ext uri="{FF2B5EF4-FFF2-40B4-BE49-F238E27FC236}">
                <a16:creationId xmlns:a16="http://schemas.microsoft.com/office/drawing/2014/main" id="{0A4B0DC4-16CE-0583-E69C-737E6470D8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14800"/>
            <a:ext cx="6096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316" name="Line 12">
            <a:extLst>
              <a:ext uri="{FF2B5EF4-FFF2-40B4-BE49-F238E27FC236}">
                <a16:creationId xmlns:a16="http://schemas.microsoft.com/office/drawing/2014/main" id="{6D4B6797-C5B9-A3F1-0BBE-1CAEB5921D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038600"/>
            <a:ext cx="762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317" name="Line 13">
            <a:extLst>
              <a:ext uri="{FF2B5EF4-FFF2-40B4-BE49-F238E27FC236}">
                <a16:creationId xmlns:a16="http://schemas.microsoft.com/office/drawing/2014/main" id="{3C4EED6C-F230-D9F8-9F5E-E6AD864A83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19100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318" name="Line 14">
            <a:extLst>
              <a:ext uri="{FF2B5EF4-FFF2-40B4-BE49-F238E27FC236}">
                <a16:creationId xmlns:a16="http://schemas.microsoft.com/office/drawing/2014/main" id="{03192D45-2A70-2BC5-46C4-5776EE1E4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648200"/>
            <a:ext cx="1524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319" name="Line 15">
            <a:extLst>
              <a:ext uri="{FF2B5EF4-FFF2-40B4-BE49-F238E27FC236}">
                <a16:creationId xmlns:a16="http://schemas.microsoft.com/office/drawing/2014/main" id="{4C7DB42B-3728-A990-62C1-70BE2A5EBA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638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320" name="Line 16">
            <a:extLst>
              <a:ext uri="{FF2B5EF4-FFF2-40B4-BE49-F238E27FC236}">
                <a16:creationId xmlns:a16="http://schemas.microsoft.com/office/drawing/2014/main" id="{2A609B4F-63D1-757A-69F4-2CA91CF83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962400"/>
            <a:ext cx="838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321" name="Line 17">
            <a:extLst>
              <a:ext uri="{FF2B5EF4-FFF2-40B4-BE49-F238E27FC236}">
                <a16:creationId xmlns:a16="http://schemas.microsoft.com/office/drawing/2014/main" id="{AC7704F3-854E-1445-C45A-4DD8B8255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5720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322" name="Line 18">
            <a:extLst>
              <a:ext uri="{FF2B5EF4-FFF2-40B4-BE49-F238E27FC236}">
                <a16:creationId xmlns:a16="http://schemas.microsoft.com/office/drawing/2014/main" id="{88186470-775A-92ED-513E-9B6B0D65D7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724400"/>
            <a:ext cx="1447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323" name="Line 19">
            <a:extLst>
              <a:ext uri="{FF2B5EF4-FFF2-40B4-BE49-F238E27FC236}">
                <a16:creationId xmlns:a16="http://schemas.microsoft.com/office/drawing/2014/main" id="{5DA89843-4941-47F4-8A67-B685A83BAD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876800"/>
            <a:ext cx="381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4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5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5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5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4308" grpId="0" animBg="1"/>
      <p:bldP spid="354309" grpId="0" animBg="1"/>
      <p:bldP spid="354310" grpId="0" animBg="1"/>
      <p:bldP spid="354311" grpId="0" animBg="1"/>
      <p:bldP spid="354312" grpId="0" animBg="1"/>
      <p:bldP spid="3543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BB8BAB68-E21A-FCA2-BFC6-90A5A2F1E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What’s essentially a “class”?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570042A5-C52C-2B1C-50A4-7EA52247BC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sample class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P2{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P2(int x, 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  this.x = x;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  this.y =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	void print(){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  println (this.x, this.y);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D82A281B-1097-D366-C8BD-DF1A36661A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Global Graph Coloring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5A05A76A-F26D-5E10-0F6B-07B2F300E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A {int a;}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B {int b; int c;}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C extends A {int d;}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D extends A, B, C {int e;}</a:t>
            </a:r>
          </a:p>
        </p:txBody>
      </p:sp>
      <p:sp>
        <p:nvSpPr>
          <p:cNvPr id="47107" name="Oval 4">
            <a:extLst>
              <a:ext uri="{FF2B5EF4-FFF2-40B4-BE49-F238E27FC236}">
                <a16:creationId xmlns:a16="http://schemas.microsoft.com/office/drawing/2014/main" id="{ADB1E0CE-70EE-317D-0019-FAC0F82CE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343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47108" name="Oval 5">
            <a:extLst>
              <a:ext uri="{FF2B5EF4-FFF2-40B4-BE49-F238E27FC236}">
                <a16:creationId xmlns:a16="http://schemas.microsoft.com/office/drawing/2014/main" id="{6A8B27B5-9FBC-8191-AB37-546430F6A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10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47109" name="Oval 6">
            <a:extLst>
              <a:ext uri="{FF2B5EF4-FFF2-40B4-BE49-F238E27FC236}">
                <a16:creationId xmlns:a16="http://schemas.microsoft.com/office/drawing/2014/main" id="{CA73B3D3-15B5-3F0F-0710-EA63E03D8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47110" name="Oval 7">
            <a:extLst>
              <a:ext uri="{FF2B5EF4-FFF2-40B4-BE49-F238E27FC236}">
                <a16:creationId xmlns:a16="http://schemas.microsoft.com/office/drawing/2014/main" id="{4F5915BF-4211-00DF-F636-09B0D9C14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47111" name="Oval 8">
            <a:extLst>
              <a:ext uri="{FF2B5EF4-FFF2-40B4-BE49-F238E27FC236}">
                <a16:creationId xmlns:a16="http://schemas.microsoft.com/office/drawing/2014/main" id="{7D6660B7-38BE-AC2B-A140-343668178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47112" name="Text Box 9">
            <a:extLst>
              <a:ext uri="{FF2B5EF4-FFF2-40B4-BE49-F238E27FC236}">
                <a16:creationId xmlns:a16="http://schemas.microsoft.com/office/drawing/2014/main" id="{579DFCE1-8157-4230-DD55-21F165B04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810000"/>
            <a:ext cx="34290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Step #2: </a:t>
            </a:r>
            <a:r>
              <a:rPr lang="en-US" altLang="zh-CN" sz="2000">
                <a:solidFill>
                  <a:schemeClr val="folHlink"/>
                </a:solidFill>
              </a:rPr>
              <a:t>coloring: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Assign a color for each node, adjacent nodes are of different colors.</a:t>
            </a:r>
          </a:p>
        </p:txBody>
      </p:sp>
      <p:sp>
        <p:nvSpPr>
          <p:cNvPr id="47113" name="Line 10">
            <a:extLst>
              <a:ext uri="{FF2B5EF4-FFF2-40B4-BE49-F238E27FC236}">
                <a16:creationId xmlns:a16="http://schemas.microsoft.com/office/drawing/2014/main" id="{B453C3FC-00E3-695D-3A8F-E48A587ADB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80060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4" name="Line 11">
            <a:extLst>
              <a:ext uri="{FF2B5EF4-FFF2-40B4-BE49-F238E27FC236}">
                <a16:creationId xmlns:a16="http://schemas.microsoft.com/office/drawing/2014/main" id="{9CACDE10-BF52-7628-BB81-F7E8931A4F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14800"/>
            <a:ext cx="6096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5" name="Line 12">
            <a:extLst>
              <a:ext uri="{FF2B5EF4-FFF2-40B4-BE49-F238E27FC236}">
                <a16:creationId xmlns:a16="http://schemas.microsoft.com/office/drawing/2014/main" id="{9882653F-ABD2-2ED2-1154-707A0CDABA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038600"/>
            <a:ext cx="762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6" name="Line 13">
            <a:extLst>
              <a:ext uri="{FF2B5EF4-FFF2-40B4-BE49-F238E27FC236}">
                <a16:creationId xmlns:a16="http://schemas.microsoft.com/office/drawing/2014/main" id="{DD22D57C-148E-4F5D-AC1D-9CF3AA0BA9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19100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7" name="Line 14">
            <a:extLst>
              <a:ext uri="{FF2B5EF4-FFF2-40B4-BE49-F238E27FC236}">
                <a16:creationId xmlns:a16="http://schemas.microsoft.com/office/drawing/2014/main" id="{800BFA20-457F-4DE7-0A05-C8B617C38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648200"/>
            <a:ext cx="1524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8" name="Line 15">
            <a:extLst>
              <a:ext uri="{FF2B5EF4-FFF2-40B4-BE49-F238E27FC236}">
                <a16:creationId xmlns:a16="http://schemas.microsoft.com/office/drawing/2014/main" id="{19CFA548-BBAA-01B2-75CB-DD0EAE6ECCD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638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19" name="Line 16">
            <a:extLst>
              <a:ext uri="{FF2B5EF4-FFF2-40B4-BE49-F238E27FC236}">
                <a16:creationId xmlns:a16="http://schemas.microsoft.com/office/drawing/2014/main" id="{48FBEAED-DC77-6F54-36CF-E2FCB2463C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962400"/>
            <a:ext cx="838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0" name="Line 17">
            <a:extLst>
              <a:ext uri="{FF2B5EF4-FFF2-40B4-BE49-F238E27FC236}">
                <a16:creationId xmlns:a16="http://schemas.microsoft.com/office/drawing/2014/main" id="{7C43ADB5-9FBD-69C5-5C5B-8F65CA7CC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5720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1" name="Line 18">
            <a:extLst>
              <a:ext uri="{FF2B5EF4-FFF2-40B4-BE49-F238E27FC236}">
                <a16:creationId xmlns:a16="http://schemas.microsoft.com/office/drawing/2014/main" id="{CD535572-2D07-17D3-E9E2-2AAA83088E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724400"/>
            <a:ext cx="1447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122" name="Line 19">
            <a:extLst>
              <a:ext uri="{FF2B5EF4-FFF2-40B4-BE49-F238E27FC236}">
                <a16:creationId xmlns:a16="http://schemas.microsoft.com/office/drawing/2014/main" id="{1943ACDA-AC08-96F5-87F7-6297401EF4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876800"/>
            <a:ext cx="381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6372" name="Text Box 20">
            <a:extLst>
              <a:ext uri="{FF2B5EF4-FFF2-40B4-BE49-F238E27FC236}">
                <a16:creationId xmlns:a16="http://schemas.microsoft.com/office/drawing/2014/main" id="{49ECD75A-BCF7-F6C1-5BCD-D622BE214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581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356373" name="Text Box 21">
            <a:extLst>
              <a:ext uri="{FF2B5EF4-FFF2-40B4-BE49-F238E27FC236}">
                <a16:creationId xmlns:a16="http://schemas.microsoft.com/office/drawing/2014/main" id="{2CEAC05D-88F9-D5D2-87FC-59CB1960E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22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356374" name="Text Box 22">
            <a:extLst>
              <a:ext uri="{FF2B5EF4-FFF2-40B4-BE49-F238E27FC236}">
                <a16:creationId xmlns:a16="http://schemas.microsoft.com/office/drawing/2014/main" id="{3AE22C14-D725-A34D-7AAE-6AA4E36A4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6229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356375" name="Text Box 23">
            <a:extLst>
              <a:ext uri="{FF2B5EF4-FFF2-40B4-BE49-F238E27FC236}">
                <a16:creationId xmlns:a16="http://schemas.microsoft.com/office/drawing/2014/main" id="{C59B8680-5061-C483-4EA2-950E63EFD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775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356376" name="Text Box 24">
            <a:extLst>
              <a:ext uri="{FF2B5EF4-FFF2-40B4-BE49-F238E27FC236}">
                <a16:creationId xmlns:a16="http://schemas.microsoft.com/office/drawing/2014/main" id="{524EFADC-E60C-F9F1-997E-B71822708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038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6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72" grpId="0"/>
      <p:bldP spid="356373" grpId="0"/>
      <p:bldP spid="356374" grpId="0"/>
      <p:bldP spid="356375" grpId="0"/>
      <p:bldP spid="35637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4EC2FD95-68FC-9BED-C2F8-A4E85D9BC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Global Graph Coloring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94A730C7-D576-1261-3559-80FB302F1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A {int a;}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B {int b; int c;}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C extends A {int d;}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D extends A, B, C {int e;}</a:t>
            </a:r>
          </a:p>
        </p:txBody>
      </p:sp>
      <p:sp>
        <p:nvSpPr>
          <p:cNvPr id="48131" name="Oval 4">
            <a:extLst>
              <a:ext uri="{FF2B5EF4-FFF2-40B4-BE49-F238E27FC236}">
                <a16:creationId xmlns:a16="http://schemas.microsoft.com/office/drawing/2014/main" id="{EF67F61C-5836-F9FB-CE70-EE0E41390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343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48132" name="Oval 5">
            <a:extLst>
              <a:ext uri="{FF2B5EF4-FFF2-40B4-BE49-F238E27FC236}">
                <a16:creationId xmlns:a16="http://schemas.microsoft.com/office/drawing/2014/main" id="{21A01FED-8511-9E24-0104-DA5D475D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54102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48133" name="Oval 6">
            <a:extLst>
              <a:ext uri="{FF2B5EF4-FFF2-40B4-BE49-F238E27FC236}">
                <a16:creationId xmlns:a16="http://schemas.microsoft.com/office/drawing/2014/main" id="{27B24C89-B0D3-AB5C-F2A4-70B0A5D0B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76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48134" name="Oval 7">
            <a:extLst>
              <a:ext uri="{FF2B5EF4-FFF2-40B4-BE49-F238E27FC236}">
                <a16:creationId xmlns:a16="http://schemas.microsoft.com/office/drawing/2014/main" id="{B73D3C27-D6C1-61B4-B0DA-7C77812A4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434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48135" name="Oval 8">
            <a:extLst>
              <a:ext uri="{FF2B5EF4-FFF2-40B4-BE49-F238E27FC236}">
                <a16:creationId xmlns:a16="http://schemas.microsoft.com/office/drawing/2014/main" id="{7F044939-518B-9F15-809E-0D5AA625B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5334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48136" name="Text Box 9">
            <a:extLst>
              <a:ext uri="{FF2B5EF4-FFF2-40B4-BE49-F238E27FC236}">
                <a16:creationId xmlns:a16="http://schemas.microsoft.com/office/drawing/2014/main" id="{623EB761-B970-1665-49F8-58255D398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981200"/>
            <a:ext cx="3429000" cy="115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Step #3: </a:t>
            </a:r>
            <a:r>
              <a:rPr lang="en-US" altLang="zh-CN" sz="2000">
                <a:solidFill>
                  <a:schemeClr val="folHlink"/>
                </a:solidFill>
              </a:rPr>
              <a:t>determining layout: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000"/>
              <a:t>Determine every object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s layout.</a:t>
            </a:r>
          </a:p>
        </p:txBody>
      </p:sp>
      <p:sp>
        <p:nvSpPr>
          <p:cNvPr id="48137" name="Line 10">
            <a:extLst>
              <a:ext uri="{FF2B5EF4-FFF2-40B4-BE49-F238E27FC236}">
                <a16:creationId xmlns:a16="http://schemas.microsoft.com/office/drawing/2014/main" id="{EAA43819-ACF9-C13C-D0F4-99E6FCB64C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800600"/>
            <a:ext cx="3810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8" name="Line 11">
            <a:extLst>
              <a:ext uri="{FF2B5EF4-FFF2-40B4-BE49-F238E27FC236}">
                <a16:creationId xmlns:a16="http://schemas.microsoft.com/office/drawing/2014/main" id="{FE5F2503-5396-03DA-EADE-F5C7129DC3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114800"/>
            <a:ext cx="6096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39" name="Line 12">
            <a:extLst>
              <a:ext uri="{FF2B5EF4-FFF2-40B4-BE49-F238E27FC236}">
                <a16:creationId xmlns:a16="http://schemas.microsoft.com/office/drawing/2014/main" id="{5D2836FF-6810-5426-7C6D-AB218CA93F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00200" y="4038600"/>
            <a:ext cx="7620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0" name="Line 13">
            <a:extLst>
              <a:ext uri="{FF2B5EF4-FFF2-40B4-BE49-F238E27FC236}">
                <a16:creationId xmlns:a16="http://schemas.microsoft.com/office/drawing/2014/main" id="{3764200A-C718-311E-C4BF-C94BCE16E7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4191000"/>
            <a:ext cx="38100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1" name="Line 14">
            <a:extLst>
              <a:ext uri="{FF2B5EF4-FFF2-40B4-BE49-F238E27FC236}">
                <a16:creationId xmlns:a16="http://schemas.microsoft.com/office/drawing/2014/main" id="{BDC8C4CE-1573-CE30-B9CA-DC5359B86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648200"/>
            <a:ext cx="15240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2" name="Line 15">
            <a:extLst>
              <a:ext uri="{FF2B5EF4-FFF2-40B4-BE49-F238E27FC236}">
                <a16:creationId xmlns:a16="http://schemas.microsoft.com/office/drawing/2014/main" id="{10702E53-5FF0-8BC9-CA26-43F65A7E0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6388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16">
            <a:extLst>
              <a:ext uri="{FF2B5EF4-FFF2-40B4-BE49-F238E27FC236}">
                <a16:creationId xmlns:a16="http://schemas.microsoft.com/office/drawing/2014/main" id="{E12C8B02-73F2-CCF1-881A-DC1C4D687D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962400"/>
            <a:ext cx="8382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17">
            <a:extLst>
              <a:ext uri="{FF2B5EF4-FFF2-40B4-BE49-F238E27FC236}">
                <a16:creationId xmlns:a16="http://schemas.microsoft.com/office/drawing/2014/main" id="{7007EC7A-2F76-DB00-112A-FF40750D92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572000"/>
            <a:ext cx="198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18">
            <a:extLst>
              <a:ext uri="{FF2B5EF4-FFF2-40B4-BE49-F238E27FC236}">
                <a16:creationId xmlns:a16="http://schemas.microsoft.com/office/drawing/2014/main" id="{901242D1-2703-D399-D655-3896FC47FB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9800" y="4724400"/>
            <a:ext cx="14478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19">
            <a:extLst>
              <a:ext uri="{FF2B5EF4-FFF2-40B4-BE49-F238E27FC236}">
                <a16:creationId xmlns:a16="http://schemas.microsoft.com/office/drawing/2014/main" id="{78118183-C042-0EDC-246E-6D9E9EFA1C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4876800"/>
            <a:ext cx="3810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47" name="Text Box 20">
            <a:extLst>
              <a:ext uri="{FF2B5EF4-FFF2-40B4-BE49-F238E27FC236}">
                <a16:creationId xmlns:a16="http://schemas.microsoft.com/office/drawing/2014/main" id="{323E9C19-96D1-77C4-6F21-8E7E7AE1F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5814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0</a:t>
            </a:r>
          </a:p>
        </p:txBody>
      </p:sp>
      <p:sp>
        <p:nvSpPr>
          <p:cNvPr id="48148" name="Text Box 21">
            <a:extLst>
              <a:ext uri="{FF2B5EF4-FFF2-40B4-BE49-F238E27FC236}">
                <a16:creationId xmlns:a16="http://schemas.microsoft.com/office/drawing/2014/main" id="{296A277F-5BB0-9CB9-A2F6-CF3DA97E1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0227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1</a:t>
            </a:r>
          </a:p>
        </p:txBody>
      </p:sp>
      <p:sp>
        <p:nvSpPr>
          <p:cNvPr id="48149" name="Text Box 22">
            <a:extLst>
              <a:ext uri="{FF2B5EF4-FFF2-40B4-BE49-F238E27FC236}">
                <a16:creationId xmlns:a16="http://schemas.microsoft.com/office/drawing/2014/main" id="{3AADFBCF-CC92-4B10-B4EC-84DBD218F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6229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2</a:t>
            </a:r>
          </a:p>
        </p:txBody>
      </p:sp>
      <p:sp>
        <p:nvSpPr>
          <p:cNvPr id="48150" name="Text Box 23">
            <a:extLst>
              <a:ext uri="{FF2B5EF4-FFF2-40B4-BE49-F238E27FC236}">
                <a16:creationId xmlns:a16="http://schemas.microsoft.com/office/drawing/2014/main" id="{7D30C1F9-E15B-A30A-9ABF-D68185F88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775325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3</a:t>
            </a:r>
          </a:p>
        </p:txBody>
      </p:sp>
      <p:sp>
        <p:nvSpPr>
          <p:cNvPr id="48151" name="Text Box 24">
            <a:extLst>
              <a:ext uri="{FF2B5EF4-FFF2-40B4-BE49-F238E27FC236}">
                <a16:creationId xmlns:a16="http://schemas.microsoft.com/office/drawing/2014/main" id="{CB316903-8213-50BF-BB91-B95647CC1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038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4</a:t>
            </a:r>
          </a:p>
        </p:txBody>
      </p:sp>
      <p:sp>
        <p:nvSpPr>
          <p:cNvPr id="357401" name="Rectangle 25">
            <a:extLst>
              <a:ext uri="{FF2B5EF4-FFF2-40B4-BE49-F238E27FC236}">
                <a16:creationId xmlns:a16="http://schemas.microsoft.com/office/drawing/2014/main" id="{1149B652-A9E5-4B4A-E11E-6F3504FC5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14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57403" name="Rectangle 27">
            <a:extLst>
              <a:ext uri="{FF2B5EF4-FFF2-40B4-BE49-F238E27FC236}">
                <a16:creationId xmlns:a16="http://schemas.microsoft.com/office/drawing/2014/main" id="{34476CD0-E99A-C073-23A5-4E9E6CED9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114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57404" name="Rectangle 28">
            <a:extLst>
              <a:ext uri="{FF2B5EF4-FFF2-40B4-BE49-F238E27FC236}">
                <a16:creationId xmlns:a16="http://schemas.microsoft.com/office/drawing/2014/main" id="{4073C51F-25F8-08E9-3FFF-BE6B6C43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572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57405" name="Text Box 29">
            <a:extLst>
              <a:ext uri="{FF2B5EF4-FFF2-40B4-BE49-F238E27FC236}">
                <a16:creationId xmlns:a16="http://schemas.microsoft.com/office/drawing/2014/main" id="{A9CA1653-9900-7D0C-23F2-0D4D99B65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357406" name="Text Box 30">
            <a:extLst>
              <a:ext uri="{FF2B5EF4-FFF2-40B4-BE49-F238E27FC236}">
                <a16:creationId xmlns:a16="http://schemas.microsoft.com/office/drawing/2014/main" id="{691F903A-30E9-F51B-D8B0-B31CD500F9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57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357407" name="Text Box 31">
            <a:extLst>
              <a:ext uri="{FF2B5EF4-FFF2-40B4-BE49-F238E27FC236}">
                <a16:creationId xmlns:a16="http://schemas.microsoft.com/office/drawing/2014/main" id="{60869D4C-2601-2C5D-7DA7-CA2E1DFB4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657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357408" name="Text Box 32">
            <a:extLst>
              <a:ext uri="{FF2B5EF4-FFF2-40B4-BE49-F238E27FC236}">
                <a16:creationId xmlns:a16="http://schemas.microsoft.com/office/drawing/2014/main" id="{F551B424-A168-9B50-AE15-C1C2FBE3B6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657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357409" name="Rectangle 33">
            <a:extLst>
              <a:ext uri="{FF2B5EF4-FFF2-40B4-BE49-F238E27FC236}">
                <a16:creationId xmlns:a16="http://schemas.microsoft.com/office/drawing/2014/main" id="{AB185772-5BD0-6E07-9432-8FACC0889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0292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57410" name="Rectangle 34">
            <a:extLst>
              <a:ext uri="{FF2B5EF4-FFF2-40B4-BE49-F238E27FC236}">
                <a16:creationId xmlns:a16="http://schemas.microsoft.com/office/drawing/2014/main" id="{323EE38E-A22D-91E0-4037-CF0BE11ED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114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57411" name="Rectangle 35">
            <a:extLst>
              <a:ext uri="{FF2B5EF4-FFF2-40B4-BE49-F238E27FC236}">
                <a16:creationId xmlns:a16="http://schemas.microsoft.com/office/drawing/2014/main" id="{21E03FB8-A5E0-17AD-A89C-F174B564A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4572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57412" name="Rectangle 36">
            <a:extLst>
              <a:ext uri="{FF2B5EF4-FFF2-40B4-BE49-F238E27FC236}">
                <a16:creationId xmlns:a16="http://schemas.microsoft.com/office/drawing/2014/main" id="{35323B9F-DCFE-D22D-114C-984B3D811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0292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000"/>
          </a:p>
        </p:txBody>
      </p:sp>
      <p:sp>
        <p:nvSpPr>
          <p:cNvPr id="357413" name="Rectangle 37">
            <a:extLst>
              <a:ext uri="{FF2B5EF4-FFF2-40B4-BE49-F238E27FC236}">
                <a16:creationId xmlns:a16="http://schemas.microsoft.com/office/drawing/2014/main" id="{4F1BE062-C7AB-63D0-919B-C494304A7E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114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57414" name="Rectangle 38">
            <a:extLst>
              <a:ext uri="{FF2B5EF4-FFF2-40B4-BE49-F238E27FC236}">
                <a16:creationId xmlns:a16="http://schemas.microsoft.com/office/drawing/2014/main" id="{D6C4C713-4448-608D-08B6-6C91652CC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572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57415" name="Rectangle 39">
            <a:extLst>
              <a:ext uri="{FF2B5EF4-FFF2-40B4-BE49-F238E27FC236}">
                <a16:creationId xmlns:a16="http://schemas.microsoft.com/office/drawing/2014/main" id="{D9677E33-6C50-5F1A-333C-FAF3FE79B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0292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57416" name="Rectangle 40">
            <a:extLst>
              <a:ext uri="{FF2B5EF4-FFF2-40B4-BE49-F238E27FC236}">
                <a16:creationId xmlns:a16="http://schemas.microsoft.com/office/drawing/2014/main" id="{51A4BEA0-9B14-5F20-7C59-35BAD3281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4864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57417" name="Rectangle 41">
            <a:extLst>
              <a:ext uri="{FF2B5EF4-FFF2-40B4-BE49-F238E27FC236}">
                <a16:creationId xmlns:a16="http://schemas.microsoft.com/office/drawing/2014/main" id="{97924AE7-AB95-9B43-2350-194EE8896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4864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57418" name="Rectangle 42">
            <a:extLst>
              <a:ext uri="{FF2B5EF4-FFF2-40B4-BE49-F238E27FC236}">
                <a16:creationId xmlns:a16="http://schemas.microsoft.com/office/drawing/2014/main" id="{950495A3-8A9A-803D-7450-A3C18BE7E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943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7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57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7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57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5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57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5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5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5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401" grpId="0" animBg="1"/>
      <p:bldP spid="357403" grpId="0" animBg="1"/>
      <p:bldP spid="357404" grpId="0" animBg="1"/>
      <p:bldP spid="357405" grpId="0"/>
      <p:bldP spid="357406" grpId="0"/>
      <p:bldP spid="357407" grpId="0"/>
      <p:bldP spid="357408" grpId="0"/>
      <p:bldP spid="357409" grpId="0" animBg="1"/>
      <p:bldP spid="357410" grpId="0" animBg="1"/>
      <p:bldP spid="357411" grpId="0" animBg="1"/>
      <p:bldP spid="357412" grpId="0" animBg="1"/>
      <p:bldP spid="357413" grpId="0" animBg="1"/>
      <p:bldP spid="357414" grpId="0" animBg="1"/>
      <p:bldP spid="357415" grpId="0" animBg="1"/>
      <p:bldP spid="357416" grpId="0" animBg="1"/>
      <p:bldP spid="357417" grpId="0" animBg="1"/>
      <p:bldP spid="3574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25879EC0-3EB6-0CC8-C854-8AEFDCA0C6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Moral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E90434B5-0F89-3020-2378-8CA10C3E91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Can be further optimized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see figure 14.5 on Tiger book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Must take whole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may be very expensive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graph coloring are slow and space inefficient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Problems: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hurt by dynamic linking and dynamic class loader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/>
              <a:t>so C++ has multiple inheritance but not class loading; whereas Java has dynamic class loading but not multiple inheritance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5CC6839F-9A19-0BED-9684-9AACAD9DA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Hash Table in Class Descriptor</a:t>
            </a:r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C7AE4F0F-40D9-23EA-F8BE-BE128B263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1563687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A {int a;}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B {int b; int c;}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C extends A {int d;}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D extends A, B, C {int e;}</a:t>
            </a:r>
          </a:p>
        </p:txBody>
      </p:sp>
      <p:sp>
        <p:nvSpPr>
          <p:cNvPr id="360473" name="Rectangle 25">
            <a:extLst>
              <a:ext uri="{FF2B5EF4-FFF2-40B4-BE49-F238E27FC236}">
                <a16:creationId xmlns:a16="http://schemas.microsoft.com/office/drawing/2014/main" id="{33B74ACC-67F9-EAD1-00B7-5B7D5B26D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114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60474" name="Rectangle 26">
            <a:extLst>
              <a:ext uri="{FF2B5EF4-FFF2-40B4-BE49-F238E27FC236}">
                <a16:creationId xmlns:a16="http://schemas.microsoft.com/office/drawing/2014/main" id="{E1281461-9148-6B7D-6BAE-4D01D0F58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114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60475" name="Rectangle 27">
            <a:extLst>
              <a:ext uri="{FF2B5EF4-FFF2-40B4-BE49-F238E27FC236}">
                <a16:creationId xmlns:a16="http://schemas.microsoft.com/office/drawing/2014/main" id="{EDF0FC16-044B-B3FD-B12F-D3CC3A4C7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572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60476" name="Text Box 28">
            <a:extLst>
              <a:ext uri="{FF2B5EF4-FFF2-40B4-BE49-F238E27FC236}">
                <a16:creationId xmlns:a16="http://schemas.microsoft.com/office/drawing/2014/main" id="{71C42205-219D-CF47-E69E-211EE1374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A</a:t>
            </a:r>
          </a:p>
        </p:txBody>
      </p:sp>
      <p:sp>
        <p:nvSpPr>
          <p:cNvPr id="360477" name="Text Box 29">
            <a:extLst>
              <a:ext uri="{FF2B5EF4-FFF2-40B4-BE49-F238E27FC236}">
                <a16:creationId xmlns:a16="http://schemas.microsoft.com/office/drawing/2014/main" id="{A9940179-F258-6CA6-5001-68981CF96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657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B</a:t>
            </a:r>
          </a:p>
        </p:txBody>
      </p:sp>
      <p:sp>
        <p:nvSpPr>
          <p:cNvPr id="360478" name="Text Box 30">
            <a:extLst>
              <a:ext uri="{FF2B5EF4-FFF2-40B4-BE49-F238E27FC236}">
                <a16:creationId xmlns:a16="http://schemas.microsoft.com/office/drawing/2014/main" id="{0106B12A-6CAC-83E8-4514-B8268D3A0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657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C</a:t>
            </a:r>
          </a:p>
        </p:txBody>
      </p:sp>
      <p:sp>
        <p:nvSpPr>
          <p:cNvPr id="360479" name="Text Box 31">
            <a:extLst>
              <a:ext uri="{FF2B5EF4-FFF2-40B4-BE49-F238E27FC236}">
                <a16:creationId xmlns:a16="http://schemas.microsoft.com/office/drawing/2014/main" id="{C9439436-1A7B-80DE-F519-B22DC8F6B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657600"/>
            <a:ext cx="45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D</a:t>
            </a:r>
          </a:p>
        </p:txBody>
      </p:sp>
      <p:sp>
        <p:nvSpPr>
          <p:cNvPr id="360481" name="Rectangle 33">
            <a:extLst>
              <a:ext uri="{FF2B5EF4-FFF2-40B4-BE49-F238E27FC236}">
                <a16:creationId xmlns:a16="http://schemas.microsoft.com/office/drawing/2014/main" id="{16F4880C-6051-2108-BB6A-8BA3B7972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114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60482" name="Rectangle 34">
            <a:extLst>
              <a:ext uri="{FF2B5EF4-FFF2-40B4-BE49-F238E27FC236}">
                <a16:creationId xmlns:a16="http://schemas.microsoft.com/office/drawing/2014/main" id="{CE2B7B0E-73D4-9649-14E1-F8069E782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572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60484" name="Rectangle 36">
            <a:extLst>
              <a:ext uri="{FF2B5EF4-FFF2-40B4-BE49-F238E27FC236}">
                <a16:creationId xmlns:a16="http://schemas.microsoft.com/office/drawing/2014/main" id="{186758F3-5F04-87A6-BE75-460C9FDD5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1148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</a:t>
            </a:r>
          </a:p>
        </p:txBody>
      </p:sp>
      <p:sp>
        <p:nvSpPr>
          <p:cNvPr id="360485" name="Rectangle 37">
            <a:extLst>
              <a:ext uri="{FF2B5EF4-FFF2-40B4-BE49-F238E27FC236}">
                <a16:creationId xmlns:a16="http://schemas.microsoft.com/office/drawing/2014/main" id="{256C307B-BAAB-93FD-0C20-751CC5B45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5720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</a:t>
            </a:r>
          </a:p>
        </p:txBody>
      </p:sp>
      <p:sp>
        <p:nvSpPr>
          <p:cNvPr id="360486" name="Rectangle 38">
            <a:extLst>
              <a:ext uri="{FF2B5EF4-FFF2-40B4-BE49-F238E27FC236}">
                <a16:creationId xmlns:a16="http://schemas.microsoft.com/office/drawing/2014/main" id="{9B6398BA-801D-E5AA-65EE-4F8B3EC21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0292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</a:t>
            </a:r>
          </a:p>
        </p:txBody>
      </p:sp>
      <p:sp>
        <p:nvSpPr>
          <p:cNvPr id="360488" name="Rectangle 40">
            <a:extLst>
              <a:ext uri="{FF2B5EF4-FFF2-40B4-BE49-F238E27FC236}">
                <a16:creationId xmlns:a16="http://schemas.microsoft.com/office/drawing/2014/main" id="{F000082F-2EB0-CE07-CF30-1295AB1BE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864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</a:t>
            </a:r>
          </a:p>
        </p:txBody>
      </p:sp>
      <p:sp>
        <p:nvSpPr>
          <p:cNvPr id="360489" name="Rectangle 41">
            <a:extLst>
              <a:ext uri="{FF2B5EF4-FFF2-40B4-BE49-F238E27FC236}">
                <a16:creationId xmlns:a16="http://schemas.microsoft.com/office/drawing/2014/main" id="{55FAEFE8-BC84-6054-2377-C62A65AA0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94360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</a:t>
            </a:r>
          </a:p>
        </p:txBody>
      </p:sp>
      <p:sp>
        <p:nvSpPr>
          <p:cNvPr id="360490" name="Rectangle 42">
            <a:extLst>
              <a:ext uri="{FF2B5EF4-FFF2-40B4-BE49-F238E27FC236}">
                <a16:creationId xmlns:a16="http://schemas.microsoft.com/office/drawing/2014/main" id="{7E878835-5AE7-4ECD-AFA8-0C6916A69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343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a: 0</a:t>
            </a:r>
          </a:p>
        </p:txBody>
      </p:sp>
      <p:cxnSp>
        <p:nvCxnSpPr>
          <p:cNvPr id="360491" name="AutoShape 43">
            <a:extLst>
              <a:ext uri="{FF2B5EF4-FFF2-40B4-BE49-F238E27FC236}">
                <a16:creationId xmlns:a16="http://schemas.microsoft.com/office/drawing/2014/main" id="{2C6406A1-0E6D-BD31-C2BB-08E2D3ACF996}"/>
              </a:ext>
            </a:extLst>
          </p:cNvPr>
          <p:cNvCxnSpPr>
            <a:cxnSpLocks noChangeShapeType="1"/>
            <a:stCxn id="360473" idx="3"/>
            <a:endCxn id="360490" idx="1"/>
          </p:cNvCxnSpPr>
          <p:nvPr/>
        </p:nvCxnSpPr>
        <p:spPr bwMode="auto">
          <a:xfrm>
            <a:off x="838200" y="4343400"/>
            <a:ext cx="304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0495" name="Rectangle 47">
            <a:extLst>
              <a:ext uri="{FF2B5EF4-FFF2-40B4-BE49-F238E27FC236}">
                <a16:creationId xmlns:a16="http://schemas.microsoft.com/office/drawing/2014/main" id="{5BF58CAC-7C0D-E1E9-632D-C9B946FEF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343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b: 0</a:t>
            </a:r>
          </a:p>
        </p:txBody>
      </p:sp>
      <p:cxnSp>
        <p:nvCxnSpPr>
          <p:cNvPr id="360496" name="AutoShape 48">
            <a:extLst>
              <a:ext uri="{FF2B5EF4-FFF2-40B4-BE49-F238E27FC236}">
                <a16:creationId xmlns:a16="http://schemas.microsoft.com/office/drawing/2014/main" id="{4639C8F4-7AC5-2364-60D7-7871AB34C7D9}"/>
              </a:ext>
            </a:extLst>
          </p:cNvPr>
          <p:cNvCxnSpPr>
            <a:cxnSpLocks noChangeShapeType="1"/>
            <a:endCxn id="360495" idx="1"/>
          </p:cNvCxnSpPr>
          <p:nvPr/>
        </p:nvCxnSpPr>
        <p:spPr bwMode="auto">
          <a:xfrm>
            <a:off x="2895600" y="4343400"/>
            <a:ext cx="304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0497" name="Rectangle 49">
            <a:extLst>
              <a:ext uri="{FF2B5EF4-FFF2-40B4-BE49-F238E27FC236}">
                <a16:creationId xmlns:a16="http://schemas.microsoft.com/office/drawing/2014/main" id="{2B08403C-F9D8-288C-BB3B-A85FC7EF8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800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c: 1</a:t>
            </a:r>
          </a:p>
        </p:txBody>
      </p:sp>
      <p:sp>
        <p:nvSpPr>
          <p:cNvPr id="360499" name="Rectangle 51">
            <a:extLst>
              <a:ext uri="{FF2B5EF4-FFF2-40B4-BE49-F238E27FC236}">
                <a16:creationId xmlns:a16="http://schemas.microsoft.com/office/drawing/2014/main" id="{C2C0390E-2EDB-0671-9F56-AEAD6E2A5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343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a: 0</a:t>
            </a:r>
          </a:p>
        </p:txBody>
      </p:sp>
      <p:cxnSp>
        <p:nvCxnSpPr>
          <p:cNvPr id="360500" name="AutoShape 52">
            <a:extLst>
              <a:ext uri="{FF2B5EF4-FFF2-40B4-BE49-F238E27FC236}">
                <a16:creationId xmlns:a16="http://schemas.microsoft.com/office/drawing/2014/main" id="{3625184C-1B9B-4BFE-30EE-D3B88464925B}"/>
              </a:ext>
            </a:extLst>
          </p:cNvPr>
          <p:cNvCxnSpPr>
            <a:cxnSpLocks noChangeShapeType="1"/>
            <a:endCxn id="360499" idx="1"/>
          </p:cNvCxnSpPr>
          <p:nvPr/>
        </p:nvCxnSpPr>
        <p:spPr bwMode="auto">
          <a:xfrm>
            <a:off x="5029200" y="4343400"/>
            <a:ext cx="304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0501" name="Rectangle 53">
            <a:extLst>
              <a:ext uri="{FF2B5EF4-FFF2-40B4-BE49-F238E27FC236}">
                <a16:creationId xmlns:a16="http://schemas.microsoft.com/office/drawing/2014/main" id="{9D7055C8-CCAE-3651-4700-9534C72A4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800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d: 1</a:t>
            </a:r>
          </a:p>
        </p:txBody>
      </p:sp>
      <p:sp>
        <p:nvSpPr>
          <p:cNvPr id="360502" name="Rectangle 54">
            <a:extLst>
              <a:ext uri="{FF2B5EF4-FFF2-40B4-BE49-F238E27FC236}">
                <a16:creationId xmlns:a16="http://schemas.microsoft.com/office/drawing/2014/main" id="{19A3AE96-6D8E-3CA8-FD2D-78D60484C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343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a: 0</a:t>
            </a:r>
          </a:p>
        </p:txBody>
      </p:sp>
      <p:cxnSp>
        <p:nvCxnSpPr>
          <p:cNvPr id="360503" name="AutoShape 55">
            <a:extLst>
              <a:ext uri="{FF2B5EF4-FFF2-40B4-BE49-F238E27FC236}">
                <a16:creationId xmlns:a16="http://schemas.microsoft.com/office/drawing/2014/main" id="{4B2AE84E-4461-DEE4-63E0-97EA7CAA4C44}"/>
              </a:ext>
            </a:extLst>
          </p:cNvPr>
          <p:cNvCxnSpPr>
            <a:cxnSpLocks noChangeShapeType="1"/>
            <a:endCxn id="360502" idx="1"/>
          </p:cNvCxnSpPr>
          <p:nvPr/>
        </p:nvCxnSpPr>
        <p:spPr bwMode="auto">
          <a:xfrm>
            <a:off x="7239000" y="4343400"/>
            <a:ext cx="304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0504" name="Rectangle 56">
            <a:extLst>
              <a:ext uri="{FF2B5EF4-FFF2-40B4-BE49-F238E27FC236}">
                <a16:creationId xmlns:a16="http://schemas.microsoft.com/office/drawing/2014/main" id="{6A2CBB56-ED94-234C-CF88-7AD508BED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00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b: 1</a:t>
            </a:r>
          </a:p>
        </p:txBody>
      </p:sp>
      <p:sp>
        <p:nvSpPr>
          <p:cNvPr id="360508" name="Rectangle 60">
            <a:extLst>
              <a:ext uri="{FF2B5EF4-FFF2-40B4-BE49-F238E27FC236}">
                <a16:creationId xmlns:a16="http://schemas.microsoft.com/office/drawing/2014/main" id="{C53F2814-0208-1857-74A8-14B0F4058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2578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c: 2</a:t>
            </a:r>
          </a:p>
        </p:txBody>
      </p:sp>
      <p:sp>
        <p:nvSpPr>
          <p:cNvPr id="360509" name="Rectangle 61">
            <a:extLst>
              <a:ext uri="{FF2B5EF4-FFF2-40B4-BE49-F238E27FC236}">
                <a16:creationId xmlns:a16="http://schemas.microsoft.com/office/drawing/2014/main" id="{49C1FF9F-5E67-65E6-2FDD-C1752669B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5715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d: 3</a:t>
            </a:r>
          </a:p>
        </p:txBody>
      </p:sp>
      <p:sp>
        <p:nvSpPr>
          <p:cNvPr id="360510" name="Rectangle 62">
            <a:extLst>
              <a:ext uri="{FF2B5EF4-FFF2-40B4-BE49-F238E27FC236}">
                <a16:creationId xmlns:a16="http://schemas.microsoft.com/office/drawing/2014/main" id="{55567C5C-92DC-86ED-5A5E-4531C08DA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6172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e: 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0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6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6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0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6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0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60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6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60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6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6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6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6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6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6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60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73" grpId="0" animBg="1"/>
      <p:bldP spid="360474" grpId="0" animBg="1"/>
      <p:bldP spid="360475" grpId="0" animBg="1"/>
      <p:bldP spid="360476" grpId="0"/>
      <p:bldP spid="360477" grpId="0"/>
      <p:bldP spid="360478" grpId="0"/>
      <p:bldP spid="360479" grpId="0"/>
      <p:bldP spid="360481" grpId="0" animBg="1"/>
      <p:bldP spid="360482" grpId="0" animBg="1"/>
      <p:bldP spid="360484" grpId="0" animBg="1"/>
      <p:bldP spid="360485" grpId="0" animBg="1"/>
      <p:bldP spid="360486" grpId="0" animBg="1"/>
      <p:bldP spid="360488" grpId="0" animBg="1"/>
      <p:bldP spid="360489" grpId="0" animBg="1"/>
      <p:bldP spid="360490" grpId="0" animBg="1"/>
      <p:bldP spid="360495" grpId="0" animBg="1"/>
      <p:bldP spid="360497" grpId="0" animBg="1"/>
      <p:bldP spid="360499" grpId="0" animBg="1"/>
      <p:bldP spid="360501" grpId="0" animBg="1"/>
      <p:bldP spid="360502" grpId="0" animBg="1"/>
      <p:bldP spid="360504" grpId="0" animBg="1"/>
      <p:bldP spid="360508" grpId="0" animBg="1"/>
      <p:bldP spid="360509" grpId="0" animBg="1"/>
      <p:bldP spid="3605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8DFEE5C0-B96D-4045-920C-1EF862DB8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RTTI &amp; reflection</a:t>
            </a:r>
          </a:p>
        </p:txBody>
      </p:sp>
      <p:sp>
        <p:nvSpPr>
          <p:cNvPr id="51202" name="Rectangle 3">
            <a:extLst>
              <a:ext uri="{FF2B5EF4-FFF2-40B4-BE49-F238E27FC236}">
                <a16:creationId xmlns:a16="http://schemas.microsoft.com/office/drawing/2014/main" id="{291D08E9-45B9-E465-AD69-1370486116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/>
              <a:t>RTTI: </a:t>
            </a:r>
            <a:r>
              <a:rPr lang="en-US" altLang="zh-CN" sz="2400" u="sng"/>
              <a:t>R</a:t>
            </a:r>
            <a:r>
              <a:rPr lang="en-US" altLang="zh-CN" sz="2400"/>
              <a:t>un </a:t>
            </a:r>
            <a:r>
              <a:rPr lang="en-US" altLang="zh-CN" sz="2400" u="sng"/>
              <a:t>T</a:t>
            </a:r>
            <a:r>
              <a:rPr lang="en-US" altLang="zh-CN" sz="2400"/>
              <a:t>ime </a:t>
            </a:r>
            <a:r>
              <a:rPr lang="en-US" altLang="zh-CN" sz="2400" u="sng"/>
              <a:t>T</a:t>
            </a:r>
            <a:r>
              <a:rPr lang="en-US" altLang="zh-CN" sz="2400"/>
              <a:t>ype </a:t>
            </a:r>
            <a:r>
              <a:rPr lang="en-US" altLang="zh-CN" sz="2400" u="sng"/>
              <a:t>I</a:t>
            </a:r>
            <a:r>
              <a:rPr lang="en-US" altLang="zh-CN" sz="2400"/>
              <a:t>dentification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Ability to identify the type (class) of an object at runtime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Reflection: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more powerful, can (almost) do anything at runtime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/>
              <a:t>What are they used for?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Type identification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Inheritance hierarchy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string based method invocation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/>
              <a:t>exception handling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1AE2A29E-5488-C96B-8F58-D22C589E3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RTTI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8F67A715-70C7-E108-8E6B-582A3077DD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P2 p;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c = p.getClass();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println(c.getClassName());</a:t>
            </a:r>
          </a:p>
        </p:txBody>
      </p:sp>
      <p:sp>
        <p:nvSpPr>
          <p:cNvPr id="335876" name="Rectangle 4">
            <a:extLst>
              <a:ext uri="{FF2B5EF4-FFF2-40B4-BE49-F238E27FC236}">
                <a16:creationId xmlns:a16="http://schemas.microsoft.com/office/drawing/2014/main" id="{C25ABAA8-5B87-5CB9-EE9E-94B5D16D1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648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335877" name="Rectangle 5">
            <a:extLst>
              <a:ext uri="{FF2B5EF4-FFF2-40B4-BE49-F238E27FC236}">
                <a16:creationId xmlns:a16="http://schemas.microsoft.com/office/drawing/2014/main" id="{B27AC2A2-E338-811D-D786-6B2E2C3E3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05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335878" name="Rectangle 6">
            <a:extLst>
              <a:ext uri="{FF2B5EF4-FFF2-40B4-BE49-F238E27FC236}">
                <a16:creationId xmlns:a16="http://schemas.microsoft.com/office/drawing/2014/main" id="{DB6B6864-1100-FB8C-C7D2-91FA2886E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626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sp>
        <p:nvSpPr>
          <p:cNvPr id="335879" name="Rectangle 7">
            <a:extLst>
              <a:ext uri="{FF2B5EF4-FFF2-40B4-BE49-F238E27FC236}">
                <a16:creationId xmlns:a16="http://schemas.microsoft.com/office/drawing/2014/main" id="{B66E498F-99AC-0D72-62A9-0BC09ADE6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768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P2_print</a:t>
            </a:r>
          </a:p>
        </p:txBody>
      </p:sp>
      <p:cxnSp>
        <p:nvCxnSpPr>
          <p:cNvPr id="335880" name="AutoShape 8">
            <a:extLst>
              <a:ext uri="{FF2B5EF4-FFF2-40B4-BE49-F238E27FC236}">
                <a16:creationId xmlns:a16="http://schemas.microsoft.com/office/drawing/2014/main" id="{E1A1D97A-522F-6559-9262-AF9A4FE5F184}"/>
              </a:ext>
            </a:extLst>
          </p:cNvPr>
          <p:cNvCxnSpPr>
            <a:cxnSpLocks noChangeShapeType="1"/>
            <a:endCxn id="335879" idx="1"/>
          </p:cNvCxnSpPr>
          <p:nvPr/>
        </p:nvCxnSpPr>
        <p:spPr bwMode="auto">
          <a:xfrm>
            <a:off x="2743200" y="48768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5881" name="Line 9">
            <a:extLst>
              <a:ext uri="{FF2B5EF4-FFF2-40B4-BE49-F238E27FC236}">
                <a16:creationId xmlns:a16="http://schemas.microsoft.com/office/drawing/2014/main" id="{534115D2-8FCF-1CC3-B56B-11947C0B5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5882" name="Rectangle 10">
            <a:extLst>
              <a:ext uri="{FF2B5EF4-FFF2-40B4-BE49-F238E27FC236}">
                <a16:creationId xmlns:a16="http://schemas.microsoft.com/office/drawing/2014/main" id="{AAF06BEE-E5DC-88BD-45A0-FA47CA9CD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196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meta</a:t>
            </a:r>
          </a:p>
        </p:txBody>
      </p:sp>
      <p:cxnSp>
        <p:nvCxnSpPr>
          <p:cNvPr id="335884" name="AutoShape 12">
            <a:extLst>
              <a:ext uri="{FF2B5EF4-FFF2-40B4-BE49-F238E27FC236}">
                <a16:creationId xmlns:a16="http://schemas.microsoft.com/office/drawing/2014/main" id="{738B8EC7-D403-FDCB-8AAC-82552FB2CBD8}"/>
              </a:ext>
            </a:extLst>
          </p:cNvPr>
          <p:cNvCxnSpPr>
            <a:cxnSpLocks noChangeShapeType="1"/>
            <a:stCxn id="335882" idx="3"/>
            <a:endCxn id="335886" idx="1"/>
          </p:cNvCxnSpPr>
          <p:nvPr/>
        </p:nvCxnSpPr>
        <p:spPr bwMode="auto">
          <a:xfrm>
            <a:off x="4953000" y="4648200"/>
            <a:ext cx="685800" cy="76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5886" name="Rectangle 14">
            <a:extLst>
              <a:ext uri="{FF2B5EF4-FFF2-40B4-BE49-F238E27FC236}">
                <a16:creationId xmlns:a16="http://schemas.microsoft.com/office/drawing/2014/main" id="{0555E872-EB1F-4B9F-7704-59FADB3A2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95800"/>
            <a:ext cx="1143000" cy="457200"/>
          </a:xfrm>
          <a:prstGeom prst="rect">
            <a:avLst/>
          </a:prstGeom>
          <a:solidFill>
            <a:srgbClr val="72FB5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name</a:t>
            </a:r>
          </a:p>
        </p:txBody>
      </p:sp>
      <p:sp>
        <p:nvSpPr>
          <p:cNvPr id="335887" name="Rectangle 15">
            <a:extLst>
              <a:ext uri="{FF2B5EF4-FFF2-40B4-BE49-F238E27FC236}">
                <a16:creationId xmlns:a16="http://schemas.microsoft.com/office/drawing/2014/main" id="{426AEBA5-6CFF-C01B-92F7-C28A88DF58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143000" cy="457200"/>
          </a:xfrm>
          <a:prstGeom prst="rect">
            <a:avLst/>
          </a:prstGeom>
          <a:solidFill>
            <a:srgbClr val="FFE98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P2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endParaRPr lang="en-US" altLang="zh-CN" sz="2000"/>
          </a:p>
        </p:txBody>
      </p:sp>
      <p:cxnSp>
        <p:nvCxnSpPr>
          <p:cNvPr id="335888" name="AutoShape 16">
            <a:extLst>
              <a:ext uri="{FF2B5EF4-FFF2-40B4-BE49-F238E27FC236}">
                <a16:creationId xmlns:a16="http://schemas.microsoft.com/office/drawing/2014/main" id="{FA09D27B-6249-6904-D66E-86666277511D}"/>
              </a:ext>
            </a:extLst>
          </p:cNvPr>
          <p:cNvCxnSpPr>
            <a:cxnSpLocks noChangeShapeType="1"/>
            <a:endCxn id="335887" idx="1"/>
          </p:cNvCxnSpPr>
          <p:nvPr/>
        </p:nvCxnSpPr>
        <p:spPr bwMode="auto">
          <a:xfrm>
            <a:off x="6781800" y="4724400"/>
            <a:ext cx="6858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5889" name="Rectangle 17">
            <a:extLst>
              <a:ext uri="{FF2B5EF4-FFF2-40B4-BE49-F238E27FC236}">
                <a16:creationId xmlns:a16="http://schemas.microsoft.com/office/drawing/2014/main" id="{D0177EAB-CD05-F214-DE31-4B2FAFCD4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953000"/>
            <a:ext cx="1143000" cy="457200"/>
          </a:xfrm>
          <a:prstGeom prst="rect">
            <a:avLst/>
          </a:prstGeom>
          <a:solidFill>
            <a:srgbClr val="72FB5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35890" name="Rectangle 18">
            <a:extLst>
              <a:ext uri="{FF2B5EF4-FFF2-40B4-BE49-F238E27FC236}">
                <a16:creationId xmlns:a16="http://schemas.microsoft.com/office/drawing/2014/main" id="{9EBE29F1-2E57-9FCC-2A56-EF01E8524B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0200"/>
            <a:ext cx="1143000" cy="457200"/>
          </a:xfrm>
          <a:prstGeom prst="rect">
            <a:avLst/>
          </a:prstGeom>
          <a:solidFill>
            <a:srgbClr val="72FB5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5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5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5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5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5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5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5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5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5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5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animBg="1"/>
      <p:bldP spid="335877" grpId="0" animBg="1"/>
      <p:bldP spid="335878" grpId="0" animBg="1"/>
      <p:bldP spid="335879" grpId="0" animBg="1"/>
      <p:bldP spid="335882" grpId="0" animBg="1"/>
      <p:bldP spid="335886" grpId="0" animBg="1"/>
      <p:bldP spid="335887" grpId="0" animBg="1"/>
      <p:bldP spid="335889" grpId="0" animBg="1"/>
      <p:bldP spid="33589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>
            <a:extLst>
              <a:ext uri="{FF2B5EF4-FFF2-40B4-BE49-F238E27FC236}">
                <a16:creationId xmlns:a16="http://schemas.microsoft.com/office/drawing/2014/main" id="{5E4C6860-639D-801C-AB8C-028A6CDBC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Reflection</a:t>
            </a:r>
          </a:p>
        </p:txBody>
      </p:sp>
      <p:sp>
        <p:nvSpPr>
          <p:cNvPr id="53250" name="Rectangle 3">
            <a:extLst>
              <a:ext uri="{FF2B5EF4-FFF2-40B4-BE49-F238E27FC236}">
                <a16:creationId xmlns:a16="http://schemas.microsoft.com/office/drawing/2014/main" id="{056C946A-57B4-034F-94DA-C43DCD9A8F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P2 p;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c = p.getClass();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println(c.getClassName());</a:t>
            </a:r>
          </a:p>
          <a:p>
            <a:pPr eaLnBrk="1" hangingPunct="1">
              <a:spcBef>
                <a:spcPct val="0"/>
              </a:spcBef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c.getMethod(“print”, null);</a:t>
            </a:r>
          </a:p>
        </p:txBody>
      </p:sp>
      <p:sp>
        <p:nvSpPr>
          <p:cNvPr id="337924" name="Rectangle 4">
            <a:extLst>
              <a:ext uri="{FF2B5EF4-FFF2-40B4-BE49-F238E27FC236}">
                <a16:creationId xmlns:a16="http://schemas.microsoft.com/office/drawing/2014/main" id="{5829E4A1-316E-EBBB-9535-E750F3BA5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648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337925" name="Rectangle 5">
            <a:extLst>
              <a:ext uri="{FF2B5EF4-FFF2-40B4-BE49-F238E27FC236}">
                <a16:creationId xmlns:a16="http://schemas.microsoft.com/office/drawing/2014/main" id="{5B34D808-7DF1-C5BC-D8F8-C81BBF6D2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105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337926" name="Rectangle 6">
            <a:extLst>
              <a:ext uri="{FF2B5EF4-FFF2-40B4-BE49-F238E27FC236}">
                <a16:creationId xmlns:a16="http://schemas.microsoft.com/office/drawing/2014/main" id="{1B979635-5A61-8BBC-1C7A-85E25ED84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5626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sp>
        <p:nvSpPr>
          <p:cNvPr id="337927" name="Rectangle 7">
            <a:extLst>
              <a:ext uri="{FF2B5EF4-FFF2-40B4-BE49-F238E27FC236}">
                <a16:creationId xmlns:a16="http://schemas.microsoft.com/office/drawing/2014/main" id="{52207792-0516-5B59-855A-E12BD3F16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768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P2_print</a:t>
            </a:r>
          </a:p>
        </p:txBody>
      </p:sp>
      <p:cxnSp>
        <p:nvCxnSpPr>
          <p:cNvPr id="337928" name="AutoShape 8">
            <a:extLst>
              <a:ext uri="{FF2B5EF4-FFF2-40B4-BE49-F238E27FC236}">
                <a16:creationId xmlns:a16="http://schemas.microsoft.com/office/drawing/2014/main" id="{70851BA1-8EEE-9EF2-49DA-02DCA79351F2}"/>
              </a:ext>
            </a:extLst>
          </p:cNvPr>
          <p:cNvCxnSpPr>
            <a:cxnSpLocks noChangeShapeType="1"/>
            <a:endCxn id="337927" idx="1"/>
          </p:cNvCxnSpPr>
          <p:nvPr/>
        </p:nvCxnSpPr>
        <p:spPr bwMode="auto">
          <a:xfrm>
            <a:off x="2743200" y="48768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29" name="Line 9">
            <a:extLst>
              <a:ext uri="{FF2B5EF4-FFF2-40B4-BE49-F238E27FC236}">
                <a16:creationId xmlns:a16="http://schemas.microsoft.com/office/drawing/2014/main" id="{8CADB490-6C0F-C861-F8A5-0ECF4D30C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5181600"/>
            <a:ext cx="152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30" name="Rectangle 10">
            <a:extLst>
              <a:ext uri="{FF2B5EF4-FFF2-40B4-BE49-F238E27FC236}">
                <a16:creationId xmlns:a16="http://schemas.microsoft.com/office/drawing/2014/main" id="{7055608C-EB25-78B0-9933-6EE033DB93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4196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meta</a:t>
            </a:r>
          </a:p>
        </p:txBody>
      </p:sp>
      <p:cxnSp>
        <p:nvCxnSpPr>
          <p:cNvPr id="337931" name="AutoShape 11">
            <a:extLst>
              <a:ext uri="{FF2B5EF4-FFF2-40B4-BE49-F238E27FC236}">
                <a16:creationId xmlns:a16="http://schemas.microsoft.com/office/drawing/2014/main" id="{0DE7C40D-FE27-A675-4A3D-E992AECE8D22}"/>
              </a:ext>
            </a:extLst>
          </p:cNvPr>
          <p:cNvCxnSpPr>
            <a:cxnSpLocks noChangeShapeType="1"/>
            <a:stCxn id="337930" idx="3"/>
            <a:endCxn id="337932" idx="1"/>
          </p:cNvCxnSpPr>
          <p:nvPr/>
        </p:nvCxnSpPr>
        <p:spPr bwMode="auto">
          <a:xfrm>
            <a:off x="4953000" y="4648200"/>
            <a:ext cx="685800" cy="76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32" name="Rectangle 12">
            <a:extLst>
              <a:ext uri="{FF2B5EF4-FFF2-40B4-BE49-F238E27FC236}">
                <a16:creationId xmlns:a16="http://schemas.microsoft.com/office/drawing/2014/main" id="{CE597710-44EB-5BC8-30A5-27232DE57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95800"/>
            <a:ext cx="1143000" cy="457200"/>
          </a:xfrm>
          <a:prstGeom prst="rect">
            <a:avLst/>
          </a:prstGeom>
          <a:solidFill>
            <a:srgbClr val="72FB5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name</a:t>
            </a:r>
          </a:p>
        </p:txBody>
      </p:sp>
      <p:sp>
        <p:nvSpPr>
          <p:cNvPr id="337933" name="Rectangle 13">
            <a:extLst>
              <a:ext uri="{FF2B5EF4-FFF2-40B4-BE49-F238E27FC236}">
                <a16:creationId xmlns:a16="http://schemas.microsoft.com/office/drawing/2014/main" id="{E23FB572-95F1-97DE-C700-CA09BCB82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4800600"/>
            <a:ext cx="1143000" cy="457200"/>
          </a:xfrm>
          <a:prstGeom prst="rect">
            <a:avLst/>
          </a:prstGeom>
          <a:solidFill>
            <a:srgbClr val="FFE98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P2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endParaRPr lang="en-US" altLang="zh-CN" sz="2000"/>
          </a:p>
        </p:txBody>
      </p:sp>
      <p:cxnSp>
        <p:nvCxnSpPr>
          <p:cNvPr id="337934" name="AutoShape 14">
            <a:extLst>
              <a:ext uri="{FF2B5EF4-FFF2-40B4-BE49-F238E27FC236}">
                <a16:creationId xmlns:a16="http://schemas.microsoft.com/office/drawing/2014/main" id="{B44A1F2E-E2F2-8F29-560F-F16A11886BEB}"/>
              </a:ext>
            </a:extLst>
          </p:cNvPr>
          <p:cNvCxnSpPr>
            <a:cxnSpLocks noChangeShapeType="1"/>
            <a:endCxn id="337933" idx="1"/>
          </p:cNvCxnSpPr>
          <p:nvPr/>
        </p:nvCxnSpPr>
        <p:spPr bwMode="auto">
          <a:xfrm>
            <a:off x="6781800" y="4724400"/>
            <a:ext cx="685800" cy="304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35" name="Rectangle 15">
            <a:extLst>
              <a:ext uri="{FF2B5EF4-FFF2-40B4-BE49-F238E27FC236}">
                <a16:creationId xmlns:a16="http://schemas.microsoft.com/office/drawing/2014/main" id="{05589AF8-8770-5F68-6924-68B7B32F9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953000"/>
            <a:ext cx="1143000" cy="457200"/>
          </a:xfrm>
          <a:prstGeom prst="rect">
            <a:avLst/>
          </a:prstGeom>
          <a:solidFill>
            <a:srgbClr val="72FB5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print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, p</a:t>
            </a:r>
          </a:p>
        </p:txBody>
      </p:sp>
      <p:sp>
        <p:nvSpPr>
          <p:cNvPr id="337936" name="Rectangle 16">
            <a:extLst>
              <a:ext uri="{FF2B5EF4-FFF2-40B4-BE49-F238E27FC236}">
                <a16:creationId xmlns:a16="http://schemas.microsoft.com/office/drawing/2014/main" id="{BE766796-3CBE-7400-C6AB-D34C7809D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0200"/>
            <a:ext cx="1143000" cy="457200"/>
          </a:xfrm>
          <a:prstGeom prst="rect">
            <a:avLst/>
          </a:prstGeom>
          <a:solidFill>
            <a:srgbClr val="72FB5B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37937" name="Line 17">
            <a:extLst>
              <a:ext uri="{FF2B5EF4-FFF2-40B4-BE49-F238E27FC236}">
                <a16:creationId xmlns:a16="http://schemas.microsoft.com/office/drawing/2014/main" id="{B80A6A06-BAF0-042F-F7CD-879D0EF559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5257800"/>
            <a:ext cx="1447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7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3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 animBg="1"/>
      <p:bldP spid="337925" grpId="0" animBg="1"/>
      <p:bldP spid="337926" grpId="0" animBg="1"/>
      <p:bldP spid="337927" grpId="0" animBg="1"/>
      <p:bldP spid="337930" grpId="0" animBg="1"/>
      <p:bldP spid="337932" grpId="0" animBg="1"/>
      <p:bldP spid="337933" grpId="0" animBg="1"/>
      <p:bldP spid="337935" grpId="0" animBg="1"/>
      <p:bldP spid="33793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CEC88D96-30C6-F506-0D51-8FABCCA1E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Interface</a:t>
            </a:r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10B0AD39-7CA5-B67D-4FEF-8BED1874B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Read and discuss the assigned paper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>
            <a:extLst>
              <a:ext uri="{FF2B5EF4-FFF2-40B4-BE49-F238E27FC236}">
                <a16:creationId xmlns:a16="http://schemas.microsoft.com/office/drawing/2014/main" id="{967132D1-E7B9-AE08-A414-79F8D8C1E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Solution2</a:t>
            </a:r>
          </a:p>
        </p:txBody>
      </p:sp>
      <p:sp>
        <p:nvSpPr>
          <p:cNvPr id="55298" name="Rectangle 3">
            <a:extLst>
              <a:ext uri="{FF2B5EF4-FFF2-40B4-BE49-F238E27FC236}">
                <a16:creationId xmlns:a16="http://schemas.microsoft.com/office/drawing/2014/main" id="{472ED1BD-8F5E-06C2-8F9C-406A87E4D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762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55299" name="Rectangle 4">
            <a:extLst>
              <a:ext uri="{FF2B5EF4-FFF2-40B4-BE49-F238E27FC236}">
                <a16:creationId xmlns:a16="http://schemas.microsoft.com/office/drawing/2014/main" id="{03A2E328-D169-BFB4-FD19-AF7795748F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9906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55300" name="Rectangle 5">
            <a:extLst>
              <a:ext uri="{FF2B5EF4-FFF2-40B4-BE49-F238E27FC236}">
                <a16:creationId xmlns:a16="http://schemas.microsoft.com/office/drawing/2014/main" id="{C049084C-5042-4C79-914D-0B6EC128A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05000"/>
            <a:ext cx="1143000" cy="4572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k</a:t>
            </a:r>
          </a:p>
        </p:txBody>
      </p:sp>
      <p:sp>
        <p:nvSpPr>
          <p:cNvPr id="55301" name="Rectangle 6">
            <a:extLst>
              <a:ext uri="{FF2B5EF4-FFF2-40B4-BE49-F238E27FC236}">
                <a16:creationId xmlns:a16="http://schemas.microsoft.com/office/drawing/2014/main" id="{41985FB6-38F1-6140-5D24-21295B7D7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52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A_a</a:t>
            </a:r>
          </a:p>
        </p:txBody>
      </p:sp>
      <p:cxnSp>
        <p:nvCxnSpPr>
          <p:cNvPr id="55302" name="AutoShape 7">
            <a:extLst>
              <a:ext uri="{FF2B5EF4-FFF2-40B4-BE49-F238E27FC236}">
                <a16:creationId xmlns:a16="http://schemas.microsoft.com/office/drawing/2014/main" id="{234DE80F-F301-56D3-5C9F-2405B5F9F5BB}"/>
              </a:ext>
            </a:extLst>
          </p:cNvPr>
          <p:cNvCxnSpPr>
            <a:cxnSpLocks noChangeShapeType="1"/>
            <a:endCxn id="55301" idx="1"/>
          </p:cNvCxnSpPr>
          <p:nvPr/>
        </p:nvCxnSpPr>
        <p:spPr bwMode="auto">
          <a:xfrm>
            <a:off x="6324600" y="1524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3" name="Rectangle 8">
            <a:extLst>
              <a:ext uri="{FF2B5EF4-FFF2-40B4-BE49-F238E27FC236}">
                <a16:creationId xmlns:a16="http://schemas.microsoft.com/office/drawing/2014/main" id="{7782DF03-D9A1-BE46-A659-E5524CE7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2098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B_b</a:t>
            </a:r>
          </a:p>
        </p:txBody>
      </p:sp>
      <p:cxnSp>
        <p:nvCxnSpPr>
          <p:cNvPr id="55304" name="AutoShape 9">
            <a:extLst>
              <a:ext uri="{FF2B5EF4-FFF2-40B4-BE49-F238E27FC236}">
                <a16:creationId xmlns:a16="http://schemas.microsoft.com/office/drawing/2014/main" id="{D15B49D0-EFD0-1467-11EA-85E409789B18}"/>
              </a:ext>
            </a:extLst>
          </p:cNvPr>
          <p:cNvCxnSpPr>
            <a:cxnSpLocks noChangeShapeType="1"/>
            <a:stCxn id="55299" idx="3"/>
            <a:endCxn id="55303" idx="1"/>
          </p:cNvCxnSpPr>
          <p:nvPr/>
        </p:nvCxnSpPr>
        <p:spPr bwMode="auto">
          <a:xfrm>
            <a:off x="6324600" y="1219200"/>
            <a:ext cx="1066800" cy="1219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5" name="Rectangle 10">
            <a:extLst>
              <a:ext uri="{FF2B5EF4-FFF2-40B4-BE49-F238E27FC236}">
                <a16:creationId xmlns:a16="http://schemas.microsoft.com/office/drawing/2014/main" id="{0A8BC622-FEBD-F691-CB50-F981C586C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5334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i</a:t>
            </a:r>
          </a:p>
        </p:txBody>
      </p:sp>
      <p:sp>
        <p:nvSpPr>
          <p:cNvPr id="55306" name="Rectangle 11">
            <a:extLst>
              <a:ext uri="{FF2B5EF4-FFF2-40B4-BE49-F238E27FC236}">
                <a16:creationId xmlns:a16="http://schemas.microsoft.com/office/drawing/2014/main" id="{BD17D792-4E71-5941-150C-B5D619376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4478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j</a:t>
            </a:r>
          </a:p>
        </p:txBody>
      </p:sp>
      <p:sp>
        <p:nvSpPr>
          <p:cNvPr id="55307" name="Rectangle 12">
            <a:extLst>
              <a:ext uri="{FF2B5EF4-FFF2-40B4-BE49-F238E27FC236}">
                <a16:creationId xmlns:a16="http://schemas.microsoft.com/office/drawing/2014/main" id="{EFA28936-727B-A8F4-B377-913B248F7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609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C_f</a:t>
            </a:r>
          </a:p>
        </p:txBody>
      </p:sp>
      <p:sp>
        <p:nvSpPr>
          <p:cNvPr id="55308" name="Rectangle 13">
            <a:extLst>
              <a:ext uri="{FF2B5EF4-FFF2-40B4-BE49-F238E27FC236}">
                <a16:creationId xmlns:a16="http://schemas.microsoft.com/office/drawing/2014/main" id="{4C35A47E-9264-916E-A10D-D86EFAC86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0668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C_c</a:t>
            </a:r>
          </a:p>
        </p:txBody>
      </p:sp>
      <p:sp>
        <p:nvSpPr>
          <p:cNvPr id="55309" name="Line 14">
            <a:extLst>
              <a:ext uri="{FF2B5EF4-FFF2-40B4-BE49-F238E27FC236}">
                <a16:creationId xmlns:a16="http://schemas.microsoft.com/office/drawing/2014/main" id="{5486DA85-8237-9241-DFBE-39D2CC7D3A8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04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Rectangle 15">
            <a:extLst>
              <a:ext uri="{FF2B5EF4-FFF2-40B4-BE49-F238E27FC236}">
                <a16:creationId xmlns:a16="http://schemas.microsoft.com/office/drawing/2014/main" id="{C03FF927-3476-71DD-E650-EC4D86E39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667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C_g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endParaRPr lang="en-US" altLang="zh-CN" sz="2000"/>
          </a:p>
        </p:txBody>
      </p:sp>
      <p:sp>
        <p:nvSpPr>
          <p:cNvPr id="55311" name="Line 16">
            <a:extLst>
              <a:ext uri="{FF2B5EF4-FFF2-40B4-BE49-F238E27FC236}">
                <a16:creationId xmlns:a16="http://schemas.microsoft.com/office/drawing/2014/main" id="{550DA118-48A2-A9CE-F608-9CEF48B12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838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2" name="Line 17">
            <a:extLst>
              <a:ext uri="{FF2B5EF4-FFF2-40B4-BE49-F238E27FC236}">
                <a16:creationId xmlns:a16="http://schemas.microsoft.com/office/drawing/2014/main" id="{9B682BF8-3E21-782D-1B13-693FF06E7A6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3" name="Line 18">
            <a:extLst>
              <a:ext uri="{FF2B5EF4-FFF2-40B4-BE49-F238E27FC236}">
                <a16:creationId xmlns:a16="http://schemas.microsoft.com/office/drawing/2014/main" id="{E6B129A5-AAE5-F8AA-B655-640CC05A535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295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4" name="Text Box 19">
            <a:extLst>
              <a:ext uri="{FF2B5EF4-FFF2-40B4-BE49-F238E27FC236}">
                <a16:creationId xmlns:a16="http://schemas.microsoft.com/office/drawing/2014/main" id="{545B8B76-0002-C405-B0D9-ABDC5123F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057400"/>
            <a:ext cx="243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A{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i;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a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f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5315" name="Text Box 20">
            <a:extLst>
              <a:ext uri="{FF2B5EF4-FFF2-40B4-BE49-F238E27FC236}">
                <a16:creationId xmlns:a16="http://schemas.microsoft.com/office/drawing/2014/main" id="{86835EC7-D3B7-D5ED-F90A-4FA21F709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2438400" cy="163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B{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j;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b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g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5316" name="Text Box 21">
            <a:extLst>
              <a:ext uri="{FF2B5EF4-FFF2-40B4-BE49-F238E27FC236}">
                <a16:creationId xmlns:a16="http://schemas.microsoft.com/office/drawing/2014/main" id="{E2CD2148-AFE6-5EC6-6FC6-B9491DD76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514600"/>
            <a:ext cx="4114800" cy="193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C extends A, B{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k;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c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g () {this.i=0;}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void f () {}</a:t>
            </a:r>
          </a:p>
          <a:p>
            <a:pPr eaLnBrk="1" hangingPunct="1"/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5317" name="Line 22">
            <a:extLst>
              <a:ext uri="{FF2B5EF4-FFF2-40B4-BE49-F238E27FC236}">
                <a16:creationId xmlns:a16="http://schemas.microsoft.com/office/drawing/2014/main" id="{FB314AD7-49E3-229F-1746-29E7EE789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981200"/>
            <a:ext cx="0" cy="457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8" name="Rectangle 23">
            <a:extLst>
              <a:ext uri="{FF2B5EF4-FFF2-40B4-BE49-F238E27FC236}">
                <a16:creationId xmlns:a16="http://schemas.microsoft.com/office/drawing/2014/main" id="{74D3DEE9-34DB-7F3F-78BA-FCF45556A7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524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C_g</a:t>
            </a:r>
          </a:p>
        </p:txBody>
      </p:sp>
      <p:sp>
        <p:nvSpPr>
          <p:cNvPr id="55319" name="Rectangle 24">
            <a:extLst>
              <a:ext uri="{FF2B5EF4-FFF2-40B4-BE49-F238E27FC236}">
                <a16:creationId xmlns:a16="http://schemas.microsoft.com/office/drawing/2014/main" id="{B1B577DF-5A9A-277D-ED12-55A408B81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55320" name="Rectangle 25">
            <a:extLst>
              <a:ext uri="{FF2B5EF4-FFF2-40B4-BE49-F238E27FC236}">
                <a16:creationId xmlns:a16="http://schemas.microsoft.com/office/drawing/2014/main" id="{BB5D415B-F22A-DDDC-5FAF-E0B489585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86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A_a</a:t>
            </a:r>
          </a:p>
        </p:txBody>
      </p:sp>
      <p:cxnSp>
        <p:nvCxnSpPr>
          <p:cNvPr id="55321" name="AutoShape 26">
            <a:extLst>
              <a:ext uri="{FF2B5EF4-FFF2-40B4-BE49-F238E27FC236}">
                <a16:creationId xmlns:a16="http://schemas.microsoft.com/office/drawing/2014/main" id="{1E25EDAE-976D-9257-DB93-0A07E8C02426}"/>
              </a:ext>
            </a:extLst>
          </p:cNvPr>
          <p:cNvCxnSpPr>
            <a:cxnSpLocks noChangeShapeType="1"/>
            <a:endCxn id="55320" idx="1"/>
          </p:cNvCxnSpPr>
          <p:nvPr/>
        </p:nvCxnSpPr>
        <p:spPr bwMode="auto">
          <a:xfrm>
            <a:off x="1524000" y="2286000"/>
            <a:ext cx="1066800" cy="228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2" name="Rectangle 27">
            <a:extLst>
              <a:ext uri="{FF2B5EF4-FFF2-40B4-BE49-F238E27FC236}">
                <a16:creationId xmlns:a16="http://schemas.microsoft.com/office/drawing/2014/main" id="{4481A191-2C6B-0838-2882-A38CAEA24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670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i</a:t>
            </a:r>
          </a:p>
        </p:txBody>
      </p:sp>
      <p:sp>
        <p:nvSpPr>
          <p:cNvPr id="55323" name="Rectangle 28">
            <a:extLst>
              <a:ext uri="{FF2B5EF4-FFF2-40B4-BE49-F238E27FC236}">
                <a16:creationId xmlns:a16="http://schemas.microsoft.com/office/drawing/2014/main" id="{384AB39A-3FD2-654A-958C-A5F0DF3E3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743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A_f</a:t>
            </a:r>
          </a:p>
        </p:txBody>
      </p:sp>
      <p:sp>
        <p:nvSpPr>
          <p:cNvPr id="55324" name="Line 29">
            <a:extLst>
              <a:ext uri="{FF2B5EF4-FFF2-40B4-BE49-F238E27FC236}">
                <a16:creationId xmlns:a16="http://schemas.microsoft.com/office/drawing/2014/main" id="{113BC46B-F961-9842-B001-F94C2481D9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4384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5" name="Line 30">
            <a:extLst>
              <a:ext uri="{FF2B5EF4-FFF2-40B4-BE49-F238E27FC236}">
                <a16:creationId xmlns:a16="http://schemas.microsoft.com/office/drawing/2014/main" id="{D355345A-F358-6E8E-4ED1-EC9FD97260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9718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6" name="Rectangle 31">
            <a:extLst>
              <a:ext uri="{FF2B5EF4-FFF2-40B4-BE49-F238E27FC236}">
                <a16:creationId xmlns:a16="http://schemas.microsoft.com/office/drawing/2014/main" id="{44326763-D253-B9CF-D93B-6EB5E7A54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2672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55327" name="Rectangle 32">
            <a:extLst>
              <a:ext uri="{FF2B5EF4-FFF2-40B4-BE49-F238E27FC236}">
                <a16:creationId xmlns:a16="http://schemas.microsoft.com/office/drawing/2014/main" id="{4066D789-A76E-E825-472B-E07FDA7E3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4864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B_b</a:t>
            </a:r>
          </a:p>
        </p:txBody>
      </p:sp>
      <p:cxnSp>
        <p:nvCxnSpPr>
          <p:cNvPr id="55328" name="AutoShape 33">
            <a:extLst>
              <a:ext uri="{FF2B5EF4-FFF2-40B4-BE49-F238E27FC236}">
                <a16:creationId xmlns:a16="http://schemas.microsoft.com/office/drawing/2014/main" id="{6AA93545-D13B-4740-864C-4B265FCFD1BD}"/>
              </a:ext>
            </a:extLst>
          </p:cNvPr>
          <p:cNvCxnSpPr>
            <a:cxnSpLocks noChangeShapeType="1"/>
            <a:stCxn id="55326" idx="3"/>
            <a:endCxn id="55327" idx="1"/>
          </p:cNvCxnSpPr>
          <p:nvPr/>
        </p:nvCxnSpPr>
        <p:spPr bwMode="auto">
          <a:xfrm>
            <a:off x="1524000" y="4495800"/>
            <a:ext cx="1066800" cy="12192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29" name="Rectangle 34">
            <a:extLst>
              <a:ext uri="{FF2B5EF4-FFF2-40B4-BE49-F238E27FC236}">
                <a16:creationId xmlns:a16="http://schemas.microsoft.com/office/drawing/2014/main" id="{0459D365-B713-814A-71BD-D6A46AA53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724400"/>
            <a:ext cx="1143000" cy="4572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j</a:t>
            </a:r>
          </a:p>
        </p:txBody>
      </p:sp>
      <p:sp>
        <p:nvSpPr>
          <p:cNvPr id="55330" name="Rectangle 35">
            <a:extLst>
              <a:ext uri="{FF2B5EF4-FFF2-40B4-BE49-F238E27FC236}">
                <a16:creationId xmlns:a16="http://schemas.microsoft.com/office/drawing/2014/main" id="{756B1596-D60A-4E48-C53A-9E8CF42C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59436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B_g</a:t>
            </a:r>
          </a:p>
        </p:txBody>
      </p:sp>
      <p:sp>
        <p:nvSpPr>
          <p:cNvPr id="55331" name="Line 36">
            <a:extLst>
              <a:ext uri="{FF2B5EF4-FFF2-40B4-BE49-F238E27FC236}">
                <a16:creationId xmlns:a16="http://schemas.microsoft.com/office/drawing/2014/main" id="{51930378-64F7-EC8B-279E-60B7EF17C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57150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2" name="Line 37">
            <a:extLst>
              <a:ext uri="{FF2B5EF4-FFF2-40B4-BE49-F238E27FC236}">
                <a16:creationId xmlns:a16="http://schemas.microsoft.com/office/drawing/2014/main" id="{C63546AB-BE13-6587-87A7-B484C56CBC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61722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3" name="Line 38">
            <a:extLst>
              <a:ext uri="{FF2B5EF4-FFF2-40B4-BE49-F238E27FC236}">
                <a16:creationId xmlns:a16="http://schemas.microsoft.com/office/drawing/2014/main" id="{E6F313DA-6B2C-2AFA-A9BF-006CE02A1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1752600"/>
            <a:ext cx="609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11" name="Text Box 43">
            <a:extLst>
              <a:ext uri="{FF2B5EF4-FFF2-40B4-BE49-F238E27FC236}">
                <a16:creationId xmlns:a16="http://schemas.microsoft.com/office/drawing/2014/main" id="{EE88E9C5-F61D-92B6-464C-AA9871FC0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03725"/>
            <a:ext cx="1981200" cy="1323975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C_g’(this){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this -= 8;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C_g(this);</a:t>
            </a: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5612" name="Freeform 44">
            <a:extLst>
              <a:ext uri="{FF2B5EF4-FFF2-40B4-BE49-F238E27FC236}">
                <a16:creationId xmlns:a16="http://schemas.microsoft.com/office/drawing/2014/main" id="{96011DB0-B14A-A3B7-7318-7B1283769870}"/>
              </a:ext>
            </a:extLst>
          </p:cNvPr>
          <p:cNvSpPr>
            <a:spLocks/>
          </p:cNvSpPr>
          <p:nvPr/>
        </p:nvSpPr>
        <p:spPr bwMode="auto">
          <a:xfrm>
            <a:off x="6985000" y="2882900"/>
            <a:ext cx="1841500" cy="1536700"/>
          </a:xfrm>
          <a:custGeom>
            <a:avLst/>
            <a:gdLst>
              <a:gd name="T0" fmla="*/ 1092200 w 1160"/>
              <a:gd name="T1" fmla="*/ 12700 h 968"/>
              <a:gd name="T2" fmla="*/ 1625600 w 1160"/>
              <a:gd name="T3" fmla="*/ 88900 h 968"/>
              <a:gd name="T4" fmla="*/ 1778000 w 1160"/>
              <a:gd name="T5" fmla="*/ 546100 h 968"/>
              <a:gd name="T6" fmla="*/ 1244600 w 1160"/>
              <a:gd name="T7" fmla="*/ 850900 h 968"/>
              <a:gd name="T8" fmla="*/ 254000 w 1160"/>
              <a:gd name="T9" fmla="*/ 698500 h 968"/>
              <a:gd name="T10" fmla="*/ 25400 w 1160"/>
              <a:gd name="T11" fmla="*/ 1155700 h 968"/>
              <a:gd name="T12" fmla="*/ 101600 w 1160"/>
              <a:gd name="T13" fmla="*/ 1536700 h 9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60" h="968">
                <a:moveTo>
                  <a:pt x="688" y="8"/>
                </a:moveTo>
                <a:cubicBezTo>
                  <a:pt x="820" y="4"/>
                  <a:pt x="952" y="0"/>
                  <a:pt x="1024" y="56"/>
                </a:cubicBezTo>
                <a:cubicBezTo>
                  <a:pt x="1096" y="112"/>
                  <a:pt x="1160" y="264"/>
                  <a:pt x="1120" y="344"/>
                </a:cubicBezTo>
                <a:cubicBezTo>
                  <a:pt x="1080" y="424"/>
                  <a:pt x="944" y="520"/>
                  <a:pt x="784" y="536"/>
                </a:cubicBezTo>
                <a:cubicBezTo>
                  <a:pt x="624" y="552"/>
                  <a:pt x="288" y="408"/>
                  <a:pt x="160" y="440"/>
                </a:cubicBezTo>
                <a:cubicBezTo>
                  <a:pt x="32" y="472"/>
                  <a:pt x="32" y="640"/>
                  <a:pt x="16" y="728"/>
                </a:cubicBezTo>
                <a:cubicBezTo>
                  <a:pt x="0" y="816"/>
                  <a:pt x="56" y="928"/>
                  <a:pt x="64" y="9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13" name="Line 45">
            <a:extLst>
              <a:ext uri="{FF2B5EF4-FFF2-40B4-BE49-F238E27FC236}">
                <a16:creationId xmlns:a16="http://schemas.microsoft.com/office/drawing/2014/main" id="{AF01AA9D-3339-0ACC-563D-B9EFFA0738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5638800"/>
            <a:ext cx="1524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5614" name="Text Box 46">
            <a:extLst>
              <a:ext uri="{FF2B5EF4-FFF2-40B4-BE49-F238E27FC236}">
                <a16:creationId xmlns:a16="http://schemas.microsoft.com/office/drawing/2014/main" id="{FC3053AB-7A01-1B34-1D41-FFE6498C1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5334000"/>
            <a:ext cx="1905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This piece of code is called a </a:t>
            </a:r>
            <a:r>
              <a:rPr lang="en-US" altLang="zh-CN" sz="2000">
                <a:solidFill>
                  <a:schemeClr val="folHlink"/>
                </a:solidFill>
              </a:rPr>
              <a:t>thunk</a:t>
            </a:r>
            <a:r>
              <a:rPr lang="en-US" altLang="zh-CN" sz="2000"/>
              <a:t>.</a:t>
            </a:r>
          </a:p>
        </p:txBody>
      </p:sp>
      <p:sp>
        <p:nvSpPr>
          <p:cNvPr id="365615" name="Line 47">
            <a:extLst>
              <a:ext uri="{FF2B5EF4-FFF2-40B4-BE49-F238E27FC236}">
                <a16:creationId xmlns:a16="http://schemas.microsoft.com/office/drawing/2014/main" id="{A2C24339-9A58-0B0A-F69E-9A0FA4970F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51816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6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6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611" grpId="0" animBg="1"/>
      <p:bldP spid="3656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DF7D42A1-4EEB-A7D7-DC7C-6618D4E45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Function closing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1D66A6E8-F9C3-F04A-8722-E483690D3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Close all functions: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P2{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P2(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P2 this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, int x, 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.x = x;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.y =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	void print(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P2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  println(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.x,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this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.y);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B6892416-466E-8793-C974-DAA734C667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Hoisting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49B7F0CF-5325-E7BC-6F95-3442BC3F47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Hoisting: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P2{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P2(P2 this, int x, 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this.x = x;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this.y =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void print(P2 this){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println (this.x, this.y);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1208C3DC-E313-A5BD-148A-458AAD2CD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to C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217B5EE9-E65B-0A74-D838-DCF4BB6CBD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C’s syntax: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struct P2{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typedef struct P2 *P2;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P2(P2 this, int x, 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this-&gt;x = x;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this-&gt;y =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5901D070-6B32-CBCB-1501-DCFCC2543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971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FCBA4057-BE09-00F9-E039-F48359514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4290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sp>
        <p:nvSpPr>
          <p:cNvPr id="13317" name="Text Box 6">
            <a:extLst>
              <a:ext uri="{FF2B5EF4-FFF2-40B4-BE49-F238E27FC236}">
                <a16:creationId xmlns:a16="http://schemas.microsoft.com/office/drawing/2014/main" id="{633BA8E6-0488-8575-CAF7-955331BF5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971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P2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CCD334ED-6280-0802-8E68-CD59FD9843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Client Code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CC7E5316-897F-C333-B0E2-B8F7732C0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Client OO code: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P2 p = new P2(3, 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p.print();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compiles to C code: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P2 p = malloc(sizeof(*p));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P2(p, 3, 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print(p);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96D54D1F-A948-9632-7B49-5FB8096CE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9718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15364" name="Rectangle 5">
            <a:extLst>
              <a:ext uri="{FF2B5EF4-FFF2-40B4-BE49-F238E27FC236}">
                <a16:creationId xmlns:a16="http://schemas.microsoft.com/office/drawing/2014/main" id="{CDAD2058-1ED1-6DA9-E837-B199E94BE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429000"/>
            <a:ext cx="1143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sp>
        <p:nvSpPr>
          <p:cNvPr id="15365" name="Text Box 6">
            <a:extLst>
              <a:ext uri="{FF2B5EF4-FFF2-40B4-BE49-F238E27FC236}">
                <a16:creationId xmlns:a16="http://schemas.microsoft.com/office/drawing/2014/main" id="{895E9EB2-FEEB-EE20-524C-7A62741BB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9718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P2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BE358CEF-3748-3CD7-1B36-BB121F1DE9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Moral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CD39681-3E45-E6E2-79FD-FD12BFEC4B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Inside OOP is imperative programming:</a:t>
            </a:r>
          </a:p>
          <a:p>
            <a:pPr lvl="1" eaLnBrk="1" hangingPunct="1"/>
            <a:r>
              <a:rPr lang="en-US" altLang="zh-CN" sz="2400"/>
              <a:t>class = struct + function code</a:t>
            </a:r>
          </a:p>
          <a:p>
            <a:pPr lvl="1" eaLnBrk="1" hangingPunct="1"/>
            <a:r>
              <a:rPr lang="en-US" altLang="zh-CN" sz="2400"/>
              <a:t>object = transparent memory chunk</a:t>
            </a:r>
          </a:p>
          <a:p>
            <a:pPr eaLnBrk="1" hangingPunct="1"/>
            <a:r>
              <a:rPr lang="en-US" altLang="zh-CN" sz="2800"/>
              <a:t>In history, some compilers compile OO to C</a:t>
            </a:r>
          </a:p>
          <a:p>
            <a:pPr lvl="1" eaLnBrk="1" hangingPunct="1"/>
            <a:r>
              <a:rPr lang="en-US" altLang="zh-CN" sz="2400"/>
              <a:t>e.g., Bjarne Stroustrup et.al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</a:t>
            </a:r>
            <a:r>
              <a:rPr lang="en-US" altLang="zh-CN"/>
              <a:t> </a:t>
            </a:r>
            <a:r>
              <a:rPr lang="en-US" altLang="zh-CN" sz="2400"/>
              <a:t>Cfront for C++</a:t>
            </a:r>
          </a:p>
          <a:p>
            <a:pPr eaLnBrk="1" hangingPunct="1"/>
            <a:r>
              <a:rPr lang="en-US" altLang="zh-CN" sz="2800"/>
              <a:t>Next we scale up to more interesting features:</a:t>
            </a:r>
          </a:p>
          <a:p>
            <a:pPr lvl="1" eaLnBrk="1" hangingPunct="1"/>
            <a:r>
              <a:rPr lang="en-US" altLang="zh-CN" sz="2400"/>
              <a:t>inheritance and virtual functions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0B66284A-23FC-B6B8-D748-9239249D87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Single Inheritance &amp; Prefixing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5C936B64-3207-3DC3-907B-418721F91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29200" y="1981200"/>
            <a:ext cx="3770313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technique called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prefixing</a:t>
            </a:r>
            <a:r>
              <a:rPr lang="en-US" altLang="zh-CN" sz="2000" b="1">
                <a:latin typeface="Courier New" panose="02070309020205020404" pitchFamily="49" charset="0"/>
              </a:rPr>
              <a:t>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P3 extends P2{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int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	void print3d() 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  …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6420" name="Line 4">
            <a:extLst>
              <a:ext uri="{FF2B5EF4-FFF2-40B4-BE49-F238E27FC236}">
                <a16:creationId xmlns:a16="http://schemas.microsoft.com/office/drawing/2014/main" id="{6B6A06DC-DCB0-630C-5F60-6A2018447B8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743200"/>
            <a:ext cx="1752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6" name="Rectangle 5">
            <a:extLst>
              <a:ext uri="{FF2B5EF4-FFF2-40B4-BE49-F238E27FC236}">
                <a16:creationId xmlns:a16="http://schemas.microsoft.com/office/drawing/2014/main" id="{9160B55B-FEC2-35EA-C89E-78F7E3AA6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86000"/>
            <a:ext cx="4191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class P2{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P2(int x, 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  this.x = x;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  this.y = y;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7" name="Rectangle 9">
            <a:extLst>
              <a:ext uri="{FF2B5EF4-FFF2-40B4-BE49-F238E27FC236}">
                <a16:creationId xmlns:a16="http://schemas.microsoft.com/office/drawing/2014/main" id="{400DB240-85B8-1B14-7BF9-B983F3B38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1066800" cy="6096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x;</a:t>
            </a:r>
          </a:p>
          <a:p>
            <a:pPr algn="ctr"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y;</a:t>
            </a:r>
          </a:p>
        </p:txBody>
      </p:sp>
      <p:sp>
        <p:nvSpPr>
          <p:cNvPr id="316426" name="Rectangle 10">
            <a:extLst>
              <a:ext uri="{FF2B5EF4-FFF2-40B4-BE49-F238E27FC236}">
                <a16:creationId xmlns:a16="http://schemas.microsoft.com/office/drawing/2014/main" id="{A04917F9-89F3-5107-69E6-BA75A13BA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895600"/>
            <a:ext cx="1066800" cy="6096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x;</a:t>
            </a:r>
          </a:p>
          <a:p>
            <a:pPr algn="ctr"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y;</a:t>
            </a:r>
          </a:p>
        </p:txBody>
      </p:sp>
      <p:sp>
        <p:nvSpPr>
          <p:cNvPr id="18439" name="Line 11">
            <a:extLst>
              <a:ext uri="{FF2B5EF4-FFF2-40B4-BE49-F238E27FC236}">
                <a16:creationId xmlns:a16="http://schemas.microsoft.com/office/drawing/2014/main" id="{316384D4-3EC7-84DD-DF17-A18FF5736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905000"/>
            <a:ext cx="0" cy="4724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Rectangle 12">
            <a:extLst>
              <a:ext uri="{FF2B5EF4-FFF2-40B4-BE49-F238E27FC236}">
                <a16:creationId xmlns:a16="http://schemas.microsoft.com/office/drawing/2014/main" id="{DCA27AFA-688F-CFAE-00A7-3F675623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81600"/>
            <a:ext cx="2784475" cy="13208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print(){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println(this.x,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this.y);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6429" name="Rectangle 13">
            <a:extLst>
              <a:ext uri="{FF2B5EF4-FFF2-40B4-BE49-F238E27FC236}">
                <a16:creationId xmlns:a16="http://schemas.microsoft.com/office/drawing/2014/main" id="{E57EA83C-DB8A-0469-E9CD-C031514C3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181600"/>
            <a:ext cx="2784475" cy="1320800"/>
          </a:xfrm>
          <a:prstGeom prst="rect">
            <a:avLst/>
          </a:prstGeom>
          <a:solidFill>
            <a:schemeClr val="accent1">
              <a:alpha val="30196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print(){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println(this.x,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this.y);</a:t>
            </a:r>
          </a:p>
          <a:p>
            <a:pPr eaLnBrk="1" hangingPunct="1"/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2.83237E-6 L 0.50834 0.0332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164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583" y="1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2.94798E-6 L 0.52275 -0.029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64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28" y="-14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6" grpId="0" animBg="1"/>
      <p:bldP spid="316429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6123</TotalTime>
  <Words>2500</Words>
  <Application>Microsoft Macintosh PowerPoint</Application>
  <PresentationFormat>全屏显示(4:3)</PresentationFormat>
  <Paragraphs>742</Paragraphs>
  <Slides>38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4" baseType="lpstr">
      <vt:lpstr>Tahoma</vt:lpstr>
      <vt:lpstr>宋体</vt:lpstr>
      <vt:lpstr>Arial</vt:lpstr>
      <vt:lpstr>Wingdings</vt:lpstr>
      <vt:lpstr>Courier New</vt:lpstr>
      <vt:lpstr>Blends</vt:lpstr>
      <vt:lpstr>Object-oriented Languages</vt:lpstr>
      <vt:lpstr>OOP</vt:lpstr>
      <vt:lpstr>What’s essentially a “class”?</vt:lpstr>
      <vt:lpstr>Function closing</vt:lpstr>
      <vt:lpstr>Hoisting</vt:lpstr>
      <vt:lpstr>Compiling to C</vt:lpstr>
      <vt:lpstr>Client Code</vt:lpstr>
      <vt:lpstr>Moral</vt:lpstr>
      <vt:lpstr>Single Inheritance &amp; Prefixing</vt:lpstr>
      <vt:lpstr>After prefixing and hoisting</vt:lpstr>
      <vt:lpstr>Virtual functions and Overriding</vt:lpstr>
      <vt:lpstr>Dynamic dispatch</vt:lpstr>
      <vt:lpstr>Compiling dynamic dispatch</vt:lpstr>
      <vt:lpstr>Vtable</vt:lpstr>
      <vt:lpstr>General Scheme</vt:lpstr>
      <vt:lpstr>Client Code</vt:lpstr>
      <vt:lpstr>Client Code</vt:lpstr>
      <vt:lpstr>Moral</vt:lpstr>
      <vt:lpstr>Multiple Inheritance</vt:lpstr>
      <vt:lpstr>Multiple Inheritance</vt:lpstr>
      <vt:lpstr>Topo-sort</vt:lpstr>
      <vt:lpstr>Topo-sort</vt:lpstr>
      <vt:lpstr>Topo-sort</vt:lpstr>
      <vt:lpstr>Topo-sort</vt:lpstr>
      <vt:lpstr>Topo-sort</vt:lpstr>
      <vt:lpstr>Problem?</vt:lpstr>
      <vt:lpstr>Solution1</vt:lpstr>
      <vt:lpstr>Solution2</vt:lpstr>
      <vt:lpstr>Global Graph Coloring</vt:lpstr>
      <vt:lpstr>Global Graph Coloring</vt:lpstr>
      <vt:lpstr>Global Graph Coloring</vt:lpstr>
      <vt:lpstr>Moral</vt:lpstr>
      <vt:lpstr>Hash Table in Class Descriptor</vt:lpstr>
      <vt:lpstr>RTTI &amp; reflection</vt:lpstr>
      <vt:lpstr>RTTI</vt:lpstr>
      <vt:lpstr>Reflection</vt:lpstr>
      <vt:lpstr>Interface</vt:lpstr>
      <vt:lpstr>Solution2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Languages</dc:title>
  <dc:creator>Baojian Hua</dc:creator>
  <cp:lastModifiedBy>Microsoft Office User</cp:lastModifiedBy>
  <cp:revision>3737</cp:revision>
  <cp:lastPrinted>1601-01-01T00:00:00Z</cp:lastPrinted>
  <dcterms:created xsi:type="dcterms:W3CDTF">1601-01-01T00:00:00Z</dcterms:created>
  <dcterms:modified xsi:type="dcterms:W3CDTF">2024-03-14T02:49:08Z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