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34"/>
  </p:notesMasterIdLst>
  <p:handoutMasterIdLst>
    <p:handoutMasterId r:id="rId35"/>
  </p:handoutMasterIdLst>
  <p:sldIdLst>
    <p:sldId id="256" r:id="rId2"/>
    <p:sldId id="440" r:id="rId3"/>
    <p:sldId id="305" r:id="rId4"/>
    <p:sldId id="441" r:id="rId5"/>
    <p:sldId id="442" r:id="rId6"/>
    <p:sldId id="468" r:id="rId7"/>
    <p:sldId id="470" r:id="rId8"/>
    <p:sldId id="490" r:id="rId9"/>
    <p:sldId id="491" r:id="rId10"/>
    <p:sldId id="493" r:id="rId11"/>
    <p:sldId id="494" r:id="rId12"/>
    <p:sldId id="495" r:id="rId13"/>
    <p:sldId id="496" r:id="rId14"/>
    <p:sldId id="497" r:id="rId15"/>
    <p:sldId id="498" r:id="rId16"/>
    <p:sldId id="499" r:id="rId17"/>
    <p:sldId id="500" r:id="rId18"/>
    <p:sldId id="501" r:id="rId19"/>
    <p:sldId id="502" r:id="rId20"/>
    <p:sldId id="503" r:id="rId21"/>
    <p:sldId id="504" r:id="rId22"/>
    <p:sldId id="505" r:id="rId23"/>
    <p:sldId id="480" r:id="rId24"/>
    <p:sldId id="481" r:id="rId25"/>
    <p:sldId id="506" r:id="rId26"/>
    <p:sldId id="507" r:id="rId27"/>
    <p:sldId id="508" r:id="rId28"/>
    <p:sldId id="509" r:id="rId29"/>
    <p:sldId id="510" r:id="rId30"/>
    <p:sldId id="482" r:id="rId31"/>
    <p:sldId id="485" r:id="rId32"/>
    <p:sldId id="486" r:id="rId33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20"/>
  </p:normalViewPr>
  <p:slideViewPr>
    <p:cSldViewPr>
      <p:cViewPr varScale="1">
        <p:scale>
          <a:sx n="102" d="100"/>
          <a:sy n="102" d="100"/>
        </p:scale>
        <p:origin x="192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4DF18F0-1B56-0912-42B7-26D5919647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E67B9B8-A34F-5481-CFD2-D5068CA84FF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8D82F5F9-C429-3794-6F9F-937AB4D7A30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FB5735FE-0311-E442-56CF-29656BE6523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panose="020B0604020202020204" pitchFamily="34" charset="0"/>
              </a:defRPr>
            </a:lvl1pPr>
          </a:lstStyle>
          <a:p>
            <a:fld id="{EF0449F0-089F-6246-ACA0-2DC1148BA4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F219A328-11AC-FCE5-A641-ABD6223CCD0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44142947-DA28-DAE3-CC4C-172A3D8A353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03428" name="Rectangle 4">
            <a:extLst>
              <a:ext uri="{FF2B5EF4-FFF2-40B4-BE49-F238E27FC236}">
                <a16:creationId xmlns:a16="http://schemas.microsoft.com/office/drawing/2014/main" id="{23825096-10A6-2225-B9ED-C5965370D24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3429" name="Rectangle 5">
            <a:extLst>
              <a:ext uri="{FF2B5EF4-FFF2-40B4-BE49-F238E27FC236}">
                <a16:creationId xmlns:a16="http://schemas.microsoft.com/office/drawing/2014/main" id="{3687AD42-7468-D05B-7209-46B7D0E6763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430" name="Rectangle 6">
            <a:extLst>
              <a:ext uri="{FF2B5EF4-FFF2-40B4-BE49-F238E27FC236}">
                <a16:creationId xmlns:a16="http://schemas.microsoft.com/office/drawing/2014/main" id="{D6294B27-F5D0-2100-6688-99E03D8A246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03431" name="Rectangle 7">
            <a:extLst>
              <a:ext uri="{FF2B5EF4-FFF2-40B4-BE49-F238E27FC236}">
                <a16:creationId xmlns:a16="http://schemas.microsoft.com/office/drawing/2014/main" id="{1318EEFE-388D-875A-4DD9-D2AB8266F3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fld id="{8FB7FA37-D74D-5D49-8056-1D5E1C13391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095335A-DAAE-3A50-3CAB-B2F4D1B4E4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0B38E7-718D-0042-8501-87064A4009F0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F8633E5D-C1E1-3097-7D9A-1D1C3AFE45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F163B3E1-44A4-81F0-0067-38CBDA025F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6F5BBF6-9159-C7E1-E793-1C5CCC90AB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831F07-AC25-A94C-8603-20F167FD16CE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86722" name="Rectangle 2">
            <a:extLst>
              <a:ext uri="{FF2B5EF4-FFF2-40B4-BE49-F238E27FC236}">
                <a16:creationId xmlns:a16="http://schemas.microsoft.com/office/drawing/2014/main" id="{C66F6A42-95D0-BC20-F28B-1D2477897C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3" name="Rectangle 3">
            <a:extLst>
              <a:ext uri="{FF2B5EF4-FFF2-40B4-BE49-F238E27FC236}">
                <a16:creationId xmlns:a16="http://schemas.microsoft.com/office/drawing/2014/main" id="{D3C4B7E4-05C3-89F7-D8FB-1250814A41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2F8FB875-C1D7-5901-428F-2EA0F936EE39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>
              <a:extLst>
                <a:ext uri="{FF2B5EF4-FFF2-40B4-BE49-F238E27FC236}">
                  <a16:creationId xmlns:a16="http://schemas.microsoft.com/office/drawing/2014/main" id="{79AC4DC0-8BB6-C25B-40DB-E126CB54B8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>
                <a:extLst>
                  <a:ext uri="{FF2B5EF4-FFF2-40B4-BE49-F238E27FC236}">
                    <a16:creationId xmlns:a16="http://schemas.microsoft.com/office/drawing/2014/main" id="{22D4E1F4-048E-A4C1-AE85-9B165360BC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>
                <a:extLst>
                  <a:ext uri="{FF2B5EF4-FFF2-40B4-BE49-F238E27FC236}">
                    <a16:creationId xmlns:a16="http://schemas.microsoft.com/office/drawing/2014/main" id="{F9702FB7-E694-C66D-CEC1-05A7C99FA8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>
              <a:extLst>
                <a:ext uri="{FF2B5EF4-FFF2-40B4-BE49-F238E27FC236}">
                  <a16:creationId xmlns:a16="http://schemas.microsoft.com/office/drawing/2014/main" id="{3DA09BE2-4AB0-7077-8F19-254EA58448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>
                <a:extLst>
                  <a:ext uri="{FF2B5EF4-FFF2-40B4-BE49-F238E27FC236}">
                    <a16:creationId xmlns:a16="http://schemas.microsoft.com/office/drawing/2014/main" id="{1440389F-E34B-957D-D510-B86A347944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>
                <a:extLst>
                  <a:ext uri="{FF2B5EF4-FFF2-40B4-BE49-F238E27FC236}">
                    <a16:creationId xmlns:a16="http://schemas.microsoft.com/office/drawing/2014/main" id="{28B486CA-58B8-8E7D-B091-7A784B5D87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>
              <a:extLst>
                <a:ext uri="{FF2B5EF4-FFF2-40B4-BE49-F238E27FC236}">
                  <a16:creationId xmlns:a16="http://schemas.microsoft.com/office/drawing/2014/main" id="{4D1DA8AD-BB62-D013-627C-94A42D142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>
              <a:extLst>
                <a:ext uri="{FF2B5EF4-FFF2-40B4-BE49-F238E27FC236}">
                  <a16:creationId xmlns:a16="http://schemas.microsoft.com/office/drawing/2014/main" id="{C79990FF-D0EA-FE61-A00B-87CF2E0A5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>
              <a:extLst>
                <a:ext uri="{FF2B5EF4-FFF2-40B4-BE49-F238E27FC236}">
                  <a16:creationId xmlns:a16="http://schemas.microsoft.com/office/drawing/2014/main" id="{0A370FD0-23F7-1DE6-3552-7F3A5693A63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1504227C-48C9-F491-92DE-4C266D71EBF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53E968F9-9A23-1D6B-57F3-7677EDF4ED2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0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64A39733-9FE2-BC13-A213-B4D0EAC4525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60E4C3E4-C813-FD22-DECF-C7EB146C0F9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58BC0B15-9810-F7D1-0455-4DCE0A96348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A50800-EF3B-784A-9485-F019BF19E61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8F4CD-21E6-E670-2361-D1812C0A3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7430DC-F60E-CD26-6866-3B8AB9F9D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DA1B97-2939-0709-68EE-1E01335DE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F97461-C081-318C-68EF-26B01EF8B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6A7835-E2E7-43A1-3E49-4CC4D1745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BBA585-ADF5-AA40-91C6-EBC7B6942D4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87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6B0DD8-5915-0762-CFC9-999E6157DF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5E18EE-BEF2-D277-F590-B104483CA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01EC7C-9638-ED50-8EAF-2F08071F3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9FB0DF-C4EF-FEC3-13C8-C26115A4B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04CD7E-35BA-1E0A-8645-75C131B4E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082132-237B-E14E-AD9D-D9F0D9D3EB2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1056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5664B-A22C-CC86-31E8-F0BFF6DA3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B06CE4-B9DD-BE80-6D95-4E0C52FEE8C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E88F6D-3BEB-B2E6-621B-0625BA67B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CD4FAB-4B91-B4AA-A698-E1B59D8A32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410E05-6C53-B706-32D6-F1CEDAB7D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9D9C80-8AAC-7649-ED3C-70C5934A8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A2EE72D-935D-7F46-B562-C6B2A54DA83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849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275BF-2059-ADBE-32F3-E520FC297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1011CB-2ED7-9359-57BB-6A9A26665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2E4BA6-351E-CDF0-3B2F-4C939FC15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1E3C84-4D47-6559-2083-ADA5F6F65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09C69D-EAC6-9BD5-448E-1126273CE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10201B-CD65-544C-BE20-8B661737CC9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1040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2D1B5C-898F-D88E-3DEC-A830279D9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757B6D-4C86-F6B1-3494-FF64DA875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CC0FC5-4C96-9647-8054-88CC17233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0EF07B-55A3-C9AF-7174-9A9C38A87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DCB85D-96A2-569B-2FE8-6CA9C57BC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B67823-2144-F943-8C3B-4C7F79A7E17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8098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1B85D-F97E-17DC-CE72-ED855023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5D099F-3533-6156-605F-525640117C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63CA8B-5B26-FD17-7253-A95705DEC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46946E-5CCE-5B88-B453-97E2B3992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3841D2-8683-D2C3-C6FF-8A43CCE20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9DD30B-B3AF-BB42-506A-22FF53CC5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A4FBA5-42E4-054B-9D52-F4297B91968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362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E3594-DF52-4E90-BC65-EB25E98B8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D0F806-3E20-F9BA-60FD-19F561A70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424C25-6B79-E23B-7693-89BADEBA2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CB8FF7-B460-5D17-9F90-DBE58292A5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9845FF-1CAE-EE72-74B1-AD5DE45E42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8260DD6-DFB3-7D53-5977-E3013C60D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56F678-7638-C9A2-659E-F66FDDF8C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BB731A3-67AD-CB11-0689-1BDBDA27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461ADC-BFA6-904B-ADEA-BC7DCA1F2D0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5388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B7E78-EF0D-B568-DE06-86040E78E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0B3797-18FD-079C-FD4B-65405A1C0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14EDCF-B209-136A-F2DD-026AE22A0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EEAD3B-65C2-8BFA-9039-FC5EF6817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CFF398-64BD-0C4C-97F9-19CC343877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5818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3D67CF-1341-E942-EADE-863E67BD6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8458DAD-FD42-01BC-C777-A258FF0C5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C63C53-E848-E4FB-E59F-24EA91942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77F96C-B389-034C-9DEE-A8225BD688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3935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24320-116C-11B3-1015-3B84FE110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BBBDEB-A516-CB05-C224-22CB0E335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FC1B67-4A64-1C25-558C-7D577E4CA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0414BD-7DF4-A249-74A3-FD73B543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6C7689-C7E1-E5C0-8C5A-8D3DB6C59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967DC4-F8AE-59B2-D883-BAF38E244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82C7D3-D088-1D44-AFC6-03B6BC843D1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2342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29A79-6DF0-7397-399E-2D705DD21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CAEEB5-8D85-74BB-F843-6C92687C01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75BD26-0CA2-2801-41ED-E7A00605F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3A7FEA-361F-D265-B806-F8EA08538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DA7CE4-008B-07B1-697A-84123B585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5B85BB-369C-3B59-834A-6837363E7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A3D670-CBE4-3A42-9BDC-B659C74AD67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1117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A2DE1EF-D48D-BA34-D560-98515E0906B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 b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591310E-E7C9-B4D1-00B3-0A2160CFA24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 b="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E9E3D4FD-B820-69BA-BF30-76F74CD8A71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 b="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F55DA2D7-08BC-3B63-862D-F9AE791FCBD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 b="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1B524264-2942-AB62-A5C8-FC43C6264BE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 b="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137AE8CB-9C00-D903-D811-155DACF2425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 b="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B6AD7FE2-FCD5-37EF-E554-4E2F93780077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 b="0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48BA3092-C74C-A9B0-16B9-74DD2DEE89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E2939654-1BC7-4AC1-4B89-C08B84687A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768A61D7-90D0-BB5C-1B7B-AD44622DDC8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15F1166B-75E3-F328-FFDA-94D71D418F1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B66CA5F0-8DF6-3D87-62EE-87485A7A4E7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2A7162AD-66E0-EE4D-86D6-13B082A2D1E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0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0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0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0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0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66985BA-B27A-8060-E941-D5E76CC878C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Exception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2D784BE1-A22D-BBFD-2C8D-FCC605823E7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3600"/>
              <a:t>Compiler</a:t>
            </a:r>
          </a:p>
          <a:p>
            <a:r>
              <a:rPr lang="en-US" altLang="zh-CN" sz="2800"/>
              <a:t>Baojian Hua</a:t>
            </a:r>
          </a:p>
          <a:p>
            <a:r>
              <a:rPr lang="en-US" altLang="zh-CN" sz="240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>
            <a:extLst>
              <a:ext uri="{FF2B5EF4-FFF2-40B4-BE49-F238E27FC236}">
                <a16:creationId xmlns:a16="http://schemas.microsoft.com/office/drawing/2014/main" id="{BB48E755-C4D5-EF9B-C4A1-FF3FE15813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Compiling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try</a:t>
            </a:r>
            <a:r>
              <a:rPr lang="en-US" altLang="zh-CN">
                <a:latin typeface="Arial" panose="020B0604020202020204" pitchFamily="34" charset="0"/>
              </a:rPr>
              <a:t>…</a:t>
            </a:r>
            <a:r>
              <a:rPr lang="en-US" altLang="zh-CN"/>
              <a:t>catch</a:t>
            </a:r>
            <a:r>
              <a:rPr lang="en-US" altLang="zh-CN">
                <a:latin typeface="Arial" panose="020B0604020202020204" pitchFamily="34" charset="0"/>
              </a:rPr>
              <a:t>…”</a:t>
            </a:r>
            <a:endParaRPr lang="en-US" altLang="zh-CN"/>
          </a:p>
        </p:txBody>
      </p:sp>
      <p:graphicFrame>
        <p:nvGraphicFramePr>
          <p:cNvPr id="355331" name="Group 3">
            <a:extLst>
              <a:ext uri="{FF2B5EF4-FFF2-40B4-BE49-F238E27FC236}">
                <a16:creationId xmlns:a16="http://schemas.microsoft.com/office/drawing/2014/main" id="{8C6C50D5-C513-3BBE-6BBE-7CBE7BCC1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301587"/>
              </p:ext>
            </p:extLst>
          </p:nvPr>
        </p:nvGraphicFramePr>
        <p:xfrm>
          <a:off x="6096000" y="1928813"/>
          <a:ext cx="990600" cy="9144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3503321644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rsp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8620877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handler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908108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link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384547"/>
                  </a:ext>
                </a:extLst>
              </a:tr>
            </a:tbl>
          </a:graphicData>
        </a:graphic>
      </p:graphicFrame>
      <p:graphicFrame>
        <p:nvGraphicFramePr>
          <p:cNvPr id="355341" name="Group 13">
            <a:extLst>
              <a:ext uri="{FF2B5EF4-FFF2-40B4-BE49-F238E27FC236}">
                <a16:creationId xmlns:a16="http://schemas.microsoft.com/office/drawing/2014/main" id="{8CB1B081-83CE-CABE-C9B4-A967C388F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920986"/>
              </p:ext>
            </p:extLst>
          </p:nvPr>
        </p:nvGraphicFramePr>
        <p:xfrm>
          <a:off x="6096000" y="3071813"/>
          <a:ext cx="990600" cy="1042988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55621510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rsp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9145976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handler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3644850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link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2279185"/>
                  </a:ext>
                </a:extLst>
              </a:tr>
            </a:tbl>
          </a:graphicData>
        </a:graphic>
      </p:graphicFrame>
      <p:sp>
        <p:nvSpPr>
          <p:cNvPr id="355351" name="Rectangle 23">
            <a:extLst>
              <a:ext uri="{FF2B5EF4-FFF2-40B4-BE49-F238E27FC236}">
                <a16:creationId xmlns:a16="http://schemas.microsoft.com/office/drawing/2014/main" id="{41954830-5AA1-5688-3B44-16CF5E48F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362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5352" name="Rectangle 24">
            <a:extLst>
              <a:ext uri="{FF2B5EF4-FFF2-40B4-BE49-F238E27FC236}">
                <a16:creationId xmlns:a16="http://schemas.microsoft.com/office/drawing/2014/main" id="{98147BAB-E026-9C94-B8F5-78876EBFE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743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5353" name="Rectangle 25">
            <a:extLst>
              <a:ext uri="{FF2B5EF4-FFF2-40B4-BE49-F238E27FC236}">
                <a16:creationId xmlns:a16="http://schemas.microsoft.com/office/drawing/2014/main" id="{476455B4-423B-7176-8D34-24C60A938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124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/>
              <a:t>link</a:t>
            </a:r>
          </a:p>
        </p:txBody>
      </p:sp>
      <p:sp>
        <p:nvSpPr>
          <p:cNvPr id="355354" name="Freeform 26">
            <a:extLst>
              <a:ext uri="{FF2B5EF4-FFF2-40B4-BE49-F238E27FC236}">
                <a16:creationId xmlns:a16="http://schemas.microsoft.com/office/drawing/2014/main" id="{4B58127D-D7A2-E1F4-B88E-69CF62B95700}"/>
              </a:ext>
            </a:extLst>
          </p:cNvPr>
          <p:cNvSpPr>
            <a:spLocks/>
          </p:cNvSpPr>
          <p:nvPr/>
        </p:nvSpPr>
        <p:spPr bwMode="auto">
          <a:xfrm>
            <a:off x="5410200" y="41148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5355" name="Freeform 27">
            <a:extLst>
              <a:ext uri="{FF2B5EF4-FFF2-40B4-BE49-F238E27FC236}">
                <a16:creationId xmlns:a16="http://schemas.microsoft.com/office/drawing/2014/main" id="{6E77D431-7C67-2B65-A41F-5B31A3B9901D}"/>
              </a:ext>
            </a:extLst>
          </p:cNvPr>
          <p:cNvSpPr>
            <a:spLocks/>
          </p:cNvSpPr>
          <p:nvPr/>
        </p:nvSpPr>
        <p:spPr bwMode="auto">
          <a:xfrm>
            <a:off x="7239000" y="35052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5356" name="Freeform 28">
            <a:extLst>
              <a:ext uri="{FF2B5EF4-FFF2-40B4-BE49-F238E27FC236}">
                <a16:creationId xmlns:a16="http://schemas.microsoft.com/office/drawing/2014/main" id="{896F2AD3-EB90-5A69-044F-375317E7B1ED}"/>
              </a:ext>
            </a:extLst>
          </p:cNvPr>
          <p:cNvSpPr>
            <a:spLocks/>
          </p:cNvSpPr>
          <p:nvPr/>
        </p:nvSpPr>
        <p:spPr bwMode="auto">
          <a:xfrm>
            <a:off x="5638800" y="2690813"/>
            <a:ext cx="609600" cy="1219200"/>
          </a:xfrm>
          <a:custGeom>
            <a:avLst/>
            <a:gdLst>
              <a:gd name="T0" fmla="*/ 384 w 384"/>
              <a:gd name="T1" fmla="*/ 696 h 696"/>
              <a:gd name="T2" fmla="*/ 48 w 384"/>
              <a:gd name="T3" fmla="*/ 504 h 696"/>
              <a:gd name="T4" fmla="*/ 96 w 384"/>
              <a:gd name="T5" fmla="*/ 72 h 696"/>
              <a:gd name="T6" fmla="*/ 288 w 384"/>
              <a:gd name="T7" fmla="*/ 72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696">
                <a:moveTo>
                  <a:pt x="384" y="696"/>
                </a:moveTo>
                <a:cubicBezTo>
                  <a:pt x="240" y="652"/>
                  <a:pt x="96" y="608"/>
                  <a:pt x="48" y="504"/>
                </a:cubicBezTo>
                <a:cubicBezTo>
                  <a:pt x="0" y="400"/>
                  <a:pt x="56" y="144"/>
                  <a:pt x="96" y="72"/>
                </a:cubicBezTo>
                <a:cubicBezTo>
                  <a:pt x="136" y="0"/>
                  <a:pt x="256" y="72"/>
                  <a:pt x="288" y="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5357" name="Freeform 29">
            <a:extLst>
              <a:ext uri="{FF2B5EF4-FFF2-40B4-BE49-F238E27FC236}">
                <a16:creationId xmlns:a16="http://schemas.microsoft.com/office/drawing/2014/main" id="{6ECDA1FA-4A74-88BB-02F2-D4EBDCC330CA}"/>
              </a:ext>
            </a:extLst>
          </p:cNvPr>
          <p:cNvSpPr>
            <a:spLocks/>
          </p:cNvSpPr>
          <p:nvPr/>
        </p:nvSpPr>
        <p:spPr bwMode="auto">
          <a:xfrm>
            <a:off x="5791200" y="1852613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5358" name="Rectangle 30">
            <a:extLst>
              <a:ext uri="{FF2B5EF4-FFF2-40B4-BE49-F238E27FC236}">
                <a16:creationId xmlns:a16="http://schemas.microsoft.com/office/drawing/2014/main" id="{5A518122-B646-B4D2-9C37-8B2754A97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6482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 err="1"/>
              <a:t>exn</a:t>
            </a:r>
            <a:endParaRPr lang="en-US" altLang="zh-CN" sz="2000" b="0" dirty="0"/>
          </a:p>
        </p:txBody>
      </p:sp>
      <p:sp>
        <p:nvSpPr>
          <p:cNvPr id="355359" name="Rectangle 31">
            <a:extLst>
              <a:ext uri="{FF2B5EF4-FFF2-40B4-BE49-F238E27FC236}">
                <a16:creationId xmlns:a16="http://schemas.microsoft.com/office/drawing/2014/main" id="{8B3D4DF3-D8A1-7971-8B73-5B995017A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0386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 err="1"/>
              <a:t>rsp</a:t>
            </a:r>
            <a:endParaRPr lang="en-US" altLang="zh-CN" sz="2000" b="0" dirty="0"/>
          </a:p>
        </p:txBody>
      </p:sp>
      <p:sp>
        <p:nvSpPr>
          <p:cNvPr id="355360" name="Freeform 32">
            <a:extLst>
              <a:ext uri="{FF2B5EF4-FFF2-40B4-BE49-F238E27FC236}">
                <a16:creationId xmlns:a16="http://schemas.microsoft.com/office/drawing/2014/main" id="{043BB1C2-1203-BBE2-DA47-2878AE13F9EA}"/>
              </a:ext>
            </a:extLst>
          </p:cNvPr>
          <p:cNvSpPr>
            <a:spLocks/>
          </p:cNvSpPr>
          <p:nvPr/>
        </p:nvSpPr>
        <p:spPr bwMode="auto">
          <a:xfrm>
            <a:off x="7543800" y="2438400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5361" name="Rectangle 33">
            <a:extLst>
              <a:ext uri="{FF2B5EF4-FFF2-40B4-BE49-F238E27FC236}">
                <a16:creationId xmlns:a16="http://schemas.microsoft.com/office/drawing/2014/main" id="{5494E494-9766-ACC1-56E7-53205453E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09800"/>
            <a:ext cx="42672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compile(try s1 catch s2) =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push_exn_frame</a:t>
            </a:r>
            <a:endParaRPr lang="en-US" altLang="zh-CN" sz="2000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exn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-&gt;handler = .Handler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exn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-&gt;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rsp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rsp</a:t>
            </a:r>
            <a:endParaRPr lang="en-US" altLang="zh-CN" sz="2000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compile(s1)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pop_exn_frame</a:t>
            </a:r>
            <a:endParaRPr lang="en-US" altLang="zh-CN" sz="2000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.End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.Handler: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pop_exn_frame</a:t>
            </a:r>
            <a:endParaRPr lang="en-US" altLang="zh-CN" sz="2000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compile(s2)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.End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.End:</a:t>
            </a:r>
          </a:p>
        </p:txBody>
      </p:sp>
      <p:sp>
        <p:nvSpPr>
          <p:cNvPr id="355362" name="AutoShape 34">
            <a:extLst>
              <a:ext uri="{FF2B5EF4-FFF2-40B4-BE49-F238E27FC236}">
                <a16:creationId xmlns:a16="http://schemas.microsoft.com/office/drawing/2014/main" id="{FD4E510A-EBCA-AEDE-AAB3-5786EF622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4290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5363" name="Line 35">
            <a:extLst>
              <a:ext uri="{FF2B5EF4-FFF2-40B4-BE49-F238E27FC236}">
                <a16:creationId xmlns:a16="http://schemas.microsoft.com/office/drawing/2014/main" id="{3CFCDE68-8F56-2BAE-DCC8-9DA81745B0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76400" y="3565526"/>
            <a:ext cx="4572000" cy="1387474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5364" name="Line 36">
            <a:extLst>
              <a:ext uri="{FF2B5EF4-FFF2-40B4-BE49-F238E27FC236}">
                <a16:creationId xmlns:a16="http://schemas.microsoft.com/office/drawing/2014/main" id="{D392B96A-1D98-C0A1-8D35-73845DEAB24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224213"/>
            <a:ext cx="990600" cy="523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5365" name="Text Box 37">
            <a:extLst>
              <a:ext uri="{FF2B5EF4-FFF2-40B4-BE49-F238E27FC236}">
                <a16:creationId xmlns:a16="http://schemas.microsoft.com/office/drawing/2014/main" id="{F5DDADA0-BA97-F953-DC6C-4628B0BE0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590800"/>
            <a:ext cx="1447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0"/>
              <a:t>if s1 does NOT throw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-8.67052E-7 L 6.66667E-6 0.05549 " pathEditMode="relative" ptsTypes="AA">
                                      <p:cBhvr>
                                        <p:cTn id="11" dur="2000" fill="hold"/>
                                        <p:tgtEl>
                                          <p:spTgt spid="3553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5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6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>
            <a:extLst>
              <a:ext uri="{FF2B5EF4-FFF2-40B4-BE49-F238E27FC236}">
                <a16:creationId xmlns:a16="http://schemas.microsoft.com/office/drawing/2014/main" id="{2AFCED49-5782-03E8-DBED-F62D67633E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Compiling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try</a:t>
            </a:r>
            <a:r>
              <a:rPr lang="en-US" altLang="zh-CN">
                <a:latin typeface="Arial" panose="020B0604020202020204" pitchFamily="34" charset="0"/>
              </a:rPr>
              <a:t>…</a:t>
            </a:r>
            <a:r>
              <a:rPr lang="en-US" altLang="zh-CN"/>
              <a:t>catch</a:t>
            </a:r>
            <a:r>
              <a:rPr lang="en-US" altLang="zh-CN">
                <a:latin typeface="Arial" panose="020B0604020202020204" pitchFamily="34" charset="0"/>
              </a:rPr>
              <a:t>…”</a:t>
            </a:r>
            <a:endParaRPr lang="en-US" altLang="zh-CN"/>
          </a:p>
        </p:txBody>
      </p:sp>
      <p:graphicFrame>
        <p:nvGraphicFramePr>
          <p:cNvPr id="356355" name="Group 3">
            <a:extLst>
              <a:ext uri="{FF2B5EF4-FFF2-40B4-BE49-F238E27FC236}">
                <a16:creationId xmlns:a16="http://schemas.microsoft.com/office/drawing/2014/main" id="{41CF4BC3-BAE1-51CC-888D-A5F10A2B15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25326"/>
              </p:ext>
            </p:extLst>
          </p:nvPr>
        </p:nvGraphicFramePr>
        <p:xfrm>
          <a:off x="6096000" y="1928813"/>
          <a:ext cx="990600" cy="9144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396804770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rsp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9389220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handler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075067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link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7144987"/>
                  </a:ext>
                </a:extLst>
              </a:tr>
            </a:tbl>
          </a:graphicData>
        </a:graphic>
      </p:graphicFrame>
      <p:graphicFrame>
        <p:nvGraphicFramePr>
          <p:cNvPr id="356365" name="Group 13">
            <a:extLst>
              <a:ext uri="{FF2B5EF4-FFF2-40B4-BE49-F238E27FC236}">
                <a16:creationId xmlns:a16="http://schemas.microsoft.com/office/drawing/2014/main" id="{7E5C2AAD-ADC9-494C-C8D8-C441CBCE4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70650"/>
              </p:ext>
            </p:extLst>
          </p:nvPr>
        </p:nvGraphicFramePr>
        <p:xfrm>
          <a:off x="6096000" y="3071813"/>
          <a:ext cx="990600" cy="1042988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3936225814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rsp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266655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handler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585882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link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2734268"/>
                  </a:ext>
                </a:extLst>
              </a:tr>
            </a:tbl>
          </a:graphicData>
        </a:graphic>
      </p:graphicFrame>
      <p:sp>
        <p:nvSpPr>
          <p:cNvPr id="356375" name="Rectangle 23">
            <a:extLst>
              <a:ext uri="{FF2B5EF4-FFF2-40B4-BE49-F238E27FC236}">
                <a16:creationId xmlns:a16="http://schemas.microsoft.com/office/drawing/2014/main" id="{8B333F0E-5FDB-CF98-8742-194EC965B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362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6376" name="Rectangle 24">
            <a:extLst>
              <a:ext uri="{FF2B5EF4-FFF2-40B4-BE49-F238E27FC236}">
                <a16:creationId xmlns:a16="http://schemas.microsoft.com/office/drawing/2014/main" id="{88323EC6-F259-BE19-CDB5-7A8611545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743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6377" name="Rectangle 25">
            <a:extLst>
              <a:ext uri="{FF2B5EF4-FFF2-40B4-BE49-F238E27FC236}">
                <a16:creationId xmlns:a16="http://schemas.microsoft.com/office/drawing/2014/main" id="{1A13232B-4382-2167-A74E-53898D0B2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124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/>
              <a:t>link</a:t>
            </a:r>
          </a:p>
        </p:txBody>
      </p:sp>
      <p:sp>
        <p:nvSpPr>
          <p:cNvPr id="356378" name="Freeform 26">
            <a:extLst>
              <a:ext uri="{FF2B5EF4-FFF2-40B4-BE49-F238E27FC236}">
                <a16:creationId xmlns:a16="http://schemas.microsoft.com/office/drawing/2014/main" id="{DD11715A-B889-4C2A-BF4B-F7848BC20F69}"/>
              </a:ext>
            </a:extLst>
          </p:cNvPr>
          <p:cNvSpPr>
            <a:spLocks/>
          </p:cNvSpPr>
          <p:nvPr/>
        </p:nvSpPr>
        <p:spPr bwMode="auto">
          <a:xfrm>
            <a:off x="5410200" y="41148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6379" name="Freeform 27">
            <a:extLst>
              <a:ext uri="{FF2B5EF4-FFF2-40B4-BE49-F238E27FC236}">
                <a16:creationId xmlns:a16="http://schemas.microsoft.com/office/drawing/2014/main" id="{A9A4ED1E-19B4-4D3C-6FD0-0A7DE489C4C1}"/>
              </a:ext>
            </a:extLst>
          </p:cNvPr>
          <p:cNvSpPr>
            <a:spLocks/>
          </p:cNvSpPr>
          <p:nvPr/>
        </p:nvSpPr>
        <p:spPr bwMode="auto">
          <a:xfrm>
            <a:off x="7239000" y="35052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6380" name="Freeform 28">
            <a:extLst>
              <a:ext uri="{FF2B5EF4-FFF2-40B4-BE49-F238E27FC236}">
                <a16:creationId xmlns:a16="http://schemas.microsoft.com/office/drawing/2014/main" id="{7E6AABBB-26F7-F5EF-6AEB-C1DCF00682D0}"/>
              </a:ext>
            </a:extLst>
          </p:cNvPr>
          <p:cNvSpPr>
            <a:spLocks/>
          </p:cNvSpPr>
          <p:nvPr/>
        </p:nvSpPr>
        <p:spPr bwMode="auto">
          <a:xfrm>
            <a:off x="5638800" y="2690813"/>
            <a:ext cx="609600" cy="1219200"/>
          </a:xfrm>
          <a:custGeom>
            <a:avLst/>
            <a:gdLst>
              <a:gd name="T0" fmla="*/ 384 w 384"/>
              <a:gd name="T1" fmla="*/ 696 h 696"/>
              <a:gd name="T2" fmla="*/ 48 w 384"/>
              <a:gd name="T3" fmla="*/ 504 h 696"/>
              <a:gd name="T4" fmla="*/ 96 w 384"/>
              <a:gd name="T5" fmla="*/ 72 h 696"/>
              <a:gd name="T6" fmla="*/ 288 w 384"/>
              <a:gd name="T7" fmla="*/ 72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696">
                <a:moveTo>
                  <a:pt x="384" y="696"/>
                </a:moveTo>
                <a:cubicBezTo>
                  <a:pt x="240" y="652"/>
                  <a:pt x="96" y="608"/>
                  <a:pt x="48" y="504"/>
                </a:cubicBezTo>
                <a:cubicBezTo>
                  <a:pt x="0" y="400"/>
                  <a:pt x="56" y="144"/>
                  <a:pt x="96" y="72"/>
                </a:cubicBezTo>
                <a:cubicBezTo>
                  <a:pt x="136" y="0"/>
                  <a:pt x="256" y="72"/>
                  <a:pt x="288" y="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6381" name="Freeform 29">
            <a:extLst>
              <a:ext uri="{FF2B5EF4-FFF2-40B4-BE49-F238E27FC236}">
                <a16:creationId xmlns:a16="http://schemas.microsoft.com/office/drawing/2014/main" id="{1105E847-9E3B-EBFE-7D97-F7DEA96B6212}"/>
              </a:ext>
            </a:extLst>
          </p:cNvPr>
          <p:cNvSpPr>
            <a:spLocks/>
          </p:cNvSpPr>
          <p:nvPr/>
        </p:nvSpPr>
        <p:spPr bwMode="auto">
          <a:xfrm>
            <a:off x="5791200" y="1852613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6382" name="Rectangle 30">
            <a:extLst>
              <a:ext uri="{FF2B5EF4-FFF2-40B4-BE49-F238E27FC236}">
                <a16:creationId xmlns:a16="http://schemas.microsoft.com/office/drawing/2014/main" id="{1B051941-08DC-FFDA-D965-50BE22155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6482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 err="1"/>
              <a:t>exn</a:t>
            </a:r>
            <a:endParaRPr lang="en-US" altLang="zh-CN" sz="2000" b="0" dirty="0"/>
          </a:p>
        </p:txBody>
      </p:sp>
      <p:sp>
        <p:nvSpPr>
          <p:cNvPr id="356383" name="Rectangle 31">
            <a:extLst>
              <a:ext uri="{FF2B5EF4-FFF2-40B4-BE49-F238E27FC236}">
                <a16:creationId xmlns:a16="http://schemas.microsoft.com/office/drawing/2014/main" id="{F4E6ABDB-6B6B-68F5-029B-79386D6CF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0386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 err="1"/>
              <a:t>rsp</a:t>
            </a:r>
            <a:endParaRPr lang="en-US" altLang="zh-CN" sz="2000" b="0" dirty="0"/>
          </a:p>
        </p:txBody>
      </p:sp>
      <p:sp>
        <p:nvSpPr>
          <p:cNvPr id="356384" name="Freeform 32">
            <a:extLst>
              <a:ext uri="{FF2B5EF4-FFF2-40B4-BE49-F238E27FC236}">
                <a16:creationId xmlns:a16="http://schemas.microsoft.com/office/drawing/2014/main" id="{ECC6A499-7AF2-ED82-92D5-B2843334206D}"/>
              </a:ext>
            </a:extLst>
          </p:cNvPr>
          <p:cNvSpPr>
            <a:spLocks/>
          </p:cNvSpPr>
          <p:nvPr/>
        </p:nvSpPr>
        <p:spPr bwMode="auto">
          <a:xfrm>
            <a:off x="7543800" y="2438400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6385" name="Rectangle 33">
            <a:extLst>
              <a:ext uri="{FF2B5EF4-FFF2-40B4-BE49-F238E27FC236}">
                <a16:creationId xmlns:a16="http://schemas.microsoft.com/office/drawing/2014/main" id="{130AB30E-C0CD-F1B4-2EEE-9DAA7A12A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09800"/>
            <a:ext cx="42672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compile(try s1 catch s2) =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push_exn_frame</a:t>
            </a:r>
            <a:endParaRPr lang="en-US" altLang="zh-CN" sz="2000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xsp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-&gt;handler = .Handler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xsp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-&gt;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rsp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rsp</a:t>
            </a:r>
            <a:endParaRPr lang="en-US" altLang="zh-CN" sz="2000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compile(s1)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pop_exn_frame</a:t>
            </a:r>
            <a:endParaRPr lang="en-US" altLang="zh-CN" sz="2000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.End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.Handler: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pop_exn_frame</a:t>
            </a:r>
            <a:endParaRPr lang="en-US" altLang="zh-CN" sz="2000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compile(s2)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.End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.End:</a:t>
            </a:r>
          </a:p>
        </p:txBody>
      </p:sp>
      <p:sp>
        <p:nvSpPr>
          <p:cNvPr id="356386" name="AutoShape 34">
            <a:extLst>
              <a:ext uri="{FF2B5EF4-FFF2-40B4-BE49-F238E27FC236}">
                <a16:creationId xmlns:a16="http://schemas.microsoft.com/office/drawing/2014/main" id="{164F73CC-8249-694B-B5AC-BAFE7526B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1148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6387" name="Line 35">
            <a:extLst>
              <a:ext uri="{FF2B5EF4-FFF2-40B4-BE49-F238E27FC236}">
                <a16:creationId xmlns:a16="http://schemas.microsoft.com/office/drawing/2014/main" id="{5CBB09E2-5BC1-082C-B485-0F223BEBFA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76400" y="3579812"/>
            <a:ext cx="4419600" cy="13731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6388" name="Line 36">
            <a:extLst>
              <a:ext uri="{FF2B5EF4-FFF2-40B4-BE49-F238E27FC236}">
                <a16:creationId xmlns:a16="http://schemas.microsoft.com/office/drawing/2014/main" id="{826C37B1-3028-6FD8-DFCC-C784C0A344C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224213"/>
            <a:ext cx="990600" cy="523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6389" name="Text Box 37">
            <a:extLst>
              <a:ext uri="{FF2B5EF4-FFF2-40B4-BE49-F238E27FC236}">
                <a16:creationId xmlns:a16="http://schemas.microsoft.com/office/drawing/2014/main" id="{8F1E2C91-A85B-4DBC-421E-88EBBA019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590800"/>
            <a:ext cx="1447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0"/>
              <a:t>if s1 does NOT throw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9977 " pathEditMode="relative" ptsTypes="AA">
                                      <p:cBhvr>
                                        <p:cTn id="6" dur="2000" fill="hold"/>
                                        <p:tgtEl>
                                          <p:spTgt spid="3563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9977 " pathEditMode="relative" ptsTypes="AA">
                                      <p:cBhvr>
                                        <p:cTn id="8" dur="2000" fill="hold"/>
                                        <p:tgtEl>
                                          <p:spTgt spid="3563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356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356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3563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3563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8.67052E-7 L 3.33333E-6 0.0555 " pathEditMode="relative" ptsTypes="AA">
                                      <p:cBhvr>
                                        <p:cTn id="28" dur="2000" fill="hold"/>
                                        <p:tgtEl>
                                          <p:spTgt spid="3563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8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>
            <a:extLst>
              <a:ext uri="{FF2B5EF4-FFF2-40B4-BE49-F238E27FC236}">
                <a16:creationId xmlns:a16="http://schemas.microsoft.com/office/drawing/2014/main" id="{7585EBB2-C8BC-E878-9CB7-C671B8A1CD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Compiling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try</a:t>
            </a:r>
            <a:r>
              <a:rPr lang="en-US" altLang="zh-CN">
                <a:latin typeface="Arial" panose="020B0604020202020204" pitchFamily="34" charset="0"/>
              </a:rPr>
              <a:t>…</a:t>
            </a:r>
            <a:r>
              <a:rPr lang="en-US" altLang="zh-CN"/>
              <a:t>catch</a:t>
            </a:r>
            <a:r>
              <a:rPr lang="en-US" altLang="zh-CN">
                <a:latin typeface="Arial" panose="020B0604020202020204" pitchFamily="34" charset="0"/>
              </a:rPr>
              <a:t>…”</a:t>
            </a:r>
            <a:endParaRPr lang="en-US" altLang="zh-CN"/>
          </a:p>
        </p:txBody>
      </p:sp>
      <p:graphicFrame>
        <p:nvGraphicFramePr>
          <p:cNvPr id="357379" name="Group 3">
            <a:extLst>
              <a:ext uri="{FF2B5EF4-FFF2-40B4-BE49-F238E27FC236}">
                <a16:creationId xmlns:a16="http://schemas.microsoft.com/office/drawing/2014/main" id="{0C3213C7-7071-8B77-7C6A-3790499D7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061149"/>
              </p:ext>
            </p:extLst>
          </p:nvPr>
        </p:nvGraphicFramePr>
        <p:xfrm>
          <a:off x="6096000" y="1928813"/>
          <a:ext cx="990600" cy="9144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17421507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rsp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6622925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handler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5350449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link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155518"/>
                  </a:ext>
                </a:extLst>
              </a:tr>
            </a:tbl>
          </a:graphicData>
        </a:graphic>
      </p:graphicFrame>
      <p:sp>
        <p:nvSpPr>
          <p:cNvPr id="357399" name="Rectangle 23">
            <a:extLst>
              <a:ext uri="{FF2B5EF4-FFF2-40B4-BE49-F238E27FC236}">
                <a16:creationId xmlns:a16="http://schemas.microsoft.com/office/drawing/2014/main" id="{2D3E365F-30D7-A0DC-1A6F-28CA99868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362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7400" name="Rectangle 24">
            <a:extLst>
              <a:ext uri="{FF2B5EF4-FFF2-40B4-BE49-F238E27FC236}">
                <a16:creationId xmlns:a16="http://schemas.microsoft.com/office/drawing/2014/main" id="{F2695ABF-F4F3-B473-5EF9-FA7FE9751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743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7401" name="Rectangle 25">
            <a:extLst>
              <a:ext uri="{FF2B5EF4-FFF2-40B4-BE49-F238E27FC236}">
                <a16:creationId xmlns:a16="http://schemas.microsoft.com/office/drawing/2014/main" id="{68E9AFE8-63A0-F8BA-E09B-5C61BF0C0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124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/>
              <a:t>link</a:t>
            </a:r>
          </a:p>
        </p:txBody>
      </p:sp>
      <p:sp>
        <p:nvSpPr>
          <p:cNvPr id="357402" name="Freeform 26">
            <a:extLst>
              <a:ext uri="{FF2B5EF4-FFF2-40B4-BE49-F238E27FC236}">
                <a16:creationId xmlns:a16="http://schemas.microsoft.com/office/drawing/2014/main" id="{5A57EEF8-DE1F-0F0C-4781-C38436EAE825}"/>
              </a:ext>
            </a:extLst>
          </p:cNvPr>
          <p:cNvSpPr>
            <a:spLocks/>
          </p:cNvSpPr>
          <p:nvPr/>
        </p:nvSpPr>
        <p:spPr bwMode="auto">
          <a:xfrm>
            <a:off x="5410200" y="28194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7403" name="Freeform 27">
            <a:extLst>
              <a:ext uri="{FF2B5EF4-FFF2-40B4-BE49-F238E27FC236}">
                <a16:creationId xmlns:a16="http://schemas.microsoft.com/office/drawing/2014/main" id="{0B334602-94AC-ACED-B469-0AF555CA0642}"/>
              </a:ext>
            </a:extLst>
          </p:cNvPr>
          <p:cNvSpPr>
            <a:spLocks/>
          </p:cNvSpPr>
          <p:nvPr/>
        </p:nvSpPr>
        <p:spPr bwMode="auto">
          <a:xfrm>
            <a:off x="7239000" y="35052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7405" name="Freeform 29">
            <a:extLst>
              <a:ext uri="{FF2B5EF4-FFF2-40B4-BE49-F238E27FC236}">
                <a16:creationId xmlns:a16="http://schemas.microsoft.com/office/drawing/2014/main" id="{FD3056CC-C539-F4E8-4DCC-8AC6C488814E}"/>
              </a:ext>
            </a:extLst>
          </p:cNvPr>
          <p:cNvSpPr>
            <a:spLocks/>
          </p:cNvSpPr>
          <p:nvPr/>
        </p:nvSpPr>
        <p:spPr bwMode="auto">
          <a:xfrm>
            <a:off x="5791200" y="1852613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7406" name="Rectangle 30">
            <a:extLst>
              <a:ext uri="{FF2B5EF4-FFF2-40B4-BE49-F238E27FC236}">
                <a16:creationId xmlns:a16="http://schemas.microsoft.com/office/drawing/2014/main" id="{AF5FD805-30BD-35E9-0D51-380D8BB03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3528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 err="1"/>
              <a:t>exn</a:t>
            </a:r>
            <a:endParaRPr lang="en-US" altLang="zh-CN" sz="2000" b="0" dirty="0"/>
          </a:p>
        </p:txBody>
      </p:sp>
      <p:sp>
        <p:nvSpPr>
          <p:cNvPr id="357407" name="Rectangle 31">
            <a:extLst>
              <a:ext uri="{FF2B5EF4-FFF2-40B4-BE49-F238E27FC236}">
                <a16:creationId xmlns:a16="http://schemas.microsoft.com/office/drawing/2014/main" id="{BE8C8A4E-042E-82D5-6067-10C68A859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0386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 err="1"/>
              <a:t>rsp</a:t>
            </a:r>
            <a:endParaRPr lang="en-US" altLang="zh-CN" sz="2000" b="0" dirty="0"/>
          </a:p>
        </p:txBody>
      </p:sp>
      <p:sp>
        <p:nvSpPr>
          <p:cNvPr id="357408" name="Freeform 32">
            <a:extLst>
              <a:ext uri="{FF2B5EF4-FFF2-40B4-BE49-F238E27FC236}">
                <a16:creationId xmlns:a16="http://schemas.microsoft.com/office/drawing/2014/main" id="{B817EE94-D3F0-3612-202C-70EAA27B9398}"/>
              </a:ext>
            </a:extLst>
          </p:cNvPr>
          <p:cNvSpPr>
            <a:spLocks/>
          </p:cNvSpPr>
          <p:nvPr/>
        </p:nvSpPr>
        <p:spPr bwMode="auto">
          <a:xfrm>
            <a:off x="7543800" y="2438400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7409" name="Rectangle 33">
            <a:extLst>
              <a:ext uri="{FF2B5EF4-FFF2-40B4-BE49-F238E27FC236}">
                <a16:creationId xmlns:a16="http://schemas.microsoft.com/office/drawing/2014/main" id="{17F29453-3DDF-72C3-1F39-7807EA07D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09800"/>
            <a:ext cx="42672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compile(try s1 catch s2) =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push_exn_frame</a:t>
            </a:r>
            <a:endParaRPr lang="en-US" altLang="zh-CN" sz="2000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exn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-&gt;handler = .Handler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exn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-&gt;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rsp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rsp</a:t>
            </a:r>
            <a:endParaRPr lang="en-US" altLang="zh-CN" sz="2000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compile(s1)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pop_exn_frame</a:t>
            </a:r>
            <a:endParaRPr lang="en-US" altLang="zh-CN" sz="2000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.End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.Handler: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pop_exn_frame</a:t>
            </a:r>
            <a:endParaRPr lang="en-US" altLang="zh-CN" sz="2000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compile(s2)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.End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.End:</a:t>
            </a:r>
          </a:p>
        </p:txBody>
      </p:sp>
      <p:sp>
        <p:nvSpPr>
          <p:cNvPr id="357410" name="AutoShape 34">
            <a:extLst>
              <a:ext uri="{FF2B5EF4-FFF2-40B4-BE49-F238E27FC236}">
                <a16:creationId xmlns:a16="http://schemas.microsoft.com/office/drawing/2014/main" id="{DC5A653E-FEC8-4780-9545-1D4ABE30C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6324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7413" name="Text Box 37">
            <a:extLst>
              <a:ext uri="{FF2B5EF4-FFF2-40B4-BE49-F238E27FC236}">
                <a16:creationId xmlns:a16="http://schemas.microsoft.com/office/drawing/2014/main" id="{975424B5-2E75-DC4C-FED4-E36436A11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590800"/>
            <a:ext cx="1447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0"/>
              <a:t>if s1 does NOT throw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>
            <a:extLst>
              <a:ext uri="{FF2B5EF4-FFF2-40B4-BE49-F238E27FC236}">
                <a16:creationId xmlns:a16="http://schemas.microsoft.com/office/drawing/2014/main" id="{2BD603DE-3E06-7064-AE03-D16074D573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Compiling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try</a:t>
            </a:r>
            <a:r>
              <a:rPr lang="en-US" altLang="zh-CN">
                <a:latin typeface="Arial" panose="020B0604020202020204" pitchFamily="34" charset="0"/>
              </a:rPr>
              <a:t>…</a:t>
            </a:r>
            <a:r>
              <a:rPr lang="en-US" altLang="zh-CN"/>
              <a:t>catch</a:t>
            </a:r>
            <a:r>
              <a:rPr lang="en-US" altLang="zh-CN">
                <a:latin typeface="Arial" panose="020B0604020202020204" pitchFamily="34" charset="0"/>
              </a:rPr>
              <a:t>…”</a:t>
            </a:r>
            <a:endParaRPr lang="en-US" altLang="zh-CN"/>
          </a:p>
        </p:txBody>
      </p:sp>
      <p:graphicFrame>
        <p:nvGraphicFramePr>
          <p:cNvPr id="358403" name="Group 3">
            <a:extLst>
              <a:ext uri="{FF2B5EF4-FFF2-40B4-BE49-F238E27FC236}">
                <a16:creationId xmlns:a16="http://schemas.microsoft.com/office/drawing/2014/main" id="{534CD680-E551-30A1-691A-979E56328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033493"/>
              </p:ext>
            </p:extLst>
          </p:nvPr>
        </p:nvGraphicFramePr>
        <p:xfrm>
          <a:off x="6096000" y="1928813"/>
          <a:ext cx="990600" cy="9144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1913749399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rsp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691221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handler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8958005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link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7531912"/>
                  </a:ext>
                </a:extLst>
              </a:tr>
            </a:tbl>
          </a:graphicData>
        </a:graphic>
      </p:graphicFrame>
      <p:graphicFrame>
        <p:nvGraphicFramePr>
          <p:cNvPr id="358413" name="Group 13">
            <a:extLst>
              <a:ext uri="{FF2B5EF4-FFF2-40B4-BE49-F238E27FC236}">
                <a16:creationId xmlns:a16="http://schemas.microsoft.com/office/drawing/2014/main" id="{106DF9A7-99CF-4195-B04C-00024B7E64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457934"/>
              </p:ext>
            </p:extLst>
          </p:nvPr>
        </p:nvGraphicFramePr>
        <p:xfrm>
          <a:off x="6096000" y="3071813"/>
          <a:ext cx="990600" cy="1042988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4105821315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rsp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154058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handler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3485887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link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7647713"/>
                  </a:ext>
                </a:extLst>
              </a:tr>
            </a:tbl>
          </a:graphicData>
        </a:graphic>
      </p:graphicFrame>
      <p:sp>
        <p:nvSpPr>
          <p:cNvPr id="358423" name="Rectangle 23">
            <a:extLst>
              <a:ext uri="{FF2B5EF4-FFF2-40B4-BE49-F238E27FC236}">
                <a16:creationId xmlns:a16="http://schemas.microsoft.com/office/drawing/2014/main" id="{25E94DF1-7A3B-A375-FD9F-923182B23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362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24" name="Rectangle 24">
            <a:extLst>
              <a:ext uri="{FF2B5EF4-FFF2-40B4-BE49-F238E27FC236}">
                <a16:creationId xmlns:a16="http://schemas.microsoft.com/office/drawing/2014/main" id="{2E7A4F34-5017-9D35-E5A1-C360F7D54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743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25" name="Rectangle 25">
            <a:extLst>
              <a:ext uri="{FF2B5EF4-FFF2-40B4-BE49-F238E27FC236}">
                <a16:creationId xmlns:a16="http://schemas.microsoft.com/office/drawing/2014/main" id="{D486AE18-9613-4198-ABE3-149C79827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124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/>
              <a:t>link</a:t>
            </a:r>
          </a:p>
        </p:txBody>
      </p:sp>
      <p:sp>
        <p:nvSpPr>
          <p:cNvPr id="358426" name="Freeform 26">
            <a:extLst>
              <a:ext uri="{FF2B5EF4-FFF2-40B4-BE49-F238E27FC236}">
                <a16:creationId xmlns:a16="http://schemas.microsoft.com/office/drawing/2014/main" id="{5D6412A6-E6A5-C5C4-66C6-7583BE1B73F9}"/>
              </a:ext>
            </a:extLst>
          </p:cNvPr>
          <p:cNvSpPr>
            <a:spLocks/>
          </p:cNvSpPr>
          <p:nvPr/>
        </p:nvSpPr>
        <p:spPr bwMode="auto">
          <a:xfrm>
            <a:off x="5410200" y="41148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27" name="Freeform 27">
            <a:extLst>
              <a:ext uri="{FF2B5EF4-FFF2-40B4-BE49-F238E27FC236}">
                <a16:creationId xmlns:a16="http://schemas.microsoft.com/office/drawing/2014/main" id="{A7AC8EA2-B89E-4136-DB93-CEDA8A45E0A2}"/>
              </a:ext>
            </a:extLst>
          </p:cNvPr>
          <p:cNvSpPr>
            <a:spLocks/>
          </p:cNvSpPr>
          <p:nvPr/>
        </p:nvSpPr>
        <p:spPr bwMode="auto">
          <a:xfrm>
            <a:off x="7239000" y="35052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28" name="Freeform 28">
            <a:extLst>
              <a:ext uri="{FF2B5EF4-FFF2-40B4-BE49-F238E27FC236}">
                <a16:creationId xmlns:a16="http://schemas.microsoft.com/office/drawing/2014/main" id="{411DE87F-7417-DC20-0601-006A34B64D89}"/>
              </a:ext>
            </a:extLst>
          </p:cNvPr>
          <p:cNvSpPr>
            <a:spLocks/>
          </p:cNvSpPr>
          <p:nvPr/>
        </p:nvSpPr>
        <p:spPr bwMode="auto">
          <a:xfrm>
            <a:off x="5638800" y="2690813"/>
            <a:ext cx="609600" cy="1219200"/>
          </a:xfrm>
          <a:custGeom>
            <a:avLst/>
            <a:gdLst>
              <a:gd name="T0" fmla="*/ 384 w 384"/>
              <a:gd name="T1" fmla="*/ 696 h 696"/>
              <a:gd name="T2" fmla="*/ 48 w 384"/>
              <a:gd name="T3" fmla="*/ 504 h 696"/>
              <a:gd name="T4" fmla="*/ 96 w 384"/>
              <a:gd name="T5" fmla="*/ 72 h 696"/>
              <a:gd name="T6" fmla="*/ 288 w 384"/>
              <a:gd name="T7" fmla="*/ 72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696">
                <a:moveTo>
                  <a:pt x="384" y="696"/>
                </a:moveTo>
                <a:cubicBezTo>
                  <a:pt x="240" y="652"/>
                  <a:pt x="96" y="608"/>
                  <a:pt x="48" y="504"/>
                </a:cubicBezTo>
                <a:cubicBezTo>
                  <a:pt x="0" y="400"/>
                  <a:pt x="56" y="144"/>
                  <a:pt x="96" y="72"/>
                </a:cubicBezTo>
                <a:cubicBezTo>
                  <a:pt x="136" y="0"/>
                  <a:pt x="256" y="72"/>
                  <a:pt x="288" y="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29" name="Freeform 29">
            <a:extLst>
              <a:ext uri="{FF2B5EF4-FFF2-40B4-BE49-F238E27FC236}">
                <a16:creationId xmlns:a16="http://schemas.microsoft.com/office/drawing/2014/main" id="{5FFA0FAB-5888-0FC4-5EB9-BF3B6EABE46C}"/>
              </a:ext>
            </a:extLst>
          </p:cNvPr>
          <p:cNvSpPr>
            <a:spLocks/>
          </p:cNvSpPr>
          <p:nvPr/>
        </p:nvSpPr>
        <p:spPr bwMode="auto">
          <a:xfrm>
            <a:off x="5791200" y="1852613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30" name="Rectangle 30">
            <a:extLst>
              <a:ext uri="{FF2B5EF4-FFF2-40B4-BE49-F238E27FC236}">
                <a16:creationId xmlns:a16="http://schemas.microsoft.com/office/drawing/2014/main" id="{41FEA4EB-8986-7F72-2703-820F0EB89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6482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 err="1"/>
              <a:t>exn</a:t>
            </a:r>
            <a:endParaRPr lang="en-US" altLang="zh-CN" sz="2000" b="0" dirty="0"/>
          </a:p>
        </p:txBody>
      </p:sp>
      <p:sp>
        <p:nvSpPr>
          <p:cNvPr id="358431" name="Rectangle 31">
            <a:extLst>
              <a:ext uri="{FF2B5EF4-FFF2-40B4-BE49-F238E27FC236}">
                <a16:creationId xmlns:a16="http://schemas.microsoft.com/office/drawing/2014/main" id="{319D043B-4154-D604-6D9F-36157196C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0386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 err="1"/>
              <a:t>rsp</a:t>
            </a:r>
            <a:endParaRPr lang="en-US" altLang="zh-CN" sz="2000" b="0" dirty="0"/>
          </a:p>
        </p:txBody>
      </p:sp>
      <p:sp>
        <p:nvSpPr>
          <p:cNvPr id="358432" name="Freeform 32">
            <a:extLst>
              <a:ext uri="{FF2B5EF4-FFF2-40B4-BE49-F238E27FC236}">
                <a16:creationId xmlns:a16="http://schemas.microsoft.com/office/drawing/2014/main" id="{0C4F1C61-D7E1-F7CF-7C16-524BEE2078D1}"/>
              </a:ext>
            </a:extLst>
          </p:cNvPr>
          <p:cNvSpPr>
            <a:spLocks/>
          </p:cNvSpPr>
          <p:nvPr/>
        </p:nvSpPr>
        <p:spPr bwMode="auto">
          <a:xfrm>
            <a:off x="7543800" y="2438400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33" name="Rectangle 33">
            <a:extLst>
              <a:ext uri="{FF2B5EF4-FFF2-40B4-BE49-F238E27FC236}">
                <a16:creationId xmlns:a16="http://schemas.microsoft.com/office/drawing/2014/main" id="{DA5E373C-7F85-7564-856A-69A23EDDF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09800"/>
            <a:ext cx="4343400" cy="446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compile(try s1 catch s2) =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push_exn_frame</a:t>
            </a:r>
            <a:endParaRPr lang="en-US" altLang="zh-CN" sz="2000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exn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-&gt;handler = .Handler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exn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-&gt;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rsp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rsp</a:t>
            </a:r>
            <a:endParaRPr lang="en-US" altLang="zh-CN" sz="2000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compile(s1)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pop_exn_frame</a:t>
            </a:r>
            <a:endParaRPr lang="en-US" altLang="zh-CN" sz="2000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.End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.Handler: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pop_exn_frame</a:t>
            </a:r>
            <a:endParaRPr lang="en-US" altLang="zh-CN" sz="2000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compile(s2)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.End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.End:</a:t>
            </a:r>
          </a:p>
        </p:txBody>
      </p:sp>
      <p:sp>
        <p:nvSpPr>
          <p:cNvPr id="358434" name="AutoShape 34">
            <a:extLst>
              <a:ext uri="{FF2B5EF4-FFF2-40B4-BE49-F238E27FC236}">
                <a16:creationId xmlns:a16="http://schemas.microsoft.com/office/drawing/2014/main" id="{0EB1874C-0D0B-E4F8-BCBE-6E06E8A93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7338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35" name="Line 35">
            <a:extLst>
              <a:ext uri="{FF2B5EF4-FFF2-40B4-BE49-F238E27FC236}">
                <a16:creationId xmlns:a16="http://schemas.microsoft.com/office/drawing/2014/main" id="{FECF5AC0-0419-6716-3F75-84DBA3814D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76400" y="3605212"/>
            <a:ext cx="4419600" cy="13477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36" name="Line 36">
            <a:extLst>
              <a:ext uri="{FF2B5EF4-FFF2-40B4-BE49-F238E27FC236}">
                <a16:creationId xmlns:a16="http://schemas.microsoft.com/office/drawing/2014/main" id="{A2CB4633-86AD-7DD6-9763-1F1C9DE81E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3276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37" name="Text Box 37">
            <a:extLst>
              <a:ext uri="{FF2B5EF4-FFF2-40B4-BE49-F238E27FC236}">
                <a16:creationId xmlns:a16="http://schemas.microsoft.com/office/drawing/2014/main" id="{18F5734A-55EA-2C98-030F-9099125ED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590800"/>
            <a:ext cx="1447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0"/>
              <a:t>if s1 does throw!</a:t>
            </a:r>
          </a:p>
        </p:txBody>
      </p:sp>
      <p:sp>
        <p:nvSpPr>
          <p:cNvPr id="358438" name="Rectangle 38">
            <a:extLst>
              <a:ext uri="{FF2B5EF4-FFF2-40B4-BE49-F238E27FC236}">
                <a16:creationId xmlns:a16="http://schemas.microsoft.com/office/drawing/2014/main" id="{9B3AA2F3-E5FB-8003-FB32-9CD65974A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410200"/>
            <a:ext cx="4038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compile(throw) =</a:t>
            </a:r>
          </a:p>
          <a:p>
            <a:pPr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while(</a:t>
            </a:r>
            <a:r>
              <a:rPr lang="en-US" altLang="zh-CN" sz="2000" dirty="0" err="1">
                <a:solidFill>
                  <a:srgbClr val="0432FF"/>
                </a:solidFill>
                <a:latin typeface="Courier New" panose="02070309020205020404" pitchFamily="49" charset="0"/>
              </a:rPr>
              <a:t>exn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-&gt;</a:t>
            </a:r>
            <a:r>
              <a:rPr lang="en-US" altLang="zh-CN" sz="2000" dirty="0" err="1">
                <a:solidFill>
                  <a:srgbClr val="0432FF"/>
                </a:solidFill>
                <a:latin typeface="Courier New" panose="02070309020205020404" pitchFamily="49" charset="0"/>
              </a:rPr>
              <a:t>rsp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!= </a:t>
            </a:r>
            <a:r>
              <a:rPr lang="en-US" altLang="zh-CN" sz="2000" dirty="0" err="1">
                <a:solidFill>
                  <a:srgbClr val="0432FF"/>
                </a:solidFill>
                <a:latin typeface="Courier New" panose="02070309020205020404" pitchFamily="49" charset="0"/>
              </a:rPr>
              <a:t>rsp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dirty="0" err="1">
                <a:solidFill>
                  <a:srgbClr val="0432FF"/>
                </a:solidFill>
                <a:latin typeface="Courier New" panose="02070309020205020404" pitchFamily="49" charset="0"/>
              </a:rPr>
              <a:t>rsp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2000" dirty="0" err="1">
                <a:solidFill>
                  <a:srgbClr val="0432FF"/>
                </a:solidFill>
                <a:latin typeface="Courier New" panose="02070309020205020404" pitchFamily="49" charset="0"/>
              </a:rPr>
              <a:t>rsp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-&gt;link;</a:t>
            </a:r>
          </a:p>
          <a:p>
            <a:pPr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dirty="0" err="1">
                <a:solidFill>
                  <a:srgbClr val="0432FF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dirty="0" err="1">
                <a:solidFill>
                  <a:srgbClr val="0432FF"/>
                </a:solidFill>
                <a:latin typeface="Courier New" panose="02070309020205020404" pitchFamily="49" charset="0"/>
              </a:rPr>
              <a:t>exn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-&gt;handler;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8.67052E-7 L 3.33333E-6 0.15538 " pathEditMode="relative" ptsTypes="AA">
                                      <p:cBhvr>
                                        <p:cTn id="11" dur="2000" fill="hold"/>
                                        <p:tgtEl>
                                          <p:spTgt spid="3584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>
            <a:extLst>
              <a:ext uri="{FF2B5EF4-FFF2-40B4-BE49-F238E27FC236}">
                <a16:creationId xmlns:a16="http://schemas.microsoft.com/office/drawing/2014/main" id="{2AF530C3-FCF8-983B-42F7-D0E17E9651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Compiling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try</a:t>
            </a:r>
            <a:r>
              <a:rPr lang="en-US" altLang="zh-CN">
                <a:latin typeface="Arial" panose="020B0604020202020204" pitchFamily="34" charset="0"/>
              </a:rPr>
              <a:t>…</a:t>
            </a:r>
            <a:r>
              <a:rPr lang="en-US" altLang="zh-CN"/>
              <a:t>catch</a:t>
            </a:r>
            <a:r>
              <a:rPr lang="en-US" altLang="zh-CN">
                <a:latin typeface="Arial" panose="020B0604020202020204" pitchFamily="34" charset="0"/>
              </a:rPr>
              <a:t>…”</a:t>
            </a:r>
            <a:endParaRPr lang="en-US" altLang="zh-CN"/>
          </a:p>
        </p:txBody>
      </p:sp>
      <p:graphicFrame>
        <p:nvGraphicFramePr>
          <p:cNvPr id="359427" name="Group 3">
            <a:extLst>
              <a:ext uri="{FF2B5EF4-FFF2-40B4-BE49-F238E27FC236}">
                <a16:creationId xmlns:a16="http://schemas.microsoft.com/office/drawing/2014/main" id="{B548343A-B082-6E00-618C-852C46845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98614"/>
              </p:ext>
            </p:extLst>
          </p:nvPr>
        </p:nvGraphicFramePr>
        <p:xfrm>
          <a:off x="6096000" y="1928813"/>
          <a:ext cx="990600" cy="9144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892118346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rsp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74432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handler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9837589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link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177878"/>
                  </a:ext>
                </a:extLst>
              </a:tr>
            </a:tbl>
          </a:graphicData>
        </a:graphic>
      </p:graphicFrame>
      <p:graphicFrame>
        <p:nvGraphicFramePr>
          <p:cNvPr id="359437" name="Group 13">
            <a:extLst>
              <a:ext uri="{FF2B5EF4-FFF2-40B4-BE49-F238E27FC236}">
                <a16:creationId xmlns:a16="http://schemas.microsoft.com/office/drawing/2014/main" id="{E8D49800-5830-C833-5725-7FAF39B43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327525"/>
              </p:ext>
            </p:extLst>
          </p:nvPr>
        </p:nvGraphicFramePr>
        <p:xfrm>
          <a:off x="6096000" y="3071813"/>
          <a:ext cx="990600" cy="1042988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120661908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rsp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9851994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handler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1802053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link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535489"/>
                  </a:ext>
                </a:extLst>
              </a:tr>
            </a:tbl>
          </a:graphicData>
        </a:graphic>
      </p:graphicFrame>
      <p:sp>
        <p:nvSpPr>
          <p:cNvPr id="359447" name="Rectangle 23">
            <a:extLst>
              <a:ext uri="{FF2B5EF4-FFF2-40B4-BE49-F238E27FC236}">
                <a16:creationId xmlns:a16="http://schemas.microsoft.com/office/drawing/2014/main" id="{769208BE-6764-005E-331D-8B6FE8655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362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9448" name="Rectangle 24">
            <a:extLst>
              <a:ext uri="{FF2B5EF4-FFF2-40B4-BE49-F238E27FC236}">
                <a16:creationId xmlns:a16="http://schemas.microsoft.com/office/drawing/2014/main" id="{C22FA1AD-5746-AEE3-3390-09F28F01B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743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9449" name="Rectangle 25">
            <a:extLst>
              <a:ext uri="{FF2B5EF4-FFF2-40B4-BE49-F238E27FC236}">
                <a16:creationId xmlns:a16="http://schemas.microsoft.com/office/drawing/2014/main" id="{F2DFC58E-C1C3-99DE-7AB6-28A6F55B2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124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/>
              <a:t>link</a:t>
            </a:r>
          </a:p>
        </p:txBody>
      </p:sp>
      <p:sp>
        <p:nvSpPr>
          <p:cNvPr id="359450" name="Freeform 26">
            <a:extLst>
              <a:ext uri="{FF2B5EF4-FFF2-40B4-BE49-F238E27FC236}">
                <a16:creationId xmlns:a16="http://schemas.microsoft.com/office/drawing/2014/main" id="{4E2DD210-0376-F772-8F34-DE1AC7210906}"/>
              </a:ext>
            </a:extLst>
          </p:cNvPr>
          <p:cNvSpPr>
            <a:spLocks/>
          </p:cNvSpPr>
          <p:nvPr/>
        </p:nvSpPr>
        <p:spPr bwMode="auto">
          <a:xfrm>
            <a:off x="5410200" y="41148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9451" name="Freeform 27">
            <a:extLst>
              <a:ext uri="{FF2B5EF4-FFF2-40B4-BE49-F238E27FC236}">
                <a16:creationId xmlns:a16="http://schemas.microsoft.com/office/drawing/2014/main" id="{FB815461-2185-9FE8-9630-CE8C06D9A4CE}"/>
              </a:ext>
            </a:extLst>
          </p:cNvPr>
          <p:cNvSpPr>
            <a:spLocks/>
          </p:cNvSpPr>
          <p:nvPr/>
        </p:nvSpPr>
        <p:spPr bwMode="auto">
          <a:xfrm>
            <a:off x="7239000" y="35052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9452" name="Freeform 28">
            <a:extLst>
              <a:ext uri="{FF2B5EF4-FFF2-40B4-BE49-F238E27FC236}">
                <a16:creationId xmlns:a16="http://schemas.microsoft.com/office/drawing/2014/main" id="{95427B13-93B3-D84D-72EB-6898BD413195}"/>
              </a:ext>
            </a:extLst>
          </p:cNvPr>
          <p:cNvSpPr>
            <a:spLocks/>
          </p:cNvSpPr>
          <p:nvPr/>
        </p:nvSpPr>
        <p:spPr bwMode="auto">
          <a:xfrm>
            <a:off x="5638800" y="2690813"/>
            <a:ext cx="609600" cy="1219200"/>
          </a:xfrm>
          <a:custGeom>
            <a:avLst/>
            <a:gdLst>
              <a:gd name="T0" fmla="*/ 384 w 384"/>
              <a:gd name="T1" fmla="*/ 696 h 696"/>
              <a:gd name="T2" fmla="*/ 48 w 384"/>
              <a:gd name="T3" fmla="*/ 504 h 696"/>
              <a:gd name="T4" fmla="*/ 96 w 384"/>
              <a:gd name="T5" fmla="*/ 72 h 696"/>
              <a:gd name="T6" fmla="*/ 288 w 384"/>
              <a:gd name="T7" fmla="*/ 72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696">
                <a:moveTo>
                  <a:pt x="384" y="696"/>
                </a:moveTo>
                <a:cubicBezTo>
                  <a:pt x="240" y="652"/>
                  <a:pt x="96" y="608"/>
                  <a:pt x="48" y="504"/>
                </a:cubicBezTo>
                <a:cubicBezTo>
                  <a:pt x="0" y="400"/>
                  <a:pt x="56" y="144"/>
                  <a:pt x="96" y="72"/>
                </a:cubicBezTo>
                <a:cubicBezTo>
                  <a:pt x="136" y="0"/>
                  <a:pt x="256" y="72"/>
                  <a:pt x="288" y="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9453" name="Freeform 29">
            <a:extLst>
              <a:ext uri="{FF2B5EF4-FFF2-40B4-BE49-F238E27FC236}">
                <a16:creationId xmlns:a16="http://schemas.microsoft.com/office/drawing/2014/main" id="{C0C928A4-608F-A7D6-888A-12315EA30EF1}"/>
              </a:ext>
            </a:extLst>
          </p:cNvPr>
          <p:cNvSpPr>
            <a:spLocks/>
          </p:cNvSpPr>
          <p:nvPr/>
        </p:nvSpPr>
        <p:spPr bwMode="auto">
          <a:xfrm>
            <a:off x="5791200" y="1852613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9454" name="Rectangle 30">
            <a:extLst>
              <a:ext uri="{FF2B5EF4-FFF2-40B4-BE49-F238E27FC236}">
                <a16:creationId xmlns:a16="http://schemas.microsoft.com/office/drawing/2014/main" id="{2BA0CFC9-CFB7-5130-865A-E1CD85D59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6482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 err="1"/>
              <a:t>exn</a:t>
            </a:r>
            <a:endParaRPr lang="en-US" altLang="zh-CN" sz="2000" b="0" dirty="0"/>
          </a:p>
        </p:txBody>
      </p:sp>
      <p:sp>
        <p:nvSpPr>
          <p:cNvPr id="359455" name="Rectangle 31">
            <a:extLst>
              <a:ext uri="{FF2B5EF4-FFF2-40B4-BE49-F238E27FC236}">
                <a16:creationId xmlns:a16="http://schemas.microsoft.com/office/drawing/2014/main" id="{958BC9DD-38E8-19BD-2AFD-A5E5731E1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0386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 err="1"/>
              <a:t>rsp</a:t>
            </a:r>
            <a:endParaRPr lang="en-US" altLang="zh-CN" sz="2000" b="0" dirty="0"/>
          </a:p>
        </p:txBody>
      </p:sp>
      <p:sp>
        <p:nvSpPr>
          <p:cNvPr id="359456" name="Freeform 32">
            <a:extLst>
              <a:ext uri="{FF2B5EF4-FFF2-40B4-BE49-F238E27FC236}">
                <a16:creationId xmlns:a16="http://schemas.microsoft.com/office/drawing/2014/main" id="{7CB546D5-2DC9-D119-5EA6-ED827EC9C9DC}"/>
              </a:ext>
            </a:extLst>
          </p:cNvPr>
          <p:cNvSpPr>
            <a:spLocks/>
          </p:cNvSpPr>
          <p:nvPr/>
        </p:nvSpPr>
        <p:spPr bwMode="auto">
          <a:xfrm>
            <a:off x="7543800" y="2438400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9457" name="Rectangle 33">
            <a:extLst>
              <a:ext uri="{FF2B5EF4-FFF2-40B4-BE49-F238E27FC236}">
                <a16:creationId xmlns:a16="http://schemas.microsoft.com/office/drawing/2014/main" id="{24F3F23E-BAC8-F7E9-EBF2-0EB2D844F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09800"/>
            <a:ext cx="4191000" cy="446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compile(try s1 catch s2) =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push_exn_frame</a:t>
            </a:r>
            <a:endParaRPr lang="en-US" altLang="zh-CN" sz="2000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exn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-&gt;handler = .Handler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exn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-&gt;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rsp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rsp</a:t>
            </a:r>
            <a:endParaRPr lang="en-US" altLang="zh-CN" sz="2000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compile(s1)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pop_exn_frame</a:t>
            </a:r>
            <a:endParaRPr lang="en-US" altLang="zh-CN" sz="2000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.End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.Handler: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pop_exn_frame</a:t>
            </a:r>
            <a:endParaRPr lang="en-US" altLang="zh-CN" sz="2000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compile(s2)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.End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.End:</a:t>
            </a:r>
          </a:p>
        </p:txBody>
      </p:sp>
      <p:sp>
        <p:nvSpPr>
          <p:cNvPr id="359458" name="AutoShape 34">
            <a:extLst>
              <a:ext uri="{FF2B5EF4-FFF2-40B4-BE49-F238E27FC236}">
                <a16:creationId xmlns:a16="http://schemas.microsoft.com/office/drawing/2014/main" id="{F62073D3-50AF-8F95-FA8C-ED55DD6D6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181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9459" name="Line 35">
            <a:extLst>
              <a:ext uri="{FF2B5EF4-FFF2-40B4-BE49-F238E27FC236}">
                <a16:creationId xmlns:a16="http://schemas.microsoft.com/office/drawing/2014/main" id="{4380A1FD-1469-FEDF-7B32-6D73056F05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76400" y="3605212"/>
            <a:ext cx="4419600" cy="13477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9460" name="Line 36">
            <a:extLst>
              <a:ext uri="{FF2B5EF4-FFF2-40B4-BE49-F238E27FC236}">
                <a16:creationId xmlns:a16="http://schemas.microsoft.com/office/drawing/2014/main" id="{FEEFEB07-0E3C-EDFA-3DAE-9E378A3EB88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224213"/>
            <a:ext cx="990600" cy="523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9461" name="Text Box 37">
            <a:extLst>
              <a:ext uri="{FF2B5EF4-FFF2-40B4-BE49-F238E27FC236}">
                <a16:creationId xmlns:a16="http://schemas.microsoft.com/office/drawing/2014/main" id="{000E092D-C506-36EF-0FAF-3E29035E4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590800"/>
            <a:ext cx="1447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0"/>
              <a:t>if s1 does throw!</a:t>
            </a:r>
          </a:p>
        </p:txBody>
      </p:sp>
      <p:sp>
        <p:nvSpPr>
          <p:cNvPr id="359462" name="Rectangle 38">
            <a:extLst>
              <a:ext uri="{FF2B5EF4-FFF2-40B4-BE49-F238E27FC236}">
                <a16:creationId xmlns:a16="http://schemas.microsoft.com/office/drawing/2014/main" id="{DC17E56E-E431-89C1-DDEE-E7C654D76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410200"/>
            <a:ext cx="4038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compile(throw) =</a:t>
            </a:r>
          </a:p>
          <a:p>
            <a:pPr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while(</a:t>
            </a:r>
            <a:r>
              <a:rPr lang="en-US" altLang="zh-CN" sz="2000" dirty="0" err="1">
                <a:solidFill>
                  <a:srgbClr val="0432FF"/>
                </a:solidFill>
                <a:latin typeface="Courier New" panose="02070309020205020404" pitchFamily="49" charset="0"/>
              </a:rPr>
              <a:t>exn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-&gt;</a:t>
            </a:r>
            <a:r>
              <a:rPr lang="en-US" altLang="zh-CN" sz="2000" dirty="0" err="1">
                <a:solidFill>
                  <a:srgbClr val="0432FF"/>
                </a:solidFill>
                <a:latin typeface="Courier New" panose="02070309020205020404" pitchFamily="49" charset="0"/>
              </a:rPr>
              <a:t>rsp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!= </a:t>
            </a:r>
            <a:r>
              <a:rPr lang="en-US" altLang="zh-CN" sz="2000" dirty="0" err="1">
                <a:solidFill>
                  <a:srgbClr val="0432FF"/>
                </a:solidFill>
                <a:latin typeface="Courier New" panose="02070309020205020404" pitchFamily="49" charset="0"/>
              </a:rPr>
              <a:t>rsp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dirty="0" err="1">
                <a:solidFill>
                  <a:srgbClr val="0432FF"/>
                </a:solidFill>
                <a:latin typeface="Courier New" panose="02070309020205020404" pitchFamily="49" charset="0"/>
              </a:rPr>
              <a:t>rsp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2000" dirty="0" err="1">
                <a:solidFill>
                  <a:srgbClr val="0432FF"/>
                </a:solidFill>
                <a:latin typeface="Courier New" panose="02070309020205020404" pitchFamily="49" charset="0"/>
              </a:rPr>
              <a:t>rsp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-&gt;link;</a:t>
            </a:r>
          </a:p>
          <a:p>
            <a:pPr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dirty="0" err="1">
                <a:solidFill>
                  <a:srgbClr val="0432FF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dirty="0" err="1">
                <a:solidFill>
                  <a:srgbClr val="0432FF"/>
                </a:solidFill>
                <a:latin typeface="Courier New" panose="02070309020205020404" pitchFamily="49" charset="0"/>
              </a:rPr>
              <a:t>exn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-&gt;handler;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9977 " pathEditMode="relative" ptsTypes="AA">
                                      <p:cBhvr>
                                        <p:cTn id="6" dur="2000" fill="hold"/>
                                        <p:tgtEl>
                                          <p:spTgt spid="3594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9977 " pathEditMode="relative" ptsTypes="AA">
                                      <p:cBhvr>
                                        <p:cTn id="8" dur="2000" fill="hold"/>
                                        <p:tgtEl>
                                          <p:spTgt spid="3594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359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359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3594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359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5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0451" name="Group 3">
            <a:extLst>
              <a:ext uri="{FF2B5EF4-FFF2-40B4-BE49-F238E27FC236}">
                <a16:creationId xmlns:a16="http://schemas.microsoft.com/office/drawing/2014/main" id="{7BE892B1-BDD5-638F-FB50-A209262C5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510273"/>
              </p:ext>
            </p:extLst>
          </p:nvPr>
        </p:nvGraphicFramePr>
        <p:xfrm>
          <a:off x="6096000" y="1928813"/>
          <a:ext cx="990600" cy="9144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4031048392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rsp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122044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handler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9786354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link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468227"/>
                  </a:ext>
                </a:extLst>
              </a:tr>
            </a:tbl>
          </a:graphicData>
        </a:graphic>
      </p:graphicFrame>
      <p:graphicFrame>
        <p:nvGraphicFramePr>
          <p:cNvPr id="360461" name="Group 13">
            <a:extLst>
              <a:ext uri="{FF2B5EF4-FFF2-40B4-BE49-F238E27FC236}">
                <a16:creationId xmlns:a16="http://schemas.microsoft.com/office/drawing/2014/main" id="{A1A62DD6-0472-CFC8-6866-3CDA4D0ECA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609322"/>
              </p:ext>
            </p:extLst>
          </p:nvPr>
        </p:nvGraphicFramePr>
        <p:xfrm>
          <a:off x="6096000" y="3071813"/>
          <a:ext cx="990600" cy="1042988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1002319664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rsp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7453961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handler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8173885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link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796957"/>
                  </a:ext>
                </a:extLst>
              </a:tr>
            </a:tbl>
          </a:graphicData>
        </a:graphic>
      </p:graphicFrame>
      <p:sp>
        <p:nvSpPr>
          <p:cNvPr id="360471" name="Rectangle 23">
            <a:extLst>
              <a:ext uri="{FF2B5EF4-FFF2-40B4-BE49-F238E27FC236}">
                <a16:creationId xmlns:a16="http://schemas.microsoft.com/office/drawing/2014/main" id="{C7E83055-23A5-E359-66EE-8BDBF6A5E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362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0472" name="Rectangle 24">
            <a:extLst>
              <a:ext uri="{FF2B5EF4-FFF2-40B4-BE49-F238E27FC236}">
                <a16:creationId xmlns:a16="http://schemas.microsoft.com/office/drawing/2014/main" id="{09ECF0F0-EDE8-7A1C-752A-1870387DD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743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0473" name="Rectangle 25">
            <a:extLst>
              <a:ext uri="{FF2B5EF4-FFF2-40B4-BE49-F238E27FC236}">
                <a16:creationId xmlns:a16="http://schemas.microsoft.com/office/drawing/2014/main" id="{7B1D6A65-2BD6-E84D-D780-26607E713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124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/>
              <a:t>link</a:t>
            </a:r>
          </a:p>
        </p:txBody>
      </p:sp>
      <p:sp>
        <p:nvSpPr>
          <p:cNvPr id="360474" name="Freeform 26">
            <a:extLst>
              <a:ext uri="{FF2B5EF4-FFF2-40B4-BE49-F238E27FC236}">
                <a16:creationId xmlns:a16="http://schemas.microsoft.com/office/drawing/2014/main" id="{832EE4A2-D893-D6D0-B69A-2290C91E0498}"/>
              </a:ext>
            </a:extLst>
          </p:cNvPr>
          <p:cNvSpPr>
            <a:spLocks/>
          </p:cNvSpPr>
          <p:nvPr/>
        </p:nvSpPr>
        <p:spPr bwMode="auto">
          <a:xfrm>
            <a:off x="5410200" y="28194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0475" name="Freeform 27">
            <a:extLst>
              <a:ext uri="{FF2B5EF4-FFF2-40B4-BE49-F238E27FC236}">
                <a16:creationId xmlns:a16="http://schemas.microsoft.com/office/drawing/2014/main" id="{7F8D7041-E77A-14F6-2C44-FA47B0E6CF26}"/>
              </a:ext>
            </a:extLst>
          </p:cNvPr>
          <p:cNvSpPr>
            <a:spLocks/>
          </p:cNvSpPr>
          <p:nvPr/>
        </p:nvSpPr>
        <p:spPr bwMode="auto">
          <a:xfrm>
            <a:off x="7239000" y="35052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0476" name="Freeform 28">
            <a:extLst>
              <a:ext uri="{FF2B5EF4-FFF2-40B4-BE49-F238E27FC236}">
                <a16:creationId xmlns:a16="http://schemas.microsoft.com/office/drawing/2014/main" id="{E068DEC6-B018-23C4-BE57-18132A20FF04}"/>
              </a:ext>
            </a:extLst>
          </p:cNvPr>
          <p:cNvSpPr>
            <a:spLocks/>
          </p:cNvSpPr>
          <p:nvPr/>
        </p:nvSpPr>
        <p:spPr bwMode="auto">
          <a:xfrm>
            <a:off x="5638800" y="2690813"/>
            <a:ext cx="609600" cy="1219200"/>
          </a:xfrm>
          <a:custGeom>
            <a:avLst/>
            <a:gdLst>
              <a:gd name="T0" fmla="*/ 384 w 384"/>
              <a:gd name="T1" fmla="*/ 696 h 696"/>
              <a:gd name="T2" fmla="*/ 48 w 384"/>
              <a:gd name="T3" fmla="*/ 504 h 696"/>
              <a:gd name="T4" fmla="*/ 96 w 384"/>
              <a:gd name="T5" fmla="*/ 72 h 696"/>
              <a:gd name="T6" fmla="*/ 288 w 384"/>
              <a:gd name="T7" fmla="*/ 72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696">
                <a:moveTo>
                  <a:pt x="384" y="696"/>
                </a:moveTo>
                <a:cubicBezTo>
                  <a:pt x="240" y="652"/>
                  <a:pt x="96" y="608"/>
                  <a:pt x="48" y="504"/>
                </a:cubicBezTo>
                <a:cubicBezTo>
                  <a:pt x="0" y="400"/>
                  <a:pt x="56" y="144"/>
                  <a:pt x="96" y="72"/>
                </a:cubicBezTo>
                <a:cubicBezTo>
                  <a:pt x="136" y="0"/>
                  <a:pt x="256" y="72"/>
                  <a:pt x="288" y="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0477" name="Freeform 29">
            <a:extLst>
              <a:ext uri="{FF2B5EF4-FFF2-40B4-BE49-F238E27FC236}">
                <a16:creationId xmlns:a16="http://schemas.microsoft.com/office/drawing/2014/main" id="{D8983E8D-10D1-C571-96D1-103D03807C81}"/>
              </a:ext>
            </a:extLst>
          </p:cNvPr>
          <p:cNvSpPr>
            <a:spLocks/>
          </p:cNvSpPr>
          <p:nvPr/>
        </p:nvSpPr>
        <p:spPr bwMode="auto">
          <a:xfrm>
            <a:off x="5791200" y="1852613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0478" name="Rectangle 30">
            <a:extLst>
              <a:ext uri="{FF2B5EF4-FFF2-40B4-BE49-F238E27FC236}">
                <a16:creationId xmlns:a16="http://schemas.microsoft.com/office/drawing/2014/main" id="{3CE38550-1F78-5926-8E0A-C4B173986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3528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 err="1"/>
              <a:t>exn</a:t>
            </a:r>
            <a:endParaRPr lang="en-US" altLang="zh-CN" sz="2000" b="0" dirty="0"/>
          </a:p>
        </p:txBody>
      </p:sp>
      <p:sp>
        <p:nvSpPr>
          <p:cNvPr id="360479" name="Rectangle 31">
            <a:extLst>
              <a:ext uri="{FF2B5EF4-FFF2-40B4-BE49-F238E27FC236}">
                <a16:creationId xmlns:a16="http://schemas.microsoft.com/office/drawing/2014/main" id="{CDB0874F-2B22-7E32-68FF-ABAFCEF7C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0386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 err="1"/>
              <a:t>rsp</a:t>
            </a:r>
            <a:endParaRPr lang="en-US" altLang="zh-CN" sz="2000" b="0" dirty="0"/>
          </a:p>
        </p:txBody>
      </p:sp>
      <p:sp>
        <p:nvSpPr>
          <p:cNvPr id="360480" name="Freeform 32">
            <a:extLst>
              <a:ext uri="{FF2B5EF4-FFF2-40B4-BE49-F238E27FC236}">
                <a16:creationId xmlns:a16="http://schemas.microsoft.com/office/drawing/2014/main" id="{5DDE3A23-F62B-CC0B-0D39-D3E012B9CEF4}"/>
              </a:ext>
            </a:extLst>
          </p:cNvPr>
          <p:cNvSpPr>
            <a:spLocks/>
          </p:cNvSpPr>
          <p:nvPr/>
        </p:nvSpPr>
        <p:spPr bwMode="auto">
          <a:xfrm>
            <a:off x="7543800" y="2438400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0481" name="Rectangle 33">
            <a:extLst>
              <a:ext uri="{FF2B5EF4-FFF2-40B4-BE49-F238E27FC236}">
                <a16:creationId xmlns:a16="http://schemas.microsoft.com/office/drawing/2014/main" id="{E825AA20-CED4-CEB8-BF2B-A35296C45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"/>
            <a:ext cx="44196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compile(try {x=3;} 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    catch {print(5);}) =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push_exn_frame</a:t>
            </a:r>
            <a:endParaRPr lang="en-US" altLang="zh-CN" sz="2000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exn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-&gt;handler = .Handler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exn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-&gt;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rsp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rsp</a:t>
            </a:r>
            <a:endParaRPr lang="en-US" altLang="zh-CN" sz="2000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x = 3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pop_exn_frame</a:t>
            </a:r>
            <a:endParaRPr lang="en-US" altLang="zh-CN" sz="2000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.End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.Handler: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pop_exn_frame</a:t>
            </a:r>
            <a:endParaRPr lang="en-US" altLang="zh-CN" sz="2000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print(5)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.End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.End:</a:t>
            </a:r>
          </a:p>
        </p:txBody>
      </p:sp>
      <p:sp>
        <p:nvSpPr>
          <p:cNvPr id="360483" name="Line 35">
            <a:extLst>
              <a:ext uri="{FF2B5EF4-FFF2-40B4-BE49-F238E27FC236}">
                <a16:creationId xmlns:a16="http://schemas.microsoft.com/office/drawing/2014/main" id="{4E660B28-47AE-E509-18CB-AF775CE8095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33600" y="3352800"/>
            <a:ext cx="39624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0484" name="Line 36">
            <a:extLst>
              <a:ext uri="{FF2B5EF4-FFF2-40B4-BE49-F238E27FC236}">
                <a16:creationId xmlns:a16="http://schemas.microsoft.com/office/drawing/2014/main" id="{F5D675AE-185D-A745-82DD-2FF08E1B08A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251200"/>
            <a:ext cx="990600" cy="2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0489" name="Rectangle 41">
            <a:extLst>
              <a:ext uri="{FF2B5EF4-FFF2-40B4-BE49-F238E27FC236}">
                <a16:creationId xmlns:a16="http://schemas.microsoft.com/office/drawing/2014/main" id="{17E8865B-6AF7-F6AC-A5B7-BC90CEF1D0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99138" y="152400"/>
            <a:ext cx="3192462" cy="762000"/>
          </a:xfrm>
          <a:noFill/>
          <a:ln/>
        </p:spPr>
        <p:txBody>
          <a:bodyPr/>
          <a:lstStyle/>
          <a:p>
            <a:r>
              <a:rPr lang="en-US" altLang="zh-CN"/>
              <a:t>Example #1</a:t>
            </a:r>
          </a:p>
        </p:txBody>
      </p:sp>
      <p:sp>
        <p:nvSpPr>
          <p:cNvPr id="360490" name="AutoShape 42">
            <a:extLst>
              <a:ext uri="{FF2B5EF4-FFF2-40B4-BE49-F238E27FC236}">
                <a16:creationId xmlns:a16="http://schemas.microsoft.com/office/drawing/2014/main" id="{F741BB6B-B513-FAEF-ADF3-607D2047F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0668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0491" name="AutoShape 43">
            <a:extLst>
              <a:ext uri="{FF2B5EF4-FFF2-40B4-BE49-F238E27FC236}">
                <a16:creationId xmlns:a16="http://schemas.microsoft.com/office/drawing/2014/main" id="{BACD21DA-993D-D2B6-4B64-436C7D093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4478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0492" name="AutoShape 44">
            <a:extLst>
              <a:ext uri="{FF2B5EF4-FFF2-40B4-BE49-F238E27FC236}">
                <a16:creationId xmlns:a16="http://schemas.microsoft.com/office/drawing/2014/main" id="{19BD5B27-119E-B75D-9576-341E4266F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752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0493" name="AutoShape 45">
            <a:extLst>
              <a:ext uri="{FF2B5EF4-FFF2-40B4-BE49-F238E27FC236}">
                <a16:creationId xmlns:a16="http://schemas.microsoft.com/office/drawing/2014/main" id="{70C41167-E210-F257-D4B2-DEEC736CF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133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0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60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6647 " pathEditMode="relative" ptsTypes="AA">
                                      <p:cBhvr>
                                        <p:cTn id="19" dur="2000" fill="hold"/>
                                        <p:tgtEl>
                                          <p:spTgt spid="3604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6647 " pathEditMode="relative" ptsTypes="AA">
                                      <p:cBhvr>
                                        <p:cTn id="21" dur="2000" fill="hold"/>
                                        <p:tgtEl>
                                          <p:spTgt spid="3604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6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6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6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6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6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7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1474" name="Group 2">
            <a:extLst>
              <a:ext uri="{FF2B5EF4-FFF2-40B4-BE49-F238E27FC236}">
                <a16:creationId xmlns:a16="http://schemas.microsoft.com/office/drawing/2014/main" id="{2A474A20-95A7-DA3F-5C02-09265E222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247292"/>
              </p:ext>
            </p:extLst>
          </p:nvPr>
        </p:nvGraphicFramePr>
        <p:xfrm>
          <a:off x="6096000" y="1928813"/>
          <a:ext cx="990600" cy="9144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3389376759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rsp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3134144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handler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320088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link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913808"/>
                  </a:ext>
                </a:extLst>
              </a:tr>
            </a:tbl>
          </a:graphicData>
        </a:graphic>
      </p:graphicFrame>
      <p:graphicFrame>
        <p:nvGraphicFramePr>
          <p:cNvPr id="361484" name="Group 12">
            <a:extLst>
              <a:ext uri="{FF2B5EF4-FFF2-40B4-BE49-F238E27FC236}">
                <a16:creationId xmlns:a16="http://schemas.microsoft.com/office/drawing/2014/main" id="{79EBEB38-FEC4-87B8-0575-724FE97FC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486385"/>
              </p:ext>
            </p:extLst>
          </p:nvPr>
        </p:nvGraphicFramePr>
        <p:xfrm>
          <a:off x="6096000" y="3071813"/>
          <a:ext cx="990600" cy="1042988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13653806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rsp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7854796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handler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599799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link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8854407"/>
                  </a:ext>
                </a:extLst>
              </a:tr>
            </a:tbl>
          </a:graphicData>
        </a:graphic>
      </p:graphicFrame>
      <p:sp>
        <p:nvSpPr>
          <p:cNvPr id="361494" name="Rectangle 22">
            <a:extLst>
              <a:ext uri="{FF2B5EF4-FFF2-40B4-BE49-F238E27FC236}">
                <a16:creationId xmlns:a16="http://schemas.microsoft.com/office/drawing/2014/main" id="{682145B2-0F6B-3E94-EA90-2EA4BEFB7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362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1495" name="Rectangle 23">
            <a:extLst>
              <a:ext uri="{FF2B5EF4-FFF2-40B4-BE49-F238E27FC236}">
                <a16:creationId xmlns:a16="http://schemas.microsoft.com/office/drawing/2014/main" id="{0F1B3238-DFE9-B604-0F22-87FAD08F8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743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1496" name="Rectangle 24">
            <a:extLst>
              <a:ext uri="{FF2B5EF4-FFF2-40B4-BE49-F238E27FC236}">
                <a16:creationId xmlns:a16="http://schemas.microsoft.com/office/drawing/2014/main" id="{CFD1EB26-9134-3AC2-5A9F-CBCA51AC5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124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/>
              <a:t>link</a:t>
            </a:r>
          </a:p>
        </p:txBody>
      </p:sp>
      <p:sp>
        <p:nvSpPr>
          <p:cNvPr id="361497" name="Freeform 25">
            <a:extLst>
              <a:ext uri="{FF2B5EF4-FFF2-40B4-BE49-F238E27FC236}">
                <a16:creationId xmlns:a16="http://schemas.microsoft.com/office/drawing/2014/main" id="{8FC39093-6B9F-88AA-0754-47806526A11B}"/>
              </a:ext>
            </a:extLst>
          </p:cNvPr>
          <p:cNvSpPr>
            <a:spLocks/>
          </p:cNvSpPr>
          <p:nvPr/>
        </p:nvSpPr>
        <p:spPr bwMode="auto">
          <a:xfrm>
            <a:off x="5410200" y="39624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1498" name="Freeform 26">
            <a:extLst>
              <a:ext uri="{FF2B5EF4-FFF2-40B4-BE49-F238E27FC236}">
                <a16:creationId xmlns:a16="http://schemas.microsoft.com/office/drawing/2014/main" id="{575A5902-C8CF-886F-8D79-821851C0D9A4}"/>
              </a:ext>
            </a:extLst>
          </p:cNvPr>
          <p:cNvSpPr>
            <a:spLocks/>
          </p:cNvSpPr>
          <p:nvPr/>
        </p:nvSpPr>
        <p:spPr bwMode="auto">
          <a:xfrm>
            <a:off x="7239000" y="35052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1499" name="Freeform 27">
            <a:extLst>
              <a:ext uri="{FF2B5EF4-FFF2-40B4-BE49-F238E27FC236}">
                <a16:creationId xmlns:a16="http://schemas.microsoft.com/office/drawing/2014/main" id="{7BAA6111-0E46-CEF2-6E50-E9F12083F0A1}"/>
              </a:ext>
            </a:extLst>
          </p:cNvPr>
          <p:cNvSpPr>
            <a:spLocks/>
          </p:cNvSpPr>
          <p:nvPr/>
        </p:nvSpPr>
        <p:spPr bwMode="auto">
          <a:xfrm>
            <a:off x="5638800" y="2690813"/>
            <a:ext cx="609600" cy="1219200"/>
          </a:xfrm>
          <a:custGeom>
            <a:avLst/>
            <a:gdLst>
              <a:gd name="T0" fmla="*/ 384 w 384"/>
              <a:gd name="T1" fmla="*/ 696 h 696"/>
              <a:gd name="T2" fmla="*/ 48 w 384"/>
              <a:gd name="T3" fmla="*/ 504 h 696"/>
              <a:gd name="T4" fmla="*/ 96 w 384"/>
              <a:gd name="T5" fmla="*/ 72 h 696"/>
              <a:gd name="T6" fmla="*/ 288 w 384"/>
              <a:gd name="T7" fmla="*/ 72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696">
                <a:moveTo>
                  <a:pt x="384" y="696"/>
                </a:moveTo>
                <a:cubicBezTo>
                  <a:pt x="240" y="652"/>
                  <a:pt x="96" y="608"/>
                  <a:pt x="48" y="504"/>
                </a:cubicBezTo>
                <a:cubicBezTo>
                  <a:pt x="0" y="400"/>
                  <a:pt x="56" y="144"/>
                  <a:pt x="96" y="72"/>
                </a:cubicBezTo>
                <a:cubicBezTo>
                  <a:pt x="136" y="0"/>
                  <a:pt x="256" y="72"/>
                  <a:pt x="288" y="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1500" name="Freeform 28">
            <a:extLst>
              <a:ext uri="{FF2B5EF4-FFF2-40B4-BE49-F238E27FC236}">
                <a16:creationId xmlns:a16="http://schemas.microsoft.com/office/drawing/2014/main" id="{DD756D1B-47FA-8421-B347-533928156EDB}"/>
              </a:ext>
            </a:extLst>
          </p:cNvPr>
          <p:cNvSpPr>
            <a:spLocks/>
          </p:cNvSpPr>
          <p:nvPr/>
        </p:nvSpPr>
        <p:spPr bwMode="auto">
          <a:xfrm>
            <a:off x="5791200" y="1852613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1501" name="Rectangle 29">
            <a:extLst>
              <a:ext uri="{FF2B5EF4-FFF2-40B4-BE49-F238E27FC236}">
                <a16:creationId xmlns:a16="http://schemas.microsoft.com/office/drawing/2014/main" id="{321C1797-A6FD-A487-D19E-009EA46C6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4958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 err="1"/>
              <a:t>exn</a:t>
            </a:r>
            <a:endParaRPr lang="en-US" altLang="zh-CN" sz="2000" b="0" dirty="0"/>
          </a:p>
        </p:txBody>
      </p:sp>
      <p:sp>
        <p:nvSpPr>
          <p:cNvPr id="361502" name="Rectangle 30">
            <a:extLst>
              <a:ext uri="{FF2B5EF4-FFF2-40B4-BE49-F238E27FC236}">
                <a16:creationId xmlns:a16="http://schemas.microsoft.com/office/drawing/2014/main" id="{3D90B521-7B32-44E7-92D2-FF29F67CE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0386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 err="1"/>
              <a:t>rsp</a:t>
            </a:r>
            <a:endParaRPr lang="en-US" altLang="zh-CN" sz="2000" b="0" dirty="0"/>
          </a:p>
        </p:txBody>
      </p:sp>
      <p:sp>
        <p:nvSpPr>
          <p:cNvPr id="361503" name="Freeform 31">
            <a:extLst>
              <a:ext uri="{FF2B5EF4-FFF2-40B4-BE49-F238E27FC236}">
                <a16:creationId xmlns:a16="http://schemas.microsoft.com/office/drawing/2014/main" id="{592EC7CA-E3EC-4B72-FC09-229E3D97364A}"/>
              </a:ext>
            </a:extLst>
          </p:cNvPr>
          <p:cNvSpPr>
            <a:spLocks/>
          </p:cNvSpPr>
          <p:nvPr/>
        </p:nvSpPr>
        <p:spPr bwMode="auto">
          <a:xfrm>
            <a:off x="7543800" y="2438400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1504" name="Rectangle 32">
            <a:extLst>
              <a:ext uri="{FF2B5EF4-FFF2-40B4-BE49-F238E27FC236}">
                <a16:creationId xmlns:a16="http://schemas.microsoft.com/office/drawing/2014/main" id="{A6865240-680B-277D-A18D-DEA570AF0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"/>
            <a:ext cx="44196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compile(try {x=3;} 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    catch {print(5);}) =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push_exn_frame</a:t>
            </a:r>
            <a:endParaRPr lang="en-US" altLang="zh-CN" sz="2000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exn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-&gt;handler = .Handler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exn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-&gt;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rsp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rsp</a:t>
            </a:r>
            <a:endParaRPr lang="en-US" altLang="zh-CN" sz="2000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x = 3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pop_exn_frame</a:t>
            </a:r>
            <a:endParaRPr lang="en-US" altLang="zh-CN" sz="2000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.End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.Handler: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pop a handler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print(5)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.End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.End:</a:t>
            </a:r>
          </a:p>
        </p:txBody>
      </p:sp>
      <p:sp>
        <p:nvSpPr>
          <p:cNvPr id="361506" name="Line 34">
            <a:extLst>
              <a:ext uri="{FF2B5EF4-FFF2-40B4-BE49-F238E27FC236}">
                <a16:creationId xmlns:a16="http://schemas.microsoft.com/office/drawing/2014/main" id="{B98997F9-0675-4A38-9A93-4A26F152F38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33600" y="3376613"/>
            <a:ext cx="4114800" cy="2047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1507" name="Line 35">
            <a:extLst>
              <a:ext uri="{FF2B5EF4-FFF2-40B4-BE49-F238E27FC236}">
                <a16:creationId xmlns:a16="http://schemas.microsoft.com/office/drawing/2014/main" id="{0B167E0B-5865-7CB5-33CD-A65BB8388339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251200"/>
            <a:ext cx="990600" cy="2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1510" name="Rectangle 38">
            <a:extLst>
              <a:ext uri="{FF2B5EF4-FFF2-40B4-BE49-F238E27FC236}">
                <a16:creationId xmlns:a16="http://schemas.microsoft.com/office/drawing/2014/main" id="{82628BE1-3F28-2056-C377-D47F4827EE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99138" y="152400"/>
            <a:ext cx="3192462" cy="762000"/>
          </a:xfrm>
          <a:noFill/>
          <a:ln/>
        </p:spPr>
        <p:txBody>
          <a:bodyPr/>
          <a:lstStyle/>
          <a:p>
            <a:r>
              <a:rPr lang="en-US" altLang="zh-CN"/>
              <a:t>Example #1</a:t>
            </a:r>
          </a:p>
        </p:txBody>
      </p:sp>
      <p:sp>
        <p:nvSpPr>
          <p:cNvPr id="361511" name="AutoShape 39">
            <a:extLst>
              <a:ext uri="{FF2B5EF4-FFF2-40B4-BE49-F238E27FC236}">
                <a16:creationId xmlns:a16="http://schemas.microsoft.com/office/drawing/2014/main" id="{DBF7CD55-977D-EF99-AFCC-B05FDB24F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514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1512" name="AutoShape 40">
            <a:extLst>
              <a:ext uri="{FF2B5EF4-FFF2-40B4-BE49-F238E27FC236}">
                <a16:creationId xmlns:a16="http://schemas.microsoft.com/office/drawing/2014/main" id="{B3BF63F9-01D7-9CCA-17E3-690644EB8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895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1513" name="AutoShape 41">
            <a:extLst>
              <a:ext uri="{FF2B5EF4-FFF2-40B4-BE49-F238E27FC236}">
                <a16:creationId xmlns:a16="http://schemas.microsoft.com/office/drawing/2014/main" id="{357A229C-832C-9718-31B0-382C5AA28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7244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7757 " pathEditMode="relative" ptsTypes="AA">
                                      <p:cBhvr>
                                        <p:cTn id="11" dur="2000" fill="hold"/>
                                        <p:tgtEl>
                                          <p:spTgt spid="3614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7757 " pathEditMode="relative" ptsTypes="AA">
                                      <p:cBhvr>
                                        <p:cTn id="13" dur="2000" fill="hold"/>
                                        <p:tgtEl>
                                          <p:spTgt spid="3615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3614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3614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3615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3615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6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6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50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2498" name="Group 2">
            <a:extLst>
              <a:ext uri="{FF2B5EF4-FFF2-40B4-BE49-F238E27FC236}">
                <a16:creationId xmlns:a16="http://schemas.microsoft.com/office/drawing/2014/main" id="{B6A9DCAE-D007-FB8C-ACD0-D87A84D87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250608"/>
              </p:ext>
            </p:extLst>
          </p:nvPr>
        </p:nvGraphicFramePr>
        <p:xfrm>
          <a:off x="6096000" y="1928813"/>
          <a:ext cx="990600" cy="9144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1619603717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rsp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730488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handler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768147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link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9474220"/>
                  </a:ext>
                </a:extLst>
              </a:tr>
            </a:tbl>
          </a:graphicData>
        </a:graphic>
      </p:graphicFrame>
      <p:graphicFrame>
        <p:nvGraphicFramePr>
          <p:cNvPr id="362508" name="Group 12">
            <a:extLst>
              <a:ext uri="{FF2B5EF4-FFF2-40B4-BE49-F238E27FC236}">
                <a16:creationId xmlns:a16="http://schemas.microsoft.com/office/drawing/2014/main" id="{35AE05E7-9716-07BE-ED84-BA239AA270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311681"/>
              </p:ext>
            </p:extLst>
          </p:nvPr>
        </p:nvGraphicFramePr>
        <p:xfrm>
          <a:off x="6096000" y="3071813"/>
          <a:ext cx="990600" cy="1042988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3494801421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rsp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2902924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handler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7681694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link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4288753"/>
                  </a:ext>
                </a:extLst>
              </a:tr>
            </a:tbl>
          </a:graphicData>
        </a:graphic>
      </p:graphicFrame>
      <p:sp>
        <p:nvSpPr>
          <p:cNvPr id="362518" name="Rectangle 22">
            <a:extLst>
              <a:ext uri="{FF2B5EF4-FFF2-40B4-BE49-F238E27FC236}">
                <a16:creationId xmlns:a16="http://schemas.microsoft.com/office/drawing/2014/main" id="{A05EEBF0-A65F-47DD-0037-5E6F886DB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362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2519" name="Rectangle 23">
            <a:extLst>
              <a:ext uri="{FF2B5EF4-FFF2-40B4-BE49-F238E27FC236}">
                <a16:creationId xmlns:a16="http://schemas.microsoft.com/office/drawing/2014/main" id="{E5430A6D-AAE9-FF5C-3D3B-EDB78C7F9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743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2520" name="Rectangle 24">
            <a:extLst>
              <a:ext uri="{FF2B5EF4-FFF2-40B4-BE49-F238E27FC236}">
                <a16:creationId xmlns:a16="http://schemas.microsoft.com/office/drawing/2014/main" id="{2012723D-B885-94E5-430A-09406DA35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124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/>
              <a:t>link</a:t>
            </a:r>
          </a:p>
        </p:txBody>
      </p:sp>
      <p:sp>
        <p:nvSpPr>
          <p:cNvPr id="362521" name="Freeform 25">
            <a:extLst>
              <a:ext uri="{FF2B5EF4-FFF2-40B4-BE49-F238E27FC236}">
                <a16:creationId xmlns:a16="http://schemas.microsoft.com/office/drawing/2014/main" id="{1B85C712-C297-D9F8-FE39-A2ED33A2AB32}"/>
              </a:ext>
            </a:extLst>
          </p:cNvPr>
          <p:cNvSpPr>
            <a:spLocks/>
          </p:cNvSpPr>
          <p:nvPr/>
        </p:nvSpPr>
        <p:spPr bwMode="auto">
          <a:xfrm>
            <a:off x="5410200" y="28194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2522" name="Freeform 26">
            <a:extLst>
              <a:ext uri="{FF2B5EF4-FFF2-40B4-BE49-F238E27FC236}">
                <a16:creationId xmlns:a16="http://schemas.microsoft.com/office/drawing/2014/main" id="{EDF23155-74FF-B2EA-4F8A-C28FFB92CB8D}"/>
              </a:ext>
            </a:extLst>
          </p:cNvPr>
          <p:cNvSpPr>
            <a:spLocks/>
          </p:cNvSpPr>
          <p:nvPr/>
        </p:nvSpPr>
        <p:spPr bwMode="auto">
          <a:xfrm>
            <a:off x="7239000" y="35052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2523" name="Freeform 27">
            <a:extLst>
              <a:ext uri="{FF2B5EF4-FFF2-40B4-BE49-F238E27FC236}">
                <a16:creationId xmlns:a16="http://schemas.microsoft.com/office/drawing/2014/main" id="{616B3518-0785-5079-9CF4-BA497208199D}"/>
              </a:ext>
            </a:extLst>
          </p:cNvPr>
          <p:cNvSpPr>
            <a:spLocks/>
          </p:cNvSpPr>
          <p:nvPr/>
        </p:nvSpPr>
        <p:spPr bwMode="auto">
          <a:xfrm>
            <a:off x="5638800" y="2690813"/>
            <a:ext cx="609600" cy="1219200"/>
          </a:xfrm>
          <a:custGeom>
            <a:avLst/>
            <a:gdLst>
              <a:gd name="T0" fmla="*/ 384 w 384"/>
              <a:gd name="T1" fmla="*/ 696 h 696"/>
              <a:gd name="T2" fmla="*/ 48 w 384"/>
              <a:gd name="T3" fmla="*/ 504 h 696"/>
              <a:gd name="T4" fmla="*/ 96 w 384"/>
              <a:gd name="T5" fmla="*/ 72 h 696"/>
              <a:gd name="T6" fmla="*/ 288 w 384"/>
              <a:gd name="T7" fmla="*/ 72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696">
                <a:moveTo>
                  <a:pt x="384" y="696"/>
                </a:moveTo>
                <a:cubicBezTo>
                  <a:pt x="240" y="652"/>
                  <a:pt x="96" y="608"/>
                  <a:pt x="48" y="504"/>
                </a:cubicBezTo>
                <a:cubicBezTo>
                  <a:pt x="0" y="400"/>
                  <a:pt x="56" y="144"/>
                  <a:pt x="96" y="72"/>
                </a:cubicBezTo>
                <a:cubicBezTo>
                  <a:pt x="136" y="0"/>
                  <a:pt x="256" y="72"/>
                  <a:pt x="288" y="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2524" name="Freeform 28">
            <a:extLst>
              <a:ext uri="{FF2B5EF4-FFF2-40B4-BE49-F238E27FC236}">
                <a16:creationId xmlns:a16="http://schemas.microsoft.com/office/drawing/2014/main" id="{832CB76A-AD0E-046A-75AD-79F213FF4E90}"/>
              </a:ext>
            </a:extLst>
          </p:cNvPr>
          <p:cNvSpPr>
            <a:spLocks/>
          </p:cNvSpPr>
          <p:nvPr/>
        </p:nvSpPr>
        <p:spPr bwMode="auto">
          <a:xfrm>
            <a:off x="5791200" y="1852613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2525" name="Rectangle 29">
            <a:extLst>
              <a:ext uri="{FF2B5EF4-FFF2-40B4-BE49-F238E27FC236}">
                <a16:creationId xmlns:a16="http://schemas.microsoft.com/office/drawing/2014/main" id="{A4AF663D-9881-EFE5-09D3-F78033D30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3528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 err="1"/>
              <a:t>exn</a:t>
            </a:r>
            <a:endParaRPr lang="en-US" altLang="zh-CN" sz="2000" b="0" dirty="0"/>
          </a:p>
        </p:txBody>
      </p:sp>
      <p:sp>
        <p:nvSpPr>
          <p:cNvPr id="362526" name="Rectangle 30">
            <a:extLst>
              <a:ext uri="{FF2B5EF4-FFF2-40B4-BE49-F238E27FC236}">
                <a16:creationId xmlns:a16="http://schemas.microsoft.com/office/drawing/2014/main" id="{20FB6851-0219-2100-7581-56F33E401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0386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 err="1"/>
              <a:t>rsp</a:t>
            </a:r>
            <a:endParaRPr lang="en-US" altLang="zh-CN" sz="2000" b="0" dirty="0"/>
          </a:p>
        </p:txBody>
      </p:sp>
      <p:sp>
        <p:nvSpPr>
          <p:cNvPr id="362527" name="Freeform 31">
            <a:extLst>
              <a:ext uri="{FF2B5EF4-FFF2-40B4-BE49-F238E27FC236}">
                <a16:creationId xmlns:a16="http://schemas.microsoft.com/office/drawing/2014/main" id="{164B39FF-B539-7D68-EE37-D7153C0A77B0}"/>
              </a:ext>
            </a:extLst>
          </p:cNvPr>
          <p:cNvSpPr>
            <a:spLocks/>
          </p:cNvSpPr>
          <p:nvPr/>
        </p:nvSpPr>
        <p:spPr bwMode="auto">
          <a:xfrm>
            <a:off x="7543800" y="2438400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2528" name="Rectangle 32">
            <a:extLst>
              <a:ext uri="{FF2B5EF4-FFF2-40B4-BE49-F238E27FC236}">
                <a16:creationId xmlns:a16="http://schemas.microsoft.com/office/drawing/2014/main" id="{B1B9B401-32AC-E09B-EAA4-EB6BD9F89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"/>
            <a:ext cx="48768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compile(try {throw;} 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    catch {print(5);}) =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push_exn_frame</a:t>
            </a:r>
            <a:endParaRPr lang="en-US" altLang="zh-CN" sz="2000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exn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-&gt;handler = .Handler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exn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-&gt;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rsp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rsp</a:t>
            </a:r>
            <a:endParaRPr lang="en-US" altLang="zh-CN" sz="2000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// stack unwinding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pop_exn_frame</a:t>
            </a:r>
            <a:endParaRPr lang="en-US" altLang="zh-CN" sz="2000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.End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.Handler: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pop_exn_rame</a:t>
            </a:r>
            <a:endParaRPr lang="en-US" altLang="zh-CN" sz="2000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print(5)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.End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.End:</a:t>
            </a:r>
          </a:p>
        </p:txBody>
      </p:sp>
      <p:sp>
        <p:nvSpPr>
          <p:cNvPr id="362529" name="Line 33">
            <a:extLst>
              <a:ext uri="{FF2B5EF4-FFF2-40B4-BE49-F238E27FC236}">
                <a16:creationId xmlns:a16="http://schemas.microsoft.com/office/drawing/2014/main" id="{B05538D1-2190-8DFD-2AD7-9BD84A6110E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33600" y="3352800"/>
            <a:ext cx="40386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2530" name="Line 34">
            <a:extLst>
              <a:ext uri="{FF2B5EF4-FFF2-40B4-BE49-F238E27FC236}">
                <a16:creationId xmlns:a16="http://schemas.microsoft.com/office/drawing/2014/main" id="{BC9C379C-9038-81D5-5A7D-EA065EBEA23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200400"/>
            <a:ext cx="990600" cy="76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2533" name="Rectangle 37">
            <a:extLst>
              <a:ext uri="{FF2B5EF4-FFF2-40B4-BE49-F238E27FC236}">
                <a16:creationId xmlns:a16="http://schemas.microsoft.com/office/drawing/2014/main" id="{C3C6A4E7-540D-E42F-43A1-B604F8C369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99138" y="152400"/>
            <a:ext cx="3192462" cy="762000"/>
          </a:xfrm>
          <a:noFill/>
          <a:ln/>
        </p:spPr>
        <p:txBody>
          <a:bodyPr/>
          <a:lstStyle/>
          <a:p>
            <a:r>
              <a:rPr lang="en-US" altLang="zh-CN"/>
              <a:t>Example #2</a:t>
            </a:r>
          </a:p>
        </p:txBody>
      </p:sp>
      <p:sp>
        <p:nvSpPr>
          <p:cNvPr id="362534" name="AutoShape 38">
            <a:extLst>
              <a:ext uri="{FF2B5EF4-FFF2-40B4-BE49-F238E27FC236}">
                <a16:creationId xmlns:a16="http://schemas.microsoft.com/office/drawing/2014/main" id="{6B19E24C-7897-0AAA-6D00-F3AB10F7B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0668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2535" name="AutoShape 39">
            <a:extLst>
              <a:ext uri="{FF2B5EF4-FFF2-40B4-BE49-F238E27FC236}">
                <a16:creationId xmlns:a16="http://schemas.microsoft.com/office/drawing/2014/main" id="{06C3C3CE-BB83-3CDC-8145-93DF4120B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4478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2536" name="AutoShape 40">
            <a:extLst>
              <a:ext uri="{FF2B5EF4-FFF2-40B4-BE49-F238E27FC236}">
                <a16:creationId xmlns:a16="http://schemas.microsoft.com/office/drawing/2014/main" id="{76D3F2F8-A12A-1F24-DB18-B30417234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8288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2537" name="AutoShape 41">
            <a:extLst>
              <a:ext uri="{FF2B5EF4-FFF2-40B4-BE49-F238E27FC236}">
                <a16:creationId xmlns:a16="http://schemas.microsoft.com/office/drawing/2014/main" id="{FE983457-B6AB-3747-FF31-FB7162F06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133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2539" name="AutoShape 43">
            <a:extLst>
              <a:ext uri="{FF2B5EF4-FFF2-40B4-BE49-F238E27FC236}">
                <a16:creationId xmlns:a16="http://schemas.microsoft.com/office/drawing/2014/main" id="{1D66DE00-9E2C-D012-7D3C-9691B47C1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276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2540" name="AutoShape 44">
            <a:extLst>
              <a:ext uri="{FF2B5EF4-FFF2-40B4-BE49-F238E27FC236}">
                <a16:creationId xmlns:a16="http://schemas.microsoft.com/office/drawing/2014/main" id="{4FDF87BE-F850-7A36-9C4F-1441CD64B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657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Rectangle 38">
            <a:extLst>
              <a:ext uri="{FF2B5EF4-FFF2-40B4-BE49-F238E27FC236}">
                <a16:creationId xmlns:a16="http://schemas.microsoft.com/office/drawing/2014/main" id="{A734ADC3-63CE-8565-3DFA-BCC35C822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410200"/>
            <a:ext cx="4038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compile(throw) =</a:t>
            </a:r>
          </a:p>
          <a:p>
            <a:pPr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while(</a:t>
            </a:r>
            <a:r>
              <a:rPr lang="en-US" altLang="zh-CN" sz="2000" dirty="0" err="1">
                <a:solidFill>
                  <a:srgbClr val="0432FF"/>
                </a:solidFill>
                <a:latin typeface="Courier New" panose="02070309020205020404" pitchFamily="49" charset="0"/>
              </a:rPr>
              <a:t>exn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-&gt;</a:t>
            </a:r>
            <a:r>
              <a:rPr lang="en-US" altLang="zh-CN" sz="2000" dirty="0" err="1">
                <a:solidFill>
                  <a:srgbClr val="0432FF"/>
                </a:solidFill>
                <a:latin typeface="Courier New" panose="02070309020205020404" pitchFamily="49" charset="0"/>
              </a:rPr>
              <a:t>rsp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!= </a:t>
            </a:r>
            <a:r>
              <a:rPr lang="en-US" altLang="zh-CN" sz="2000" dirty="0" err="1">
                <a:solidFill>
                  <a:srgbClr val="0432FF"/>
                </a:solidFill>
                <a:latin typeface="Courier New" panose="02070309020205020404" pitchFamily="49" charset="0"/>
              </a:rPr>
              <a:t>rsp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dirty="0" err="1">
                <a:solidFill>
                  <a:srgbClr val="0432FF"/>
                </a:solidFill>
                <a:latin typeface="Courier New" panose="02070309020205020404" pitchFamily="49" charset="0"/>
              </a:rPr>
              <a:t>rsp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2000" dirty="0" err="1">
                <a:solidFill>
                  <a:srgbClr val="0432FF"/>
                </a:solidFill>
                <a:latin typeface="Courier New" panose="02070309020205020404" pitchFamily="49" charset="0"/>
              </a:rPr>
              <a:t>rsp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-&gt;link;</a:t>
            </a:r>
          </a:p>
          <a:p>
            <a:pPr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dirty="0" err="1">
                <a:solidFill>
                  <a:srgbClr val="0432FF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dirty="0" err="1">
                <a:solidFill>
                  <a:srgbClr val="0432FF"/>
                </a:solidFill>
                <a:latin typeface="Courier New" panose="02070309020205020404" pitchFamily="49" charset="0"/>
              </a:rPr>
              <a:t>exn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-&gt;handler;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2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62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6647 " pathEditMode="relative" ptsTypes="AA">
                                      <p:cBhvr>
                                        <p:cTn id="19" dur="2000" fill="hold"/>
                                        <p:tgtEl>
                                          <p:spTgt spid="3625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6647 " pathEditMode="relative" ptsTypes="AA">
                                      <p:cBhvr>
                                        <p:cTn id="21" dur="2000" fill="hold"/>
                                        <p:tgtEl>
                                          <p:spTgt spid="3625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6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62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6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6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6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0" dur="2000" fill="hold"/>
                                        <p:tgtEl>
                                          <p:spTgt spid="3625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2" dur="2000" fill="hold"/>
                                        <p:tgtEl>
                                          <p:spTgt spid="3625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6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6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525" grpId="0" animBg="1"/>
      <p:bldP spid="36252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3522" name="Group 2">
            <a:extLst>
              <a:ext uri="{FF2B5EF4-FFF2-40B4-BE49-F238E27FC236}">
                <a16:creationId xmlns:a16="http://schemas.microsoft.com/office/drawing/2014/main" id="{5DCD834B-5D55-076A-ABCE-8AC21F0664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572291"/>
              </p:ext>
            </p:extLst>
          </p:nvPr>
        </p:nvGraphicFramePr>
        <p:xfrm>
          <a:off x="6096000" y="1928813"/>
          <a:ext cx="990600" cy="9144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765053726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rsp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5292884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handler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9058451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link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3382655"/>
                  </a:ext>
                </a:extLst>
              </a:tr>
            </a:tbl>
          </a:graphicData>
        </a:graphic>
      </p:graphicFrame>
      <p:graphicFrame>
        <p:nvGraphicFramePr>
          <p:cNvPr id="363532" name="Group 12">
            <a:extLst>
              <a:ext uri="{FF2B5EF4-FFF2-40B4-BE49-F238E27FC236}">
                <a16:creationId xmlns:a16="http://schemas.microsoft.com/office/drawing/2014/main" id="{68176A58-DEBD-975E-F471-BD5C5C0D1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750150"/>
              </p:ext>
            </p:extLst>
          </p:nvPr>
        </p:nvGraphicFramePr>
        <p:xfrm>
          <a:off x="6096000" y="3071813"/>
          <a:ext cx="990600" cy="1042988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4001013309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rsp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6383996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handler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620319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link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374734"/>
                  </a:ext>
                </a:extLst>
              </a:tr>
            </a:tbl>
          </a:graphicData>
        </a:graphic>
      </p:graphicFrame>
      <p:sp>
        <p:nvSpPr>
          <p:cNvPr id="363542" name="Rectangle 22">
            <a:extLst>
              <a:ext uri="{FF2B5EF4-FFF2-40B4-BE49-F238E27FC236}">
                <a16:creationId xmlns:a16="http://schemas.microsoft.com/office/drawing/2014/main" id="{9D970581-4A35-BDCD-AE50-0E1B4D781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362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3543" name="Rectangle 23">
            <a:extLst>
              <a:ext uri="{FF2B5EF4-FFF2-40B4-BE49-F238E27FC236}">
                <a16:creationId xmlns:a16="http://schemas.microsoft.com/office/drawing/2014/main" id="{F5C7D233-7344-36BD-7734-26EE341CD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743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3544" name="Rectangle 24">
            <a:extLst>
              <a:ext uri="{FF2B5EF4-FFF2-40B4-BE49-F238E27FC236}">
                <a16:creationId xmlns:a16="http://schemas.microsoft.com/office/drawing/2014/main" id="{97D4EBBB-823F-A47D-0C84-5F8A26333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124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/>
              <a:t>link</a:t>
            </a:r>
          </a:p>
        </p:txBody>
      </p:sp>
      <p:sp>
        <p:nvSpPr>
          <p:cNvPr id="363545" name="Freeform 25">
            <a:extLst>
              <a:ext uri="{FF2B5EF4-FFF2-40B4-BE49-F238E27FC236}">
                <a16:creationId xmlns:a16="http://schemas.microsoft.com/office/drawing/2014/main" id="{B33B844A-9D71-7B4E-3CF2-42125093752E}"/>
              </a:ext>
            </a:extLst>
          </p:cNvPr>
          <p:cNvSpPr>
            <a:spLocks/>
          </p:cNvSpPr>
          <p:nvPr/>
        </p:nvSpPr>
        <p:spPr bwMode="auto">
          <a:xfrm>
            <a:off x="5410200" y="40386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3546" name="Freeform 26">
            <a:extLst>
              <a:ext uri="{FF2B5EF4-FFF2-40B4-BE49-F238E27FC236}">
                <a16:creationId xmlns:a16="http://schemas.microsoft.com/office/drawing/2014/main" id="{05656C04-A1F0-67D7-F294-63990BB1F502}"/>
              </a:ext>
            </a:extLst>
          </p:cNvPr>
          <p:cNvSpPr>
            <a:spLocks/>
          </p:cNvSpPr>
          <p:nvPr/>
        </p:nvSpPr>
        <p:spPr bwMode="auto">
          <a:xfrm>
            <a:off x="7239000" y="35052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3547" name="Freeform 27">
            <a:extLst>
              <a:ext uri="{FF2B5EF4-FFF2-40B4-BE49-F238E27FC236}">
                <a16:creationId xmlns:a16="http://schemas.microsoft.com/office/drawing/2014/main" id="{32167D6A-4CA4-9E13-99F1-BD4B82CEDB1D}"/>
              </a:ext>
            </a:extLst>
          </p:cNvPr>
          <p:cNvSpPr>
            <a:spLocks/>
          </p:cNvSpPr>
          <p:nvPr/>
        </p:nvSpPr>
        <p:spPr bwMode="auto">
          <a:xfrm>
            <a:off x="5638800" y="2690813"/>
            <a:ext cx="609600" cy="1219200"/>
          </a:xfrm>
          <a:custGeom>
            <a:avLst/>
            <a:gdLst>
              <a:gd name="T0" fmla="*/ 384 w 384"/>
              <a:gd name="T1" fmla="*/ 696 h 696"/>
              <a:gd name="T2" fmla="*/ 48 w 384"/>
              <a:gd name="T3" fmla="*/ 504 h 696"/>
              <a:gd name="T4" fmla="*/ 96 w 384"/>
              <a:gd name="T5" fmla="*/ 72 h 696"/>
              <a:gd name="T6" fmla="*/ 288 w 384"/>
              <a:gd name="T7" fmla="*/ 72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696">
                <a:moveTo>
                  <a:pt x="384" y="696"/>
                </a:moveTo>
                <a:cubicBezTo>
                  <a:pt x="240" y="652"/>
                  <a:pt x="96" y="608"/>
                  <a:pt x="48" y="504"/>
                </a:cubicBezTo>
                <a:cubicBezTo>
                  <a:pt x="0" y="400"/>
                  <a:pt x="56" y="144"/>
                  <a:pt x="96" y="72"/>
                </a:cubicBezTo>
                <a:cubicBezTo>
                  <a:pt x="136" y="0"/>
                  <a:pt x="256" y="72"/>
                  <a:pt x="288" y="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3548" name="Freeform 28">
            <a:extLst>
              <a:ext uri="{FF2B5EF4-FFF2-40B4-BE49-F238E27FC236}">
                <a16:creationId xmlns:a16="http://schemas.microsoft.com/office/drawing/2014/main" id="{09484400-AB1C-E541-B8C0-7755FFD76F53}"/>
              </a:ext>
            </a:extLst>
          </p:cNvPr>
          <p:cNvSpPr>
            <a:spLocks/>
          </p:cNvSpPr>
          <p:nvPr/>
        </p:nvSpPr>
        <p:spPr bwMode="auto">
          <a:xfrm>
            <a:off x="5791200" y="1852613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3549" name="Rectangle 29">
            <a:extLst>
              <a:ext uri="{FF2B5EF4-FFF2-40B4-BE49-F238E27FC236}">
                <a16:creationId xmlns:a16="http://schemas.microsoft.com/office/drawing/2014/main" id="{85C3676C-01AB-44C7-33D9-B6664591D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5720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 err="1"/>
              <a:t>exn</a:t>
            </a:r>
            <a:endParaRPr lang="en-US" altLang="zh-CN" sz="2000" b="0" dirty="0"/>
          </a:p>
        </p:txBody>
      </p:sp>
      <p:sp>
        <p:nvSpPr>
          <p:cNvPr id="363550" name="Rectangle 30">
            <a:extLst>
              <a:ext uri="{FF2B5EF4-FFF2-40B4-BE49-F238E27FC236}">
                <a16:creationId xmlns:a16="http://schemas.microsoft.com/office/drawing/2014/main" id="{18186DC1-D201-0A6E-FB6E-196485B67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0386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 err="1"/>
              <a:t>rsp</a:t>
            </a:r>
            <a:endParaRPr lang="en-US" altLang="zh-CN" sz="2000" b="0" dirty="0"/>
          </a:p>
        </p:txBody>
      </p:sp>
      <p:sp>
        <p:nvSpPr>
          <p:cNvPr id="363551" name="Freeform 31">
            <a:extLst>
              <a:ext uri="{FF2B5EF4-FFF2-40B4-BE49-F238E27FC236}">
                <a16:creationId xmlns:a16="http://schemas.microsoft.com/office/drawing/2014/main" id="{34F5CD52-0A6A-6449-17DE-505EB7AA68AD}"/>
              </a:ext>
            </a:extLst>
          </p:cNvPr>
          <p:cNvSpPr>
            <a:spLocks/>
          </p:cNvSpPr>
          <p:nvPr/>
        </p:nvSpPr>
        <p:spPr bwMode="auto">
          <a:xfrm>
            <a:off x="7543800" y="2438400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3552" name="Rectangle 32">
            <a:extLst>
              <a:ext uri="{FF2B5EF4-FFF2-40B4-BE49-F238E27FC236}">
                <a16:creationId xmlns:a16="http://schemas.microsoft.com/office/drawing/2014/main" id="{879939F8-E05A-A3D5-A64D-495717456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"/>
            <a:ext cx="48768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compile(try {throw;} 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    catch {print(5);}) =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push_exn_frame</a:t>
            </a:r>
            <a:endParaRPr lang="en-US" altLang="zh-CN" sz="2000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exn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-&gt;handler = .Handler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exn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-&gt;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rsp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rsp</a:t>
            </a:r>
            <a:endParaRPr lang="en-US" altLang="zh-CN" sz="2000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// stack unwinding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pop_exn_handler</a:t>
            </a:r>
            <a:endParaRPr lang="en-US" altLang="zh-CN" sz="2000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.End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.Handler: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pop a handler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print(5)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.End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.End:</a:t>
            </a:r>
          </a:p>
        </p:txBody>
      </p:sp>
      <p:sp>
        <p:nvSpPr>
          <p:cNvPr id="363553" name="Line 33">
            <a:extLst>
              <a:ext uri="{FF2B5EF4-FFF2-40B4-BE49-F238E27FC236}">
                <a16:creationId xmlns:a16="http://schemas.microsoft.com/office/drawing/2014/main" id="{E6E5297C-003C-7BF4-D183-7F6D8B1A321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09800" y="3376613"/>
            <a:ext cx="4038600" cy="2047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3554" name="Line 34">
            <a:extLst>
              <a:ext uri="{FF2B5EF4-FFF2-40B4-BE49-F238E27FC236}">
                <a16:creationId xmlns:a16="http://schemas.microsoft.com/office/drawing/2014/main" id="{1146EB70-AE52-9643-9E69-9B341AF5FDF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224213"/>
            <a:ext cx="990600" cy="523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3556" name="Rectangle 36">
            <a:extLst>
              <a:ext uri="{FF2B5EF4-FFF2-40B4-BE49-F238E27FC236}">
                <a16:creationId xmlns:a16="http://schemas.microsoft.com/office/drawing/2014/main" id="{30C16729-2F37-1650-87BD-9C5C04B0BE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99138" y="152400"/>
            <a:ext cx="3192462" cy="762000"/>
          </a:xfrm>
          <a:noFill/>
          <a:ln/>
        </p:spPr>
        <p:txBody>
          <a:bodyPr/>
          <a:lstStyle/>
          <a:p>
            <a:r>
              <a:rPr lang="en-US" altLang="zh-CN"/>
              <a:t>Example #2</a:t>
            </a:r>
          </a:p>
        </p:txBody>
      </p:sp>
      <p:sp>
        <p:nvSpPr>
          <p:cNvPr id="363557" name="AutoShape 37">
            <a:extLst>
              <a:ext uri="{FF2B5EF4-FFF2-40B4-BE49-F238E27FC236}">
                <a16:creationId xmlns:a16="http://schemas.microsoft.com/office/drawing/2014/main" id="{EC886BD7-70C1-6F87-B152-414E16A7C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0668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3558" name="AutoShape 38">
            <a:extLst>
              <a:ext uri="{FF2B5EF4-FFF2-40B4-BE49-F238E27FC236}">
                <a16:creationId xmlns:a16="http://schemas.microsoft.com/office/drawing/2014/main" id="{DF69D484-7718-F3CD-F5B3-11BD916C8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4478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3559" name="AutoShape 39">
            <a:extLst>
              <a:ext uri="{FF2B5EF4-FFF2-40B4-BE49-F238E27FC236}">
                <a16:creationId xmlns:a16="http://schemas.microsoft.com/office/drawing/2014/main" id="{BF758CE4-744A-9B1C-730C-E52CE8662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8288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3560" name="AutoShape 40">
            <a:extLst>
              <a:ext uri="{FF2B5EF4-FFF2-40B4-BE49-F238E27FC236}">
                <a16:creationId xmlns:a16="http://schemas.microsoft.com/office/drawing/2014/main" id="{915490A9-847E-EAA9-440D-95E4B22B7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133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3562" name="AutoShape 42">
            <a:extLst>
              <a:ext uri="{FF2B5EF4-FFF2-40B4-BE49-F238E27FC236}">
                <a16:creationId xmlns:a16="http://schemas.microsoft.com/office/drawing/2014/main" id="{C04E34D7-9A35-9024-B79A-FA2E65848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2004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3563" name="AutoShape 43">
            <a:extLst>
              <a:ext uri="{FF2B5EF4-FFF2-40B4-BE49-F238E27FC236}">
                <a16:creationId xmlns:a16="http://schemas.microsoft.com/office/drawing/2014/main" id="{5417073D-04D3-A792-50B0-3B62A1BEF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657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3566" name="AutoShape 46">
            <a:extLst>
              <a:ext uri="{FF2B5EF4-FFF2-40B4-BE49-F238E27FC236}">
                <a16:creationId xmlns:a16="http://schemas.microsoft.com/office/drawing/2014/main" id="{3BC3C0E5-6D3F-9638-4075-2AB089993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038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3567" name="AutoShape 47">
            <a:extLst>
              <a:ext uri="{FF2B5EF4-FFF2-40B4-BE49-F238E27FC236}">
                <a16:creationId xmlns:a16="http://schemas.microsoft.com/office/drawing/2014/main" id="{3EF88F0E-6838-DFC6-B217-A386F7F31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419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3568" name="AutoShape 48">
            <a:extLst>
              <a:ext uri="{FF2B5EF4-FFF2-40B4-BE49-F238E27FC236}">
                <a16:creationId xmlns:a16="http://schemas.microsoft.com/office/drawing/2014/main" id="{9C0BAE34-9934-5617-9E8F-CF9DC71C2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7244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Rectangle 38">
            <a:extLst>
              <a:ext uri="{FF2B5EF4-FFF2-40B4-BE49-F238E27FC236}">
                <a16:creationId xmlns:a16="http://schemas.microsoft.com/office/drawing/2014/main" id="{4EC3AA1B-E8A5-3B9E-0370-3A70CA632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410200"/>
            <a:ext cx="4038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compile(throw) =</a:t>
            </a:r>
          </a:p>
          <a:p>
            <a:pPr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while(</a:t>
            </a:r>
            <a:r>
              <a:rPr lang="en-US" altLang="zh-CN" sz="2000" dirty="0" err="1">
                <a:solidFill>
                  <a:srgbClr val="0432FF"/>
                </a:solidFill>
                <a:latin typeface="Courier New" panose="02070309020205020404" pitchFamily="49" charset="0"/>
              </a:rPr>
              <a:t>exn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-&gt;</a:t>
            </a:r>
            <a:r>
              <a:rPr lang="en-US" altLang="zh-CN" sz="2000" dirty="0" err="1">
                <a:solidFill>
                  <a:srgbClr val="0432FF"/>
                </a:solidFill>
                <a:latin typeface="Courier New" panose="02070309020205020404" pitchFamily="49" charset="0"/>
              </a:rPr>
              <a:t>rsp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!= </a:t>
            </a:r>
            <a:r>
              <a:rPr lang="en-US" altLang="zh-CN" sz="2000" dirty="0" err="1">
                <a:solidFill>
                  <a:srgbClr val="0432FF"/>
                </a:solidFill>
                <a:latin typeface="Courier New" panose="02070309020205020404" pitchFamily="49" charset="0"/>
              </a:rPr>
              <a:t>rsp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dirty="0" err="1">
                <a:solidFill>
                  <a:srgbClr val="0432FF"/>
                </a:solidFill>
                <a:latin typeface="Courier New" panose="02070309020205020404" pitchFamily="49" charset="0"/>
              </a:rPr>
              <a:t>rsp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2000" dirty="0" err="1">
                <a:solidFill>
                  <a:srgbClr val="0432FF"/>
                </a:solidFill>
                <a:latin typeface="Courier New" panose="02070309020205020404" pitchFamily="49" charset="0"/>
              </a:rPr>
              <a:t>rsp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-&gt;link;</a:t>
            </a:r>
          </a:p>
          <a:p>
            <a:pPr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dirty="0" err="1">
                <a:solidFill>
                  <a:srgbClr val="0432FF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dirty="0" err="1">
                <a:solidFill>
                  <a:srgbClr val="0432FF"/>
                </a:solidFill>
                <a:latin typeface="Courier New" panose="02070309020205020404" pitchFamily="49" charset="0"/>
              </a:rPr>
              <a:t>exn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-&gt;handler;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833 -0.18867 " pathEditMode="relative" ptsTypes="AA">
                                      <p:cBhvr>
                                        <p:cTn id="6" dur="2000" fill="hold"/>
                                        <p:tgtEl>
                                          <p:spTgt spid="3635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833 -0.18867 " pathEditMode="relative" ptsTypes="AA">
                                      <p:cBhvr>
                                        <p:cTn id="8" dur="2000" fill="hold"/>
                                        <p:tgtEl>
                                          <p:spTgt spid="3635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363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3635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3635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3635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6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6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6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4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5570" name="Group 2">
            <a:extLst>
              <a:ext uri="{FF2B5EF4-FFF2-40B4-BE49-F238E27FC236}">
                <a16:creationId xmlns:a16="http://schemas.microsoft.com/office/drawing/2014/main" id="{3C662C5D-E49B-2CBB-1F11-E3DA19964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964143"/>
              </p:ext>
            </p:extLst>
          </p:nvPr>
        </p:nvGraphicFramePr>
        <p:xfrm>
          <a:off x="6096000" y="1928813"/>
          <a:ext cx="990600" cy="9144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3426818665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rsp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2666355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handler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5759426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link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580595"/>
                  </a:ext>
                </a:extLst>
              </a:tr>
            </a:tbl>
          </a:graphicData>
        </a:graphic>
      </p:graphicFrame>
      <p:graphicFrame>
        <p:nvGraphicFramePr>
          <p:cNvPr id="365580" name="Group 12">
            <a:extLst>
              <a:ext uri="{FF2B5EF4-FFF2-40B4-BE49-F238E27FC236}">
                <a16:creationId xmlns:a16="http://schemas.microsoft.com/office/drawing/2014/main" id="{BDD12154-3416-E0E4-5E6F-365E5B807F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886101"/>
              </p:ext>
            </p:extLst>
          </p:nvPr>
        </p:nvGraphicFramePr>
        <p:xfrm>
          <a:off x="6096000" y="3071813"/>
          <a:ext cx="990600" cy="1042988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233858352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rsp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6028459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handler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9775188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link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864792"/>
                  </a:ext>
                </a:extLst>
              </a:tr>
            </a:tbl>
          </a:graphicData>
        </a:graphic>
      </p:graphicFrame>
      <p:sp>
        <p:nvSpPr>
          <p:cNvPr id="365590" name="Rectangle 22">
            <a:extLst>
              <a:ext uri="{FF2B5EF4-FFF2-40B4-BE49-F238E27FC236}">
                <a16:creationId xmlns:a16="http://schemas.microsoft.com/office/drawing/2014/main" id="{5AEE17C9-7280-47E2-EC9E-750833AD5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362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5591" name="Rectangle 23">
            <a:extLst>
              <a:ext uri="{FF2B5EF4-FFF2-40B4-BE49-F238E27FC236}">
                <a16:creationId xmlns:a16="http://schemas.microsoft.com/office/drawing/2014/main" id="{B099A5E1-A857-8224-63A8-C22BF758A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743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5592" name="Rectangle 24">
            <a:extLst>
              <a:ext uri="{FF2B5EF4-FFF2-40B4-BE49-F238E27FC236}">
                <a16:creationId xmlns:a16="http://schemas.microsoft.com/office/drawing/2014/main" id="{89DCDAB0-65D8-46D1-01A7-C56D0F1C4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124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/>
              <a:t>link</a:t>
            </a:r>
          </a:p>
        </p:txBody>
      </p:sp>
      <p:sp>
        <p:nvSpPr>
          <p:cNvPr id="365593" name="Freeform 25">
            <a:extLst>
              <a:ext uri="{FF2B5EF4-FFF2-40B4-BE49-F238E27FC236}">
                <a16:creationId xmlns:a16="http://schemas.microsoft.com/office/drawing/2014/main" id="{52E09599-ECAD-7F04-7E77-E8B3D85630D9}"/>
              </a:ext>
            </a:extLst>
          </p:cNvPr>
          <p:cNvSpPr>
            <a:spLocks/>
          </p:cNvSpPr>
          <p:nvPr/>
        </p:nvSpPr>
        <p:spPr bwMode="auto">
          <a:xfrm>
            <a:off x="5410200" y="28194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5594" name="Freeform 26">
            <a:extLst>
              <a:ext uri="{FF2B5EF4-FFF2-40B4-BE49-F238E27FC236}">
                <a16:creationId xmlns:a16="http://schemas.microsoft.com/office/drawing/2014/main" id="{1DB21E97-D5A8-4E13-0189-4943265F81FB}"/>
              </a:ext>
            </a:extLst>
          </p:cNvPr>
          <p:cNvSpPr>
            <a:spLocks/>
          </p:cNvSpPr>
          <p:nvPr/>
        </p:nvSpPr>
        <p:spPr bwMode="auto">
          <a:xfrm>
            <a:off x="7239000" y="35052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5595" name="Freeform 27">
            <a:extLst>
              <a:ext uri="{FF2B5EF4-FFF2-40B4-BE49-F238E27FC236}">
                <a16:creationId xmlns:a16="http://schemas.microsoft.com/office/drawing/2014/main" id="{3D4785DC-FA50-2948-83C2-EE2027EF1ADE}"/>
              </a:ext>
            </a:extLst>
          </p:cNvPr>
          <p:cNvSpPr>
            <a:spLocks/>
          </p:cNvSpPr>
          <p:nvPr/>
        </p:nvSpPr>
        <p:spPr bwMode="auto">
          <a:xfrm>
            <a:off x="5638800" y="2690813"/>
            <a:ext cx="609600" cy="1219200"/>
          </a:xfrm>
          <a:custGeom>
            <a:avLst/>
            <a:gdLst>
              <a:gd name="T0" fmla="*/ 384 w 384"/>
              <a:gd name="T1" fmla="*/ 696 h 696"/>
              <a:gd name="T2" fmla="*/ 48 w 384"/>
              <a:gd name="T3" fmla="*/ 504 h 696"/>
              <a:gd name="T4" fmla="*/ 96 w 384"/>
              <a:gd name="T5" fmla="*/ 72 h 696"/>
              <a:gd name="T6" fmla="*/ 288 w 384"/>
              <a:gd name="T7" fmla="*/ 72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696">
                <a:moveTo>
                  <a:pt x="384" y="696"/>
                </a:moveTo>
                <a:cubicBezTo>
                  <a:pt x="240" y="652"/>
                  <a:pt x="96" y="608"/>
                  <a:pt x="48" y="504"/>
                </a:cubicBezTo>
                <a:cubicBezTo>
                  <a:pt x="0" y="400"/>
                  <a:pt x="56" y="144"/>
                  <a:pt x="96" y="72"/>
                </a:cubicBezTo>
                <a:cubicBezTo>
                  <a:pt x="136" y="0"/>
                  <a:pt x="256" y="72"/>
                  <a:pt x="288" y="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5596" name="Freeform 28">
            <a:extLst>
              <a:ext uri="{FF2B5EF4-FFF2-40B4-BE49-F238E27FC236}">
                <a16:creationId xmlns:a16="http://schemas.microsoft.com/office/drawing/2014/main" id="{3319F8BF-6B2B-0145-A527-10FE77B64CF0}"/>
              </a:ext>
            </a:extLst>
          </p:cNvPr>
          <p:cNvSpPr>
            <a:spLocks/>
          </p:cNvSpPr>
          <p:nvPr/>
        </p:nvSpPr>
        <p:spPr bwMode="auto">
          <a:xfrm>
            <a:off x="5791200" y="1852613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5597" name="Rectangle 29">
            <a:extLst>
              <a:ext uri="{FF2B5EF4-FFF2-40B4-BE49-F238E27FC236}">
                <a16:creationId xmlns:a16="http://schemas.microsoft.com/office/drawing/2014/main" id="{FD1FE9E3-38E9-65D0-B450-F268F2A45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3528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 err="1"/>
              <a:t>exn</a:t>
            </a:r>
            <a:endParaRPr lang="en-US" altLang="zh-CN" sz="2000" b="0" dirty="0"/>
          </a:p>
        </p:txBody>
      </p:sp>
      <p:sp>
        <p:nvSpPr>
          <p:cNvPr id="365598" name="Rectangle 30">
            <a:extLst>
              <a:ext uri="{FF2B5EF4-FFF2-40B4-BE49-F238E27FC236}">
                <a16:creationId xmlns:a16="http://schemas.microsoft.com/office/drawing/2014/main" id="{8134BB0F-BECE-CD87-3F4A-FE1C1CF7B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0386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 err="1"/>
              <a:t>rsp</a:t>
            </a:r>
            <a:endParaRPr lang="en-US" altLang="zh-CN" sz="2000" b="0" dirty="0"/>
          </a:p>
        </p:txBody>
      </p:sp>
      <p:sp>
        <p:nvSpPr>
          <p:cNvPr id="365599" name="Freeform 31">
            <a:extLst>
              <a:ext uri="{FF2B5EF4-FFF2-40B4-BE49-F238E27FC236}">
                <a16:creationId xmlns:a16="http://schemas.microsoft.com/office/drawing/2014/main" id="{2A84A7E7-50A8-6519-F28F-B401F59C5679}"/>
              </a:ext>
            </a:extLst>
          </p:cNvPr>
          <p:cNvSpPr>
            <a:spLocks/>
          </p:cNvSpPr>
          <p:nvPr/>
        </p:nvSpPr>
        <p:spPr bwMode="auto">
          <a:xfrm>
            <a:off x="7543800" y="2438400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5600" name="Rectangle 32">
            <a:extLst>
              <a:ext uri="{FF2B5EF4-FFF2-40B4-BE49-F238E27FC236}">
                <a16:creationId xmlns:a16="http://schemas.microsoft.com/office/drawing/2014/main" id="{42038C21-4FF2-A4FC-6701-2802E4341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"/>
            <a:ext cx="44196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compile(try {f();} 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    catch {print(5);}) =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push_exn_frame</a:t>
            </a:r>
            <a:endParaRPr lang="en-US" altLang="zh-CN" sz="2000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exn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-&gt;handler = .Handler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exn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-&gt;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rsp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rsp</a:t>
            </a:r>
            <a:endParaRPr lang="en-US" altLang="zh-CN" sz="2000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f()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pop_exn_frame</a:t>
            </a:r>
            <a:endParaRPr lang="en-US" altLang="zh-CN" sz="2000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.End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.Handler: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pop_exn_frame</a:t>
            </a:r>
            <a:endParaRPr lang="en-US" altLang="zh-CN" sz="2000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print(5)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.End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.End:</a:t>
            </a:r>
          </a:p>
        </p:txBody>
      </p:sp>
      <p:sp>
        <p:nvSpPr>
          <p:cNvPr id="365601" name="Line 33">
            <a:extLst>
              <a:ext uri="{FF2B5EF4-FFF2-40B4-BE49-F238E27FC236}">
                <a16:creationId xmlns:a16="http://schemas.microsoft.com/office/drawing/2014/main" id="{511425EC-2345-C313-D144-548C3B6D0CE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09800" y="3352800"/>
            <a:ext cx="40386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5602" name="Line 34">
            <a:extLst>
              <a:ext uri="{FF2B5EF4-FFF2-40B4-BE49-F238E27FC236}">
                <a16:creationId xmlns:a16="http://schemas.microsoft.com/office/drawing/2014/main" id="{34E7F833-3EC6-E285-D259-2728A9A097C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251200"/>
            <a:ext cx="990600" cy="2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5604" name="Rectangle 36">
            <a:extLst>
              <a:ext uri="{FF2B5EF4-FFF2-40B4-BE49-F238E27FC236}">
                <a16:creationId xmlns:a16="http://schemas.microsoft.com/office/drawing/2014/main" id="{F9DEEBD8-B55D-9A2D-5E6E-55C0D3D774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99138" y="152400"/>
            <a:ext cx="3192462" cy="762000"/>
          </a:xfrm>
          <a:noFill/>
          <a:ln/>
        </p:spPr>
        <p:txBody>
          <a:bodyPr/>
          <a:lstStyle/>
          <a:p>
            <a:r>
              <a:rPr lang="en-US" altLang="zh-CN"/>
              <a:t>Example #3</a:t>
            </a:r>
          </a:p>
        </p:txBody>
      </p:sp>
      <p:sp>
        <p:nvSpPr>
          <p:cNvPr id="365605" name="AutoShape 37">
            <a:extLst>
              <a:ext uri="{FF2B5EF4-FFF2-40B4-BE49-F238E27FC236}">
                <a16:creationId xmlns:a16="http://schemas.microsoft.com/office/drawing/2014/main" id="{3E76866F-41AF-E71E-4A12-AB9162FCE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0668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5606" name="AutoShape 38">
            <a:extLst>
              <a:ext uri="{FF2B5EF4-FFF2-40B4-BE49-F238E27FC236}">
                <a16:creationId xmlns:a16="http://schemas.microsoft.com/office/drawing/2014/main" id="{8167593D-77F9-1EF5-6B68-F0224963E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4478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5607" name="AutoShape 39">
            <a:extLst>
              <a:ext uri="{FF2B5EF4-FFF2-40B4-BE49-F238E27FC236}">
                <a16:creationId xmlns:a16="http://schemas.microsoft.com/office/drawing/2014/main" id="{EA05792E-6376-2022-B289-640910FC3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752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5608" name="AutoShape 40">
            <a:extLst>
              <a:ext uri="{FF2B5EF4-FFF2-40B4-BE49-F238E27FC236}">
                <a16:creationId xmlns:a16="http://schemas.microsoft.com/office/drawing/2014/main" id="{ABB9258E-6DA1-115A-2F84-CD6AB6698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133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5609" name="AutoShape 41">
            <a:extLst>
              <a:ext uri="{FF2B5EF4-FFF2-40B4-BE49-F238E27FC236}">
                <a16:creationId xmlns:a16="http://schemas.microsoft.com/office/drawing/2014/main" id="{F5CB3690-E153-B1C3-34F1-140C2470B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038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5610" name="Rectangle 42">
            <a:extLst>
              <a:ext uri="{FF2B5EF4-FFF2-40B4-BE49-F238E27FC236}">
                <a16:creationId xmlns:a16="http://schemas.microsoft.com/office/drawing/2014/main" id="{2423DB96-BD38-6465-9DFB-9E802955E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962400"/>
            <a:ext cx="17526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f(){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g();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print(6);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itchFamily="2" charset="0"/>
              <a:buNone/>
            </a:pPr>
            <a:endParaRPr lang="en-US" altLang="zh-CN" sz="2000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g(){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throw;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65611" name="Rectangle 43">
            <a:extLst>
              <a:ext uri="{FF2B5EF4-FFF2-40B4-BE49-F238E27FC236}">
                <a16:creationId xmlns:a16="http://schemas.microsoft.com/office/drawing/2014/main" id="{C7A1BAAB-BD7C-26E1-F89E-46B2FAEE5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6576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5612" name="Rectangle 44">
            <a:extLst>
              <a:ext uri="{FF2B5EF4-FFF2-40B4-BE49-F238E27FC236}">
                <a16:creationId xmlns:a16="http://schemas.microsoft.com/office/drawing/2014/main" id="{914EF1BC-BFF3-AC7F-5F65-23F8E5EC4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0386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5613" name="Rectangle 45">
            <a:extLst>
              <a:ext uri="{FF2B5EF4-FFF2-40B4-BE49-F238E27FC236}">
                <a16:creationId xmlns:a16="http://schemas.microsoft.com/office/drawing/2014/main" id="{DCF58F9D-8B78-FBCE-FFE4-1873A8E0C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4196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/>
              <a:t>link</a:t>
            </a:r>
          </a:p>
        </p:txBody>
      </p:sp>
      <p:sp>
        <p:nvSpPr>
          <p:cNvPr id="365614" name="Freeform 46">
            <a:extLst>
              <a:ext uri="{FF2B5EF4-FFF2-40B4-BE49-F238E27FC236}">
                <a16:creationId xmlns:a16="http://schemas.microsoft.com/office/drawing/2014/main" id="{3BF504D2-CF6B-B336-5B5E-B89F69709828}"/>
              </a:ext>
            </a:extLst>
          </p:cNvPr>
          <p:cNvSpPr>
            <a:spLocks/>
          </p:cNvSpPr>
          <p:nvPr/>
        </p:nvSpPr>
        <p:spPr bwMode="auto">
          <a:xfrm>
            <a:off x="7467600" y="3352800"/>
            <a:ext cx="609600" cy="1219200"/>
          </a:xfrm>
          <a:custGeom>
            <a:avLst/>
            <a:gdLst>
              <a:gd name="T0" fmla="*/ 384 w 384"/>
              <a:gd name="T1" fmla="*/ 696 h 696"/>
              <a:gd name="T2" fmla="*/ 48 w 384"/>
              <a:gd name="T3" fmla="*/ 504 h 696"/>
              <a:gd name="T4" fmla="*/ 96 w 384"/>
              <a:gd name="T5" fmla="*/ 72 h 696"/>
              <a:gd name="T6" fmla="*/ 288 w 384"/>
              <a:gd name="T7" fmla="*/ 72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696">
                <a:moveTo>
                  <a:pt x="384" y="696"/>
                </a:moveTo>
                <a:cubicBezTo>
                  <a:pt x="240" y="652"/>
                  <a:pt x="96" y="608"/>
                  <a:pt x="48" y="504"/>
                </a:cubicBezTo>
                <a:cubicBezTo>
                  <a:pt x="0" y="400"/>
                  <a:pt x="56" y="144"/>
                  <a:pt x="96" y="72"/>
                </a:cubicBezTo>
                <a:cubicBezTo>
                  <a:pt x="136" y="0"/>
                  <a:pt x="256" y="72"/>
                  <a:pt x="288" y="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5615" name="AutoShape 47">
            <a:extLst>
              <a:ext uri="{FF2B5EF4-FFF2-40B4-BE49-F238E27FC236}">
                <a16:creationId xmlns:a16="http://schemas.microsoft.com/office/drawing/2014/main" id="{590E83FE-1B54-ED60-5919-761BA94CA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419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5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65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6647 " pathEditMode="relative" ptsTypes="AA">
                                      <p:cBhvr>
                                        <p:cTn id="19" dur="2000" fill="hold"/>
                                        <p:tgtEl>
                                          <p:spTgt spid="3655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6647 " pathEditMode="relative" ptsTypes="AA">
                                      <p:cBhvr>
                                        <p:cTn id="21" dur="2000" fill="hold"/>
                                        <p:tgtEl>
                                          <p:spTgt spid="3655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6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65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6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6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6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6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6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6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6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6648 " pathEditMode="relative" ptsTypes="AA">
                                      <p:cBhvr>
                                        <p:cTn id="64" dur="2000" fill="hold"/>
                                        <p:tgtEl>
                                          <p:spTgt spid="3655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6648 " pathEditMode="relative" ptsTypes="AA">
                                      <p:cBhvr>
                                        <p:cTn id="66" dur="2000" fill="hold"/>
                                        <p:tgtEl>
                                          <p:spTgt spid="3655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6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6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97" grpId="0" animBg="1"/>
      <p:bldP spid="365598" grpId="0" animBg="1"/>
      <p:bldP spid="3656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>
            <a:extLst>
              <a:ext uri="{FF2B5EF4-FFF2-40B4-BE49-F238E27FC236}">
                <a16:creationId xmlns:a16="http://schemas.microsoft.com/office/drawing/2014/main" id="{9CC4A1FF-FB72-9A1F-9256-531D362A15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Exception</a:t>
            </a:r>
          </a:p>
        </p:txBody>
      </p:sp>
      <p:sp>
        <p:nvSpPr>
          <p:cNvPr id="284675" name="Rectangle 3">
            <a:extLst>
              <a:ext uri="{FF2B5EF4-FFF2-40B4-BE49-F238E27FC236}">
                <a16:creationId xmlns:a16="http://schemas.microsoft.com/office/drawing/2014/main" id="{D3DD9728-7D84-95BF-D5FB-67C5BE8DD2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Exception is for error-handling</a:t>
            </a:r>
          </a:p>
          <a:p>
            <a:pPr lvl="1"/>
            <a:r>
              <a:rPr lang="en-US" altLang="zh-CN" sz="2400" dirty="0"/>
              <a:t>Invalid input</a:t>
            </a:r>
          </a:p>
          <a:p>
            <a:pPr lvl="1"/>
            <a:r>
              <a:rPr lang="en-US" altLang="zh-CN" sz="2400" dirty="0"/>
              <a:t>Invalid resource state</a:t>
            </a:r>
          </a:p>
          <a:p>
            <a:pPr lvl="2"/>
            <a:r>
              <a:rPr lang="en-US" altLang="zh-CN" sz="2000" dirty="0"/>
              <a:t>file not exists, network error, </a:t>
            </a:r>
            <a:r>
              <a:rPr lang="en-US" altLang="zh-CN" sz="2000" dirty="0">
                <a:latin typeface="Arial" panose="020B0604020202020204" pitchFamily="34" charset="0"/>
              </a:rPr>
              <a:t>…</a:t>
            </a:r>
            <a:endParaRPr lang="en-US" altLang="zh-CN" sz="2000" dirty="0"/>
          </a:p>
          <a:p>
            <a:pPr lvl="1"/>
            <a:r>
              <a:rPr lang="en-US" altLang="zh-CN" sz="2400" dirty="0"/>
              <a:t>error execution condition</a:t>
            </a:r>
          </a:p>
          <a:p>
            <a:pPr lvl="2"/>
            <a:r>
              <a:rPr lang="en-US" altLang="zh-CN" sz="2000" dirty="0"/>
              <a:t>divide-by-zero, </a:t>
            </a:r>
            <a:r>
              <a:rPr lang="en-US" altLang="zh-CN" sz="2000" dirty="0">
                <a:latin typeface="Arial" panose="020B0604020202020204" pitchFamily="34" charset="0"/>
              </a:rPr>
              <a:t>…</a:t>
            </a:r>
            <a:endParaRPr lang="en-US" altLang="zh-CN" sz="2000" dirty="0"/>
          </a:p>
          <a:p>
            <a:r>
              <a:rPr lang="en-US" altLang="zh-CN" sz="2800" dirty="0"/>
              <a:t>In real production code, error-handling code may be a large part</a:t>
            </a:r>
          </a:p>
          <a:p>
            <a:pPr lvl="1"/>
            <a:r>
              <a:rPr lang="en-US" altLang="zh-CN" sz="2400" dirty="0"/>
              <a:t>30%-50% or more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6594" name="Group 2">
            <a:extLst>
              <a:ext uri="{FF2B5EF4-FFF2-40B4-BE49-F238E27FC236}">
                <a16:creationId xmlns:a16="http://schemas.microsoft.com/office/drawing/2014/main" id="{F1399EE0-0447-44A0-54BC-FC81CFA46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411050"/>
              </p:ext>
            </p:extLst>
          </p:nvPr>
        </p:nvGraphicFramePr>
        <p:xfrm>
          <a:off x="6096000" y="1928813"/>
          <a:ext cx="990600" cy="9144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251690466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rsp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1898502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handler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8607957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link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2772406"/>
                  </a:ext>
                </a:extLst>
              </a:tr>
            </a:tbl>
          </a:graphicData>
        </a:graphic>
      </p:graphicFrame>
      <p:graphicFrame>
        <p:nvGraphicFramePr>
          <p:cNvPr id="366604" name="Group 12">
            <a:extLst>
              <a:ext uri="{FF2B5EF4-FFF2-40B4-BE49-F238E27FC236}">
                <a16:creationId xmlns:a16="http://schemas.microsoft.com/office/drawing/2014/main" id="{BEBB8F10-B46E-2557-6B68-9F272589E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233283"/>
              </p:ext>
            </p:extLst>
          </p:nvPr>
        </p:nvGraphicFramePr>
        <p:xfrm>
          <a:off x="6096000" y="3071813"/>
          <a:ext cx="990600" cy="1042988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858712583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rsp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3272828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handler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838114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link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836905"/>
                  </a:ext>
                </a:extLst>
              </a:tr>
            </a:tbl>
          </a:graphicData>
        </a:graphic>
      </p:graphicFrame>
      <p:sp>
        <p:nvSpPr>
          <p:cNvPr id="366614" name="Rectangle 22">
            <a:extLst>
              <a:ext uri="{FF2B5EF4-FFF2-40B4-BE49-F238E27FC236}">
                <a16:creationId xmlns:a16="http://schemas.microsoft.com/office/drawing/2014/main" id="{9E39080C-31AF-6DA8-88F8-9CA26D461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362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6615" name="Rectangle 23">
            <a:extLst>
              <a:ext uri="{FF2B5EF4-FFF2-40B4-BE49-F238E27FC236}">
                <a16:creationId xmlns:a16="http://schemas.microsoft.com/office/drawing/2014/main" id="{B38A3219-405C-678A-0DA3-046E53870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743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6616" name="Rectangle 24">
            <a:extLst>
              <a:ext uri="{FF2B5EF4-FFF2-40B4-BE49-F238E27FC236}">
                <a16:creationId xmlns:a16="http://schemas.microsoft.com/office/drawing/2014/main" id="{2EE9193D-B827-C0C1-D891-964D576ED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124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/>
              <a:t>link</a:t>
            </a:r>
          </a:p>
        </p:txBody>
      </p:sp>
      <p:sp>
        <p:nvSpPr>
          <p:cNvPr id="366617" name="Freeform 25">
            <a:extLst>
              <a:ext uri="{FF2B5EF4-FFF2-40B4-BE49-F238E27FC236}">
                <a16:creationId xmlns:a16="http://schemas.microsoft.com/office/drawing/2014/main" id="{07F1E5DB-A324-22F3-86D7-6E7B9FD69F7C}"/>
              </a:ext>
            </a:extLst>
          </p:cNvPr>
          <p:cNvSpPr>
            <a:spLocks/>
          </p:cNvSpPr>
          <p:nvPr/>
        </p:nvSpPr>
        <p:spPr bwMode="auto">
          <a:xfrm>
            <a:off x="5410200" y="40386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6618" name="Freeform 26">
            <a:extLst>
              <a:ext uri="{FF2B5EF4-FFF2-40B4-BE49-F238E27FC236}">
                <a16:creationId xmlns:a16="http://schemas.microsoft.com/office/drawing/2014/main" id="{D8B2C2D2-6C0C-4C38-AC4D-F9D39C1868C3}"/>
              </a:ext>
            </a:extLst>
          </p:cNvPr>
          <p:cNvSpPr>
            <a:spLocks/>
          </p:cNvSpPr>
          <p:nvPr/>
        </p:nvSpPr>
        <p:spPr bwMode="auto">
          <a:xfrm>
            <a:off x="7239000" y="46482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6619" name="Freeform 27">
            <a:extLst>
              <a:ext uri="{FF2B5EF4-FFF2-40B4-BE49-F238E27FC236}">
                <a16:creationId xmlns:a16="http://schemas.microsoft.com/office/drawing/2014/main" id="{45AEF21C-A718-15FF-A68B-596992641416}"/>
              </a:ext>
            </a:extLst>
          </p:cNvPr>
          <p:cNvSpPr>
            <a:spLocks/>
          </p:cNvSpPr>
          <p:nvPr/>
        </p:nvSpPr>
        <p:spPr bwMode="auto">
          <a:xfrm>
            <a:off x="5638800" y="2690813"/>
            <a:ext cx="609600" cy="1219200"/>
          </a:xfrm>
          <a:custGeom>
            <a:avLst/>
            <a:gdLst>
              <a:gd name="T0" fmla="*/ 384 w 384"/>
              <a:gd name="T1" fmla="*/ 696 h 696"/>
              <a:gd name="T2" fmla="*/ 48 w 384"/>
              <a:gd name="T3" fmla="*/ 504 h 696"/>
              <a:gd name="T4" fmla="*/ 96 w 384"/>
              <a:gd name="T5" fmla="*/ 72 h 696"/>
              <a:gd name="T6" fmla="*/ 288 w 384"/>
              <a:gd name="T7" fmla="*/ 72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696">
                <a:moveTo>
                  <a:pt x="384" y="696"/>
                </a:moveTo>
                <a:cubicBezTo>
                  <a:pt x="240" y="652"/>
                  <a:pt x="96" y="608"/>
                  <a:pt x="48" y="504"/>
                </a:cubicBezTo>
                <a:cubicBezTo>
                  <a:pt x="0" y="400"/>
                  <a:pt x="56" y="144"/>
                  <a:pt x="96" y="72"/>
                </a:cubicBezTo>
                <a:cubicBezTo>
                  <a:pt x="136" y="0"/>
                  <a:pt x="256" y="72"/>
                  <a:pt x="288" y="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6620" name="Freeform 28">
            <a:extLst>
              <a:ext uri="{FF2B5EF4-FFF2-40B4-BE49-F238E27FC236}">
                <a16:creationId xmlns:a16="http://schemas.microsoft.com/office/drawing/2014/main" id="{9219367E-C95F-69B6-FEB7-C660EF1AD1A6}"/>
              </a:ext>
            </a:extLst>
          </p:cNvPr>
          <p:cNvSpPr>
            <a:spLocks/>
          </p:cNvSpPr>
          <p:nvPr/>
        </p:nvSpPr>
        <p:spPr bwMode="auto">
          <a:xfrm>
            <a:off x="5791200" y="1852613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6621" name="Rectangle 29">
            <a:extLst>
              <a:ext uri="{FF2B5EF4-FFF2-40B4-BE49-F238E27FC236}">
                <a16:creationId xmlns:a16="http://schemas.microsoft.com/office/drawing/2014/main" id="{4CF793DA-17DC-5B4E-33FC-CDFB5A1EC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5720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 err="1"/>
              <a:t>exn</a:t>
            </a:r>
            <a:endParaRPr lang="en-US" altLang="zh-CN" sz="2000" b="0" dirty="0"/>
          </a:p>
        </p:txBody>
      </p:sp>
      <p:sp>
        <p:nvSpPr>
          <p:cNvPr id="366622" name="Rectangle 30">
            <a:extLst>
              <a:ext uri="{FF2B5EF4-FFF2-40B4-BE49-F238E27FC236}">
                <a16:creationId xmlns:a16="http://schemas.microsoft.com/office/drawing/2014/main" id="{021B4F3D-1B4D-8547-9875-607A82610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1816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 err="1"/>
              <a:t>rsp</a:t>
            </a:r>
            <a:endParaRPr lang="en-US" altLang="zh-CN" sz="2000" b="0" dirty="0"/>
          </a:p>
        </p:txBody>
      </p:sp>
      <p:sp>
        <p:nvSpPr>
          <p:cNvPr id="366623" name="Freeform 31">
            <a:extLst>
              <a:ext uri="{FF2B5EF4-FFF2-40B4-BE49-F238E27FC236}">
                <a16:creationId xmlns:a16="http://schemas.microsoft.com/office/drawing/2014/main" id="{EE9A13C0-6E81-5BA3-BE92-11CBAC06A098}"/>
              </a:ext>
            </a:extLst>
          </p:cNvPr>
          <p:cNvSpPr>
            <a:spLocks/>
          </p:cNvSpPr>
          <p:nvPr/>
        </p:nvSpPr>
        <p:spPr bwMode="auto">
          <a:xfrm>
            <a:off x="7543800" y="2438400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6624" name="Rectangle 32">
            <a:extLst>
              <a:ext uri="{FF2B5EF4-FFF2-40B4-BE49-F238E27FC236}">
                <a16:creationId xmlns:a16="http://schemas.microsoft.com/office/drawing/2014/main" id="{D929DF12-2635-C534-BD01-28F9DA118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"/>
            <a:ext cx="44196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compile(try {f();} 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    catch {print(5);}) =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push_exn_frame</a:t>
            </a:r>
            <a:endParaRPr lang="en-US" altLang="zh-CN" sz="2000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exn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-&gt;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eip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= .Handler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xsp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-&gt;top = top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f()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pop_exn_frame</a:t>
            </a:r>
            <a:endParaRPr lang="en-US" altLang="zh-CN" sz="2000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.End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.Handler: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pop_exn_frame</a:t>
            </a:r>
            <a:endParaRPr lang="en-US" altLang="zh-CN" sz="2000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print(5)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.End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.End:</a:t>
            </a:r>
          </a:p>
        </p:txBody>
      </p:sp>
      <p:sp>
        <p:nvSpPr>
          <p:cNvPr id="366625" name="Line 33">
            <a:extLst>
              <a:ext uri="{FF2B5EF4-FFF2-40B4-BE49-F238E27FC236}">
                <a16:creationId xmlns:a16="http://schemas.microsoft.com/office/drawing/2014/main" id="{EF7D8275-918D-4A8C-422F-F7BBA66B8DA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09800" y="3352799"/>
            <a:ext cx="4038600" cy="228599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6626" name="Line 34">
            <a:extLst>
              <a:ext uri="{FF2B5EF4-FFF2-40B4-BE49-F238E27FC236}">
                <a16:creationId xmlns:a16="http://schemas.microsoft.com/office/drawing/2014/main" id="{28A5E359-DB94-B1E9-F15E-0362082A05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251200"/>
            <a:ext cx="990600" cy="2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6627" name="Rectangle 35">
            <a:extLst>
              <a:ext uri="{FF2B5EF4-FFF2-40B4-BE49-F238E27FC236}">
                <a16:creationId xmlns:a16="http://schemas.microsoft.com/office/drawing/2014/main" id="{EFB8A26F-14E0-A5D3-9AF3-16C22A6518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99138" y="152400"/>
            <a:ext cx="3192462" cy="762000"/>
          </a:xfrm>
          <a:noFill/>
          <a:ln/>
        </p:spPr>
        <p:txBody>
          <a:bodyPr/>
          <a:lstStyle/>
          <a:p>
            <a:r>
              <a:rPr lang="en-US" altLang="zh-CN"/>
              <a:t>Example #3</a:t>
            </a:r>
          </a:p>
        </p:txBody>
      </p:sp>
      <p:sp>
        <p:nvSpPr>
          <p:cNvPr id="366628" name="AutoShape 36">
            <a:extLst>
              <a:ext uri="{FF2B5EF4-FFF2-40B4-BE49-F238E27FC236}">
                <a16:creationId xmlns:a16="http://schemas.microsoft.com/office/drawing/2014/main" id="{4F7960BB-F7A8-E785-53BD-41E2D298B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0668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6629" name="AutoShape 37">
            <a:extLst>
              <a:ext uri="{FF2B5EF4-FFF2-40B4-BE49-F238E27FC236}">
                <a16:creationId xmlns:a16="http://schemas.microsoft.com/office/drawing/2014/main" id="{84CE38D3-A524-1CD3-A6C5-D42AD2445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4478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6630" name="AutoShape 38">
            <a:extLst>
              <a:ext uri="{FF2B5EF4-FFF2-40B4-BE49-F238E27FC236}">
                <a16:creationId xmlns:a16="http://schemas.microsoft.com/office/drawing/2014/main" id="{F91A2485-5ABC-FE97-DD98-690E02D53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752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6631" name="AutoShape 39">
            <a:extLst>
              <a:ext uri="{FF2B5EF4-FFF2-40B4-BE49-F238E27FC236}">
                <a16:creationId xmlns:a16="http://schemas.microsoft.com/office/drawing/2014/main" id="{108887AE-CD76-3CA1-EE61-F8EBE983B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133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6632" name="AutoShape 40">
            <a:extLst>
              <a:ext uri="{FF2B5EF4-FFF2-40B4-BE49-F238E27FC236}">
                <a16:creationId xmlns:a16="http://schemas.microsoft.com/office/drawing/2014/main" id="{048F998D-DD38-5380-C8C8-B2EF9EA83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038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6633" name="Rectangle 41">
            <a:extLst>
              <a:ext uri="{FF2B5EF4-FFF2-40B4-BE49-F238E27FC236}">
                <a16:creationId xmlns:a16="http://schemas.microsoft.com/office/drawing/2014/main" id="{FC0BAA51-8A6B-D49C-1ACA-16EC33962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962400"/>
            <a:ext cx="18288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f(){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g();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print(6);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itchFamily="2" charset="0"/>
              <a:buNone/>
            </a:pPr>
            <a:endParaRPr lang="en-US" altLang="zh-CN" sz="2000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g(){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throw;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66634" name="Rectangle 42">
            <a:extLst>
              <a:ext uri="{FF2B5EF4-FFF2-40B4-BE49-F238E27FC236}">
                <a16:creationId xmlns:a16="http://schemas.microsoft.com/office/drawing/2014/main" id="{E6AE9E72-5F5E-9864-AEAA-3D8D4640B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6576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6635" name="Rectangle 43">
            <a:extLst>
              <a:ext uri="{FF2B5EF4-FFF2-40B4-BE49-F238E27FC236}">
                <a16:creationId xmlns:a16="http://schemas.microsoft.com/office/drawing/2014/main" id="{69B3268D-C45F-DF16-4D04-715217A16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0386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6636" name="Rectangle 44">
            <a:extLst>
              <a:ext uri="{FF2B5EF4-FFF2-40B4-BE49-F238E27FC236}">
                <a16:creationId xmlns:a16="http://schemas.microsoft.com/office/drawing/2014/main" id="{33B0E2B0-0C20-75D9-7D0A-041ED555E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4196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/>
              <a:t>link</a:t>
            </a:r>
          </a:p>
        </p:txBody>
      </p:sp>
      <p:sp>
        <p:nvSpPr>
          <p:cNvPr id="366637" name="Freeform 45">
            <a:extLst>
              <a:ext uri="{FF2B5EF4-FFF2-40B4-BE49-F238E27FC236}">
                <a16:creationId xmlns:a16="http://schemas.microsoft.com/office/drawing/2014/main" id="{53279864-F1DB-8C8E-AEBF-5935899776B5}"/>
              </a:ext>
            </a:extLst>
          </p:cNvPr>
          <p:cNvSpPr>
            <a:spLocks/>
          </p:cNvSpPr>
          <p:nvPr/>
        </p:nvSpPr>
        <p:spPr bwMode="auto">
          <a:xfrm>
            <a:off x="7467600" y="3352800"/>
            <a:ext cx="609600" cy="1219200"/>
          </a:xfrm>
          <a:custGeom>
            <a:avLst/>
            <a:gdLst>
              <a:gd name="T0" fmla="*/ 384 w 384"/>
              <a:gd name="T1" fmla="*/ 696 h 696"/>
              <a:gd name="T2" fmla="*/ 48 w 384"/>
              <a:gd name="T3" fmla="*/ 504 h 696"/>
              <a:gd name="T4" fmla="*/ 96 w 384"/>
              <a:gd name="T5" fmla="*/ 72 h 696"/>
              <a:gd name="T6" fmla="*/ 288 w 384"/>
              <a:gd name="T7" fmla="*/ 72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696">
                <a:moveTo>
                  <a:pt x="384" y="696"/>
                </a:moveTo>
                <a:cubicBezTo>
                  <a:pt x="240" y="652"/>
                  <a:pt x="96" y="608"/>
                  <a:pt x="48" y="504"/>
                </a:cubicBezTo>
                <a:cubicBezTo>
                  <a:pt x="0" y="400"/>
                  <a:pt x="56" y="144"/>
                  <a:pt x="96" y="72"/>
                </a:cubicBezTo>
                <a:cubicBezTo>
                  <a:pt x="136" y="0"/>
                  <a:pt x="256" y="72"/>
                  <a:pt x="288" y="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6638" name="AutoShape 46">
            <a:extLst>
              <a:ext uri="{FF2B5EF4-FFF2-40B4-BE49-F238E27FC236}">
                <a16:creationId xmlns:a16="http://schemas.microsoft.com/office/drawing/2014/main" id="{327391E7-6C19-A83D-24CC-B94DCFE04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419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6639" name="Rectangle 47">
            <a:extLst>
              <a:ext uri="{FF2B5EF4-FFF2-40B4-BE49-F238E27FC236}">
                <a16:creationId xmlns:a16="http://schemas.microsoft.com/office/drawing/2014/main" id="{80B127ED-3808-3554-85AD-AF2CEDB27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9530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6640" name="Rectangle 48">
            <a:extLst>
              <a:ext uri="{FF2B5EF4-FFF2-40B4-BE49-F238E27FC236}">
                <a16:creationId xmlns:a16="http://schemas.microsoft.com/office/drawing/2014/main" id="{1574F798-5F96-E36D-DFDF-2A06C2E42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3340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6641" name="Rectangle 49">
            <a:extLst>
              <a:ext uri="{FF2B5EF4-FFF2-40B4-BE49-F238E27FC236}">
                <a16:creationId xmlns:a16="http://schemas.microsoft.com/office/drawing/2014/main" id="{EB71428C-A62D-07B0-783C-B1E4A2FE9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7150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/>
              <a:t>link</a:t>
            </a:r>
          </a:p>
        </p:txBody>
      </p:sp>
      <p:sp>
        <p:nvSpPr>
          <p:cNvPr id="366642" name="Freeform 50">
            <a:extLst>
              <a:ext uri="{FF2B5EF4-FFF2-40B4-BE49-F238E27FC236}">
                <a16:creationId xmlns:a16="http://schemas.microsoft.com/office/drawing/2014/main" id="{8243F16F-A96C-58B3-D35F-5D1339E01A00}"/>
              </a:ext>
            </a:extLst>
          </p:cNvPr>
          <p:cNvSpPr>
            <a:spLocks/>
          </p:cNvSpPr>
          <p:nvPr/>
        </p:nvSpPr>
        <p:spPr bwMode="auto">
          <a:xfrm>
            <a:off x="7467600" y="4648200"/>
            <a:ext cx="609600" cy="1219200"/>
          </a:xfrm>
          <a:custGeom>
            <a:avLst/>
            <a:gdLst>
              <a:gd name="T0" fmla="*/ 384 w 384"/>
              <a:gd name="T1" fmla="*/ 696 h 696"/>
              <a:gd name="T2" fmla="*/ 48 w 384"/>
              <a:gd name="T3" fmla="*/ 504 h 696"/>
              <a:gd name="T4" fmla="*/ 96 w 384"/>
              <a:gd name="T5" fmla="*/ 72 h 696"/>
              <a:gd name="T6" fmla="*/ 288 w 384"/>
              <a:gd name="T7" fmla="*/ 72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696">
                <a:moveTo>
                  <a:pt x="384" y="696"/>
                </a:moveTo>
                <a:cubicBezTo>
                  <a:pt x="240" y="652"/>
                  <a:pt x="96" y="608"/>
                  <a:pt x="48" y="504"/>
                </a:cubicBezTo>
                <a:cubicBezTo>
                  <a:pt x="0" y="400"/>
                  <a:pt x="56" y="144"/>
                  <a:pt x="96" y="72"/>
                </a:cubicBezTo>
                <a:cubicBezTo>
                  <a:pt x="136" y="0"/>
                  <a:pt x="256" y="72"/>
                  <a:pt x="288" y="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6643" name="AutoShape 51">
            <a:extLst>
              <a:ext uri="{FF2B5EF4-FFF2-40B4-BE49-F238E27FC236}">
                <a16:creationId xmlns:a16="http://schemas.microsoft.com/office/drawing/2014/main" id="{DEEA32B3-CFD8-05A2-4F16-4EE6CBE4C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4864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6644" name="AutoShape 52">
            <a:extLst>
              <a:ext uri="{FF2B5EF4-FFF2-40B4-BE49-F238E27FC236}">
                <a16:creationId xmlns:a16="http://schemas.microsoft.com/office/drawing/2014/main" id="{95BEC93E-446D-2214-4E51-ACA690B18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8674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6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6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6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8867 " pathEditMode="relative" ptsTypes="AA">
                                      <p:cBhvr>
                                        <p:cTn id="20" dur="2000" fill="hold"/>
                                        <p:tgtEl>
                                          <p:spTgt spid="3666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8867 " pathEditMode="relative" ptsTypes="AA">
                                      <p:cBhvr>
                                        <p:cTn id="22" dur="2000" fill="hold"/>
                                        <p:tgtEl>
                                          <p:spTgt spid="3666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622" grpId="0" animBg="1"/>
      <p:bldP spid="366641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7618" name="Group 2">
            <a:extLst>
              <a:ext uri="{FF2B5EF4-FFF2-40B4-BE49-F238E27FC236}">
                <a16:creationId xmlns:a16="http://schemas.microsoft.com/office/drawing/2014/main" id="{CD397085-CCB8-3DD7-CD84-AFEE78EB3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1120"/>
              </p:ext>
            </p:extLst>
          </p:nvPr>
        </p:nvGraphicFramePr>
        <p:xfrm>
          <a:off x="6096000" y="1928813"/>
          <a:ext cx="990600" cy="9144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3749524482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rsp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626901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handler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5152148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link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34205"/>
                  </a:ext>
                </a:extLst>
              </a:tr>
            </a:tbl>
          </a:graphicData>
        </a:graphic>
      </p:graphicFrame>
      <p:graphicFrame>
        <p:nvGraphicFramePr>
          <p:cNvPr id="367628" name="Group 12">
            <a:extLst>
              <a:ext uri="{FF2B5EF4-FFF2-40B4-BE49-F238E27FC236}">
                <a16:creationId xmlns:a16="http://schemas.microsoft.com/office/drawing/2014/main" id="{73E92013-E146-F38F-D9B8-8C9F9D295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200257"/>
              </p:ext>
            </p:extLst>
          </p:nvPr>
        </p:nvGraphicFramePr>
        <p:xfrm>
          <a:off x="6096000" y="3071813"/>
          <a:ext cx="990600" cy="1042988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1107763936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rsp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9293797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handler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1913497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link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9669082"/>
                  </a:ext>
                </a:extLst>
              </a:tr>
            </a:tbl>
          </a:graphicData>
        </a:graphic>
      </p:graphicFrame>
      <p:sp>
        <p:nvSpPr>
          <p:cNvPr id="367638" name="Rectangle 22">
            <a:extLst>
              <a:ext uri="{FF2B5EF4-FFF2-40B4-BE49-F238E27FC236}">
                <a16:creationId xmlns:a16="http://schemas.microsoft.com/office/drawing/2014/main" id="{50D7F3AF-76D5-AE6F-09AC-872DCA9EF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362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7639" name="Rectangle 23">
            <a:extLst>
              <a:ext uri="{FF2B5EF4-FFF2-40B4-BE49-F238E27FC236}">
                <a16:creationId xmlns:a16="http://schemas.microsoft.com/office/drawing/2014/main" id="{DF5B2F63-93B8-E30C-E398-C1233682B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743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7640" name="Rectangle 24">
            <a:extLst>
              <a:ext uri="{FF2B5EF4-FFF2-40B4-BE49-F238E27FC236}">
                <a16:creationId xmlns:a16="http://schemas.microsoft.com/office/drawing/2014/main" id="{EEB947D6-A75A-7A2A-B31A-AB94A2103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124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/>
              <a:t>link</a:t>
            </a:r>
          </a:p>
        </p:txBody>
      </p:sp>
      <p:sp>
        <p:nvSpPr>
          <p:cNvPr id="367641" name="Freeform 25">
            <a:extLst>
              <a:ext uri="{FF2B5EF4-FFF2-40B4-BE49-F238E27FC236}">
                <a16:creationId xmlns:a16="http://schemas.microsoft.com/office/drawing/2014/main" id="{10E41D0F-306C-9EE9-396C-715B2B9B95A7}"/>
              </a:ext>
            </a:extLst>
          </p:cNvPr>
          <p:cNvSpPr>
            <a:spLocks/>
          </p:cNvSpPr>
          <p:nvPr/>
        </p:nvSpPr>
        <p:spPr bwMode="auto">
          <a:xfrm>
            <a:off x="5410200" y="40386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7642" name="Freeform 26">
            <a:extLst>
              <a:ext uri="{FF2B5EF4-FFF2-40B4-BE49-F238E27FC236}">
                <a16:creationId xmlns:a16="http://schemas.microsoft.com/office/drawing/2014/main" id="{27498AE7-4C11-685C-AE5D-31A76C6E2BD8}"/>
              </a:ext>
            </a:extLst>
          </p:cNvPr>
          <p:cNvSpPr>
            <a:spLocks/>
          </p:cNvSpPr>
          <p:nvPr/>
        </p:nvSpPr>
        <p:spPr bwMode="auto">
          <a:xfrm>
            <a:off x="7239000" y="59436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7643" name="Freeform 27">
            <a:extLst>
              <a:ext uri="{FF2B5EF4-FFF2-40B4-BE49-F238E27FC236}">
                <a16:creationId xmlns:a16="http://schemas.microsoft.com/office/drawing/2014/main" id="{CD444940-4652-93E0-CFF8-BC3C231531FF}"/>
              </a:ext>
            </a:extLst>
          </p:cNvPr>
          <p:cNvSpPr>
            <a:spLocks/>
          </p:cNvSpPr>
          <p:nvPr/>
        </p:nvSpPr>
        <p:spPr bwMode="auto">
          <a:xfrm>
            <a:off x="5638800" y="2690813"/>
            <a:ext cx="609600" cy="1219200"/>
          </a:xfrm>
          <a:custGeom>
            <a:avLst/>
            <a:gdLst>
              <a:gd name="T0" fmla="*/ 384 w 384"/>
              <a:gd name="T1" fmla="*/ 696 h 696"/>
              <a:gd name="T2" fmla="*/ 48 w 384"/>
              <a:gd name="T3" fmla="*/ 504 h 696"/>
              <a:gd name="T4" fmla="*/ 96 w 384"/>
              <a:gd name="T5" fmla="*/ 72 h 696"/>
              <a:gd name="T6" fmla="*/ 288 w 384"/>
              <a:gd name="T7" fmla="*/ 72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696">
                <a:moveTo>
                  <a:pt x="384" y="696"/>
                </a:moveTo>
                <a:cubicBezTo>
                  <a:pt x="240" y="652"/>
                  <a:pt x="96" y="608"/>
                  <a:pt x="48" y="504"/>
                </a:cubicBezTo>
                <a:cubicBezTo>
                  <a:pt x="0" y="400"/>
                  <a:pt x="56" y="144"/>
                  <a:pt x="96" y="72"/>
                </a:cubicBezTo>
                <a:cubicBezTo>
                  <a:pt x="136" y="0"/>
                  <a:pt x="256" y="72"/>
                  <a:pt x="288" y="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7644" name="Freeform 28">
            <a:extLst>
              <a:ext uri="{FF2B5EF4-FFF2-40B4-BE49-F238E27FC236}">
                <a16:creationId xmlns:a16="http://schemas.microsoft.com/office/drawing/2014/main" id="{8C441F9F-7F47-BD82-0DC5-EFCA389F34DD}"/>
              </a:ext>
            </a:extLst>
          </p:cNvPr>
          <p:cNvSpPr>
            <a:spLocks/>
          </p:cNvSpPr>
          <p:nvPr/>
        </p:nvSpPr>
        <p:spPr bwMode="auto">
          <a:xfrm>
            <a:off x="5791200" y="1852613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7645" name="Rectangle 29">
            <a:extLst>
              <a:ext uri="{FF2B5EF4-FFF2-40B4-BE49-F238E27FC236}">
                <a16:creationId xmlns:a16="http://schemas.microsoft.com/office/drawing/2014/main" id="{824BCBCE-4E73-2E0B-6315-2E6BAEFA5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5720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 err="1"/>
              <a:t>exn</a:t>
            </a:r>
            <a:endParaRPr lang="en-US" altLang="zh-CN" sz="2000" b="0" dirty="0"/>
          </a:p>
        </p:txBody>
      </p:sp>
      <p:sp>
        <p:nvSpPr>
          <p:cNvPr id="367646" name="Rectangle 30">
            <a:extLst>
              <a:ext uri="{FF2B5EF4-FFF2-40B4-BE49-F238E27FC236}">
                <a16:creationId xmlns:a16="http://schemas.microsoft.com/office/drawing/2014/main" id="{0F33AED0-E93D-4AEE-23DF-D321BCADD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64770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 err="1"/>
              <a:t>rsp</a:t>
            </a:r>
            <a:endParaRPr lang="en-US" altLang="zh-CN" sz="2000" b="0" dirty="0"/>
          </a:p>
        </p:txBody>
      </p:sp>
      <p:sp>
        <p:nvSpPr>
          <p:cNvPr id="367647" name="Freeform 31">
            <a:extLst>
              <a:ext uri="{FF2B5EF4-FFF2-40B4-BE49-F238E27FC236}">
                <a16:creationId xmlns:a16="http://schemas.microsoft.com/office/drawing/2014/main" id="{FA1E5F69-FF23-FB79-7C79-51B2A7F45C07}"/>
              </a:ext>
            </a:extLst>
          </p:cNvPr>
          <p:cNvSpPr>
            <a:spLocks/>
          </p:cNvSpPr>
          <p:nvPr/>
        </p:nvSpPr>
        <p:spPr bwMode="auto">
          <a:xfrm>
            <a:off x="7543800" y="2438400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7648" name="Rectangle 32">
            <a:extLst>
              <a:ext uri="{FF2B5EF4-FFF2-40B4-BE49-F238E27FC236}">
                <a16:creationId xmlns:a16="http://schemas.microsoft.com/office/drawing/2014/main" id="{1F2D437C-E584-5BFA-B6E1-6B9C7EB8F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"/>
            <a:ext cx="44196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compile(try {f();} 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    catch {print(5);}) =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push_exn_frame</a:t>
            </a:r>
            <a:endParaRPr lang="en-US" altLang="zh-CN" sz="2000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exn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-&gt;handler = .Handler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exn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-&gt;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rsp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rsp</a:t>
            </a:r>
            <a:endParaRPr lang="en-US" altLang="zh-CN" sz="2000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f()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pop_exn_frame</a:t>
            </a:r>
            <a:endParaRPr lang="en-US" altLang="zh-CN" sz="2000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.End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.Handler: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pop_exn_frame</a:t>
            </a:r>
            <a:endParaRPr lang="en-US" altLang="zh-CN" sz="2000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print(5)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.End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.End:</a:t>
            </a:r>
          </a:p>
        </p:txBody>
      </p:sp>
      <p:sp>
        <p:nvSpPr>
          <p:cNvPr id="367649" name="Line 33">
            <a:extLst>
              <a:ext uri="{FF2B5EF4-FFF2-40B4-BE49-F238E27FC236}">
                <a16:creationId xmlns:a16="http://schemas.microsoft.com/office/drawing/2014/main" id="{692AB969-9F4B-FA5E-6150-D814FD17080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09800" y="3352799"/>
            <a:ext cx="4038600" cy="228599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7650" name="Line 34">
            <a:extLst>
              <a:ext uri="{FF2B5EF4-FFF2-40B4-BE49-F238E27FC236}">
                <a16:creationId xmlns:a16="http://schemas.microsoft.com/office/drawing/2014/main" id="{C47E57F5-C572-86E7-93F4-F485DDBBE6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224213"/>
            <a:ext cx="990600" cy="523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7651" name="Rectangle 35">
            <a:extLst>
              <a:ext uri="{FF2B5EF4-FFF2-40B4-BE49-F238E27FC236}">
                <a16:creationId xmlns:a16="http://schemas.microsoft.com/office/drawing/2014/main" id="{4326D38D-4E77-FB88-04A7-C4DE3C428A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99138" y="152400"/>
            <a:ext cx="3192462" cy="762000"/>
          </a:xfrm>
          <a:noFill/>
          <a:ln/>
        </p:spPr>
        <p:txBody>
          <a:bodyPr/>
          <a:lstStyle/>
          <a:p>
            <a:r>
              <a:rPr lang="en-US" altLang="zh-CN"/>
              <a:t>Example #3</a:t>
            </a:r>
          </a:p>
        </p:txBody>
      </p:sp>
      <p:sp>
        <p:nvSpPr>
          <p:cNvPr id="367652" name="AutoShape 36">
            <a:extLst>
              <a:ext uri="{FF2B5EF4-FFF2-40B4-BE49-F238E27FC236}">
                <a16:creationId xmlns:a16="http://schemas.microsoft.com/office/drawing/2014/main" id="{130DD059-B8E0-9A6B-4BDE-D1C8BB8F9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0668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7653" name="AutoShape 37">
            <a:extLst>
              <a:ext uri="{FF2B5EF4-FFF2-40B4-BE49-F238E27FC236}">
                <a16:creationId xmlns:a16="http://schemas.microsoft.com/office/drawing/2014/main" id="{E59528EB-2978-ACA2-37ED-3C95BB670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4478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7654" name="AutoShape 38">
            <a:extLst>
              <a:ext uri="{FF2B5EF4-FFF2-40B4-BE49-F238E27FC236}">
                <a16:creationId xmlns:a16="http://schemas.microsoft.com/office/drawing/2014/main" id="{0EB20DCF-A4DE-911D-6C98-478D0FEA3E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752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7655" name="AutoShape 39">
            <a:extLst>
              <a:ext uri="{FF2B5EF4-FFF2-40B4-BE49-F238E27FC236}">
                <a16:creationId xmlns:a16="http://schemas.microsoft.com/office/drawing/2014/main" id="{58401597-E746-8E6F-8C1F-F971D94D4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133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7656" name="AutoShape 40">
            <a:extLst>
              <a:ext uri="{FF2B5EF4-FFF2-40B4-BE49-F238E27FC236}">
                <a16:creationId xmlns:a16="http://schemas.microsoft.com/office/drawing/2014/main" id="{E042124E-D2BF-AB8D-1CC5-2B19909D1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038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7657" name="Rectangle 41">
            <a:extLst>
              <a:ext uri="{FF2B5EF4-FFF2-40B4-BE49-F238E27FC236}">
                <a16:creationId xmlns:a16="http://schemas.microsoft.com/office/drawing/2014/main" id="{54EEC0F5-3D1F-3FAF-FBD2-F73EFCD55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962400"/>
            <a:ext cx="18288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f(){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g();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print(6);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itchFamily="2" charset="0"/>
              <a:buNone/>
            </a:pPr>
            <a:endParaRPr lang="en-US" altLang="zh-CN" sz="2000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g(){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throw;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67658" name="Rectangle 42">
            <a:extLst>
              <a:ext uri="{FF2B5EF4-FFF2-40B4-BE49-F238E27FC236}">
                <a16:creationId xmlns:a16="http://schemas.microsoft.com/office/drawing/2014/main" id="{75ED61F7-15E9-D84F-636D-E3B8E5EED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6576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7659" name="Rectangle 43">
            <a:extLst>
              <a:ext uri="{FF2B5EF4-FFF2-40B4-BE49-F238E27FC236}">
                <a16:creationId xmlns:a16="http://schemas.microsoft.com/office/drawing/2014/main" id="{7888B9F9-CAB9-FAC6-AAB9-A51A73C85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0386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7660" name="Rectangle 44">
            <a:extLst>
              <a:ext uri="{FF2B5EF4-FFF2-40B4-BE49-F238E27FC236}">
                <a16:creationId xmlns:a16="http://schemas.microsoft.com/office/drawing/2014/main" id="{E1B0E179-785B-E6EE-7FBE-616742253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4196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/>
              <a:t>link</a:t>
            </a:r>
          </a:p>
        </p:txBody>
      </p:sp>
      <p:sp>
        <p:nvSpPr>
          <p:cNvPr id="367661" name="Freeform 45">
            <a:extLst>
              <a:ext uri="{FF2B5EF4-FFF2-40B4-BE49-F238E27FC236}">
                <a16:creationId xmlns:a16="http://schemas.microsoft.com/office/drawing/2014/main" id="{DD496C1F-E1FC-43AE-A7AC-38FE2239B500}"/>
              </a:ext>
            </a:extLst>
          </p:cNvPr>
          <p:cNvSpPr>
            <a:spLocks/>
          </p:cNvSpPr>
          <p:nvPr/>
        </p:nvSpPr>
        <p:spPr bwMode="auto">
          <a:xfrm>
            <a:off x="7467600" y="3352800"/>
            <a:ext cx="609600" cy="1219200"/>
          </a:xfrm>
          <a:custGeom>
            <a:avLst/>
            <a:gdLst>
              <a:gd name="T0" fmla="*/ 384 w 384"/>
              <a:gd name="T1" fmla="*/ 696 h 696"/>
              <a:gd name="T2" fmla="*/ 48 w 384"/>
              <a:gd name="T3" fmla="*/ 504 h 696"/>
              <a:gd name="T4" fmla="*/ 96 w 384"/>
              <a:gd name="T5" fmla="*/ 72 h 696"/>
              <a:gd name="T6" fmla="*/ 288 w 384"/>
              <a:gd name="T7" fmla="*/ 72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696">
                <a:moveTo>
                  <a:pt x="384" y="696"/>
                </a:moveTo>
                <a:cubicBezTo>
                  <a:pt x="240" y="652"/>
                  <a:pt x="96" y="608"/>
                  <a:pt x="48" y="504"/>
                </a:cubicBezTo>
                <a:cubicBezTo>
                  <a:pt x="0" y="400"/>
                  <a:pt x="56" y="144"/>
                  <a:pt x="96" y="72"/>
                </a:cubicBezTo>
                <a:cubicBezTo>
                  <a:pt x="136" y="0"/>
                  <a:pt x="256" y="72"/>
                  <a:pt x="288" y="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7662" name="AutoShape 46">
            <a:extLst>
              <a:ext uri="{FF2B5EF4-FFF2-40B4-BE49-F238E27FC236}">
                <a16:creationId xmlns:a16="http://schemas.microsoft.com/office/drawing/2014/main" id="{E2EF82A1-BA0E-BE4D-F8BD-8C6D93995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4196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7663" name="Rectangle 47">
            <a:extLst>
              <a:ext uri="{FF2B5EF4-FFF2-40B4-BE49-F238E27FC236}">
                <a16:creationId xmlns:a16="http://schemas.microsoft.com/office/drawing/2014/main" id="{2B7D4DA9-002F-FEFF-FBB7-33039E5DC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9530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7664" name="Rectangle 48">
            <a:extLst>
              <a:ext uri="{FF2B5EF4-FFF2-40B4-BE49-F238E27FC236}">
                <a16:creationId xmlns:a16="http://schemas.microsoft.com/office/drawing/2014/main" id="{FE2B6913-F0E6-A755-5A95-CB3069D84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3340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7665" name="Rectangle 49">
            <a:extLst>
              <a:ext uri="{FF2B5EF4-FFF2-40B4-BE49-F238E27FC236}">
                <a16:creationId xmlns:a16="http://schemas.microsoft.com/office/drawing/2014/main" id="{76AA8516-38EE-2A9F-7F57-677A79636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7150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/>
              <a:t>link</a:t>
            </a:r>
          </a:p>
        </p:txBody>
      </p:sp>
      <p:sp>
        <p:nvSpPr>
          <p:cNvPr id="367666" name="Freeform 50">
            <a:extLst>
              <a:ext uri="{FF2B5EF4-FFF2-40B4-BE49-F238E27FC236}">
                <a16:creationId xmlns:a16="http://schemas.microsoft.com/office/drawing/2014/main" id="{A6ADA91F-5838-5BB0-B14D-44971F8191DE}"/>
              </a:ext>
            </a:extLst>
          </p:cNvPr>
          <p:cNvSpPr>
            <a:spLocks/>
          </p:cNvSpPr>
          <p:nvPr/>
        </p:nvSpPr>
        <p:spPr bwMode="auto">
          <a:xfrm>
            <a:off x="7467600" y="4648200"/>
            <a:ext cx="609600" cy="1219200"/>
          </a:xfrm>
          <a:custGeom>
            <a:avLst/>
            <a:gdLst>
              <a:gd name="T0" fmla="*/ 384 w 384"/>
              <a:gd name="T1" fmla="*/ 696 h 696"/>
              <a:gd name="T2" fmla="*/ 48 w 384"/>
              <a:gd name="T3" fmla="*/ 504 h 696"/>
              <a:gd name="T4" fmla="*/ 96 w 384"/>
              <a:gd name="T5" fmla="*/ 72 h 696"/>
              <a:gd name="T6" fmla="*/ 288 w 384"/>
              <a:gd name="T7" fmla="*/ 72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696">
                <a:moveTo>
                  <a:pt x="384" y="696"/>
                </a:moveTo>
                <a:cubicBezTo>
                  <a:pt x="240" y="652"/>
                  <a:pt x="96" y="608"/>
                  <a:pt x="48" y="504"/>
                </a:cubicBezTo>
                <a:cubicBezTo>
                  <a:pt x="0" y="400"/>
                  <a:pt x="56" y="144"/>
                  <a:pt x="96" y="72"/>
                </a:cubicBezTo>
                <a:cubicBezTo>
                  <a:pt x="136" y="0"/>
                  <a:pt x="256" y="72"/>
                  <a:pt x="288" y="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7667" name="AutoShape 51">
            <a:extLst>
              <a:ext uri="{FF2B5EF4-FFF2-40B4-BE49-F238E27FC236}">
                <a16:creationId xmlns:a16="http://schemas.microsoft.com/office/drawing/2014/main" id="{54100E13-3DED-1520-1E62-5E4C6635F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4864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7668" name="AutoShape 52">
            <a:extLst>
              <a:ext uri="{FF2B5EF4-FFF2-40B4-BE49-F238E27FC236}">
                <a16:creationId xmlns:a16="http://schemas.microsoft.com/office/drawing/2014/main" id="{26A4A6D2-CDA1-735B-8218-8B38E6E22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8674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7669" name="AutoShape 53">
            <a:extLst>
              <a:ext uri="{FF2B5EF4-FFF2-40B4-BE49-F238E27FC236}">
                <a16:creationId xmlns:a16="http://schemas.microsoft.com/office/drawing/2014/main" id="{927FE9C7-8230-0620-34F4-8C3CF756E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2004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7670" name="AutoShape 54">
            <a:extLst>
              <a:ext uri="{FF2B5EF4-FFF2-40B4-BE49-F238E27FC236}">
                <a16:creationId xmlns:a16="http://schemas.microsoft.com/office/drawing/2014/main" id="{F9F8319F-9524-52E6-0A0F-D1B385BA6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5814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7671" name="AutoShape 55">
            <a:extLst>
              <a:ext uri="{FF2B5EF4-FFF2-40B4-BE49-F238E27FC236}">
                <a16:creationId xmlns:a16="http://schemas.microsoft.com/office/drawing/2014/main" id="{2777325F-34B3-6FF9-2876-7B066EB7B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9624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7673" name="AutoShape 57">
            <a:extLst>
              <a:ext uri="{FF2B5EF4-FFF2-40B4-BE49-F238E27FC236}">
                <a16:creationId xmlns:a16="http://schemas.microsoft.com/office/drawing/2014/main" id="{E0812291-61C8-AACE-1E0D-A5CCEF8A1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3434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7674" name="AutoShape 58">
            <a:extLst>
              <a:ext uri="{FF2B5EF4-FFF2-40B4-BE49-F238E27FC236}">
                <a16:creationId xmlns:a16="http://schemas.microsoft.com/office/drawing/2014/main" id="{56B403D6-13B5-337F-495A-559397142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7244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7734 " pathEditMode="relative" ptsTypes="AA">
                                      <p:cBhvr>
                                        <p:cTn id="6" dur="2000" fill="hold"/>
                                        <p:tgtEl>
                                          <p:spTgt spid="3676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37734 " pathEditMode="relative" ptsTypes="AA">
                                      <p:cBhvr>
                                        <p:cTn id="8" dur="2000" fill="hold"/>
                                        <p:tgtEl>
                                          <p:spTgt spid="3676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3676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3676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3676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3676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3676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3676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3676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3676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6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67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8867 " pathEditMode="relative" ptsTypes="AA">
                                      <p:cBhvr>
                                        <p:cTn id="50" dur="2000" fill="hold"/>
                                        <p:tgtEl>
                                          <p:spTgt spid="3676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8867 " pathEditMode="relative" ptsTypes="AA">
                                      <p:cBhvr>
                                        <p:cTn id="52" dur="2000" fill="hold"/>
                                        <p:tgtEl>
                                          <p:spTgt spid="3676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3676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367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3676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3676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6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67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367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45" grpId="0" animBg="1"/>
      <p:bldP spid="367646" grpId="0" animBg="1"/>
      <p:bldP spid="367660" grpId="0" animBg="1"/>
      <p:bldP spid="36766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42" name="Group 2">
            <a:extLst>
              <a:ext uri="{FF2B5EF4-FFF2-40B4-BE49-F238E27FC236}">
                <a16:creationId xmlns:a16="http://schemas.microsoft.com/office/drawing/2014/main" id="{8EF5CBDA-EE60-59C7-3BCD-9FF96D5EFE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895870"/>
              </p:ext>
            </p:extLst>
          </p:nvPr>
        </p:nvGraphicFramePr>
        <p:xfrm>
          <a:off x="6096000" y="1928813"/>
          <a:ext cx="990600" cy="9144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39531055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rsp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140182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handler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2483772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link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266026"/>
                  </a:ext>
                </a:extLst>
              </a:tr>
            </a:tbl>
          </a:graphicData>
        </a:graphic>
      </p:graphicFrame>
      <p:sp>
        <p:nvSpPr>
          <p:cNvPr id="368662" name="Rectangle 22">
            <a:extLst>
              <a:ext uri="{FF2B5EF4-FFF2-40B4-BE49-F238E27FC236}">
                <a16:creationId xmlns:a16="http://schemas.microsoft.com/office/drawing/2014/main" id="{C2161A7C-F170-1DFC-D7E2-B9D402A7F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362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63" name="Rectangle 23">
            <a:extLst>
              <a:ext uri="{FF2B5EF4-FFF2-40B4-BE49-F238E27FC236}">
                <a16:creationId xmlns:a16="http://schemas.microsoft.com/office/drawing/2014/main" id="{FC437BEC-5116-3445-0F52-8836955AA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743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64" name="Rectangle 24">
            <a:extLst>
              <a:ext uri="{FF2B5EF4-FFF2-40B4-BE49-F238E27FC236}">
                <a16:creationId xmlns:a16="http://schemas.microsoft.com/office/drawing/2014/main" id="{F648DAC6-96FE-68E7-583C-350DBC055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124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/>
              <a:t>link</a:t>
            </a:r>
          </a:p>
        </p:txBody>
      </p:sp>
      <p:sp>
        <p:nvSpPr>
          <p:cNvPr id="368665" name="Freeform 25">
            <a:extLst>
              <a:ext uri="{FF2B5EF4-FFF2-40B4-BE49-F238E27FC236}">
                <a16:creationId xmlns:a16="http://schemas.microsoft.com/office/drawing/2014/main" id="{99200F61-77B3-DA80-55BE-B23FD70B95A6}"/>
              </a:ext>
            </a:extLst>
          </p:cNvPr>
          <p:cNvSpPr>
            <a:spLocks/>
          </p:cNvSpPr>
          <p:nvPr/>
        </p:nvSpPr>
        <p:spPr bwMode="auto">
          <a:xfrm>
            <a:off x="5410200" y="28194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666" name="Freeform 26">
            <a:extLst>
              <a:ext uri="{FF2B5EF4-FFF2-40B4-BE49-F238E27FC236}">
                <a16:creationId xmlns:a16="http://schemas.microsoft.com/office/drawing/2014/main" id="{DD8E2CA3-1EC0-9C2E-4FD9-0FEBF6FA0391}"/>
              </a:ext>
            </a:extLst>
          </p:cNvPr>
          <p:cNvSpPr>
            <a:spLocks/>
          </p:cNvSpPr>
          <p:nvPr/>
        </p:nvSpPr>
        <p:spPr bwMode="auto">
          <a:xfrm>
            <a:off x="7239000" y="35052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668" name="Freeform 28">
            <a:extLst>
              <a:ext uri="{FF2B5EF4-FFF2-40B4-BE49-F238E27FC236}">
                <a16:creationId xmlns:a16="http://schemas.microsoft.com/office/drawing/2014/main" id="{51D19B3A-0480-17D3-A657-3100914DEE0C}"/>
              </a:ext>
            </a:extLst>
          </p:cNvPr>
          <p:cNvSpPr>
            <a:spLocks/>
          </p:cNvSpPr>
          <p:nvPr/>
        </p:nvSpPr>
        <p:spPr bwMode="auto">
          <a:xfrm>
            <a:off x="5791200" y="1852613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669" name="Rectangle 29">
            <a:extLst>
              <a:ext uri="{FF2B5EF4-FFF2-40B4-BE49-F238E27FC236}">
                <a16:creationId xmlns:a16="http://schemas.microsoft.com/office/drawing/2014/main" id="{D0AE66CC-1DD5-B154-4C5A-636A3E493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3528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 err="1"/>
              <a:t>exn</a:t>
            </a:r>
            <a:endParaRPr lang="en-US" altLang="zh-CN" sz="2000" b="0" dirty="0"/>
          </a:p>
        </p:txBody>
      </p:sp>
      <p:sp>
        <p:nvSpPr>
          <p:cNvPr id="368670" name="Rectangle 30">
            <a:extLst>
              <a:ext uri="{FF2B5EF4-FFF2-40B4-BE49-F238E27FC236}">
                <a16:creationId xmlns:a16="http://schemas.microsoft.com/office/drawing/2014/main" id="{F7437D1B-DE01-F334-5B1F-18BE392AD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0386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 err="1"/>
              <a:t>rsp</a:t>
            </a:r>
            <a:endParaRPr lang="en-US" altLang="zh-CN" sz="2000" b="0" dirty="0"/>
          </a:p>
        </p:txBody>
      </p:sp>
      <p:sp>
        <p:nvSpPr>
          <p:cNvPr id="368671" name="Freeform 31">
            <a:extLst>
              <a:ext uri="{FF2B5EF4-FFF2-40B4-BE49-F238E27FC236}">
                <a16:creationId xmlns:a16="http://schemas.microsoft.com/office/drawing/2014/main" id="{E3444065-1A97-20E3-72A6-2699C9667189}"/>
              </a:ext>
            </a:extLst>
          </p:cNvPr>
          <p:cNvSpPr>
            <a:spLocks/>
          </p:cNvSpPr>
          <p:nvPr/>
        </p:nvSpPr>
        <p:spPr bwMode="auto">
          <a:xfrm>
            <a:off x="7543800" y="2438400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672" name="Rectangle 32">
            <a:extLst>
              <a:ext uri="{FF2B5EF4-FFF2-40B4-BE49-F238E27FC236}">
                <a16:creationId xmlns:a16="http://schemas.microsoft.com/office/drawing/2014/main" id="{F9169D10-AE73-3C4D-F098-44D9F04F4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981200"/>
            <a:ext cx="4419600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 dirty="0">
                <a:latin typeface="Courier New" panose="02070309020205020404" pitchFamily="49" charset="0"/>
              </a:rPr>
              <a:t>// What about a wild 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latin typeface="Courier New" panose="02070309020205020404" pitchFamily="49" charset="0"/>
              </a:rPr>
              <a:t>// “throw”?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main(){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throw;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itchFamily="2" charset="0"/>
              <a:buNone/>
            </a:pPr>
            <a:endParaRPr lang="en-US" altLang="zh-CN" sz="2000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compile(main(){throw;}) =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main: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…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exn</a:t>
            </a: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-&gt;handler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latin typeface="Courier New" panose="02070309020205020404" pitchFamily="49" charset="0"/>
              </a:rPr>
              <a:t>// Where does </a:t>
            </a:r>
            <a:r>
              <a:rPr lang="en-US" altLang="zh-CN" sz="2000" dirty="0" err="1">
                <a:latin typeface="Courier New" panose="02070309020205020404" pitchFamily="49" charset="0"/>
              </a:rPr>
              <a:t>exn</a:t>
            </a:r>
            <a:r>
              <a:rPr lang="en-US" altLang="zh-CN" sz="2000" dirty="0">
                <a:latin typeface="Courier New" panose="02070309020205020404" pitchFamily="49" charset="0"/>
              </a:rPr>
              <a:t>-&gt;handler 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latin typeface="Courier New" panose="02070309020205020404" pitchFamily="49" charset="0"/>
              </a:rPr>
              <a:t>// point to?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latin typeface="Courier New" panose="02070309020205020404" pitchFamily="49" charset="0"/>
              </a:rPr>
              <a:t>// Do the assigned homework!</a:t>
            </a:r>
          </a:p>
        </p:txBody>
      </p:sp>
      <p:sp>
        <p:nvSpPr>
          <p:cNvPr id="368675" name="Rectangle 35">
            <a:extLst>
              <a:ext uri="{FF2B5EF4-FFF2-40B4-BE49-F238E27FC236}">
                <a16:creationId xmlns:a16="http://schemas.microsoft.com/office/drawing/2014/main" id="{35D94A32-61D2-CB9B-BB31-7098FDAD93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99138" y="152400"/>
            <a:ext cx="3192462" cy="762000"/>
          </a:xfrm>
          <a:noFill/>
          <a:ln/>
        </p:spPr>
        <p:txBody>
          <a:bodyPr/>
          <a:lstStyle/>
          <a:p>
            <a:r>
              <a:rPr lang="en-US" altLang="zh-CN"/>
              <a:t>Example #4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686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686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686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686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686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86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686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686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686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686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6867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>
            <a:extLst>
              <a:ext uri="{FF2B5EF4-FFF2-40B4-BE49-F238E27FC236}">
                <a16:creationId xmlns:a16="http://schemas.microsoft.com/office/drawing/2014/main" id="{561B105E-A572-FF6E-29A1-134C61A989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Moral</a:t>
            </a:r>
          </a:p>
        </p:txBody>
      </p:sp>
      <p:sp>
        <p:nvSpPr>
          <p:cNvPr id="335875" name="Rectangle 3">
            <a:extLst>
              <a:ext uri="{FF2B5EF4-FFF2-40B4-BE49-F238E27FC236}">
                <a16:creationId xmlns:a16="http://schemas.microsoft.com/office/drawing/2014/main" id="{864A622B-70DA-FED9-8C70-86A66E1816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Relatively easy to implement</a:t>
            </a:r>
          </a:p>
          <a:p>
            <a:pPr lvl="1"/>
            <a:r>
              <a:rPr lang="en-US" altLang="zh-CN" sz="2400" dirty="0"/>
              <a:t>Many C++ compilers use this scheme,</a:t>
            </a:r>
          </a:p>
          <a:p>
            <a:pPr lvl="2"/>
            <a:r>
              <a:rPr lang="en-US" altLang="zh-CN" sz="2000" dirty="0"/>
              <a:t>the exception handler stack can be combined with call stack</a:t>
            </a:r>
          </a:p>
          <a:p>
            <a:r>
              <a:rPr lang="en-US" altLang="zh-CN" sz="2800" dirty="0"/>
              <a:t>Disadvantage:</a:t>
            </a:r>
          </a:p>
          <a:p>
            <a:pPr lvl="1"/>
            <a:r>
              <a:rPr lang="en-US" altLang="zh-CN" sz="2400" dirty="0"/>
              <a:t>performance penalty at each </a:t>
            </a:r>
            <a:r>
              <a:rPr lang="en-US" altLang="zh-CN" sz="2400" dirty="0">
                <a:latin typeface="Arial" panose="020B0604020202020204" pitchFamily="34" charset="0"/>
              </a:rPr>
              <a:t>“</a:t>
            </a:r>
            <a:r>
              <a:rPr lang="en-US" altLang="zh-CN" sz="2400" dirty="0"/>
              <a:t>try</a:t>
            </a:r>
            <a:r>
              <a:rPr lang="en-US" altLang="zh-CN" sz="2400" dirty="0">
                <a:latin typeface="Arial" panose="020B0604020202020204" pitchFamily="34" charset="0"/>
              </a:rPr>
              <a:t>”</a:t>
            </a:r>
            <a:endParaRPr lang="en-US" altLang="zh-CN" sz="2400" dirty="0"/>
          </a:p>
          <a:p>
            <a:pPr lvl="2"/>
            <a:r>
              <a:rPr lang="en-US" altLang="zh-CN" sz="2000" dirty="0"/>
              <a:t>even if the try body does not </a:t>
            </a:r>
            <a:r>
              <a:rPr lang="en-US" altLang="zh-CN" sz="2000" dirty="0">
                <a:latin typeface="Arial" panose="020B0604020202020204" pitchFamily="34" charset="0"/>
              </a:rPr>
              <a:t>“</a:t>
            </a:r>
            <a:r>
              <a:rPr lang="en-US" altLang="zh-CN" sz="2000" dirty="0"/>
              <a:t>throw</a:t>
            </a:r>
            <a:r>
              <a:rPr lang="en-US" altLang="zh-CN" sz="2000" dirty="0">
                <a:latin typeface="Arial" panose="020B0604020202020204" pitchFamily="34" charset="0"/>
              </a:rPr>
              <a:t>”</a:t>
            </a:r>
            <a:r>
              <a:rPr lang="en-US" altLang="zh-CN" sz="2000" dirty="0"/>
              <a:t> an exception</a:t>
            </a:r>
          </a:p>
          <a:p>
            <a:pPr lvl="1"/>
            <a:r>
              <a:rPr lang="en-US" altLang="zh-CN" sz="2400" dirty="0"/>
              <a:t>violate the slogan: </a:t>
            </a:r>
            <a:r>
              <a:rPr lang="en-US" altLang="zh-CN" sz="2400" dirty="0">
                <a:latin typeface="Arial" panose="020B0604020202020204" pitchFamily="34" charset="0"/>
              </a:rPr>
              <a:t>“</a:t>
            </a:r>
            <a:r>
              <a:rPr lang="en-US" altLang="zh-CN" sz="2400" dirty="0"/>
              <a:t>pay as you go</a:t>
            </a:r>
            <a:r>
              <a:rPr lang="en-US" altLang="zh-CN" sz="2400" dirty="0">
                <a:latin typeface="Arial" panose="020B0604020202020204" pitchFamily="34" charset="0"/>
              </a:rPr>
              <a:t>”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>
            <a:extLst>
              <a:ext uri="{FF2B5EF4-FFF2-40B4-BE49-F238E27FC236}">
                <a16:creationId xmlns:a16="http://schemas.microsoft.com/office/drawing/2014/main" id="{8E8D2705-8B0A-D534-D813-116873B68B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Table-driven approach</a:t>
            </a:r>
          </a:p>
        </p:txBody>
      </p:sp>
      <p:sp>
        <p:nvSpPr>
          <p:cNvPr id="336899" name="Rectangle 3">
            <a:extLst>
              <a:ext uri="{FF2B5EF4-FFF2-40B4-BE49-F238E27FC236}">
                <a16:creationId xmlns:a16="http://schemas.microsoft.com/office/drawing/2014/main" id="{FB07C8F1-ED23-85D6-F120-D7905EECF80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2017713"/>
            <a:ext cx="4687888" cy="4114800"/>
          </a:xfrm>
        </p:spPr>
        <p:txBody>
          <a:bodyPr/>
          <a:lstStyle/>
          <a:p>
            <a:pPr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compile(try s1 catch s2) = 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.L1: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compile(s1)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.L3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.L2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compile(s2)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.L3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.L3</a:t>
            </a:r>
          </a:p>
          <a:p>
            <a:pPr>
              <a:buFont typeface="Wingdings" pitchFamily="2" charset="0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compile(throw) = 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search_table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eip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</a:t>
            </a:r>
          </a:p>
        </p:txBody>
      </p:sp>
      <p:graphicFrame>
        <p:nvGraphicFramePr>
          <p:cNvPr id="336940" name="Group 44">
            <a:extLst>
              <a:ext uri="{FF2B5EF4-FFF2-40B4-BE49-F238E27FC236}">
                <a16:creationId xmlns:a16="http://schemas.microsoft.com/office/drawing/2014/main" id="{B128D5C7-A1C5-5B9D-632F-017276E47DF1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791200" y="1981200"/>
          <a:ext cx="3048000" cy="1676400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val="157561882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1365991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57180315"/>
                    </a:ext>
                  </a:extLst>
                </a:gridCol>
              </a:tblGrid>
              <a:tr h="542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From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Handler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0633270"/>
                  </a:ext>
                </a:extLst>
              </a:tr>
              <a:tr h="590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.L1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.L2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.L2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0421868"/>
                  </a:ext>
                </a:extLst>
              </a:tr>
              <a:tr h="542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.L2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.L3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8170865"/>
                  </a:ext>
                </a:extLst>
              </a:tr>
            </a:tbl>
          </a:graphicData>
        </a:graphic>
      </p:graphicFrame>
      <p:sp>
        <p:nvSpPr>
          <p:cNvPr id="336938" name="Line 42">
            <a:extLst>
              <a:ext uri="{FF2B5EF4-FFF2-40B4-BE49-F238E27FC236}">
                <a16:creationId xmlns:a16="http://schemas.microsoft.com/office/drawing/2014/main" id="{1DA617FF-BD49-1B8C-908B-0FE150C1590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514600"/>
            <a:ext cx="0" cy="1066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6939" name="Line 43">
            <a:extLst>
              <a:ext uri="{FF2B5EF4-FFF2-40B4-BE49-F238E27FC236}">
                <a16:creationId xmlns:a16="http://schemas.microsoft.com/office/drawing/2014/main" id="{A6955B36-9EA1-B4DB-B8DD-AE92E18243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810000"/>
            <a:ext cx="0" cy="1066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6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6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6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86" name="Rectangle 22">
            <a:extLst>
              <a:ext uri="{FF2B5EF4-FFF2-40B4-BE49-F238E27FC236}">
                <a16:creationId xmlns:a16="http://schemas.microsoft.com/office/drawing/2014/main" id="{0D0724E7-CD1F-F420-8CF3-03A2B4CC5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362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687" name="Rectangle 23">
            <a:extLst>
              <a:ext uri="{FF2B5EF4-FFF2-40B4-BE49-F238E27FC236}">
                <a16:creationId xmlns:a16="http://schemas.microsoft.com/office/drawing/2014/main" id="{CA1B832D-325A-A432-7837-D0BE581B4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743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688" name="Rectangle 24">
            <a:extLst>
              <a:ext uri="{FF2B5EF4-FFF2-40B4-BE49-F238E27FC236}">
                <a16:creationId xmlns:a16="http://schemas.microsoft.com/office/drawing/2014/main" id="{694BD28E-1C78-3027-CC27-A98738E04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124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/>
              <a:t>link</a:t>
            </a:r>
          </a:p>
        </p:txBody>
      </p:sp>
      <p:sp>
        <p:nvSpPr>
          <p:cNvPr id="369690" name="Freeform 26">
            <a:extLst>
              <a:ext uri="{FF2B5EF4-FFF2-40B4-BE49-F238E27FC236}">
                <a16:creationId xmlns:a16="http://schemas.microsoft.com/office/drawing/2014/main" id="{4A1CF9E9-888A-E5A8-BD3A-38B86820F068}"/>
              </a:ext>
            </a:extLst>
          </p:cNvPr>
          <p:cNvSpPr>
            <a:spLocks/>
          </p:cNvSpPr>
          <p:nvPr/>
        </p:nvSpPr>
        <p:spPr bwMode="auto">
          <a:xfrm>
            <a:off x="7239000" y="35052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694" name="Rectangle 30">
            <a:extLst>
              <a:ext uri="{FF2B5EF4-FFF2-40B4-BE49-F238E27FC236}">
                <a16:creationId xmlns:a16="http://schemas.microsoft.com/office/drawing/2014/main" id="{D861269C-7131-36C4-757C-DF4863AD4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0386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 err="1"/>
              <a:t>rsp</a:t>
            </a:r>
            <a:endParaRPr lang="en-US" altLang="zh-CN" sz="2000" b="0" dirty="0"/>
          </a:p>
        </p:txBody>
      </p:sp>
      <p:sp>
        <p:nvSpPr>
          <p:cNvPr id="369695" name="Freeform 31">
            <a:extLst>
              <a:ext uri="{FF2B5EF4-FFF2-40B4-BE49-F238E27FC236}">
                <a16:creationId xmlns:a16="http://schemas.microsoft.com/office/drawing/2014/main" id="{55CC9EB1-BB48-04AD-A156-697AAED9FC11}"/>
              </a:ext>
            </a:extLst>
          </p:cNvPr>
          <p:cNvSpPr>
            <a:spLocks/>
          </p:cNvSpPr>
          <p:nvPr/>
        </p:nvSpPr>
        <p:spPr bwMode="auto">
          <a:xfrm>
            <a:off x="7543800" y="2438400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696" name="Rectangle 32">
            <a:extLst>
              <a:ext uri="{FF2B5EF4-FFF2-40B4-BE49-F238E27FC236}">
                <a16:creationId xmlns:a16="http://schemas.microsoft.com/office/drawing/2014/main" id="{378A66E6-7EAD-872B-E74F-69635537D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09800"/>
            <a:ext cx="44196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compile(try {x=3;} 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     catch {print(5);}) =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.L1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 x</a:t>
            </a:r>
            <a:r>
              <a:rPr lang="zh-CN" altLang="en-US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=</a:t>
            </a:r>
            <a:r>
              <a:rPr lang="zh-CN" altLang="en-US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3;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rgbClr val="0432FF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.L3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.L2: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 print(5)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rgbClr val="0432FF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.L3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.L3:</a:t>
            </a:r>
          </a:p>
        </p:txBody>
      </p:sp>
      <p:graphicFrame>
        <p:nvGraphicFramePr>
          <p:cNvPr id="369725" name="Group 61">
            <a:extLst>
              <a:ext uri="{FF2B5EF4-FFF2-40B4-BE49-F238E27FC236}">
                <a16:creationId xmlns:a16="http://schemas.microsoft.com/office/drawing/2014/main" id="{BFB73821-4A53-9611-5AC9-37CDF095B765}"/>
              </a:ext>
            </a:extLst>
          </p:cNvPr>
          <p:cNvGraphicFramePr>
            <a:graphicFrameLocks noGrp="1"/>
          </p:cNvGraphicFramePr>
          <p:nvPr/>
        </p:nvGraphicFramePr>
        <p:xfrm>
          <a:off x="4114800" y="4800600"/>
          <a:ext cx="3048000" cy="1676400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val="3503078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3654171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545265199"/>
                    </a:ext>
                  </a:extLst>
                </a:gridCol>
              </a:tblGrid>
              <a:tr h="542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From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Handler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0022442"/>
                  </a:ext>
                </a:extLst>
              </a:tr>
              <a:tr h="590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.L1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.L2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.L2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5581832"/>
                  </a:ext>
                </a:extLst>
              </a:tr>
              <a:tr h="542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.L2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.L3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4805624"/>
                  </a:ext>
                </a:extLst>
              </a:tr>
            </a:tbl>
          </a:graphicData>
        </a:graphic>
      </p:graphicFrame>
      <p:sp>
        <p:nvSpPr>
          <p:cNvPr id="369744" name="Rectangle 80">
            <a:extLst>
              <a:ext uri="{FF2B5EF4-FFF2-40B4-BE49-F238E27FC236}">
                <a16:creationId xmlns:a16="http://schemas.microsoft.com/office/drawing/2014/main" id="{872B72E4-08B5-C6C6-1E93-C527BEC017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/>
              <a:t>Example #1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>
            <a:extLst>
              <a:ext uri="{FF2B5EF4-FFF2-40B4-BE49-F238E27FC236}">
                <a16:creationId xmlns:a16="http://schemas.microsoft.com/office/drawing/2014/main" id="{D9A03C2D-BC21-6060-2D84-3D4EA71A4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362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3763" name="Rectangle 3">
            <a:extLst>
              <a:ext uri="{FF2B5EF4-FFF2-40B4-BE49-F238E27FC236}">
                <a16:creationId xmlns:a16="http://schemas.microsoft.com/office/drawing/2014/main" id="{2FE6743C-AA75-492C-9C48-2D0E2DF78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743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3764" name="Rectangle 4">
            <a:extLst>
              <a:ext uri="{FF2B5EF4-FFF2-40B4-BE49-F238E27FC236}">
                <a16:creationId xmlns:a16="http://schemas.microsoft.com/office/drawing/2014/main" id="{38271930-BBE8-C317-BBF3-708D17B71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124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/>
              <a:t>link</a:t>
            </a:r>
          </a:p>
        </p:txBody>
      </p:sp>
      <p:sp>
        <p:nvSpPr>
          <p:cNvPr id="373765" name="Freeform 5">
            <a:extLst>
              <a:ext uri="{FF2B5EF4-FFF2-40B4-BE49-F238E27FC236}">
                <a16:creationId xmlns:a16="http://schemas.microsoft.com/office/drawing/2014/main" id="{B11C0E28-3D81-63DF-3871-BE206C06B501}"/>
              </a:ext>
            </a:extLst>
          </p:cNvPr>
          <p:cNvSpPr>
            <a:spLocks/>
          </p:cNvSpPr>
          <p:nvPr/>
        </p:nvSpPr>
        <p:spPr bwMode="auto">
          <a:xfrm>
            <a:off x="7239000" y="35052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3766" name="Rectangle 6">
            <a:extLst>
              <a:ext uri="{FF2B5EF4-FFF2-40B4-BE49-F238E27FC236}">
                <a16:creationId xmlns:a16="http://schemas.microsoft.com/office/drawing/2014/main" id="{EA40F636-0C28-6D6D-BE68-54BE56246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0386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 err="1"/>
              <a:t>rsp</a:t>
            </a:r>
            <a:endParaRPr lang="en-US" altLang="zh-CN" sz="2000" b="0" dirty="0"/>
          </a:p>
        </p:txBody>
      </p:sp>
      <p:sp>
        <p:nvSpPr>
          <p:cNvPr id="373767" name="Freeform 7">
            <a:extLst>
              <a:ext uri="{FF2B5EF4-FFF2-40B4-BE49-F238E27FC236}">
                <a16:creationId xmlns:a16="http://schemas.microsoft.com/office/drawing/2014/main" id="{8E37B948-F43B-96EF-AF36-C720451AC9A9}"/>
              </a:ext>
            </a:extLst>
          </p:cNvPr>
          <p:cNvSpPr>
            <a:spLocks/>
          </p:cNvSpPr>
          <p:nvPr/>
        </p:nvSpPr>
        <p:spPr bwMode="auto">
          <a:xfrm>
            <a:off x="7543800" y="2438400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3768" name="Rectangle 8">
            <a:extLst>
              <a:ext uri="{FF2B5EF4-FFF2-40B4-BE49-F238E27FC236}">
                <a16:creationId xmlns:a16="http://schemas.microsoft.com/office/drawing/2014/main" id="{A870EB09-C333-4079-722E-68FD46811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09800"/>
            <a:ext cx="44196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compile(try {throw;} 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     catch {print(5);}) =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.L1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rgbClr val="0432FF"/>
                </a:solidFill>
                <a:latin typeface="Courier New" panose="02070309020205020404" pitchFamily="49" charset="0"/>
              </a:rPr>
              <a:t>search_table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dirty="0" err="1">
                <a:solidFill>
                  <a:srgbClr val="0432FF"/>
                </a:solidFill>
                <a:latin typeface="Courier New" panose="02070309020205020404" pitchFamily="49" charset="0"/>
              </a:rPr>
              <a:t>eip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rgbClr val="0432FF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.L3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.L2: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 print(5)</a:t>
            </a:r>
          </a:p>
          <a:p>
            <a:pPr>
              <a:buFont typeface="Wingdings" pitchFamily="2" charset="0"/>
              <a:buNone/>
            </a:pPr>
            <a:r>
              <a:rPr lang="zh-CN" altLang="en-US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rgbClr val="0432FF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.L3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.L3:</a:t>
            </a:r>
          </a:p>
        </p:txBody>
      </p:sp>
      <p:graphicFrame>
        <p:nvGraphicFramePr>
          <p:cNvPr id="373769" name="Group 9">
            <a:extLst>
              <a:ext uri="{FF2B5EF4-FFF2-40B4-BE49-F238E27FC236}">
                <a16:creationId xmlns:a16="http://schemas.microsoft.com/office/drawing/2014/main" id="{11C7E635-DF4E-571F-1B08-175F8FC0FF28}"/>
              </a:ext>
            </a:extLst>
          </p:cNvPr>
          <p:cNvGraphicFramePr>
            <a:graphicFrameLocks noGrp="1"/>
          </p:cNvGraphicFramePr>
          <p:nvPr/>
        </p:nvGraphicFramePr>
        <p:xfrm>
          <a:off x="4114800" y="4800600"/>
          <a:ext cx="3048000" cy="1676400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val="354118017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2347632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70370427"/>
                    </a:ext>
                  </a:extLst>
                </a:gridCol>
              </a:tblGrid>
              <a:tr h="542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From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Handler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701735"/>
                  </a:ext>
                </a:extLst>
              </a:tr>
              <a:tr h="590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.L1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.L2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.L2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860869"/>
                  </a:ext>
                </a:extLst>
              </a:tr>
              <a:tr h="542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.L2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.L3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1038943"/>
                  </a:ext>
                </a:extLst>
              </a:tr>
            </a:tbl>
          </a:graphicData>
        </a:graphic>
      </p:graphicFrame>
      <p:sp>
        <p:nvSpPr>
          <p:cNvPr id="373787" name="Rectangle 27">
            <a:extLst>
              <a:ext uri="{FF2B5EF4-FFF2-40B4-BE49-F238E27FC236}">
                <a16:creationId xmlns:a16="http://schemas.microsoft.com/office/drawing/2014/main" id="{AF5BECB3-9962-B02A-354A-E5BD22019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/>
              <a:t>Example #2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3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>
            <a:extLst>
              <a:ext uri="{FF2B5EF4-FFF2-40B4-BE49-F238E27FC236}">
                <a16:creationId xmlns:a16="http://schemas.microsoft.com/office/drawing/2014/main" id="{EF05409E-0BD9-B74E-AF69-D1D75A035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362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4787" name="Rectangle 3">
            <a:extLst>
              <a:ext uri="{FF2B5EF4-FFF2-40B4-BE49-F238E27FC236}">
                <a16:creationId xmlns:a16="http://schemas.microsoft.com/office/drawing/2014/main" id="{A6D7F535-2E53-DAB9-D153-A2B888ED3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743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4788" name="Rectangle 4">
            <a:extLst>
              <a:ext uri="{FF2B5EF4-FFF2-40B4-BE49-F238E27FC236}">
                <a16:creationId xmlns:a16="http://schemas.microsoft.com/office/drawing/2014/main" id="{014C8ACE-B4E4-B956-9560-970A9A5DA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124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/>
              <a:t>link</a:t>
            </a:r>
          </a:p>
        </p:txBody>
      </p:sp>
      <p:sp>
        <p:nvSpPr>
          <p:cNvPr id="374789" name="Freeform 5">
            <a:extLst>
              <a:ext uri="{FF2B5EF4-FFF2-40B4-BE49-F238E27FC236}">
                <a16:creationId xmlns:a16="http://schemas.microsoft.com/office/drawing/2014/main" id="{B1DFD0A8-58E8-321D-5708-4CA44BFEE52C}"/>
              </a:ext>
            </a:extLst>
          </p:cNvPr>
          <p:cNvSpPr>
            <a:spLocks/>
          </p:cNvSpPr>
          <p:nvPr/>
        </p:nvSpPr>
        <p:spPr bwMode="auto">
          <a:xfrm>
            <a:off x="7239000" y="35052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4790" name="Rectangle 6">
            <a:extLst>
              <a:ext uri="{FF2B5EF4-FFF2-40B4-BE49-F238E27FC236}">
                <a16:creationId xmlns:a16="http://schemas.microsoft.com/office/drawing/2014/main" id="{95C8FE53-259D-F8B3-3D51-D864DEB8F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0386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 err="1"/>
              <a:t>rsp</a:t>
            </a:r>
            <a:endParaRPr lang="en-US" altLang="zh-CN" sz="2000" b="0" dirty="0"/>
          </a:p>
        </p:txBody>
      </p:sp>
      <p:sp>
        <p:nvSpPr>
          <p:cNvPr id="374791" name="Freeform 7">
            <a:extLst>
              <a:ext uri="{FF2B5EF4-FFF2-40B4-BE49-F238E27FC236}">
                <a16:creationId xmlns:a16="http://schemas.microsoft.com/office/drawing/2014/main" id="{923D92F0-F41A-69D2-D6FC-019D6E520FB4}"/>
              </a:ext>
            </a:extLst>
          </p:cNvPr>
          <p:cNvSpPr>
            <a:spLocks/>
          </p:cNvSpPr>
          <p:nvPr/>
        </p:nvSpPr>
        <p:spPr bwMode="auto">
          <a:xfrm>
            <a:off x="7543800" y="2438400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4792" name="Rectangle 8">
            <a:extLst>
              <a:ext uri="{FF2B5EF4-FFF2-40B4-BE49-F238E27FC236}">
                <a16:creationId xmlns:a16="http://schemas.microsoft.com/office/drawing/2014/main" id="{B7291BD6-2E2A-880A-E7CC-CFE2827E3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09800"/>
            <a:ext cx="44196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compile(try {f();} 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     catch {print(5);}) =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.L1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 f()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rgbClr val="0432FF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.L3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.L2:</a:t>
            </a:r>
          </a:p>
          <a:p>
            <a:pPr>
              <a:buFont typeface="Wingdings" pitchFamily="2" charset="0"/>
              <a:buNone/>
            </a:pPr>
            <a:r>
              <a:rPr lang="zh-CN" altLang="en-US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print(5)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rgbClr val="0432FF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.L3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.L3:</a:t>
            </a:r>
          </a:p>
        </p:txBody>
      </p:sp>
      <p:graphicFrame>
        <p:nvGraphicFramePr>
          <p:cNvPr id="374793" name="Group 9">
            <a:extLst>
              <a:ext uri="{FF2B5EF4-FFF2-40B4-BE49-F238E27FC236}">
                <a16:creationId xmlns:a16="http://schemas.microsoft.com/office/drawing/2014/main" id="{B94BB5A6-2EAB-D2E2-4C3C-A7598E5150FC}"/>
              </a:ext>
            </a:extLst>
          </p:cNvPr>
          <p:cNvGraphicFramePr>
            <a:graphicFrameLocks noGrp="1"/>
          </p:cNvGraphicFramePr>
          <p:nvPr/>
        </p:nvGraphicFramePr>
        <p:xfrm>
          <a:off x="4114800" y="4800600"/>
          <a:ext cx="3048000" cy="1676400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val="171663520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84303589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925578802"/>
                    </a:ext>
                  </a:extLst>
                </a:gridCol>
              </a:tblGrid>
              <a:tr h="542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From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Handler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4534477"/>
                  </a:ext>
                </a:extLst>
              </a:tr>
              <a:tr h="590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.L1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.L2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.L2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288561"/>
                  </a:ext>
                </a:extLst>
              </a:tr>
              <a:tr h="542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.L2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.L3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735981"/>
                  </a:ext>
                </a:extLst>
              </a:tr>
            </a:tbl>
          </a:graphicData>
        </a:graphic>
      </p:graphicFrame>
      <p:sp>
        <p:nvSpPr>
          <p:cNvPr id="374811" name="Rectangle 27">
            <a:extLst>
              <a:ext uri="{FF2B5EF4-FFF2-40B4-BE49-F238E27FC236}">
                <a16:creationId xmlns:a16="http://schemas.microsoft.com/office/drawing/2014/main" id="{206D57C7-014A-790E-10A7-D359FBABD2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/>
              <a:t>Example #3</a:t>
            </a:r>
          </a:p>
        </p:txBody>
      </p:sp>
      <p:sp>
        <p:nvSpPr>
          <p:cNvPr id="374812" name="Rectangle 28">
            <a:extLst>
              <a:ext uri="{FF2B5EF4-FFF2-40B4-BE49-F238E27FC236}">
                <a16:creationId xmlns:a16="http://schemas.microsoft.com/office/drawing/2014/main" id="{CE3484CC-FCB0-11CE-5CD1-170EE4420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04800"/>
            <a:ext cx="18288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f(){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g();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print(6);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itchFamily="2" charset="0"/>
              <a:buNone/>
            </a:pPr>
            <a:endParaRPr lang="en-US" altLang="zh-CN" sz="2000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g(){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throw;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74813" name="Rectangle 29">
            <a:extLst>
              <a:ext uri="{FF2B5EF4-FFF2-40B4-BE49-F238E27FC236}">
                <a16:creationId xmlns:a16="http://schemas.microsoft.com/office/drawing/2014/main" id="{D66BCD4E-0AC6-38AC-E052-4BF3F3A9E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6576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4814" name="Rectangle 30">
            <a:extLst>
              <a:ext uri="{FF2B5EF4-FFF2-40B4-BE49-F238E27FC236}">
                <a16:creationId xmlns:a16="http://schemas.microsoft.com/office/drawing/2014/main" id="{2813EA2C-C9D1-EC77-301E-F0FD34FC7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0386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4815" name="Rectangle 31">
            <a:extLst>
              <a:ext uri="{FF2B5EF4-FFF2-40B4-BE49-F238E27FC236}">
                <a16:creationId xmlns:a16="http://schemas.microsoft.com/office/drawing/2014/main" id="{4BCFD940-037B-21FE-5247-217712993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4196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/>
              <a:t>link</a:t>
            </a:r>
          </a:p>
        </p:txBody>
      </p:sp>
      <p:sp>
        <p:nvSpPr>
          <p:cNvPr id="374816" name="Freeform 32">
            <a:extLst>
              <a:ext uri="{FF2B5EF4-FFF2-40B4-BE49-F238E27FC236}">
                <a16:creationId xmlns:a16="http://schemas.microsoft.com/office/drawing/2014/main" id="{0BF984E9-3697-F5A7-493A-069F2E737439}"/>
              </a:ext>
            </a:extLst>
          </p:cNvPr>
          <p:cNvSpPr>
            <a:spLocks/>
          </p:cNvSpPr>
          <p:nvPr/>
        </p:nvSpPr>
        <p:spPr bwMode="auto">
          <a:xfrm>
            <a:off x="7467600" y="3352800"/>
            <a:ext cx="609600" cy="1219200"/>
          </a:xfrm>
          <a:custGeom>
            <a:avLst/>
            <a:gdLst>
              <a:gd name="T0" fmla="*/ 384 w 384"/>
              <a:gd name="T1" fmla="*/ 696 h 696"/>
              <a:gd name="T2" fmla="*/ 48 w 384"/>
              <a:gd name="T3" fmla="*/ 504 h 696"/>
              <a:gd name="T4" fmla="*/ 96 w 384"/>
              <a:gd name="T5" fmla="*/ 72 h 696"/>
              <a:gd name="T6" fmla="*/ 288 w 384"/>
              <a:gd name="T7" fmla="*/ 72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696">
                <a:moveTo>
                  <a:pt x="384" y="696"/>
                </a:moveTo>
                <a:cubicBezTo>
                  <a:pt x="240" y="652"/>
                  <a:pt x="96" y="608"/>
                  <a:pt x="48" y="504"/>
                </a:cubicBezTo>
                <a:cubicBezTo>
                  <a:pt x="0" y="400"/>
                  <a:pt x="56" y="144"/>
                  <a:pt x="96" y="72"/>
                </a:cubicBezTo>
                <a:cubicBezTo>
                  <a:pt x="136" y="0"/>
                  <a:pt x="256" y="72"/>
                  <a:pt x="288" y="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4817" name="Rectangle 33">
            <a:extLst>
              <a:ext uri="{FF2B5EF4-FFF2-40B4-BE49-F238E27FC236}">
                <a16:creationId xmlns:a16="http://schemas.microsoft.com/office/drawing/2014/main" id="{3EFEEFDD-3693-B638-84DB-021B6B626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9530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4818" name="Rectangle 34">
            <a:extLst>
              <a:ext uri="{FF2B5EF4-FFF2-40B4-BE49-F238E27FC236}">
                <a16:creationId xmlns:a16="http://schemas.microsoft.com/office/drawing/2014/main" id="{7261611B-E331-709A-5C44-F151F9328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3340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4819" name="Rectangle 35">
            <a:extLst>
              <a:ext uri="{FF2B5EF4-FFF2-40B4-BE49-F238E27FC236}">
                <a16:creationId xmlns:a16="http://schemas.microsoft.com/office/drawing/2014/main" id="{75503E60-7BFC-3BF1-A6E3-51DF15734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7150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/>
              <a:t>link</a:t>
            </a:r>
          </a:p>
        </p:txBody>
      </p:sp>
      <p:sp>
        <p:nvSpPr>
          <p:cNvPr id="374820" name="Freeform 36">
            <a:extLst>
              <a:ext uri="{FF2B5EF4-FFF2-40B4-BE49-F238E27FC236}">
                <a16:creationId xmlns:a16="http://schemas.microsoft.com/office/drawing/2014/main" id="{94BC6A06-D98C-8EE0-A70B-B4CB788929BA}"/>
              </a:ext>
            </a:extLst>
          </p:cNvPr>
          <p:cNvSpPr>
            <a:spLocks/>
          </p:cNvSpPr>
          <p:nvPr/>
        </p:nvSpPr>
        <p:spPr bwMode="auto">
          <a:xfrm>
            <a:off x="7467600" y="4648200"/>
            <a:ext cx="609600" cy="1219200"/>
          </a:xfrm>
          <a:custGeom>
            <a:avLst/>
            <a:gdLst>
              <a:gd name="T0" fmla="*/ 384 w 384"/>
              <a:gd name="T1" fmla="*/ 696 h 696"/>
              <a:gd name="T2" fmla="*/ 48 w 384"/>
              <a:gd name="T3" fmla="*/ 504 h 696"/>
              <a:gd name="T4" fmla="*/ 96 w 384"/>
              <a:gd name="T5" fmla="*/ 72 h 696"/>
              <a:gd name="T6" fmla="*/ 288 w 384"/>
              <a:gd name="T7" fmla="*/ 72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696">
                <a:moveTo>
                  <a:pt x="384" y="696"/>
                </a:moveTo>
                <a:cubicBezTo>
                  <a:pt x="240" y="652"/>
                  <a:pt x="96" y="608"/>
                  <a:pt x="48" y="504"/>
                </a:cubicBezTo>
                <a:cubicBezTo>
                  <a:pt x="0" y="400"/>
                  <a:pt x="56" y="144"/>
                  <a:pt x="96" y="72"/>
                </a:cubicBezTo>
                <a:cubicBezTo>
                  <a:pt x="136" y="0"/>
                  <a:pt x="256" y="72"/>
                  <a:pt x="288" y="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4821" name="AutoShape 37">
            <a:extLst>
              <a:ext uri="{FF2B5EF4-FFF2-40B4-BE49-F238E27FC236}">
                <a16:creationId xmlns:a16="http://schemas.microsoft.com/office/drawing/2014/main" id="{491371A8-DA6B-12ED-F11D-507488D89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2098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4822" name="AutoShape 38">
            <a:extLst>
              <a:ext uri="{FF2B5EF4-FFF2-40B4-BE49-F238E27FC236}">
                <a16:creationId xmlns:a16="http://schemas.microsoft.com/office/drawing/2014/main" id="{735D6A78-281E-8FF5-1394-E7589C126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5908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4823" name="Text Box 39">
            <a:extLst>
              <a:ext uri="{FF2B5EF4-FFF2-40B4-BE49-F238E27FC236}">
                <a16:creationId xmlns:a16="http://schemas.microsoft.com/office/drawing/2014/main" id="{57169F06-5B17-0873-0F77-B5587BEEA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124200"/>
            <a:ext cx="3429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0" dirty="0" err="1"/>
              <a:t>Ooops</a:t>
            </a:r>
            <a:r>
              <a:rPr lang="en-US" altLang="zh-CN" sz="2000" b="0" dirty="0"/>
              <a:t>!!  Current handler is not in the table!!</a:t>
            </a:r>
          </a:p>
        </p:txBody>
      </p:sp>
      <p:sp>
        <p:nvSpPr>
          <p:cNvPr id="374824" name="Text Box 40">
            <a:extLst>
              <a:ext uri="{FF2B5EF4-FFF2-40B4-BE49-F238E27FC236}">
                <a16:creationId xmlns:a16="http://schemas.microsoft.com/office/drawing/2014/main" id="{F994CD2D-5947-3FD9-D58F-8572BBF4A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794125"/>
            <a:ext cx="3429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0" dirty="0"/>
              <a:t>Solution:</a:t>
            </a:r>
            <a:r>
              <a:rPr lang="zh-CN" altLang="en-US" sz="2000" b="0" dirty="0"/>
              <a:t> </a:t>
            </a:r>
            <a:r>
              <a:rPr lang="en-US" altLang="zh-CN" sz="2000" b="0" dirty="0"/>
              <a:t>to unwind the stack!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4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4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74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74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74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7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74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7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7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5515 " pathEditMode="relative" ptsTypes="AA">
                                      <p:cBhvr>
                                        <p:cTn id="44" dur="2000" fill="hold"/>
                                        <p:tgtEl>
                                          <p:spTgt spid="3747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5515 " pathEditMode="relative" ptsTypes="AA">
                                      <p:cBhvr>
                                        <p:cTn id="46" dur="2000" fill="hold"/>
                                        <p:tgtEl>
                                          <p:spTgt spid="3747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7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7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7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90" grpId="0" animBg="1"/>
      <p:bldP spid="374815" grpId="0" animBg="1"/>
      <p:bldP spid="374819" grpId="0" animBg="1"/>
      <p:bldP spid="374823" grpId="0"/>
      <p:bldP spid="37482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>
            <a:extLst>
              <a:ext uri="{FF2B5EF4-FFF2-40B4-BE49-F238E27FC236}">
                <a16:creationId xmlns:a16="http://schemas.microsoft.com/office/drawing/2014/main" id="{1A7F0C3F-C83F-7D29-C6B2-9266620E1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362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5811" name="Rectangle 3">
            <a:extLst>
              <a:ext uri="{FF2B5EF4-FFF2-40B4-BE49-F238E27FC236}">
                <a16:creationId xmlns:a16="http://schemas.microsoft.com/office/drawing/2014/main" id="{588C3AF5-BF03-27A2-5FD7-77CFECAD9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743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5812" name="Rectangle 4">
            <a:extLst>
              <a:ext uri="{FF2B5EF4-FFF2-40B4-BE49-F238E27FC236}">
                <a16:creationId xmlns:a16="http://schemas.microsoft.com/office/drawing/2014/main" id="{B3692A63-DBCD-9E79-A094-19D8D2FA9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124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/>
              <a:t>link</a:t>
            </a:r>
          </a:p>
        </p:txBody>
      </p:sp>
      <p:sp>
        <p:nvSpPr>
          <p:cNvPr id="375813" name="Freeform 5">
            <a:extLst>
              <a:ext uri="{FF2B5EF4-FFF2-40B4-BE49-F238E27FC236}">
                <a16:creationId xmlns:a16="http://schemas.microsoft.com/office/drawing/2014/main" id="{F55C49E4-ECCB-AEDA-731B-AD717464C17D}"/>
              </a:ext>
            </a:extLst>
          </p:cNvPr>
          <p:cNvSpPr>
            <a:spLocks/>
          </p:cNvSpPr>
          <p:nvPr/>
        </p:nvSpPr>
        <p:spPr bwMode="auto">
          <a:xfrm>
            <a:off x="7239000" y="59436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5814" name="Rectangle 6">
            <a:extLst>
              <a:ext uri="{FF2B5EF4-FFF2-40B4-BE49-F238E27FC236}">
                <a16:creationId xmlns:a16="http://schemas.microsoft.com/office/drawing/2014/main" id="{4B23395A-22FA-5972-57AC-1388FC3D9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64770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 err="1"/>
              <a:t>rsp</a:t>
            </a:r>
            <a:endParaRPr lang="en-US" altLang="zh-CN" sz="2000" b="0" dirty="0"/>
          </a:p>
        </p:txBody>
      </p:sp>
      <p:sp>
        <p:nvSpPr>
          <p:cNvPr id="375815" name="Freeform 7">
            <a:extLst>
              <a:ext uri="{FF2B5EF4-FFF2-40B4-BE49-F238E27FC236}">
                <a16:creationId xmlns:a16="http://schemas.microsoft.com/office/drawing/2014/main" id="{F4EBF219-8CBC-25B9-868A-BA165BFAD17E}"/>
              </a:ext>
            </a:extLst>
          </p:cNvPr>
          <p:cNvSpPr>
            <a:spLocks/>
          </p:cNvSpPr>
          <p:nvPr/>
        </p:nvSpPr>
        <p:spPr bwMode="auto">
          <a:xfrm>
            <a:off x="7543800" y="2438400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5816" name="Rectangle 8">
            <a:extLst>
              <a:ext uri="{FF2B5EF4-FFF2-40B4-BE49-F238E27FC236}">
                <a16:creationId xmlns:a16="http://schemas.microsoft.com/office/drawing/2014/main" id="{5ABB3AD0-1213-884D-CE39-414DB4468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09800"/>
            <a:ext cx="44196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compile(try {f();} 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     catch {print(5);}) =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.L1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 f()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rgbClr val="0432FF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.L3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.L2: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 print(5)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rgbClr val="0432FF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.L3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.L3:</a:t>
            </a:r>
          </a:p>
        </p:txBody>
      </p:sp>
      <p:graphicFrame>
        <p:nvGraphicFramePr>
          <p:cNvPr id="375817" name="Group 9">
            <a:extLst>
              <a:ext uri="{FF2B5EF4-FFF2-40B4-BE49-F238E27FC236}">
                <a16:creationId xmlns:a16="http://schemas.microsoft.com/office/drawing/2014/main" id="{F34D8621-0665-6491-7C19-52DB984FC77E}"/>
              </a:ext>
            </a:extLst>
          </p:cNvPr>
          <p:cNvGraphicFramePr>
            <a:graphicFrameLocks noGrp="1"/>
          </p:cNvGraphicFramePr>
          <p:nvPr/>
        </p:nvGraphicFramePr>
        <p:xfrm>
          <a:off x="4114800" y="4800600"/>
          <a:ext cx="3048000" cy="1676400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val="371239728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6419425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57876534"/>
                    </a:ext>
                  </a:extLst>
                </a:gridCol>
              </a:tblGrid>
              <a:tr h="542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From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Handler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1776778"/>
                  </a:ext>
                </a:extLst>
              </a:tr>
              <a:tr h="590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.L1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.L2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.L2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304108"/>
                  </a:ext>
                </a:extLst>
              </a:tr>
              <a:tr h="542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.L2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.L3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5993191"/>
                  </a:ext>
                </a:extLst>
              </a:tr>
            </a:tbl>
          </a:graphicData>
        </a:graphic>
      </p:graphicFrame>
      <p:sp>
        <p:nvSpPr>
          <p:cNvPr id="375835" name="Rectangle 27">
            <a:extLst>
              <a:ext uri="{FF2B5EF4-FFF2-40B4-BE49-F238E27FC236}">
                <a16:creationId xmlns:a16="http://schemas.microsoft.com/office/drawing/2014/main" id="{1311BC0A-4AB0-99D7-6969-88331D5E1B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/>
              <a:t>Example #3</a:t>
            </a:r>
          </a:p>
        </p:txBody>
      </p:sp>
      <p:sp>
        <p:nvSpPr>
          <p:cNvPr id="375836" name="Rectangle 28">
            <a:extLst>
              <a:ext uri="{FF2B5EF4-FFF2-40B4-BE49-F238E27FC236}">
                <a16:creationId xmlns:a16="http://schemas.microsoft.com/office/drawing/2014/main" id="{C5749BC6-6D13-EEA3-FF4D-98A428756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04800"/>
            <a:ext cx="18288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f(){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g();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print(6);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itchFamily="2" charset="0"/>
              <a:buNone/>
            </a:pPr>
            <a:endParaRPr lang="en-US" altLang="zh-CN" sz="2000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g(){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throw;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75837" name="Rectangle 29">
            <a:extLst>
              <a:ext uri="{FF2B5EF4-FFF2-40B4-BE49-F238E27FC236}">
                <a16:creationId xmlns:a16="http://schemas.microsoft.com/office/drawing/2014/main" id="{1D6B996E-81D7-65C9-4579-D298DDAD1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6576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5838" name="Rectangle 30">
            <a:extLst>
              <a:ext uri="{FF2B5EF4-FFF2-40B4-BE49-F238E27FC236}">
                <a16:creationId xmlns:a16="http://schemas.microsoft.com/office/drawing/2014/main" id="{883CA93E-8D27-685D-EAB3-21C0157B0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0386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5839" name="Rectangle 31">
            <a:extLst>
              <a:ext uri="{FF2B5EF4-FFF2-40B4-BE49-F238E27FC236}">
                <a16:creationId xmlns:a16="http://schemas.microsoft.com/office/drawing/2014/main" id="{5FFC2D7B-A3C5-C8CA-3915-72594FF3D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4196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/>
              <a:t>link</a:t>
            </a:r>
          </a:p>
        </p:txBody>
      </p:sp>
      <p:sp>
        <p:nvSpPr>
          <p:cNvPr id="375840" name="Freeform 32">
            <a:extLst>
              <a:ext uri="{FF2B5EF4-FFF2-40B4-BE49-F238E27FC236}">
                <a16:creationId xmlns:a16="http://schemas.microsoft.com/office/drawing/2014/main" id="{8322D5FA-1CD6-351C-E8BC-E2E0F82BB554}"/>
              </a:ext>
            </a:extLst>
          </p:cNvPr>
          <p:cNvSpPr>
            <a:spLocks/>
          </p:cNvSpPr>
          <p:nvPr/>
        </p:nvSpPr>
        <p:spPr bwMode="auto">
          <a:xfrm>
            <a:off x="7467600" y="3352800"/>
            <a:ext cx="609600" cy="1219200"/>
          </a:xfrm>
          <a:custGeom>
            <a:avLst/>
            <a:gdLst>
              <a:gd name="T0" fmla="*/ 384 w 384"/>
              <a:gd name="T1" fmla="*/ 696 h 696"/>
              <a:gd name="T2" fmla="*/ 48 w 384"/>
              <a:gd name="T3" fmla="*/ 504 h 696"/>
              <a:gd name="T4" fmla="*/ 96 w 384"/>
              <a:gd name="T5" fmla="*/ 72 h 696"/>
              <a:gd name="T6" fmla="*/ 288 w 384"/>
              <a:gd name="T7" fmla="*/ 72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696">
                <a:moveTo>
                  <a:pt x="384" y="696"/>
                </a:moveTo>
                <a:cubicBezTo>
                  <a:pt x="240" y="652"/>
                  <a:pt x="96" y="608"/>
                  <a:pt x="48" y="504"/>
                </a:cubicBezTo>
                <a:cubicBezTo>
                  <a:pt x="0" y="400"/>
                  <a:pt x="56" y="144"/>
                  <a:pt x="96" y="72"/>
                </a:cubicBezTo>
                <a:cubicBezTo>
                  <a:pt x="136" y="0"/>
                  <a:pt x="256" y="72"/>
                  <a:pt x="288" y="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5841" name="Rectangle 33">
            <a:extLst>
              <a:ext uri="{FF2B5EF4-FFF2-40B4-BE49-F238E27FC236}">
                <a16:creationId xmlns:a16="http://schemas.microsoft.com/office/drawing/2014/main" id="{C0BB5B47-8345-8A8A-867B-7BBF81FFF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9530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5842" name="Rectangle 34">
            <a:extLst>
              <a:ext uri="{FF2B5EF4-FFF2-40B4-BE49-F238E27FC236}">
                <a16:creationId xmlns:a16="http://schemas.microsoft.com/office/drawing/2014/main" id="{4DDBE993-9022-75AD-49C9-C1CF6F246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3340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5843" name="Rectangle 35">
            <a:extLst>
              <a:ext uri="{FF2B5EF4-FFF2-40B4-BE49-F238E27FC236}">
                <a16:creationId xmlns:a16="http://schemas.microsoft.com/office/drawing/2014/main" id="{8472DC0A-7A34-3798-7A73-86FDAE71B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7150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/>
              <a:t>link</a:t>
            </a:r>
          </a:p>
        </p:txBody>
      </p:sp>
      <p:sp>
        <p:nvSpPr>
          <p:cNvPr id="375844" name="Freeform 36">
            <a:extLst>
              <a:ext uri="{FF2B5EF4-FFF2-40B4-BE49-F238E27FC236}">
                <a16:creationId xmlns:a16="http://schemas.microsoft.com/office/drawing/2014/main" id="{0E05F2C8-03CA-E1F9-D15B-66F3AA2A3F6A}"/>
              </a:ext>
            </a:extLst>
          </p:cNvPr>
          <p:cNvSpPr>
            <a:spLocks/>
          </p:cNvSpPr>
          <p:nvPr/>
        </p:nvSpPr>
        <p:spPr bwMode="auto">
          <a:xfrm>
            <a:off x="7467600" y="4648200"/>
            <a:ext cx="609600" cy="1219200"/>
          </a:xfrm>
          <a:custGeom>
            <a:avLst/>
            <a:gdLst>
              <a:gd name="T0" fmla="*/ 384 w 384"/>
              <a:gd name="T1" fmla="*/ 696 h 696"/>
              <a:gd name="T2" fmla="*/ 48 w 384"/>
              <a:gd name="T3" fmla="*/ 504 h 696"/>
              <a:gd name="T4" fmla="*/ 96 w 384"/>
              <a:gd name="T5" fmla="*/ 72 h 696"/>
              <a:gd name="T6" fmla="*/ 288 w 384"/>
              <a:gd name="T7" fmla="*/ 72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696">
                <a:moveTo>
                  <a:pt x="384" y="696"/>
                </a:moveTo>
                <a:cubicBezTo>
                  <a:pt x="240" y="652"/>
                  <a:pt x="96" y="608"/>
                  <a:pt x="48" y="504"/>
                </a:cubicBezTo>
                <a:cubicBezTo>
                  <a:pt x="0" y="400"/>
                  <a:pt x="56" y="144"/>
                  <a:pt x="96" y="72"/>
                </a:cubicBezTo>
                <a:cubicBezTo>
                  <a:pt x="136" y="0"/>
                  <a:pt x="256" y="72"/>
                  <a:pt x="288" y="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5845" name="AutoShape 37">
            <a:extLst>
              <a:ext uri="{FF2B5EF4-FFF2-40B4-BE49-F238E27FC236}">
                <a16:creationId xmlns:a16="http://schemas.microsoft.com/office/drawing/2014/main" id="{742F54FA-4963-8320-A08A-EF04CF199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2098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5846" name="AutoShape 38">
            <a:extLst>
              <a:ext uri="{FF2B5EF4-FFF2-40B4-BE49-F238E27FC236}">
                <a16:creationId xmlns:a16="http://schemas.microsoft.com/office/drawing/2014/main" id="{57997D0A-0DF2-B42F-F39A-1B510E536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5908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5847" name="Text Box 39">
            <a:extLst>
              <a:ext uri="{FF2B5EF4-FFF2-40B4-BE49-F238E27FC236}">
                <a16:creationId xmlns:a16="http://schemas.microsoft.com/office/drawing/2014/main" id="{A3027650-0C01-26E9-90D8-AABB7145F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124200"/>
            <a:ext cx="3429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0" dirty="0" err="1"/>
              <a:t>Ooops</a:t>
            </a:r>
            <a:r>
              <a:rPr lang="en-US" altLang="zh-CN" sz="2000" b="0" dirty="0"/>
              <a:t>!!  Current handler is not in the table!!</a:t>
            </a:r>
          </a:p>
        </p:txBody>
      </p:sp>
      <p:sp>
        <p:nvSpPr>
          <p:cNvPr id="375848" name="Text Box 40">
            <a:extLst>
              <a:ext uri="{FF2B5EF4-FFF2-40B4-BE49-F238E27FC236}">
                <a16:creationId xmlns:a16="http://schemas.microsoft.com/office/drawing/2014/main" id="{B9117BA8-C868-CC3F-66F4-CB75AB506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794125"/>
            <a:ext cx="3886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0" dirty="0"/>
              <a:t>Solution: to unwind the stack!</a:t>
            </a:r>
          </a:p>
        </p:txBody>
      </p:sp>
      <p:sp>
        <p:nvSpPr>
          <p:cNvPr id="375849" name="Text Box 41">
            <a:extLst>
              <a:ext uri="{FF2B5EF4-FFF2-40B4-BE49-F238E27FC236}">
                <a16:creationId xmlns:a16="http://schemas.microsoft.com/office/drawing/2014/main" id="{01D2D625-1E57-25A7-F3F2-6356C4C6D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251325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0"/>
              <a:t>Saved eip still not in stack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7757 " pathEditMode="relative" ptsTypes="AA">
                                      <p:cBhvr>
                                        <p:cTn id="6" dur="2000" fill="hold"/>
                                        <p:tgtEl>
                                          <p:spTgt spid="3758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7757 " pathEditMode="relative" ptsTypes="AA">
                                      <p:cBhvr>
                                        <p:cTn id="8" dur="2000" fill="hold"/>
                                        <p:tgtEl>
                                          <p:spTgt spid="3758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3758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3758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3758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3758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4" grpId="0" animBg="1"/>
      <p:bldP spid="375843" grpId="0" animBg="1"/>
      <p:bldP spid="37584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>
            <a:extLst>
              <a:ext uri="{FF2B5EF4-FFF2-40B4-BE49-F238E27FC236}">
                <a16:creationId xmlns:a16="http://schemas.microsoft.com/office/drawing/2014/main" id="{74425545-9DBE-A04B-21ED-86F1F3936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362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6835" name="Rectangle 3">
            <a:extLst>
              <a:ext uri="{FF2B5EF4-FFF2-40B4-BE49-F238E27FC236}">
                <a16:creationId xmlns:a16="http://schemas.microsoft.com/office/drawing/2014/main" id="{458A2127-0590-434A-DE5A-3E78BDA0E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743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6836" name="Rectangle 4">
            <a:extLst>
              <a:ext uri="{FF2B5EF4-FFF2-40B4-BE49-F238E27FC236}">
                <a16:creationId xmlns:a16="http://schemas.microsoft.com/office/drawing/2014/main" id="{6250BA2E-A37D-D9F1-2188-17A6AD6D8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124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/>
              <a:t>link</a:t>
            </a:r>
          </a:p>
        </p:txBody>
      </p:sp>
      <p:sp>
        <p:nvSpPr>
          <p:cNvPr id="376837" name="Freeform 5">
            <a:extLst>
              <a:ext uri="{FF2B5EF4-FFF2-40B4-BE49-F238E27FC236}">
                <a16:creationId xmlns:a16="http://schemas.microsoft.com/office/drawing/2014/main" id="{7DF1C1B7-4893-C844-9DE6-73A608779A82}"/>
              </a:ext>
            </a:extLst>
          </p:cNvPr>
          <p:cNvSpPr>
            <a:spLocks/>
          </p:cNvSpPr>
          <p:nvPr/>
        </p:nvSpPr>
        <p:spPr bwMode="auto">
          <a:xfrm>
            <a:off x="7239000" y="46482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6838" name="Rectangle 6">
            <a:extLst>
              <a:ext uri="{FF2B5EF4-FFF2-40B4-BE49-F238E27FC236}">
                <a16:creationId xmlns:a16="http://schemas.microsoft.com/office/drawing/2014/main" id="{918AAED1-62B3-6716-1A18-44E70ED9E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1816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 err="1"/>
              <a:t>rsp</a:t>
            </a:r>
            <a:endParaRPr lang="en-US" altLang="zh-CN" sz="2000" b="0" dirty="0"/>
          </a:p>
        </p:txBody>
      </p:sp>
      <p:sp>
        <p:nvSpPr>
          <p:cNvPr id="376839" name="Freeform 7">
            <a:extLst>
              <a:ext uri="{FF2B5EF4-FFF2-40B4-BE49-F238E27FC236}">
                <a16:creationId xmlns:a16="http://schemas.microsoft.com/office/drawing/2014/main" id="{0C1D19F8-00D2-A104-2271-650DB5969291}"/>
              </a:ext>
            </a:extLst>
          </p:cNvPr>
          <p:cNvSpPr>
            <a:spLocks/>
          </p:cNvSpPr>
          <p:nvPr/>
        </p:nvSpPr>
        <p:spPr bwMode="auto">
          <a:xfrm>
            <a:off x="7543800" y="2438400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6840" name="Rectangle 8">
            <a:extLst>
              <a:ext uri="{FF2B5EF4-FFF2-40B4-BE49-F238E27FC236}">
                <a16:creationId xmlns:a16="http://schemas.microsoft.com/office/drawing/2014/main" id="{C8C304AF-ADEF-EDA7-FBC5-212233D4B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09800"/>
            <a:ext cx="44196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compile(try {f();} 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     catch {print(5);}) =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.L1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 f()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rgbClr val="0432FF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.L3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.L2: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 print(5)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rgbClr val="0432FF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.L3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.L3:</a:t>
            </a:r>
          </a:p>
        </p:txBody>
      </p:sp>
      <p:graphicFrame>
        <p:nvGraphicFramePr>
          <p:cNvPr id="376841" name="Group 9">
            <a:extLst>
              <a:ext uri="{FF2B5EF4-FFF2-40B4-BE49-F238E27FC236}">
                <a16:creationId xmlns:a16="http://schemas.microsoft.com/office/drawing/2014/main" id="{DE0A2EE2-BF76-2F93-BAE1-6FBCB2DCFB14}"/>
              </a:ext>
            </a:extLst>
          </p:cNvPr>
          <p:cNvGraphicFramePr>
            <a:graphicFrameLocks noGrp="1"/>
          </p:cNvGraphicFramePr>
          <p:nvPr/>
        </p:nvGraphicFramePr>
        <p:xfrm>
          <a:off x="4114800" y="4800600"/>
          <a:ext cx="3048000" cy="1676400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val="18333242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6216398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20606353"/>
                    </a:ext>
                  </a:extLst>
                </a:gridCol>
              </a:tblGrid>
              <a:tr h="542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From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Handler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569812"/>
                  </a:ext>
                </a:extLst>
              </a:tr>
              <a:tr h="5905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.L1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.L2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.L2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0966217"/>
                  </a:ext>
                </a:extLst>
              </a:tr>
              <a:tr h="542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.L2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.L3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768711"/>
                  </a:ext>
                </a:extLst>
              </a:tr>
            </a:tbl>
          </a:graphicData>
        </a:graphic>
      </p:graphicFrame>
      <p:sp>
        <p:nvSpPr>
          <p:cNvPr id="376859" name="Rectangle 27">
            <a:extLst>
              <a:ext uri="{FF2B5EF4-FFF2-40B4-BE49-F238E27FC236}">
                <a16:creationId xmlns:a16="http://schemas.microsoft.com/office/drawing/2014/main" id="{472EA2CF-55FA-3B97-84F5-4281E4387F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/>
              <a:t>Example #3</a:t>
            </a:r>
          </a:p>
        </p:txBody>
      </p:sp>
      <p:sp>
        <p:nvSpPr>
          <p:cNvPr id="376860" name="Rectangle 28">
            <a:extLst>
              <a:ext uri="{FF2B5EF4-FFF2-40B4-BE49-F238E27FC236}">
                <a16:creationId xmlns:a16="http://schemas.microsoft.com/office/drawing/2014/main" id="{031798E8-9C5C-D287-66CA-CE1450197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04800"/>
            <a:ext cx="18288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f(){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g();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print(6);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itchFamily="2" charset="0"/>
              <a:buNone/>
            </a:pPr>
            <a:endParaRPr lang="en-US" altLang="zh-CN" sz="2000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g(){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throw;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76861" name="Rectangle 29">
            <a:extLst>
              <a:ext uri="{FF2B5EF4-FFF2-40B4-BE49-F238E27FC236}">
                <a16:creationId xmlns:a16="http://schemas.microsoft.com/office/drawing/2014/main" id="{58C9E2D6-EECB-B919-BEEC-A3937312C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6576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6862" name="Rectangle 30">
            <a:extLst>
              <a:ext uri="{FF2B5EF4-FFF2-40B4-BE49-F238E27FC236}">
                <a16:creationId xmlns:a16="http://schemas.microsoft.com/office/drawing/2014/main" id="{A0BAA333-5713-C9FB-755D-024EE5801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0386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6863" name="Rectangle 31">
            <a:extLst>
              <a:ext uri="{FF2B5EF4-FFF2-40B4-BE49-F238E27FC236}">
                <a16:creationId xmlns:a16="http://schemas.microsoft.com/office/drawing/2014/main" id="{539A4F74-5E76-8478-4526-2AAFC0BEA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4196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/>
              <a:t>link</a:t>
            </a:r>
          </a:p>
        </p:txBody>
      </p:sp>
      <p:sp>
        <p:nvSpPr>
          <p:cNvPr id="376864" name="Freeform 32">
            <a:extLst>
              <a:ext uri="{FF2B5EF4-FFF2-40B4-BE49-F238E27FC236}">
                <a16:creationId xmlns:a16="http://schemas.microsoft.com/office/drawing/2014/main" id="{E7F70353-7102-24CF-8A97-699ECEEFC874}"/>
              </a:ext>
            </a:extLst>
          </p:cNvPr>
          <p:cNvSpPr>
            <a:spLocks/>
          </p:cNvSpPr>
          <p:nvPr/>
        </p:nvSpPr>
        <p:spPr bwMode="auto">
          <a:xfrm>
            <a:off x="7467600" y="3352800"/>
            <a:ext cx="609600" cy="1219200"/>
          </a:xfrm>
          <a:custGeom>
            <a:avLst/>
            <a:gdLst>
              <a:gd name="T0" fmla="*/ 384 w 384"/>
              <a:gd name="T1" fmla="*/ 696 h 696"/>
              <a:gd name="T2" fmla="*/ 48 w 384"/>
              <a:gd name="T3" fmla="*/ 504 h 696"/>
              <a:gd name="T4" fmla="*/ 96 w 384"/>
              <a:gd name="T5" fmla="*/ 72 h 696"/>
              <a:gd name="T6" fmla="*/ 288 w 384"/>
              <a:gd name="T7" fmla="*/ 72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696">
                <a:moveTo>
                  <a:pt x="384" y="696"/>
                </a:moveTo>
                <a:cubicBezTo>
                  <a:pt x="240" y="652"/>
                  <a:pt x="96" y="608"/>
                  <a:pt x="48" y="504"/>
                </a:cubicBezTo>
                <a:cubicBezTo>
                  <a:pt x="0" y="400"/>
                  <a:pt x="56" y="144"/>
                  <a:pt x="96" y="72"/>
                </a:cubicBezTo>
                <a:cubicBezTo>
                  <a:pt x="136" y="0"/>
                  <a:pt x="256" y="72"/>
                  <a:pt x="288" y="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6869" name="AutoShape 37">
            <a:extLst>
              <a:ext uri="{FF2B5EF4-FFF2-40B4-BE49-F238E27FC236}">
                <a16:creationId xmlns:a16="http://schemas.microsoft.com/office/drawing/2014/main" id="{EBAF71D6-7CF0-0C4D-6986-F07D97497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2098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6870" name="AutoShape 38">
            <a:extLst>
              <a:ext uri="{FF2B5EF4-FFF2-40B4-BE49-F238E27FC236}">
                <a16:creationId xmlns:a16="http://schemas.microsoft.com/office/drawing/2014/main" id="{9AA9FB86-F729-D32B-CED8-C8204E06E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5908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6871" name="Text Box 39">
            <a:extLst>
              <a:ext uri="{FF2B5EF4-FFF2-40B4-BE49-F238E27FC236}">
                <a16:creationId xmlns:a16="http://schemas.microsoft.com/office/drawing/2014/main" id="{D8E60B8C-D91A-DBA4-0447-EF80AEDA2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124200"/>
            <a:ext cx="3429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0"/>
              <a:t>Ooops!!  Current eip is not in the table!!</a:t>
            </a:r>
          </a:p>
        </p:txBody>
      </p:sp>
      <p:sp>
        <p:nvSpPr>
          <p:cNvPr id="376872" name="Text Box 40">
            <a:extLst>
              <a:ext uri="{FF2B5EF4-FFF2-40B4-BE49-F238E27FC236}">
                <a16:creationId xmlns:a16="http://schemas.microsoft.com/office/drawing/2014/main" id="{62F0C36C-93AF-08C3-D5F7-A2246DC10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794125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0"/>
              <a:t>It</a:t>
            </a:r>
            <a:r>
              <a:rPr lang="en-US" altLang="zh-CN" sz="2000" b="0">
                <a:latin typeface="Arial" panose="020B0604020202020204" pitchFamily="34" charset="0"/>
              </a:rPr>
              <a:t>’</a:t>
            </a:r>
            <a:r>
              <a:rPr lang="en-US" altLang="zh-CN" sz="2000" b="0"/>
              <a:t>s time to unwind the stack!</a:t>
            </a:r>
          </a:p>
        </p:txBody>
      </p:sp>
      <p:sp>
        <p:nvSpPr>
          <p:cNvPr id="376873" name="Text Box 41">
            <a:extLst>
              <a:ext uri="{FF2B5EF4-FFF2-40B4-BE49-F238E27FC236}">
                <a16:creationId xmlns:a16="http://schemas.microsoft.com/office/drawing/2014/main" id="{3FAD2E13-8D46-38D2-3CED-65CDCBD1C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251325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0"/>
              <a:t>Saved eip still not in stack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7758 " pathEditMode="relative" ptsTypes="AA">
                                      <p:cBhvr>
                                        <p:cTn id="6" dur="2000" fill="hold"/>
                                        <p:tgtEl>
                                          <p:spTgt spid="3768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7758 " pathEditMode="relative" ptsTypes="AA">
                                      <p:cBhvr>
                                        <p:cTn id="8" dur="2000" fill="hold"/>
                                        <p:tgtEl>
                                          <p:spTgt spid="3768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3768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3768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3768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3768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6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8" grpId="0" animBg="1"/>
      <p:bldP spid="37686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AF3B3573-35FC-B782-8D48-F21148252C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Scale SLP with Exceptions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7E74D9BC-3FA3-2D52-2537-704DDAD93E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f -&gt; x(){ s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}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s -&gt; x = e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| print(e)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| return e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| f()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| throw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 | try s</a:t>
            </a:r>
            <a:r>
              <a:rPr lang="zh-CN" altLang="en-US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catch s</a:t>
            </a:r>
            <a:r>
              <a:rPr lang="zh-CN" altLang="en-US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*</a:t>
            </a:r>
            <a:endParaRPr lang="en-US" altLang="zh-CN" sz="20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Example: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try {x = 3;} catch {print(5);}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try {throw; print(4);} catch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{print(5);}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>
            <a:extLst>
              <a:ext uri="{FF2B5EF4-FFF2-40B4-BE49-F238E27FC236}">
                <a16:creationId xmlns:a16="http://schemas.microsoft.com/office/drawing/2014/main" id="{A0902048-6C94-22C3-859F-2537245CF2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Moral</a:t>
            </a:r>
          </a:p>
        </p:txBody>
      </p:sp>
      <p:sp>
        <p:nvSpPr>
          <p:cNvPr id="337923" name="Rectangle 3">
            <a:extLst>
              <a:ext uri="{FF2B5EF4-FFF2-40B4-BE49-F238E27FC236}">
                <a16:creationId xmlns:a16="http://schemas.microsoft.com/office/drawing/2014/main" id="{AF8E8D43-3012-4B18-1208-2208420EC7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Compilers generate an exception table, which is referred to when an exception is raised</a:t>
            </a:r>
          </a:p>
          <a:p>
            <a:pPr lvl="1"/>
            <a:r>
              <a:rPr lang="en-US" altLang="zh-CN" dirty="0"/>
              <a:t>based on the value of current and saved </a:t>
            </a:r>
            <a:r>
              <a:rPr lang="en-US" altLang="zh-CN" dirty="0">
                <a:latin typeface="Arial" panose="020B0604020202020204" pitchFamily="34" charset="0"/>
              </a:rPr>
              <a:t>“</a:t>
            </a:r>
            <a:r>
              <a:rPr lang="en-US" altLang="zh-CN" dirty="0" err="1"/>
              <a:t>eip</a:t>
            </a:r>
            <a:r>
              <a:rPr lang="en-US" altLang="zh-CN" dirty="0" err="1">
                <a:latin typeface="Arial" panose="020B0604020202020204" pitchFamily="34" charset="0"/>
              </a:rPr>
              <a:t>”</a:t>
            </a:r>
            <a:r>
              <a:rPr lang="en-US" altLang="zh-CN" dirty="0" err="1"/>
              <a:t>s</a:t>
            </a:r>
            <a:endParaRPr lang="en-US" altLang="zh-CN" dirty="0"/>
          </a:p>
          <a:p>
            <a:r>
              <a:rPr lang="en-US" altLang="zh-CN" dirty="0"/>
              <a:t>Normal execution can proceed at full speed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>
            <a:extLst>
              <a:ext uri="{FF2B5EF4-FFF2-40B4-BE49-F238E27FC236}">
                <a16:creationId xmlns:a16="http://schemas.microsoft.com/office/drawing/2014/main" id="{85CF5446-0181-912C-0247-D0FDE5364A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Moral</a:t>
            </a:r>
          </a:p>
        </p:txBody>
      </p:sp>
      <p:sp>
        <p:nvSpPr>
          <p:cNvPr id="340995" name="Rectangle 3">
            <a:extLst>
              <a:ext uri="{FF2B5EF4-FFF2-40B4-BE49-F238E27FC236}">
                <a16:creationId xmlns:a16="http://schemas.microsoft.com/office/drawing/2014/main" id="{CE98E26C-B5D7-1E71-9C26-AEFA4541E8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Table-driven scheme has no cost with normal execution</a:t>
            </a:r>
          </a:p>
          <a:p>
            <a:pPr lvl="1"/>
            <a:r>
              <a:rPr lang="en-US" altLang="zh-CN"/>
              <a:t>exceptions are exceptional, pay as you go</a:t>
            </a:r>
          </a:p>
          <a:p>
            <a:pPr lvl="1"/>
            <a:r>
              <a:rPr lang="en-US" altLang="zh-CN"/>
              <a:t>both Sun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s HotSpot JVM and GNU g++ use this scheme</a:t>
            </a:r>
          </a:p>
          <a:p>
            <a:r>
              <a:rPr lang="en-US" altLang="zh-CN"/>
              <a:t>Disadvantage:</a:t>
            </a:r>
          </a:p>
          <a:p>
            <a:pPr lvl="1"/>
            <a:r>
              <a:rPr lang="en-US" altLang="zh-CN"/>
              <a:t>exception table takes extra space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>
            <a:extLst>
              <a:ext uri="{FF2B5EF4-FFF2-40B4-BE49-F238E27FC236}">
                <a16:creationId xmlns:a16="http://schemas.microsoft.com/office/drawing/2014/main" id="{665F79F9-B089-CEC3-C9EF-589E73F163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try</a:t>
            </a:r>
            <a:r>
              <a:rPr lang="en-US" altLang="zh-CN">
                <a:latin typeface="Arial" panose="020B0604020202020204" pitchFamily="34" charset="0"/>
              </a:rPr>
              <a:t>…</a:t>
            </a:r>
            <a:r>
              <a:rPr lang="en-US" altLang="zh-CN"/>
              <a:t>finally</a:t>
            </a:r>
            <a:r>
              <a:rPr lang="en-US" altLang="zh-CN">
                <a:latin typeface="Arial" panose="020B0604020202020204" pitchFamily="34" charset="0"/>
              </a:rPr>
              <a:t>…</a:t>
            </a:r>
            <a:endParaRPr lang="en-US" altLang="zh-CN"/>
          </a:p>
        </p:txBody>
      </p:sp>
      <p:sp>
        <p:nvSpPr>
          <p:cNvPr id="344067" name="Rectangle 3">
            <a:extLst>
              <a:ext uri="{FF2B5EF4-FFF2-40B4-BE49-F238E27FC236}">
                <a16:creationId xmlns:a16="http://schemas.microsoft.com/office/drawing/2014/main" id="{C797B071-4630-F21B-0D54-3D347B2589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little bit tricky</a:t>
            </a:r>
          </a:p>
          <a:p>
            <a:pPr lvl="1"/>
            <a:r>
              <a:rPr lang="en-US" altLang="zh-CN" dirty="0"/>
              <a:t>Sun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/>
              <a:t>s old version JDK compiler uses a fancy but wrong technique---subroutine</a:t>
            </a:r>
          </a:p>
          <a:p>
            <a:pPr lvl="2"/>
            <a:r>
              <a:rPr lang="en-US" altLang="zh-CN" dirty="0"/>
              <a:t>has been fixed in JDK version after 1.4</a:t>
            </a:r>
          </a:p>
          <a:p>
            <a:r>
              <a:rPr lang="en-US" altLang="zh-CN" dirty="0"/>
              <a:t>Read the assigned paper: </a:t>
            </a:r>
          </a:p>
          <a:p>
            <a:pPr lvl="1"/>
            <a:r>
              <a:rPr lang="en-US" altLang="zh-CN" i="1" dirty="0"/>
              <a:t>The Costs and Benefits of Java Bytecode Subroutines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>
            <a:extLst>
              <a:ext uri="{FF2B5EF4-FFF2-40B4-BE49-F238E27FC236}">
                <a16:creationId xmlns:a16="http://schemas.microsoft.com/office/drawing/2014/main" id="{4CF080EB-BC9F-241B-CC3B-BE772126FF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Semantics</a:t>
            </a:r>
          </a:p>
        </p:txBody>
      </p:sp>
      <p:sp>
        <p:nvSpPr>
          <p:cNvPr id="285699" name="Rectangle 3">
            <a:extLst>
              <a:ext uri="{FF2B5EF4-FFF2-40B4-BE49-F238E27FC236}">
                <a16:creationId xmlns:a16="http://schemas.microsoft.com/office/drawing/2014/main" id="{1403F7D8-C945-F36B-D25E-40062956FF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throw: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abort the current execution, and notify the 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system some bad things happen! 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Note ”throw”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does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not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carry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exception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values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try s1 catch s2: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first execute s1, 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  1. if s1 runs normally, then the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whole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zh-CN" altLang="en-US" sz="2000" b="1" dirty="0">
                <a:latin typeface="Courier New" panose="02070309020205020404" pitchFamily="49" charset="0"/>
              </a:rPr>
              <a:t>     </a:t>
            </a:r>
            <a:r>
              <a:rPr lang="en-US" altLang="zh-CN" sz="2000" b="1" dirty="0">
                <a:latin typeface="Courier New" panose="02070309020205020404" pitchFamily="49" charset="0"/>
              </a:rPr>
              <a:t>statement finished executing; 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  2. else, if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s1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throws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any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exceptions, 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     then executes s2.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Q: what about s2 “throw”?</a:t>
            </a: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>
            <a:extLst>
              <a:ext uri="{FF2B5EF4-FFF2-40B4-BE49-F238E27FC236}">
                <a16:creationId xmlns:a16="http://schemas.microsoft.com/office/drawing/2014/main" id="{8364C6E6-508A-162D-28B3-E37D467225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Two strategies</a:t>
            </a:r>
          </a:p>
        </p:txBody>
      </p:sp>
      <p:sp>
        <p:nvSpPr>
          <p:cNvPr id="287747" name="Rectangle 3">
            <a:extLst>
              <a:ext uri="{FF2B5EF4-FFF2-40B4-BE49-F238E27FC236}">
                <a16:creationId xmlns:a16="http://schemas.microsoft.com/office/drawing/2014/main" id="{91A45681-4BB5-A31D-A353-A01C56F904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Exception</a:t>
            </a:r>
            <a:r>
              <a:rPr lang="zh-CN" altLang="en-US" dirty="0"/>
              <a:t> </a:t>
            </a:r>
            <a:r>
              <a:rPr lang="en-US" altLang="zh-CN" dirty="0"/>
              <a:t>stack</a:t>
            </a:r>
          </a:p>
          <a:p>
            <a:pPr lvl="1"/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an exception</a:t>
            </a:r>
            <a:r>
              <a:rPr lang="zh-CN" altLang="en-US" dirty="0"/>
              <a:t> </a:t>
            </a:r>
            <a:r>
              <a:rPr lang="en-US" altLang="zh-CN" dirty="0"/>
              <a:t>stack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record</a:t>
            </a:r>
            <a:r>
              <a:rPr lang="zh-CN" altLang="en-US" dirty="0"/>
              <a:t> </a:t>
            </a:r>
            <a:r>
              <a:rPr lang="en-US" altLang="zh-CN" dirty="0"/>
              <a:t>handlers</a:t>
            </a:r>
            <a:endParaRPr lang="en-US" altLang="zh-CN" dirty="0">
              <a:latin typeface="Arial" panose="020B0604020202020204" pitchFamily="34" charset="0"/>
            </a:endParaRPr>
          </a:p>
          <a:p>
            <a:pPr lvl="1"/>
            <a:r>
              <a:rPr lang="en-US" altLang="zh-CN" dirty="0">
                <a:latin typeface="Arial" panose="020B0604020202020204" pitchFamily="34" charset="0"/>
              </a:rPr>
              <a:t>simple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to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implement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</a:rPr>
              <a:t>used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in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MS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VC</a:t>
            </a:r>
            <a:endParaRPr lang="en-US" altLang="zh-CN" dirty="0"/>
          </a:p>
          <a:p>
            <a:r>
              <a:rPr lang="en-US" altLang="zh-CN" dirty="0"/>
              <a:t>Exception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</a:p>
          <a:p>
            <a:pPr lvl="1"/>
            <a:r>
              <a:rPr lang="en-US" altLang="zh-CN" dirty="0"/>
              <a:t>use an exception table to record handlers </a:t>
            </a:r>
          </a:p>
          <a:p>
            <a:pPr lvl="1"/>
            <a:r>
              <a:rPr lang="en-US" altLang="zh-CN" dirty="0"/>
              <a:t>faster,</a:t>
            </a:r>
            <a:r>
              <a:rPr lang="zh-CN" altLang="en-US" dirty="0"/>
              <a:t> </a:t>
            </a:r>
            <a:r>
              <a:rPr lang="en-US" altLang="zh-CN" dirty="0"/>
              <a:t>but more complex, use more space</a:t>
            </a:r>
          </a:p>
          <a:p>
            <a:pPr lvl="1"/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clang++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Java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>
            <a:extLst>
              <a:ext uri="{FF2B5EF4-FFF2-40B4-BE49-F238E27FC236}">
                <a16:creationId xmlns:a16="http://schemas.microsoft.com/office/drawing/2014/main" id="{799B2F85-EC55-2A20-DD86-F4D26DFC45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Exception</a:t>
            </a:r>
            <a:r>
              <a:rPr lang="zh-CN" altLang="en-US" dirty="0"/>
              <a:t> </a:t>
            </a:r>
            <a:r>
              <a:rPr lang="en-US" altLang="zh-CN" dirty="0"/>
              <a:t>stack</a:t>
            </a:r>
          </a:p>
        </p:txBody>
      </p:sp>
      <p:sp>
        <p:nvSpPr>
          <p:cNvPr id="321539" name="Rectangle 3">
            <a:extLst>
              <a:ext uri="{FF2B5EF4-FFF2-40B4-BE49-F238E27FC236}">
                <a16:creationId xmlns:a16="http://schemas.microsoft.com/office/drawing/2014/main" id="{5A080024-970E-A2D2-0C87-1E435F82E5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Basic idea:</a:t>
            </a:r>
          </a:p>
          <a:p>
            <a:pPr lvl="1"/>
            <a:r>
              <a:rPr lang="en-US" altLang="zh-CN" sz="2400" dirty="0"/>
              <a:t>maintain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stack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save</a:t>
            </a:r>
            <a:r>
              <a:rPr lang="zh-CN" altLang="en-US" sz="2400" dirty="0"/>
              <a:t> </a:t>
            </a:r>
            <a:r>
              <a:rPr lang="en-US" altLang="zh-CN" sz="2400" dirty="0"/>
              <a:t>exception</a:t>
            </a:r>
            <a:r>
              <a:rPr lang="zh-CN" altLang="en-US" sz="2400" dirty="0"/>
              <a:t> </a:t>
            </a:r>
            <a:r>
              <a:rPr lang="en-US" altLang="zh-CN" sz="2400" dirty="0"/>
              <a:t>context</a:t>
            </a:r>
          </a:p>
          <a:p>
            <a:pPr lvl="1"/>
            <a:r>
              <a:rPr lang="en-US" altLang="zh-CN" sz="2400" dirty="0">
                <a:solidFill>
                  <a:srgbClr val="0432FF"/>
                </a:solidFill>
              </a:rPr>
              <a:t>try s1 catch s2</a:t>
            </a:r>
          </a:p>
          <a:p>
            <a:pPr lvl="2"/>
            <a:r>
              <a:rPr lang="en-US" altLang="zh-CN" sz="2000" dirty="0"/>
              <a:t>push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new</a:t>
            </a:r>
            <a:r>
              <a:rPr lang="zh-CN" altLang="en-US" sz="2000" dirty="0"/>
              <a:t> </a:t>
            </a:r>
            <a:r>
              <a:rPr lang="en-US" altLang="zh-CN" sz="2000" dirty="0"/>
              <a:t>exception</a:t>
            </a:r>
            <a:r>
              <a:rPr lang="zh-CN" altLang="en-US" sz="2000" dirty="0"/>
              <a:t> </a:t>
            </a:r>
            <a:r>
              <a:rPr lang="en-US" altLang="zh-CN" sz="2000" dirty="0"/>
              <a:t>frame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save the context (handler,</a:t>
            </a:r>
            <a:r>
              <a:rPr lang="zh-CN" altLang="en-US" sz="2000" dirty="0"/>
              <a:t> </a:t>
            </a:r>
            <a:r>
              <a:rPr lang="en-US" altLang="zh-CN" sz="2000" dirty="0"/>
              <a:t>call stack state, etc.)</a:t>
            </a:r>
          </a:p>
          <a:p>
            <a:pPr lvl="1"/>
            <a:r>
              <a:rPr lang="en-US" altLang="zh-CN" sz="2400" dirty="0">
                <a:solidFill>
                  <a:srgbClr val="0432FF"/>
                </a:solidFill>
              </a:rPr>
              <a:t>throw</a:t>
            </a:r>
          </a:p>
          <a:p>
            <a:pPr lvl="2"/>
            <a:r>
              <a:rPr lang="en-US" altLang="zh-CN" sz="2000" dirty="0"/>
              <a:t>refer to the exception stack</a:t>
            </a:r>
          </a:p>
          <a:p>
            <a:pPr lvl="2"/>
            <a:r>
              <a:rPr lang="en-US" altLang="zh-CN" sz="2000" dirty="0"/>
              <a:t>may unwind the call stack due to function call </a:t>
            </a:r>
            <a:r>
              <a:rPr lang="en-US" altLang="zh-CN" sz="2000" dirty="0" err="1"/>
              <a:t>nestings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>
            <a:extLst>
              <a:ext uri="{FF2B5EF4-FFF2-40B4-BE49-F238E27FC236}">
                <a16:creationId xmlns:a16="http://schemas.microsoft.com/office/drawing/2014/main" id="{42029266-4A2D-9174-1B16-27FA0A0597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Machine configuration</a:t>
            </a:r>
          </a:p>
        </p:txBody>
      </p:sp>
      <p:sp>
        <p:nvSpPr>
          <p:cNvPr id="325635" name="Rectangle 3">
            <a:extLst>
              <a:ext uri="{FF2B5EF4-FFF2-40B4-BE49-F238E27FC236}">
                <a16:creationId xmlns:a16="http://schemas.microsoft.com/office/drawing/2014/main" id="{337B81EB-70E9-540E-FD11-3BB95B54D7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3541712" cy="45354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 dirty="0"/>
              <a:t>Machine</a:t>
            </a:r>
            <a:r>
              <a:rPr lang="zh-CN" altLang="en-US" sz="2800" dirty="0"/>
              <a:t> </a:t>
            </a:r>
            <a:r>
              <a:rPr lang="en-US" altLang="zh-CN" sz="2800" dirty="0"/>
              <a:t>has</a:t>
            </a:r>
            <a:r>
              <a:rPr lang="zh-CN" altLang="en-US" sz="2800" dirty="0"/>
              <a:t> </a:t>
            </a:r>
            <a:r>
              <a:rPr lang="en-US" altLang="zh-CN" sz="2800" dirty="0"/>
              <a:t>two</a:t>
            </a:r>
            <a:r>
              <a:rPr lang="zh-CN" altLang="en-US" sz="2800" dirty="0"/>
              <a:t> </a:t>
            </a:r>
            <a:r>
              <a:rPr lang="en-US" altLang="zh-CN" sz="2800" dirty="0"/>
              <a:t>stacks: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/>
              <a:t>S: call stack</a:t>
            </a:r>
          </a:p>
          <a:p>
            <a:pPr lvl="2">
              <a:lnSpc>
                <a:spcPct val="80000"/>
              </a:lnSpc>
            </a:pPr>
            <a:r>
              <a:rPr lang="en-US" altLang="zh-CN" sz="2000" dirty="0"/>
              <a:t>pointed by </a:t>
            </a:r>
            <a:r>
              <a:rPr lang="en-US" altLang="zh-CN" sz="2000" dirty="0">
                <a:latin typeface="Arial" panose="020B0604020202020204" pitchFamily="34" charset="0"/>
              </a:rPr>
              <a:t>“</a:t>
            </a:r>
            <a:r>
              <a:rPr lang="en-US" altLang="zh-CN" sz="2000" dirty="0" err="1">
                <a:solidFill>
                  <a:srgbClr val="0432FF"/>
                </a:solidFill>
              </a:rPr>
              <a:t>rsp</a:t>
            </a:r>
            <a:r>
              <a:rPr lang="en-US" altLang="zh-CN" sz="2000" dirty="0">
                <a:latin typeface="Arial" panose="020B0604020202020204" pitchFamily="34" charset="0"/>
              </a:rPr>
              <a:t>”</a:t>
            </a:r>
            <a:endParaRPr lang="en-US" altLang="zh-CN" sz="2000" dirty="0"/>
          </a:p>
          <a:p>
            <a:pPr lvl="2">
              <a:lnSpc>
                <a:spcPct val="80000"/>
              </a:lnSpc>
            </a:pPr>
            <a:r>
              <a:rPr lang="en-US" altLang="zh-CN" sz="2000" dirty="0"/>
              <a:t>think</a:t>
            </a:r>
            <a:r>
              <a:rPr lang="zh-CN" altLang="en-US" sz="2000" dirty="0"/>
              <a:t> </a:t>
            </a:r>
            <a:r>
              <a:rPr lang="en-US" altLang="zh-CN" sz="2000" dirty="0"/>
              <a:t>x64…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/>
              <a:t>X: exception</a:t>
            </a:r>
            <a:r>
              <a:rPr lang="zh-CN" altLang="en-US" sz="2400" dirty="0"/>
              <a:t> </a:t>
            </a:r>
            <a:r>
              <a:rPr lang="en-US" altLang="zh-CN" sz="2400" dirty="0"/>
              <a:t>stack</a:t>
            </a:r>
          </a:p>
          <a:p>
            <a:pPr lvl="2">
              <a:lnSpc>
                <a:spcPct val="80000"/>
              </a:lnSpc>
            </a:pPr>
            <a:r>
              <a:rPr lang="en-US" altLang="zh-CN" sz="2000" dirty="0"/>
              <a:t>pointed by </a:t>
            </a:r>
            <a:r>
              <a:rPr lang="en-US" altLang="zh-CN" sz="2000" dirty="0">
                <a:latin typeface="Arial" panose="020B0604020202020204" pitchFamily="34" charset="0"/>
              </a:rPr>
              <a:t>“</a:t>
            </a:r>
            <a:r>
              <a:rPr lang="en-US" altLang="zh-CN" sz="2000" dirty="0" err="1">
                <a:solidFill>
                  <a:srgbClr val="0432FF"/>
                </a:solidFill>
              </a:rPr>
              <a:t>exn</a:t>
            </a:r>
            <a:r>
              <a:rPr lang="en-US" altLang="zh-CN" sz="2000" dirty="0">
                <a:latin typeface="Arial" panose="020B0604020202020204" pitchFamily="34" charset="0"/>
              </a:rPr>
              <a:t>”</a:t>
            </a:r>
            <a:endParaRPr lang="en-US" altLang="zh-CN" sz="2000" dirty="0"/>
          </a:p>
          <a:p>
            <a:pPr lvl="2">
              <a:lnSpc>
                <a:spcPct val="80000"/>
              </a:lnSpc>
            </a:pPr>
            <a:r>
              <a:rPr lang="en-US" altLang="zh-CN" sz="2000" dirty="0">
                <a:latin typeface="Arial" panose="020B0604020202020204" pitchFamily="34" charset="0"/>
              </a:rPr>
              <a:t>“</a:t>
            </a:r>
            <a:r>
              <a:rPr lang="en-US" altLang="zh-CN" sz="2000" dirty="0" err="1">
                <a:solidFill>
                  <a:srgbClr val="0432FF"/>
                </a:solidFill>
              </a:rPr>
              <a:t>rsp</a:t>
            </a:r>
            <a:r>
              <a:rPr lang="en-US" altLang="zh-CN" sz="2000" dirty="0">
                <a:latin typeface="Arial" panose="020B0604020202020204" pitchFamily="34" charset="0"/>
              </a:rPr>
              <a:t>”:</a:t>
            </a:r>
            <a:r>
              <a:rPr lang="en-US" altLang="zh-CN" sz="2000" dirty="0"/>
              <a:t> points to the current top of the call stack</a:t>
            </a:r>
          </a:p>
          <a:p>
            <a:pPr lvl="2">
              <a:lnSpc>
                <a:spcPct val="80000"/>
              </a:lnSpc>
            </a:pPr>
            <a:r>
              <a:rPr lang="en-US" altLang="zh-CN" sz="2000" dirty="0">
                <a:latin typeface="Arial" panose="020B0604020202020204" pitchFamily="34" charset="0"/>
              </a:rPr>
              <a:t>“</a:t>
            </a:r>
            <a:r>
              <a:rPr lang="en-US" altLang="zh-CN" sz="2000" dirty="0">
                <a:solidFill>
                  <a:srgbClr val="0432FF"/>
                </a:solidFill>
              </a:rPr>
              <a:t>handler</a:t>
            </a:r>
            <a:r>
              <a:rPr lang="en-US" altLang="zh-CN" sz="2000" dirty="0">
                <a:latin typeface="Arial" panose="020B0604020202020204" pitchFamily="34" charset="0"/>
              </a:rPr>
              <a:t>”:</a:t>
            </a:r>
            <a:r>
              <a:rPr lang="en-US" altLang="zh-CN" sz="2000" dirty="0"/>
              <a:t> is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exception</a:t>
            </a:r>
            <a:r>
              <a:rPr lang="zh-CN" altLang="en-US" sz="2000" dirty="0"/>
              <a:t> </a:t>
            </a:r>
            <a:r>
              <a:rPr lang="en-US" altLang="zh-CN" sz="2000" dirty="0"/>
              <a:t>handler</a:t>
            </a:r>
          </a:p>
        </p:txBody>
      </p:sp>
      <p:graphicFrame>
        <p:nvGraphicFramePr>
          <p:cNvPr id="325673" name="Group 41">
            <a:extLst>
              <a:ext uri="{FF2B5EF4-FFF2-40B4-BE49-F238E27FC236}">
                <a16:creationId xmlns:a16="http://schemas.microsoft.com/office/drawing/2014/main" id="{25674C82-7B81-3F55-F3B1-91A7D1BC4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442716"/>
              </p:ext>
            </p:extLst>
          </p:nvPr>
        </p:nvGraphicFramePr>
        <p:xfrm>
          <a:off x="6096000" y="1928813"/>
          <a:ext cx="990600" cy="9144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3759484168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rsp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7050487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handler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7477704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link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3013629"/>
                  </a:ext>
                </a:extLst>
              </a:tr>
            </a:tbl>
          </a:graphicData>
        </a:graphic>
      </p:graphicFrame>
      <p:graphicFrame>
        <p:nvGraphicFramePr>
          <p:cNvPr id="325647" name="Group 15">
            <a:extLst>
              <a:ext uri="{FF2B5EF4-FFF2-40B4-BE49-F238E27FC236}">
                <a16:creationId xmlns:a16="http://schemas.microsoft.com/office/drawing/2014/main" id="{185EFDBD-E163-6B69-2A31-E1D1384AD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889973"/>
              </p:ext>
            </p:extLst>
          </p:nvPr>
        </p:nvGraphicFramePr>
        <p:xfrm>
          <a:off x="6096000" y="3071813"/>
          <a:ext cx="990600" cy="1042988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4092582859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rsp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152342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handler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0983591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link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332744"/>
                  </a:ext>
                </a:extLst>
              </a:tr>
            </a:tbl>
          </a:graphicData>
        </a:graphic>
      </p:graphicFrame>
      <p:sp>
        <p:nvSpPr>
          <p:cNvPr id="325659" name="Rectangle 27">
            <a:extLst>
              <a:ext uri="{FF2B5EF4-FFF2-40B4-BE49-F238E27FC236}">
                <a16:creationId xmlns:a16="http://schemas.microsoft.com/office/drawing/2014/main" id="{3B99EE73-3589-E3B6-DF63-9F46D3CC1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362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5660" name="Rectangle 28">
            <a:extLst>
              <a:ext uri="{FF2B5EF4-FFF2-40B4-BE49-F238E27FC236}">
                <a16:creationId xmlns:a16="http://schemas.microsoft.com/office/drawing/2014/main" id="{A5E2EADC-3A97-A6E8-9F22-9B5C0FE94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743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5661" name="Rectangle 29">
            <a:extLst>
              <a:ext uri="{FF2B5EF4-FFF2-40B4-BE49-F238E27FC236}">
                <a16:creationId xmlns:a16="http://schemas.microsoft.com/office/drawing/2014/main" id="{7D6A4367-CB13-8A5B-247C-A421C3CC4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124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/>
              <a:t>link</a:t>
            </a:r>
          </a:p>
        </p:txBody>
      </p:sp>
      <p:sp>
        <p:nvSpPr>
          <p:cNvPr id="325663" name="Freeform 31">
            <a:extLst>
              <a:ext uri="{FF2B5EF4-FFF2-40B4-BE49-F238E27FC236}">
                <a16:creationId xmlns:a16="http://schemas.microsoft.com/office/drawing/2014/main" id="{64B284DD-68C3-4AB9-3553-A29051AA3EE6}"/>
              </a:ext>
            </a:extLst>
          </p:cNvPr>
          <p:cNvSpPr>
            <a:spLocks/>
          </p:cNvSpPr>
          <p:nvPr/>
        </p:nvSpPr>
        <p:spPr bwMode="auto">
          <a:xfrm>
            <a:off x="5410200" y="40386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5664" name="Freeform 32">
            <a:extLst>
              <a:ext uri="{FF2B5EF4-FFF2-40B4-BE49-F238E27FC236}">
                <a16:creationId xmlns:a16="http://schemas.microsoft.com/office/drawing/2014/main" id="{E94E7669-0E65-8EFA-B435-EFF38FCA0903}"/>
              </a:ext>
            </a:extLst>
          </p:cNvPr>
          <p:cNvSpPr>
            <a:spLocks/>
          </p:cNvSpPr>
          <p:nvPr/>
        </p:nvSpPr>
        <p:spPr bwMode="auto">
          <a:xfrm>
            <a:off x="7239000" y="50292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5667" name="Freeform 35">
            <a:extLst>
              <a:ext uri="{FF2B5EF4-FFF2-40B4-BE49-F238E27FC236}">
                <a16:creationId xmlns:a16="http://schemas.microsoft.com/office/drawing/2014/main" id="{E7194EBE-7D21-C78A-D671-EBD662FB8BB1}"/>
              </a:ext>
            </a:extLst>
          </p:cNvPr>
          <p:cNvSpPr>
            <a:spLocks/>
          </p:cNvSpPr>
          <p:nvPr/>
        </p:nvSpPr>
        <p:spPr bwMode="auto">
          <a:xfrm>
            <a:off x="5638800" y="2690813"/>
            <a:ext cx="609600" cy="1219200"/>
          </a:xfrm>
          <a:custGeom>
            <a:avLst/>
            <a:gdLst>
              <a:gd name="T0" fmla="*/ 384 w 384"/>
              <a:gd name="T1" fmla="*/ 696 h 696"/>
              <a:gd name="T2" fmla="*/ 48 w 384"/>
              <a:gd name="T3" fmla="*/ 504 h 696"/>
              <a:gd name="T4" fmla="*/ 96 w 384"/>
              <a:gd name="T5" fmla="*/ 72 h 696"/>
              <a:gd name="T6" fmla="*/ 288 w 384"/>
              <a:gd name="T7" fmla="*/ 72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696">
                <a:moveTo>
                  <a:pt x="384" y="696"/>
                </a:moveTo>
                <a:cubicBezTo>
                  <a:pt x="240" y="652"/>
                  <a:pt x="96" y="608"/>
                  <a:pt x="48" y="504"/>
                </a:cubicBezTo>
                <a:cubicBezTo>
                  <a:pt x="0" y="400"/>
                  <a:pt x="56" y="144"/>
                  <a:pt x="96" y="72"/>
                </a:cubicBezTo>
                <a:cubicBezTo>
                  <a:pt x="136" y="0"/>
                  <a:pt x="256" y="72"/>
                  <a:pt x="288" y="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5668" name="Freeform 36">
            <a:extLst>
              <a:ext uri="{FF2B5EF4-FFF2-40B4-BE49-F238E27FC236}">
                <a16:creationId xmlns:a16="http://schemas.microsoft.com/office/drawing/2014/main" id="{07B7BFB2-23EA-BEBE-30EB-D1874AF32DA5}"/>
              </a:ext>
            </a:extLst>
          </p:cNvPr>
          <p:cNvSpPr>
            <a:spLocks/>
          </p:cNvSpPr>
          <p:nvPr/>
        </p:nvSpPr>
        <p:spPr bwMode="auto">
          <a:xfrm>
            <a:off x="5791200" y="1852613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5670" name="Rectangle 38">
            <a:extLst>
              <a:ext uri="{FF2B5EF4-FFF2-40B4-BE49-F238E27FC236}">
                <a16:creationId xmlns:a16="http://schemas.microsoft.com/office/drawing/2014/main" id="{E2C344F3-A323-828B-FB1F-B0FFC78EC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5720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 err="1"/>
              <a:t>exn</a:t>
            </a:r>
            <a:endParaRPr lang="en-US" altLang="zh-CN" sz="2000" b="0" dirty="0"/>
          </a:p>
        </p:txBody>
      </p:sp>
      <p:sp>
        <p:nvSpPr>
          <p:cNvPr id="325671" name="Rectangle 39">
            <a:extLst>
              <a:ext uri="{FF2B5EF4-FFF2-40B4-BE49-F238E27FC236}">
                <a16:creationId xmlns:a16="http://schemas.microsoft.com/office/drawing/2014/main" id="{23F491B3-9BE7-5EFC-5707-8799F03DE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5626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 err="1"/>
              <a:t>rsp</a:t>
            </a:r>
            <a:endParaRPr lang="en-US" altLang="zh-CN" sz="2000" b="0" dirty="0"/>
          </a:p>
        </p:txBody>
      </p:sp>
      <p:sp>
        <p:nvSpPr>
          <p:cNvPr id="325674" name="Rectangle 42">
            <a:extLst>
              <a:ext uri="{FF2B5EF4-FFF2-40B4-BE49-F238E27FC236}">
                <a16:creationId xmlns:a16="http://schemas.microsoft.com/office/drawing/2014/main" id="{7941FD27-A33D-4C1E-4A6C-42B293840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0386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5675" name="Rectangle 43">
            <a:extLst>
              <a:ext uri="{FF2B5EF4-FFF2-40B4-BE49-F238E27FC236}">
                <a16:creationId xmlns:a16="http://schemas.microsoft.com/office/drawing/2014/main" id="{117E92EF-B023-3B9F-A5CA-BA2CB8E60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4196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5676" name="Rectangle 44">
            <a:extLst>
              <a:ext uri="{FF2B5EF4-FFF2-40B4-BE49-F238E27FC236}">
                <a16:creationId xmlns:a16="http://schemas.microsoft.com/office/drawing/2014/main" id="{55E07AF6-A0CE-5C68-1C75-021246739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8006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/>
              <a:t>link</a:t>
            </a:r>
          </a:p>
        </p:txBody>
      </p:sp>
      <p:sp>
        <p:nvSpPr>
          <p:cNvPr id="325677" name="Freeform 45">
            <a:extLst>
              <a:ext uri="{FF2B5EF4-FFF2-40B4-BE49-F238E27FC236}">
                <a16:creationId xmlns:a16="http://schemas.microsoft.com/office/drawing/2014/main" id="{D31A3D4F-BEBC-E7D8-7E01-6D7F27A7AF2B}"/>
              </a:ext>
            </a:extLst>
          </p:cNvPr>
          <p:cNvSpPr>
            <a:spLocks/>
          </p:cNvSpPr>
          <p:nvPr/>
        </p:nvSpPr>
        <p:spPr bwMode="auto">
          <a:xfrm>
            <a:off x="7543800" y="3276600"/>
            <a:ext cx="533400" cy="1676400"/>
          </a:xfrm>
          <a:custGeom>
            <a:avLst/>
            <a:gdLst>
              <a:gd name="T0" fmla="*/ 384 w 384"/>
              <a:gd name="T1" fmla="*/ 696 h 696"/>
              <a:gd name="T2" fmla="*/ 48 w 384"/>
              <a:gd name="T3" fmla="*/ 504 h 696"/>
              <a:gd name="T4" fmla="*/ 96 w 384"/>
              <a:gd name="T5" fmla="*/ 72 h 696"/>
              <a:gd name="T6" fmla="*/ 288 w 384"/>
              <a:gd name="T7" fmla="*/ 72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696">
                <a:moveTo>
                  <a:pt x="384" y="696"/>
                </a:moveTo>
                <a:cubicBezTo>
                  <a:pt x="240" y="652"/>
                  <a:pt x="96" y="608"/>
                  <a:pt x="48" y="504"/>
                </a:cubicBezTo>
                <a:cubicBezTo>
                  <a:pt x="0" y="400"/>
                  <a:pt x="56" y="144"/>
                  <a:pt x="96" y="72"/>
                </a:cubicBezTo>
                <a:cubicBezTo>
                  <a:pt x="136" y="0"/>
                  <a:pt x="256" y="72"/>
                  <a:pt x="288" y="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5678" name="Freeform 46">
            <a:extLst>
              <a:ext uri="{FF2B5EF4-FFF2-40B4-BE49-F238E27FC236}">
                <a16:creationId xmlns:a16="http://schemas.microsoft.com/office/drawing/2014/main" id="{9382AE75-6C62-FCBB-29C5-6729656BBBA5}"/>
              </a:ext>
            </a:extLst>
          </p:cNvPr>
          <p:cNvSpPr>
            <a:spLocks/>
          </p:cNvSpPr>
          <p:nvPr/>
        </p:nvSpPr>
        <p:spPr bwMode="auto">
          <a:xfrm>
            <a:off x="7543800" y="2438400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25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25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25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5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25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25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25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25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25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25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2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2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25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25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25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25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25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25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61" grpId="0" animBg="1"/>
      <p:bldP spid="325670" grpId="0" animBg="1"/>
      <p:bldP spid="325671" grpId="0" animBg="1"/>
      <p:bldP spid="32567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>
            <a:extLst>
              <a:ext uri="{FF2B5EF4-FFF2-40B4-BE49-F238E27FC236}">
                <a16:creationId xmlns:a16="http://schemas.microsoft.com/office/drawing/2014/main" id="{E2421985-E649-A95C-4B74-5C5DFE0658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Compiling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throw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graphicFrame>
        <p:nvGraphicFramePr>
          <p:cNvPr id="352260" name="Group 4">
            <a:extLst>
              <a:ext uri="{FF2B5EF4-FFF2-40B4-BE49-F238E27FC236}">
                <a16:creationId xmlns:a16="http://schemas.microsoft.com/office/drawing/2014/main" id="{B0E11310-5887-8E8B-DF72-F6F161E1F1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469179"/>
              </p:ext>
            </p:extLst>
          </p:nvPr>
        </p:nvGraphicFramePr>
        <p:xfrm>
          <a:off x="6096000" y="1928813"/>
          <a:ext cx="990600" cy="9144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594836775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rsp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7636013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handler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7083061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link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3519029"/>
                  </a:ext>
                </a:extLst>
              </a:tr>
            </a:tbl>
          </a:graphicData>
        </a:graphic>
      </p:graphicFrame>
      <p:graphicFrame>
        <p:nvGraphicFramePr>
          <p:cNvPr id="352270" name="Group 14">
            <a:extLst>
              <a:ext uri="{FF2B5EF4-FFF2-40B4-BE49-F238E27FC236}">
                <a16:creationId xmlns:a16="http://schemas.microsoft.com/office/drawing/2014/main" id="{0F0700DE-9CD9-A197-7F49-4577F7F55A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958856"/>
              </p:ext>
            </p:extLst>
          </p:nvPr>
        </p:nvGraphicFramePr>
        <p:xfrm>
          <a:off x="6096000" y="3071813"/>
          <a:ext cx="990600" cy="1042988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298768635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rsp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674911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handler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6230296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link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13372"/>
                  </a:ext>
                </a:extLst>
              </a:tr>
            </a:tbl>
          </a:graphicData>
        </a:graphic>
      </p:graphicFrame>
      <p:sp>
        <p:nvSpPr>
          <p:cNvPr id="352280" name="Rectangle 24">
            <a:extLst>
              <a:ext uri="{FF2B5EF4-FFF2-40B4-BE49-F238E27FC236}">
                <a16:creationId xmlns:a16="http://schemas.microsoft.com/office/drawing/2014/main" id="{D2FD33E8-22E1-10BB-560C-DEFB8AD06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362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2281" name="Rectangle 25">
            <a:extLst>
              <a:ext uri="{FF2B5EF4-FFF2-40B4-BE49-F238E27FC236}">
                <a16:creationId xmlns:a16="http://schemas.microsoft.com/office/drawing/2014/main" id="{6C6A4337-340D-B0A6-D1CD-DA980B347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743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2282" name="Rectangle 26">
            <a:extLst>
              <a:ext uri="{FF2B5EF4-FFF2-40B4-BE49-F238E27FC236}">
                <a16:creationId xmlns:a16="http://schemas.microsoft.com/office/drawing/2014/main" id="{8DEF67A1-86A4-C461-7EBF-FDE3DE17B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124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/>
              <a:t>link</a:t>
            </a:r>
          </a:p>
        </p:txBody>
      </p:sp>
      <p:sp>
        <p:nvSpPr>
          <p:cNvPr id="352283" name="Freeform 27">
            <a:extLst>
              <a:ext uri="{FF2B5EF4-FFF2-40B4-BE49-F238E27FC236}">
                <a16:creationId xmlns:a16="http://schemas.microsoft.com/office/drawing/2014/main" id="{0F8D5739-6D60-776E-DA00-7DAC1F80831C}"/>
              </a:ext>
            </a:extLst>
          </p:cNvPr>
          <p:cNvSpPr>
            <a:spLocks/>
          </p:cNvSpPr>
          <p:nvPr/>
        </p:nvSpPr>
        <p:spPr bwMode="auto">
          <a:xfrm>
            <a:off x="5410200" y="40386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2284" name="Freeform 28">
            <a:extLst>
              <a:ext uri="{FF2B5EF4-FFF2-40B4-BE49-F238E27FC236}">
                <a16:creationId xmlns:a16="http://schemas.microsoft.com/office/drawing/2014/main" id="{CABCC247-75E7-495C-41BC-46C598BAEECE}"/>
              </a:ext>
            </a:extLst>
          </p:cNvPr>
          <p:cNvSpPr>
            <a:spLocks/>
          </p:cNvSpPr>
          <p:nvPr/>
        </p:nvSpPr>
        <p:spPr bwMode="auto">
          <a:xfrm>
            <a:off x="7239000" y="50292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2285" name="Freeform 29">
            <a:extLst>
              <a:ext uri="{FF2B5EF4-FFF2-40B4-BE49-F238E27FC236}">
                <a16:creationId xmlns:a16="http://schemas.microsoft.com/office/drawing/2014/main" id="{D036DB7A-B5E2-930D-4F60-EA5BF81A3D2C}"/>
              </a:ext>
            </a:extLst>
          </p:cNvPr>
          <p:cNvSpPr>
            <a:spLocks/>
          </p:cNvSpPr>
          <p:nvPr/>
        </p:nvSpPr>
        <p:spPr bwMode="auto">
          <a:xfrm>
            <a:off x="5638800" y="2690813"/>
            <a:ext cx="609600" cy="1219200"/>
          </a:xfrm>
          <a:custGeom>
            <a:avLst/>
            <a:gdLst>
              <a:gd name="T0" fmla="*/ 384 w 384"/>
              <a:gd name="T1" fmla="*/ 696 h 696"/>
              <a:gd name="T2" fmla="*/ 48 w 384"/>
              <a:gd name="T3" fmla="*/ 504 h 696"/>
              <a:gd name="T4" fmla="*/ 96 w 384"/>
              <a:gd name="T5" fmla="*/ 72 h 696"/>
              <a:gd name="T6" fmla="*/ 288 w 384"/>
              <a:gd name="T7" fmla="*/ 72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696">
                <a:moveTo>
                  <a:pt x="384" y="696"/>
                </a:moveTo>
                <a:cubicBezTo>
                  <a:pt x="240" y="652"/>
                  <a:pt x="96" y="608"/>
                  <a:pt x="48" y="504"/>
                </a:cubicBezTo>
                <a:cubicBezTo>
                  <a:pt x="0" y="400"/>
                  <a:pt x="56" y="144"/>
                  <a:pt x="96" y="72"/>
                </a:cubicBezTo>
                <a:cubicBezTo>
                  <a:pt x="136" y="0"/>
                  <a:pt x="256" y="72"/>
                  <a:pt x="288" y="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2286" name="Freeform 30">
            <a:extLst>
              <a:ext uri="{FF2B5EF4-FFF2-40B4-BE49-F238E27FC236}">
                <a16:creationId xmlns:a16="http://schemas.microsoft.com/office/drawing/2014/main" id="{7A6B818A-CA00-50D4-672D-9687035AF4ED}"/>
              </a:ext>
            </a:extLst>
          </p:cNvPr>
          <p:cNvSpPr>
            <a:spLocks/>
          </p:cNvSpPr>
          <p:nvPr/>
        </p:nvSpPr>
        <p:spPr bwMode="auto">
          <a:xfrm>
            <a:off x="5791200" y="1852613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2288" name="Rectangle 32">
            <a:extLst>
              <a:ext uri="{FF2B5EF4-FFF2-40B4-BE49-F238E27FC236}">
                <a16:creationId xmlns:a16="http://schemas.microsoft.com/office/drawing/2014/main" id="{258F519D-BEE1-2998-E83E-30A88A1AE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5720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 err="1"/>
              <a:t>exn</a:t>
            </a:r>
            <a:endParaRPr lang="en-US" altLang="zh-CN" sz="2000" b="0" dirty="0"/>
          </a:p>
        </p:txBody>
      </p:sp>
      <p:sp>
        <p:nvSpPr>
          <p:cNvPr id="352289" name="Rectangle 33">
            <a:extLst>
              <a:ext uri="{FF2B5EF4-FFF2-40B4-BE49-F238E27FC236}">
                <a16:creationId xmlns:a16="http://schemas.microsoft.com/office/drawing/2014/main" id="{7C22419A-0FC3-DE25-A53B-796B644D0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5626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 err="1"/>
              <a:t>rsp</a:t>
            </a:r>
            <a:endParaRPr lang="en-US" altLang="zh-CN" sz="2000" b="0" dirty="0"/>
          </a:p>
        </p:txBody>
      </p:sp>
      <p:sp>
        <p:nvSpPr>
          <p:cNvPr id="352290" name="Rectangle 34">
            <a:extLst>
              <a:ext uri="{FF2B5EF4-FFF2-40B4-BE49-F238E27FC236}">
                <a16:creationId xmlns:a16="http://schemas.microsoft.com/office/drawing/2014/main" id="{E6065E47-BFA0-584E-CDC9-53B2E047A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0386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2291" name="Rectangle 35">
            <a:extLst>
              <a:ext uri="{FF2B5EF4-FFF2-40B4-BE49-F238E27FC236}">
                <a16:creationId xmlns:a16="http://schemas.microsoft.com/office/drawing/2014/main" id="{539C00DC-316D-F91A-0A87-5FF136360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4196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2292" name="Rectangle 36">
            <a:extLst>
              <a:ext uri="{FF2B5EF4-FFF2-40B4-BE49-F238E27FC236}">
                <a16:creationId xmlns:a16="http://schemas.microsoft.com/office/drawing/2014/main" id="{CE5160A6-1D99-24EE-0E29-0CDF28A02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8006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/>
              <a:t>link</a:t>
            </a:r>
          </a:p>
        </p:txBody>
      </p:sp>
      <p:sp>
        <p:nvSpPr>
          <p:cNvPr id="352293" name="Freeform 37">
            <a:extLst>
              <a:ext uri="{FF2B5EF4-FFF2-40B4-BE49-F238E27FC236}">
                <a16:creationId xmlns:a16="http://schemas.microsoft.com/office/drawing/2014/main" id="{F83F43C3-4DBC-3E2D-176F-2B67FDDFC3F7}"/>
              </a:ext>
            </a:extLst>
          </p:cNvPr>
          <p:cNvSpPr>
            <a:spLocks/>
          </p:cNvSpPr>
          <p:nvPr/>
        </p:nvSpPr>
        <p:spPr bwMode="auto">
          <a:xfrm>
            <a:off x="7543800" y="3276600"/>
            <a:ext cx="533400" cy="1676400"/>
          </a:xfrm>
          <a:custGeom>
            <a:avLst/>
            <a:gdLst>
              <a:gd name="T0" fmla="*/ 384 w 384"/>
              <a:gd name="T1" fmla="*/ 696 h 696"/>
              <a:gd name="T2" fmla="*/ 48 w 384"/>
              <a:gd name="T3" fmla="*/ 504 h 696"/>
              <a:gd name="T4" fmla="*/ 96 w 384"/>
              <a:gd name="T5" fmla="*/ 72 h 696"/>
              <a:gd name="T6" fmla="*/ 288 w 384"/>
              <a:gd name="T7" fmla="*/ 72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696">
                <a:moveTo>
                  <a:pt x="384" y="696"/>
                </a:moveTo>
                <a:cubicBezTo>
                  <a:pt x="240" y="652"/>
                  <a:pt x="96" y="608"/>
                  <a:pt x="48" y="504"/>
                </a:cubicBezTo>
                <a:cubicBezTo>
                  <a:pt x="0" y="400"/>
                  <a:pt x="56" y="144"/>
                  <a:pt x="96" y="72"/>
                </a:cubicBezTo>
                <a:cubicBezTo>
                  <a:pt x="136" y="0"/>
                  <a:pt x="256" y="72"/>
                  <a:pt x="288" y="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2294" name="Freeform 38">
            <a:extLst>
              <a:ext uri="{FF2B5EF4-FFF2-40B4-BE49-F238E27FC236}">
                <a16:creationId xmlns:a16="http://schemas.microsoft.com/office/drawing/2014/main" id="{DB733274-95FD-35AB-D31B-8AEBF2EFE9A1}"/>
              </a:ext>
            </a:extLst>
          </p:cNvPr>
          <p:cNvSpPr>
            <a:spLocks/>
          </p:cNvSpPr>
          <p:nvPr/>
        </p:nvSpPr>
        <p:spPr bwMode="auto">
          <a:xfrm>
            <a:off x="7543800" y="2438400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2296" name="Rectangle 40">
            <a:extLst>
              <a:ext uri="{FF2B5EF4-FFF2-40B4-BE49-F238E27FC236}">
                <a16:creationId xmlns:a16="http://schemas.microsoft.com/office/drawing/2014/main" id="{AB18FA37-1130-D941-6136-A54831EDE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22098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compile(throw) =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while(</a:t>
            </a:r>
            <a:r>
              <a:rPr lang="en-US" altLang="zh-CN" sz="2000" dirty="0" err="1">
                <a:solidFill>
                  <a:srgbClr val="0432FF"/>
                </a:solidFill>
                <a:latin typeface="Courier New" panose="02070309020205020404" pitchFamily="49" charset="0"/>
              </a:rPr>
              <a:t>exn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-&gt;</a:t>
            </a:r>
            <a:r>
              <a:rPr lang="en-US" altLang="zh-CN" sz="2000" dirty="0" err="1">
                <a:solidFill>
                  <a:srgbClr val="0432FF"/>
                </a:solidFill>
                <a:latin typeface="Courier New" panose="02070309020205020404" pitchFamily="49" charset="0"/>
              </a:rPr>
              <a:t>rsp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!= </a:t>
            </a:r>
            <a:r>
              <a:rPr lang="en-US" altLang="zh-CN" sz="2000" dirty="0" err="1">
                <a:solidFill>
                  <a:srgbClr val="0432FF"/>
                </a:solidFill>
                <a:latin typeface="Courier New" panose="02070309020205020404" pitchFamily="49" charset="0"/>
              </a:rPr>
              <a:t>rsp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dirty="0" err="1">
                <a:solidFill>
                  <a:srgbClr val="0432FF"/>
                </a:solidFill>
                <a:latin typeface="Courier New" panose="02070309020205020404" pitchFamily="49" charset="0"/>
              </a:rPr>
              <a:t>rsp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2000" dirty="0" err="1">
                <a:solidFill>
                  <a:srgbClr val="0432FF"/>
                </a:solidFill>
                <a:latin typeface="Courier New" panose="02070309020205020404" pitchFamily="49" charset="0"/>
              </a:rPr>
              <a:t>rsp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-&gt;link;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dirty="0" err="1">
                <a:solidFill>
                  <a:srgbClr val="0432FF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dirty="0" err="1">
                <a:solidFill>
                  <a:srgbClr val="0432FF"/>
                </a:solidFill>
                <a:latin typeface="Courier New" panose="02070309020205020404" pitchFamily="49" charset="0"/>
              </a:rPr>
              <a:t>exn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-&gt;handler;</a:t>
            </a:r>
          </a:p>
          <a:p>
            <a:pPr>
              <a:buFont typeface="Wingdings" pitchFamily="2" charset="0"/>
              <a:buNone/>
            </a:pPr>
            <a:endParaRPr lang="en-US" altLang="zh-CN" sz="2000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latin typeface="Courier New" panose="02070309020205020404" pitchFamily="49" charset="0"/>
              </a:rPr>
              <a:t>// This is called 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stack 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latin typeface="Courier New" panose="02070309020205020404" pitchFamily="49" charset="0"/>
              </a:rPr>
              <a:t>//</a:t>
            </a:r>
            <a:r>
              <a:rPr lang="en-US" altLang="zh-CN" sz="2000" dirty="0">
                <a:solidFill>
                  <a:srgbClr val="0432FF"/>
                </a:solidFill>
                <a:latin typeface="Courier New" panose="02070309020205020404" pitchFamily="49" charset="0"/>
              </a:rPr>
              <a:t> unwinding</a:t>
            </a:r>
            <a:r>
              <a:rPr lang="en-US" altLang="zh-CN" sz="2000" dirty="0">
                <a:latin typeface="Courier New" panose="02070309020205020404" pitchFamily="49" charset="0"/>
              </a:rPr>
              <a:t>.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latin typeface="Courier New" panose="02070309020205020404" pitchFamily="49" charset="0"/>
              </a:rPr>
              <a:t>// To simplify things, we omit 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latin typeface="Courier New" panose="02070309020205020404" pitchFamily="49" charset="0"/>
              </a:rPr>
              <a:t>// the callee-saved regs (or 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latin typeface="Courier New" panose="02070309020205020404" pitchFamily="49" charset="0"/>
              </a:rPr>
              <a:t>// object </a:t>
            </a:r>
            <a:r>
              <a:rPr lang="en-US" altLang="zh-CN" sz="2000" dirty="0" err="1">
                <a:latin typeface="Courier New" panose="02070309020205020404" pitchFamily="49" charset="0"/>
              </a:rPr>
              <a:t>destrutor</a:t>
            </a:r>
            <a:r>
              <a:rPr lang="en-US" altLang="zh-CN" sz="2000" dirty="0">
                <a:latin typeface="Courier New" panose="02070309020205020404" pitchFamily="49" charset="0"/>
              </a:rPr>
              <a:t>) for 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latin typeface="Courier New" panose="02070309020205020404" pitchFamily="49" charset="0"/>
              </a:rPr>
              <a:t>// now.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2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22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22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3306 " pathEditMode="relative" ptsTypes="AA">
                                      <p:cBhvr>
                                        <p:cTn id="21" dur="2000" fill="hold"/>
                                        <p:tgtEl>
                                          <p:spTgt spid="3522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3306 " pathEditMode="relative" ptsTypes="AA">
                                      <p:cBhvr>
                                        <p:cTn id="23" dur="2000" fill="hold"/>
                                        <p:tgtEl>
                                          <p:spTgt spid="3522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352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352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352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352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522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522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522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522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522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522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89" grpId="0" animBg="1"/>
      <p:bldP spid="35229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>
            <a:extLst>
              <a:ext uri="{FF2B5EF4-FFF2-40B4-BE49-F238E27FC236}">
                <a16:creationId xmlns:a16="http://schemas.microsoft.com/office/drawing/2014/main" id="{C76CE522-CAB7-A673-D3A9-DE79C81327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Compiling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try</a:t>
            </a:r>
            <a:r>
              <a:rPr lang="en-US" altLang="zh-CN">
                <a:latin typeface="Arial" panose="020B0604020202020204" pitchFamily="34" charset="0"/>
              </a:rPr>
              <a:t>…</a:t>
            </a:r>
            <a:r>
              <a:rPr lang="en-US" altLang="zh-CN"/>
              <a:t>catch</a:t>
            </a:r>
            <a:r>
              <a:rPr lang="en-US" altLang="zh-CN">
                <a:latin typeface="Arial" panose="020B0604020202020204" pitchFamily="34" charset="0"/>
              </a:rPr>
              <a:t>…”</a:t>
            </a:r>
            <a:endParaRPr lang="en-US" altLang="zh-CN"/>
          </a:p>
        </p:txBody>
      </p:sp>
      <p:graphicFrame>
        <p:nvGraphicFramePr>
          <p:cNvPr id="353283" name="Group 3">
            <a:extLst>
              <a:ext uri="{FF2B5EF4-FFF2-40B4-BE49-F238E27FC236}">
                <a16:creationId xmlns:a16="http://schemas.microsoft.com/office/drawing/2014/main" id="{51AD8C9F-9CE9-B8F2-8D93-C979EC275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749570"/>
              </p:ext>
            </p:extLst>
          </p:nvPr>
        </p:nvGraphicFramePr>
        <p:xfrm>
          <a:off x="6096000" y="1928813"/>
          <a:ext cx="990600" cy="9144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1208684234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rsp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8484445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handler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928181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link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1902343"/>
                  </a:ext>
                </a:extLst>
              </a:tr>
            </a:tbl>
          </a:graphicData>
        </a:graphic>
      </p:graphicFrame>
      <p:graphicFrame>
        <p:nvGraphicFramePr>
          <p:cNvPr id="353293" name="Group 13">
            <a:extLst>
              <a:ext uri="{FF2B5EF4-FFF2-40B4-BE49-F238E27FC236}">
                <a16:creationId xmlns:a16="http://schemas.microsoft.com/office/drawing/2014/main" id="{E11CF7EE-9BC5-7EAA-D500-9974806D2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042679"/>
              </p:ext>
            </p:extLst>
          </p:nvPr>
        </p:nvGraphicFramePr>
        <p:xfrm>
          <a:off x="6096000" y="3071813"/>
          <a:ext cx="990600" cy="1042988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53788333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rsp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777532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handler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7658922"/>
                  </a:ext>
                </a:extLst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link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7437773"/>
                  </a:ext>
                </a:extLst>
              </a:tr>
            </a:tbl>
          </a:graphicData>
        </a:graphic>
      </p:graphicFrame>
      <p:sp>
        <p:nvSpPr>
          <p:cNvPr id="353303" name="Rectangle 23">
            <a:extLst>
              <a:ext uri="{FF2B5EF4-FFF2-40B4-BE49-F238E27FC236}">
                <a16:creationId xmlns:a16="http://schemas.microsoft.com/office/drawing/2014/main" id="{66A2C0CB-1AD5-6C11-3695-0B135C2E8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362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3304" name="Rectangle 24">
            <a:extLst>
              <a:ext uri="{FF2B5EF4-FFF2-40B4-BE49-F238E27FC236}">
                <a16:creationId xmlns:a16="http://schemas.microsoft.com/office/drawing/2014/main" id="{8BA34684-AF0F-585A-FEDF-0B210481A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743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3305" name="Rectangle 25">
            <a:extLst>
              <a:ext uri="{FF2B5EF4-FFF2-40B4-BE49-F238E27FC236}">
                <a16:creationId xmlns:a16="http://schemas.microsoft.com/office/drawing/2014/main" id="{D07DB012-6C7F-EFD4-CA29-B2FDBCA98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124200"/>
            <a:ext cx="914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/>
              <a:t>link</a:t>
            </a:r>
          </a:p>
        </p:txBody>
      </p:sp>
      <p:sp>
        <p:nvSpPr>
          <p:cNvPr id="353306" name="Freeform 26">
            <a:extLst>
              <a:ext uri="{FF2B5EF4-FFF2-40B4-BE49-F238E27FC236}">
                <a16:creationId xmlns:a16="http://schemas.microsoft.com/office/drawing/2014/main" id="{A3CCC2A5-FEC1-D5A6-89CD-531D6144F014}"/>
              </a:ext>
            </a:extLst>
          </p:cNvPr>
          <p:cNvSpPr>
            <a:spLocks/>
          </p:cNvSpPr>
          <p:nvPr/>
        </p:nvSpPr>
        <p:spPr bwMode="auto">
          <a:xfrm>
            <a:off x="5410200" y="28194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3307" name="Freeform 27">
            <a:extLst>
              <a:ext uri="{FF2B5EF4-FFF2-40B4-BE49-F238E27FC236}">
                <a16:creationId xmlns:a16="http://schemas.microsoft.com/office/drawing/2014/main" id="{8A480742-C5B9-C055-D29E-056C7CA30EF7}"/>
              </a:ext>
            </a:extLst>
          </p:cNvPr>
          <p:cNvSpPr>
            <a:spLocks/>
          </p:cNvSpPr>
          <p:nvPr/>
        </p:nvSpPr>
        <p:spPr bwMode="auto">
          <a:xfrm>
            <a:off x="7239000" y="3505200"/>
            <a:ext cx="685800" cy="533400"/>
          </a:xfrm>
          <a:custGeom>
            <a:avLst/>
            <a:gdLst>
              <a:gd name="T0" fmla="*/ 144 w 432"/>
              <a:gd name="T1" fmla="*/ 336 h 336"/>
              <a:gd name="T2" fmla="*/ 48 w 432"/>
              <a:gd name="T3" fmla="*/ 96 h 336"/>
              <a:gd name="T4" fmla="*/ 432 w 43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336">
                <a:moveTo>
                  <a:pt x="144" y="336"/>
                </a:moveTo>
                <a:cubicBezTo>
                  <a:pt x="72" y="244"/>
                  <a:pt x="0" y="152"/>
                  <a:pt x="48" y="96"/>
                </a:cubicBezTo>
                <a:cubicBezTo>
                  <a:pt x="96" y="40"/>
                  <a:pt x="368" y="16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3308" name="Freeform 28">
            <a:extLst>
              <a:ext uri="{FF2B5EF4-FFF2-40B4-BE49-F238E27FC236}">
                <a16:creationId xmlns:a16="http://schemas.microsoft.com/office/drawing/2014/main" id="{FB5313D1-33D2-C9F7-3A72-F0B791221194}"/>
              </a:ext>
            </a:extLst>
          </p:cNvPr>
          <p:cNvSpPr>
            <a:spLocks/>
          </p:cNvSpPr>
          <p:nvPr/>
        </p:nvSpPr>
        <p:spPr bwMode="auto">
          <a:xfrm>
            <a:off x="5638800" y="2690813"/>
            <a:ext cx="609600" cy="1219200"/>
          </a:xfrm>
          <a:custGeom>
            <a:avLst/>
            <a:gdLst>
              <a:gd name="T0" fmla="*/ 384 w 384"/>
              <a:gd name="T1" fmla="*/ 696 h 696"/>
              <a:gd name="T2" fmla="*/ 48 w 384"/>
              <a:gd name="T3" fmla="*/ 504 h 696"/>
              <a:gd name="T4" fmla="*/ 96 w 384"/>
              <a:gd name="T5" fmla="*/ 72 h 696"/>
              <a:gd name="T6" fmla="*/ 288 w 384"/>
              <a:gd name="T7" fmla="*/ 72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696">
                <a:moveTo>
                  <a:pt x="384" y="696"/>
                </a:moveTo>
                <a:cubicBezTo>
                  <a:pt x="240" y="652"/>
                  <a:pt x="96" y="608"/>
                  <a:pt x="48" y="504"/>
                </a:cubicBezTo>
                <a:cubicBezTo>
                  <a:pt x="0" y="400"/>
                  <a:pt x="56" y="144"/>
                  <a:pt x="96" y="72"/>
                </a:cubicBezTo>
                <a:cubicBezTo>
                  <a:pt x="136" y="0"/>
                  <a:pt x="256" y="72"/>
                  <a:pt x="288" y="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3309" name="Freeform 29">
            <a:extLst>
              <a:ext uri="{FF2B5EF4-FFF2-40B4-BE49-F238E27FC236}">
                <a16:creationId xmlns:a16="http://schemas.microsoft.com/office/drawing/2014/main" id="{F0B0A227-15D3-7FE6-8BE3-2F04BB778FC9}"/>
              </a:ext>
            </a:extLst>
          </p:cNvPr>
          <p:cNvSpPr>
            <a:spLocks/>
          </p:cNvSpPr>
          <p:nvPr/>
        </p:nvSpPr>
        <p:spPr bwMode="auto">
          <a:xfrm>
            <a:off x="5791200" y="1852613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3311" name="Rectangle 31">
            <a:extLst>
              <a:ext uri="{FF2B5EF4-FFF2-40B4-BE49-F238E27FC236}">
                <a16:creationId xmlns:a16="http://schemas.microsoft.com/office/drawing/2014/main" id="{618A0B20-C0CC-C601-FD9D-198A2EFA0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3528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 err="1"/>
              <a:t>exn</a:t>
            </a:r>
            <a:endParaRPr lang="en-US" altLang="zh-CN" sz="2000" b="0" dirty="0"/>
          </a:p>
        </p:txBody>
      </p:sp>
      <p:sp>
        <p:nvSpPr>
          <p:cNvPr id="353312" name="Rectangle 32">
            <a:extLst>
              <a:ext uri="{FF2B5EF4-FFF2-40B4-BE49-F238E27FC236}">
                <a16:creationId xmlns:a16="http://schemas.microsoft.com/office/drawing/2014/main" id="{770346EB-7AD4-3E4F-1436-CA2C6EF45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038600"/>
            <a:ext cx="533400" cy="381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0" dirty="0" err="1"/>
              <a:t>rsp</a:t>
            </a:r>
            <a:endParaRPr lang="en-US" altLang="zh-CN" sz="2000" b="0" dirty="0"/>
          </a:p>
        </p:txBody>
      </p:sp>
      <p:sp>
        <p:nvSpPr>
          <p:cNvPr id="353317" name="Freeform 37">
            <a:extLst>
              <a:ext uri="{FF2B5EF4-FFF2-40B4-BE49-F238E27FC236}">
                <a16:creationId xmlns:a16="http://schemas.microsoft.com/office/drawing/2014/main" id="{E9AAD5EA-7F79-DCCA-DCF3-65F686854A98}"/>
              </a:ext>
            </a:extLst>
          </p:cNvPr>
          <p:cNvSpPr>
            <a:spLocks/>
          </p:cNvSpPr>
          <p:nvPr/>
        </p:nvSpPr>
        <p:spPr bwMode="auto">
          <a:xfrm>
            <a:off x="7543800" y="2438400"/>
            <a:ext cx="533400" cy="812800"/>
          </a:xfrm>
          <a:custGeom>
            <a:avLst/>
            <a:gdLst>
              <a:gd name="T0" fmla="*/ 336 w 336"/>
              <a:gd name="T1" fmla="*/ 480 h 512"/>
              <a:gd name="T2" fmla="*/ 48 w 336"/>
              <a:gd name="T3" fmla="*/ 432 h 512"/>
              <a:gd name="T4" fmla="*/ 48 w 336"/>
              <a:gd name="T5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512">
                <a:moveTo>
                  <a:pt x="336" y="480"/>
                </a:moveTo>
                <a:cubicBezTo>
                  <a:pt x="216" y="496"/>
                  <a:pt x="96" y="512"/>
                  <a:pt x="48" y="432"/>
                </a:cubicBezTo>
                <a:cubicBezTo>
                  <a:pt x="0" y="352"/>
                  <a:pt x="48" y="72"/>
                  <a:pt x="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3318" name="Rectangle 38">
            <a:extLst>
              <a:ext uri="{FF2B5EF4-FFF2-40B4-BE49-F238E27FC236}">
                <a16:creationId xmlns:a16="http://schemas.microsoft.com/office/drawing/2014/main" id="{01E8F3AF-D9E7-9F12-006A-DEA07A45C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09800"/>
            <a:ext cx="43434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compile(try s1 catch s2) =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push_exn_frame</a:t>
            </a:r>
            <a:endParaRPr lang="en-US" altLang="zh-CN" sz="2000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exn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-&gt;handler = .Handler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exn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-&gt;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rsp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rsp</a:t>
            </a:r>
            <a:endParaRPr lang="en-US" altLang="zh-CN" sz="2000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compile(s1)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pop_exn_frame</a:t>
            </a:r>
            <a:endParaRPr lang="en-US" altLang="zh-CN" sz="2000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.End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.Handler: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pop_exn_frame</a:t>
            </a:r>
            <a:endParaRPr lang="en-US" altLang="zh-CN" sz="2000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compile(s2)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dirty="0" err="1">
                <a:solidFill>
                  <a:schemeClr val="hlink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 .End</a:t>
            </a:r>
          </a:p>
          <a:p>
            <a:pPr>
              <a:buFont typeface="Wingdings" pitchFamily="2" charset="0"/>
              <a:buNone/>
            </a:pPr>
            <a:r>
              <a:rPr lang="en-US" altLang="zh-CN" sz="2000" dirty="0">
                <a:solidFill>
                  <a:schemeClr val="folHlink"/>
                </a:solidFill>
                <a:latin typeface="Courier New" panose="02070309020205020404" pitchFamily="49" charset="0"/>
              </a:rPr>
              <a:t>.End:</a:t>
            </a:r>
          </a:p>
        </p:txBody>
      </p:sp>
      <p:sp>
        <p:nvSpPr>
          <p:cNvPr id="353319" name="AutoShape 39">
            <a:extLst>
              <a:ext uri="{FF2B5EF4-FFF2-40B4-BE49-F238E27FC236}">
                <a16:creationId xmlns:a16="http://schemas.microsoft.com/office/drawing/2014/main" id="{0CA7E453-43F1-F688-B948-93D9B2FCA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6670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3320" name="Line 40">
            <a:extLst>
              <a:ext uri="{FF2B5EF4-FFF2-40B4-BE49-F238E27FC236}">
                <a16:creationId xmlns:a16="http://schemas.microsoft.com/office/drawing/2014/main" id="{3DE31363-D357-C107-5E7F-8B8A48A14FF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3200400"/>
            <a:ext cx="1066800" cy="1762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3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53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5538 " pathEditMode="relative" ptsTypes="AA">
                                      <p:cBhvr>
                                        <p:cTn id="19" dur="2000" fill="hold"/>
                                        <p:tgtEl>
                                          <p:spTgt spid="3533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5538 " pathEditMode="relative" ptsTypes="AA">
                                      <p:cBhvr>
                                        <p:cTn id="21" dur="2000" fill="hold"/>
                                        <p:tgtEl>
                                          <p:spTgt spid="3533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8.67052E-7 L 3.33333E-6 0.04439 " pathEditMode="relative" ptsTypes="AA">
                                      <p:cBhvr>
                                        <p:cTn id="25" dur="2000" fill="hold"/>
                                        <p:tgtEl>
                                          <p:spTgt spid="3533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5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311" grpId="0" animBg="1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5822</TotalTime>
  <Words>2333</Words>
  <Application>Microsoft Macintosh PowerPoint</Application>
  <PresentationFormat>全屏显示(4:3)</PresentationFormat>
  <Paragraphs>645</Paragraphs>
  <Slides>32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7" baseType="lpstr">
      <vt:lpstr>Arial</vt:lpstr>
      <vt:lpstr>Courier New</vt:lpstr>
      <vt:lpstr>Tahoma</vt:lpstr>
      <vt:lpstr>Wingdings</vt:lpstr>
      <vt:lpstr>Blends</vt:lpstr>
      <vt:lpstr>Exception</vt:lpstr>
      <vt:lpstr>Exception</vt:lpstr>
      <vt:lpstr>Scale SLP with Exceptions</vt:lpstr>
      <vt:lpstr>Semantics</vt:lpstr>
      <vt:lpstr>Two strategies</vt:lpstr>
      <vt:lpstr>Exception stack</vt:lpstr>
      <vt:lpstr>Machine configuration</vt:lpstr>
      <vt:lpstr>Compiling “throw”</vt:lpstr>
      <vt:lpstr>Compiling “try…catch…”</vt:lpstr>
      <vt:lpstr>Compiling “try…catch…”</vt:lpstr>
      <vt:lpstr>Compiling “try…catch…”</vt:lpstr>
      <vt:lpstr>Compiling “try…catch…”</vt:lpstr>
      <vt:lpstr>Compiling “try…catch…”</vt:lpstr>
      <vt:lpstr>Compiling “try…catch…”</vt:lpstr>
      <vt:lpstr>Example #1</vt:lpstr>
      <vt:lpstr>Example #1</vt:lpstr>
      <vt:lpstr>Example #2</vt:lpstr>
      <vt:lpstr>Example #2</vt:lpstr>
      <vt:lpstr>Example #3</vt:lpstr>
      <vt:lpstr>Example #3</vt:lpstr>
      <vt:lpstr>Example #3</vt:lpstr>
      <vt:lpstr>Example #4</vt:lpstr>
      <vt:lpstr>Moral</vt:lpstr>
      <vt:lpstr>Table-driven approach</vt:lpstr>
      <vt:lpstr>Example #1</vt:lpstr>
      <vt:lpstr>Example #2</vt:lpstr>
      <vt:lpstr>Example #3</vt:lpstr>
      <vt:lpstr>Example #3</vt:lpstr>
      <vt:lpstr>Example #3</vt:lpstr>
      <vt:lpstr>Moral</vt:lpstr>
      <vt:lpstr>Moral</vt:lpstr>
      <vt:lpstr>try…finally…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</dc:title>
  <dc:creator>Baojian Hua</dc:creator>
  <cp:lastModifiedBy>bj.hua@outlook.com</cp:lastModifiedBy>
  <cp:revision>4107</cp:revision>
  <cp:lastPrinted>1601-01-01T00:00:00Z</cp:lastPrinted>
  <dcterms:created xsi:type="dcterms:W3CDTF">1601-01-01T00:00:00Z</dcterms:created>
  <dcterms:modified xsi:type="dcterms:W3CDTF">2024-06-01T15:06:28Z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