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57" r:id="rId3"/>
    <p:sldId id="522" r:id="rId4"/>
    <p:sldId id="572" r:id="rId5"/>
    <p:sldId id="359" r:id="rId6"/>
    <p:sldId id="597" r:id="rId7"/>
    <p:sldId id="565" r:id="rId8"/>
    <p:sldId id="566" r:id="rId9"/>
    <p:sldId id="567" r:id="rId10"/>
    <p:sldId id="594" r:id="rId11"/>
    <p:sldId id="595" r:id="rId12"/>
    <p:sldId id="569" r:id="rId13"/>
    <p:sldId id="570" r:id="rId14"/>
    <p:sldId id="598" r:id="rId15"/>
    <p:sldId id="599" r:id="rId16"/>
    <p:sldId id="578" r:id="rId17"/>
    <p:sldId id="582" r:id="rId18"/>
    <p:sldId id="581" r:id="rId19"/>
    <p:sldId id="583" r:id="rId20"/>
    <p:sldId id="584" r:id="rId21"/>
    <p:sldId id="585" r:id="rId22"/>
    <p:sldId id="586" r:id="rId23"/>
    <p:sldId id="580" r:id="rId24"/>
    <p:sldId id="587" r:id="rId25"/>
    <p:sldId id="600" r:id="rId26"/>
    <p:sldId id="588" r:id="rId27"/>
    <p:sldId id="589" r:id="rId28"/>
    <p:sldId id="591" r:id="rId29"/>
    <p:sldId id="592" r:id="rId30"/>
    <p:sldId id="593" r:id="rId31"/>
    <p:sldId id="602" r:id="rId3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94"/>
  </p:normalViewPr>
  <p:slideViewPr>
    <p:cSldViewPr>
      <p:cViewPr varScale="1">
        <p:scale>
          <a:sx n="121" d="100"/>
          <a:sy n="121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48A0A7D-F261-7E7B-E0B9-B7D7E70347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BC2E5D0-3D85-B798-BB81-C00FF36859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9D9E53A-74E1-5CA3-BDB6-9A96793C84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3BE61BC-9FF2-BC54-0B25-FEDC9D2F3E4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4DFAD678-29F1-CE4A-977C-975C30A5D5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14158C1-A63E-5170-71F1-24E8DFB71A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3485DE9-A26A-9133-2E53-FD52BF9F78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2200AD24-2A60-5338-F645-72CB355C9C2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F1734697-7EA3-DAB6-19D6-E85D75249A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ECC77C79-A921-5550-F2B2-879811BF72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134D6C0A-3E63-8E29-D5B2-81D0CC06A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1CA80D2-5325-1D47-853D-CC6924C1E5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AEDED92F-CDAB-5966-A84D-F2A43F6647F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9F3BBFDE-4CE4-42E7-7FE4-7B8BEC0EA9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0D1434F4-24D0-AF5D-0609-64618C17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DED37E3A-313F-B72F-F83F-FB18D8E66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11CD793E-78D0-4189-2C14-B56C0E670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A50F199A-510E-7133-0164-BBC6AC1BF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8816A79A-7E1D-4C0D-1477-61A329248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7A12BB0F-6DBC-4482-79FE-7AE6742C1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4014E8A6-D3C0-F487-77AE-C32E44FB6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D7BCD58-752D-C327-B26A-F2A686EA2F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97420F5F-4637-730D-5A20-D12368EF69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FAEEFEA-F290-B64D-A88B-27794BBCCC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0F47E6A3-080F-1C4F-CCA5-47B9685334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9A39E820-8170-B9E1-0BCF-31BE533EF7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F7FACADF-06F7-C08B-8805-451CAADD53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F6228B-1C5E-4C46-B1D1-1FAB368B55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72FDD-E0EC-9828-410E-ACD4ECF6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1131B-D193-D6FB-F8BB-F858BEFA0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E39A3-D01B-0F53-302A-02914D01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9DBD9-541E-A759-DEFA-6CEE6AD1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B01CB-44BA-D168-BFF0-412D0DF4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BAF72-026C-5549-ACA1-FBB7AFE989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73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0C7065-B8EA-6783-8DA2-2A90D4BFA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2BC46-9C5F-36F6-D413-EF7DA3592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A44E0-4394-FE46-2D54-184E3C4A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417AF-82A4-320A-B222-0D63AFEF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FA89D-380D-1BAF-2708-D3848FB2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8A355-E027-3948-97A5-91519E44B5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63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2D41B-0131-2928-998C-C5A55858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EAFF8-D737-1318-B1BF-4D8ED5FC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A05C1-415F-4CC7-4A40-3FB32D26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FE295-8310-6875-4B93-A3636A46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45AB6-9EBD-EE3E-C16D-70CB28A8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8F825-AB1D-3F4A-B758-BE170FAAA4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44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4CC56-C1C9-C8E1-6298-4913C38F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6A5EA-C362-DB69-13C2-89E35007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E7B7C-CD53-4812-6760-5B3A786A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341A2-B6EB-42AE-FA8E-32E1D067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C3C2F-62A0-F855-04B5-D7747F30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0EF4B-462E-9743-A47A-5F28B854FE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40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CF911-07BB-C1A5-9AF5-7889060A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C2B8-0E89-79AE-E20C-A384B5DE0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2E41C8-333C-0F4E-9A2F-C4046EC5D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AA655D-85FD-DA81-E6AA-A81C2451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797A2-E7E5-3414-CD47-A79B55AA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3B94A-BC35-D184-9CB7-6EFBCA8B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0BA62-D146-6845-8712-1170F4B666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66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86C2D-4834-1615-900D-85A65926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E60C4-6E88-9BE5-9D29-E26054EE6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4B9110-0EFD-B796-04CD-227C941E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42E2D-995B-0C68-C298-EDB3672A7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89F0B-1A97-FCA1-01D7-821A71EAF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71E752-D578-3E48-82C4-85569862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208862-FA6D-E652-EB01-166EE4C5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60019F-35B5-F389-9AFF-D92D4A6A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00B2-AB45-224E-8DE2-D8660A97B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67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1C215-724B-DE75-56B5-BF389BFD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9F4F64-C144-24BF-D25B-C9F5E897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1BE07-F907-C0F9-4FC8-2790029D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D40E5-391A-3AC3-B871-360E135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016F1-6118-C64A-A2B9-F041676672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04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1C7C7D-53E1-6BEF-06FE-B40876DB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772905-ABE3-C879-35F3-FCFA2628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6EAAE-F259-68C3-3AA5-8F97F813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EC669-4B7D-074E-B966-9B8750CBFD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98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BE329-054C-9F98-B27A-617C1A1D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C255C-4C9E-722C-118A-DC6248AB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F49F7-E555-5C7D-DA7E-8E44FDAF8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9F1452-72D0-2BD1-1BAC-A2C2F029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1ED4C-FE11-589C-F654-3FD0AA6E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46D62-BF69-142E-E6EC-B3AE8078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DCEBA-AC0D-7343-A6A9-EC0FDF52B8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65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C82CE-4924-9C44-31D5-38E5CB23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A6CA37-BA29-63AF-46EB-4904338B4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9F539-BEB8-58E5-FD63-3B5CD4EF7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8534D1-45FC-33BC-5AA7-0E98A55D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73E3B4-931A-00C5-E43A-C7040349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48A7E7-9500-AD65-F51D-A681591E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FB0E6-2F9E-7A4A-A82A-248C4BA074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93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EB229E2-DD2E-96AF-415B-FC13EDFFA6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EE701E8-56C4-2F4A-FCD9-35125560B3C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554EF6B-2169-B159-1390-181069FF84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02F619E-D1C5-294A-E5A5-73CC1055D9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BFB32AD-E039-0A97-2AAB-13DC2EB4A3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4AB212B-EDAF-15FE-C0DE-3C981FFC08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E54D242-50CD-9B04-0ADE-FCD5F2B515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A762E31F-2BB5-D127-00C8-CCB2BFA88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9EA30168-D9E4-BB43-5B51-1551F4AB9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A1C5EEE-3579-7667-9B18-0F2041C878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3B7B38C3-386E-584E-69A2-490A57EA7C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4434D738-9130-121A-64DC-778C644AA9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0D4AB3-B4D7-7445-8703-F18433998C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56A6180-6198-6ECF-A423-83DA3222E6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Data Flow Analysis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E859685-CE51-BE44-5A9F-76E2DB88DB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06D0B61F-FB63-2C17-9129-E28315515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73092" name="Text Box 4">
            <a:extLst>
              <a:ext uri="{FF2B5EF4-FFF2-40B4-BE49-F238E27FC236}">
                <a16:creationId xmlns:a16="http://schemas.microsoft.com/office/drawing/2014/main" id="{4CAC01EB-484E-93AE-9104-0688E8282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Calculate which variable is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live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at a given program point.</a:t>
            </a:r>
          </a:p>
        </p:txBody>
      </p:sp>
      <p:sp>
        <p:nvSpPr>
          <p:cNvPr id="473093" name="Line 5">
            <a:extLst>
              <a:ext uri="{FF2B5EF4-FFF2-40B4-BE49-F238E27FC236}">
                <a16:creationId xmlns:a16="http://schemas.microsoft.com/office/drawing/2014/main" id="{EC478570-1F7D-85C7-45C1-531CCE36E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00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4" name="Text Box 6">
            <a:extLst>
              <a:ext uri="{FF2B5EF4-FFF2-40B4-BE49-F238E27FC236}">
                <a16:creationId xmlns:a16="http://schemas.microsoft.com/office/drawing/2014/main" id="{BE546D0B-7B19-C715-FC97-56678464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3095" name="Line 7">
            <a:extLst>
              <a:ext uri="{FF2B5EF4-FFF2-40B4-BE49-F238E27FC236}">
                <a16:creationId xmlns:a16="http://schemas.microsoft.com/office/drawing/2014/main" id="{1D2AE324-71B9-8B12-3D53-B693BF1A2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86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6" name="Text Box 8">
            <a:extLst>
              <a:ext uri="{FF2B5EF4-FFF2-40B4-BE49-F238E27FC236}">
                <a16:creationId xmlns:a16="http://schemas.microsoft.com/office/drawing/2014/main" id="{3A1DCD31-3924-412E-798F-B754110D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en-US" altLang="zh-CN" sz="2000"/>
              <a:t>}</a:t>
            </a:r>
          </a:p>
        </p:txBody>
      </p:sp>
      <p:sp>
        <p:nvSpPr>
          <p:cNvPr id="473097" name="Line 9">
            <a:extLst>
              <a:ext uri="{FF2B5EF4-FFF2-40B4-BE49-F238E27FC236}">
                <a16:creationId xmlns:a16="http://schemas.microsoft.com/office/drawing/2014/main" id="{4844E1E7-8B0A-CA04-6050-0C26C443C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048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8" name="Text Box 10">
            <a:extLst>
              <a:ext uri="{FF2B5EF4-FFF2-40B4-BE49-F238E27FC236}">
                <a16:creationId xmlns:a16="http://schemas.microsoft.com/office/drawing/2014/main" id="{C18449C2-AACD-8A59-BD28-B2C1EAB35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hlink"/>
                </a:solidFill>
              </a:rPr>
              <a:t>a</a:t>
            </a:r>
            <a:r>
              <a:rPr lang="en-US" altLang="zh-CN" sz="2000"/>
              <a:t>}</a:t>
            </a:r>
          </a:p>
        </p:txBody>
      </p:sp>
      <p:sp>
        <p:nvSpPr>
          <p:cNvPr id="473099" name="Text Box 11">
            <a:extLst>
              <a:ext uri="{FF2B5EF4-FFF2-40B4-BE49-F238E27FC236}">
                <a16:creationId xmlns:a16="http://schemas.microsoft.com/office/drawing/2014/main" id="{F8CF21BE-732C-D875-DB07-B9F32CF3B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89350"/>
            <a:ext cx="297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liveness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information gives live ranges.</a:t>
            </a:r>
          </a:p>
        </p:txBody>
      </p:sp>
      <p:sp>
        <p:nvSpPr>
          <p:cNvPr id="473100" name="Line 12">
            <a:extLst>
              <a:ext uri="{FF2B5EF4-FFF2-40B4-BE49-F238E27FC236}">
                <a16:creationId xmlns:a16="http://schemas.microsoft.com/office/drawing/2014/main" id="{AD750E17-7211-797C-676B-8ED057C2D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800600"/>
            <a:ext cx="0" cy="8382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01" name="Line 13">
            <a:extLst>
              <a:ext uri="{FF2B5EF4-FFF2-40B4-BE49-F238E27FC236}">
                <a16:creationId xmlns:a16="http://schemas.microsoft.com/office/drawing/2014/main" id="{9C7C401C-DCD2-5A52-496D-3A70337DA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886200"/>
            <a:ext cx="0" cy="83820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02" name="Line 14">
            <a:extLst>
              <a:ext uri="{FF2B5EF4-FFF2-40B4-BE49-F238E27FC236}">
                <a16:creationId xmlns:a16="http://schemas.microsoft.com/office/drawing/2014/main" id="{765D0F07-79AA-6424-EAB1-3A05FAD89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048000"/>
            <a:ext cx="0" cy="7620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107" name="Text Box 19">
            <a:extLst>
              <a:ext uri="{FF2B5EF4-FFF2-40B4-BE49-F238E27FC236}">
                <a16:creationId xmlns:a16="http://schemas.microsoft.com/office/drawing/2014/main" id="{45286B55-7ED9-D8F3-7200-8653DABF0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37150"/>
            <a:ext cx="2971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Live ranges don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overlap, thus all three variables can be put into one reg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.</a:t>
            </a:r>
          </a:p>
        </p:txBody>
      </p:sp>
      <p:sp>
        <p:nvSpPr>
          <p:cNvPr id="473110" name="Rectangle 22">
            <a:extLst>
              <a:ext uri="{FF2B5EF4-FFF2-40B4-BE49-F238E27FC236}">
                <a16:creationId xmlns:a16="http://schemas.microsoft.com/office/drawing/2014/main" id="{68D8B981-A1EE-CA31-B046-A5E4A4191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968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800"/>
              <a:t>Consider this TAC:</a:t>
            </a:r>
          </a:p>
        </p:txBody>
      </p:sp>
      <p:sp>
        <p:nvSpPr>
          <p:cNvPr id="473111" name="Text Box 23">
            <a:extLst>
              <a:ext uri="{FF2B5EF4-FFF2-40B4-BE49-F238E27FC236}">
                <a16:creationId xmlns:a16="http://schemas.microsoft.com/office/drawing/2014/main" id="{20E06EFC-30BA-6E02-901A-6F3B0D577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1</a:t>
            </a:r>
          </a:p>
        </p:txBody>
      </p:sp>
      <p:sp>
        <p:nvSpPr>
          <p:cNvPr id="473112" name="Text Box 24">
            <a:extLst>
              <a:ext uri="{FF2B5EF4-FFF2-40B4-BE49-F238E27FC236}">
                <a16:creationId xmlns:a16="http://schemas.microsoft.com/office/drawing/2014/main" id="{DACFB5D2-0E44-75BC-480F-19F0E7FAA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05200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a + 2</a:t>
            </a:r>
          </a:p>
        </p:txBody>
      </p:sp>
      <p:sp>
        <p:nvSpPr>
          <p:cNvPr id="473113" name="Text Box 25">
            <a:extLst>
              <a:ext uri="{FF2B5EF4-FFF2-40B4-BE49-F238E27FC236}">
                <a16:creationId xmlns:a16="http://schemas.microsoft.com/office/drawing/2014/main" id="{AFBEF9C0-7449-22B6-C1C8-E60AF6EF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403725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b + 3</a:t>
            </a:r>
          </a:p>
        </p:txBody>
      </p:sp>
      <p:sp>
        <p:nvSpPr>
          <p:cNvPr id="473114" name="Text Box 26">
            <a:extLst>
              <a:ext uri="{FF2B5EF4-FFF2-40B4-BE49-F238E27FC236}">
                <a16:creationId xmlns:a16="http://schemas.microsoft.com/office/drawing/2014/main" id="{F3D0B5D6-9874-13C2-7A9D-A1A6A9B6E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57800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4" grpId="0"/>
      <p:bldP spid="473096" grpId="0"/>
      <p:bldP spid="473098" grpId="0"/>
      <p:bldP spid="473099" grpId="0"/>
      <p:bldP spid="4731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C577BC0E-0C31-F316-D326-98EE5C346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74115" name="Text Box 3">
            <a:extLst>
              <a:ext uri="{FF2B5EF4-FFF2-40B4-BE49-F238E27FC236}">
                <a16:creationId xmlns:a16="http://schemas.microsoft.com/office/drawing/2014/main" id="{608E20E0-C30C-9720-B084-A5051A8A8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2971800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Register allocation:</a:t>
            </a: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hlink"/>
                </a:solidFill>
              </a:rPr>
              <a:t>a</a:t>
            </a:r>
            <a:r>
              <a:rPr lang="en-US" altLang="zh-CN" sz="2200"/>
              <a:t> =&gt; </a:t>
            </a:r>
            <a:r>
              <a:rPr lang="en-US" altLang="zh-CN" sz="2200">
                <a:solidFill>
                  <a:schemeClr val="folHlink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accent2"/>
                </a:solidFill>
              </a:rPr>
              <a:t>b</a:t>
            </a:r>
            <a:r>
              <a:rPr lang="en-US" altLang="zh-CN" sz="2200"/>
              <a:t> =&gt; </a:t>
            </a:r>
            <a:r>
              <a:rPr lang="en-US" altLang="zh-CN" sz="2200">
                <a:solidFill>
                  <a:schemeClr val="folHlink"/>
                </a:solidFill>
              </a:rPr>
              <a:t>r</a:t>
            </a: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accent1"/>
                </a:solidFill>
              </a:rPr>
              <a:t>c</a:t>
            </a:r>
            <a:r>
              <a:rPr lang="en-US" altLang="zh-CN" sz="2200"/>
              <a:t> =&gt; </a:t>
            </a:r>
            <a:r>
              <a:rPr lang="en-US" altLang="zh-CN" sz="2200">
                <a:solidFill>
                  <a:schemeClr val="folHlink"/>
                </a:solidFill>
              </a:rPr>
              <a:t>r</a:t>
            </a:r>
          </a:p>
        </p:txBody>
      </p:sp>
      <p:sp>
        <p:nvSpPr>
          <p:cNvPr id="474116" name="Line 4">
            <a:extLst>
              <a:ext uri="{FF2B5EF4-FFF2-40B4-BE49-F238E27FC236}">
                <a16:creationId xmlns:a16="http://schemas.microsoft.com/office/drawing/2014/main" id="{E660C533-CF4A-1E26-A9C8-699279D04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800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117" name="Text Box 5">
            <a:extLst>
              <a:ext uri="{FF2B5EF4-FFF2-40B4-BE49-F238E27FC236}">
                <a16:creationId xmlns:a16="http://schemas.microsoft.com/office/drawing/2014/main" id="{8A93CD79-3973-17B6-3FE2-AC6DBAAF0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76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4118" name="Line 6">
            <a:extLst>
              <a:ext uri="{FF2B5EF4-FFF2-40B4-BE49-F238E27FC236}">
                <a16:creationId xmlns:a16="http://schemas.microsoft.com/office/drawing/2014/main" id="{B00D9CA2-87F3-FF17-7ECA-76AD51CCD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886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119" name="Text Box 7">
            <a:extLst>
              <a:ext uri="{FF2B5EF4-FFF2-40B4-BE49-F238E27FC236}">
                <a16:creationId xmlns:a16="http://schemas.microsoft.com/office/drawing/2014/main" id="{8FBDBE18-944C-883C-2B7E-EA0B5227F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en-US" altLang="zh-CN" sz="2000"/>
              <a:t>}</a:t>
            </a:r>
          </a:p>
        </p:txBody>
      </p:sp>
      <p:sp>
        <p:nvSpPr>
          <p:cNvPr id="474120" name="Line 8">
            <a:extLst>
              <a:ext uri="{FF2B5EF4-FFF2-40B4-BE49-F238E27FC236}">
                <a16:creationId xmlns:a16="http://schemas.microsoft.com/office/drawing/2014/main" id="{C639BFA3-4462-1761-D6E7-240E56F24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048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121" name="Text Box 9">
            <a:extLst>
              <a:ext uri="{FF2B5EF4-FFF2-40B4-BE49-F238E27FC236}">
                <a16:creationId xmlns:a16="http://schemas.microsoft.com/office/drawing/2014/main" id="{912DC641-3099-EDEF-6D0E-D1B1488FF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hlink"/>
                </a:solidFill>
              </a:rPr>
              <a:t>a</a:t>
            </a:r>
            <a:r>
              <a:rPr lang="en-US" altLang="zh-CN" sz="2000"/>
              <a:t>}</a:t>
            </a:r>
          </a:p>
        </p:txBody>
      </p:sp>
      <p:sp>
        <p:nvSpPr>
          <p:cNvPr id="474122" name="Text Box 10">
            <a:extLst>
              <a:ext uri="{FF2B5EF4-FFF2-40B4-BE49-F238E27FC236}">
                <a16:creationId xmlns:a16="http://schemas.microsoft.com/office/drawing/2014/main" id="{1176B45A-BB1D-6686-A014-409A6640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191000"/>
            <a:ext cx="2971800" cy="243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/>
              <a:t>Code rewriting:</a:t>
            </a: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folHlink"/>
                </a:solidFill>
              </a:rPr>
              <a:t>r = 1</a:t>
            </a: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folHlink"/>
                </a:solidFill>
              </a:rPr>
              <a:t>r = r + 2</a:t>
            </a: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folHlink"/>
                </a:solidFill>
              </a:rPr>
              <a:t>r = r + 3</a:t>
            </a:r>
          </a:p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chemeClr val="folHlink"/>
                </a:solidFill>
              </a:rPr>
              <a:t>return r</a:t>
            </a:r>
          </a:p>
        </p:txBody>
      </p:sp>
      <p:sp>
        <p:nvSpPr>
          <p:cNvPr id="474123" name="Line 11">
            <a:extLst>
              <a:ext uri="{FF2B5EF4-FFF2-40B4-BE49-F238E27FC236}">
                <a16:creationId xmlns:a16="http://schemas.microsoft.com/office/drawing/2014/main" id="{6283E927-7703-1002-C783-5114C4D66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800600"/>
            <a:ext cx="0" cy="8382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124" name="Line 12">
            <a:extLst>
              <a:ext uri="{FF2B5EF4-FFF2-40B4-BE49-F238E27FC236}">
                <a16:creationId xmlns:a16="http://schemas.microsoft.com/office/drawing/2014/main" id="{418059E1-E3BE-A510-A443-028F9D8F7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886200"/>
            <a:ext cx="0" cy="83820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125" name="Line 13">
            <a:extLst>
              <a:ext uri="{FF2B5EF4-FFF2-40B4-BE49-F238E27FC236}">
                <a16:creationId xmlns:a16="http://schemas.microsoft.com/office/drawing/2014/main" id="{C48E2128-BAEE-7132-129D-ACC0B8F2E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048000"/>
            <a:ext cx="0" cy="7620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127" name="Rectangle 15">
            <a:extLst>
              <a:ext uri="{FF2B5EF4-FFF2-40B4-BE49-F238E27FC236}">
                <a16:creationId xmlns:a16="http://schemas.microsoft.com/office/drawing/2014/main" id="{84A1A6EA-F51B-8065-8D61-A333B10E6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968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800"/>
              <a:t>Consider this TAC:</a:t>
            </a:r>
          </a:p>
        </p:txBody>
      </p:sp>
      <p:sp>
        <p:nvSpPr>
          <p:cNvPr id="474128" name="Text Box 16">
            <a:extLst>
              <a:ext uri="{FF2B5EF4-FFF2-40B4-BE49-F238E27FC236}">
                <a16:creationId xmlns:a16="http://schemas.microsoft.com/office/drawing/2014/main" id="{0109CB87-D707-0EAD-9577-A8EE4B80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1</a:t>
            </a:r>
          </a:p>
        </p:txBody>
      </p:sp>
      <p:sp>
        <p:nvSpPr>
          <p:cNvPr id="474129" name="Text Box 17">
            <a:extLst>
              <a:ext uri="{FF2B5EF4-FFF2-40B4-BE49-F238E27FC236}">
                <a16:creationId xmlns:a16="http://schemas.microsoft.com/office/drawing/2014/main" id="{FA7A84CF-F141-B56F-9BBC-D1B0DF5B5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505200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a + 2</a:t>
            </a:r>
          </a:p>
        </p:txBody>
      </p:sp>
      <p:sp>
        <p:nvSpPr>
          <p:cNvPr id="474130" name="Text Box 18">
            <a:extLst>
              <a:ext uri="{FF2B5EF4-FFF2-40B4-BE49-F238E27FC236}">
                <a16:creationId xmlns:a16="http://schemas.microsoft.com/office/drawing/2014/main" id="{23A85A0D-30AF-CE71-DFC4-535D3CF6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403725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b + 3</a:t>
            </a:r>
          </a:p>
        </p:txBody>
      </p:sp>
      <p:sp>
        <p:nvSpPr>
          <p:cNvPr id="474131" name="Text Box 19">
            <a:extLst>
              <a:ext uri="{FF2B5EF4-FFF2-40B4-BE49-F238E27FC236}">
                <a16:creationId xmlns:a16="http://schemas.microsoft.com/office/drawing/2014/main" id="{FFA32E60-0C1A-EC76-E0AF-72EA070C7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57800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A0E94984-F3B2-50E7-48CB-DE76DFE22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Flow Equations for Liveness</a:t>
            </a:r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4E53F521-4FB1-9E1D-AC87-9D2F7E1A0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Inside basic blocks (backward):</a:t>
            </a:r>
          </a:p>
          <a:p>
            <a:pPr>
              <a:buFont typeface="Wingdings" pitchFamily="2" charset="0"/>
              <a:buNone/>
            </a:pPr>
            <a:r>
              <a:rPr lang="en-US" altLang="zh-CN">
                <a:solidFill>
                  <a:schemeClr val="folHlink"/>
                </a:solidFill>
              </a:rPr>
              <a:t>in = use[n] \/ (out - def[n])</a:t>
            </a:r>
          </a:p>
        </p:txBody>
      </p:sp>
      <p:sp>
        <p:nvSpPr>
          <p:cNvPr id="443396" name="Rectangle 4">
            <a:extLst>
              <a:ext uri="{FF2B5EF4-FFF2-40B4-BE49-F238E27FC236}">
                <a16:creationId xmlns:a16="http://schemas.microsoft.com/office/drawing/2014/main" id="{A1C74C8C-0FD7-6AED-199D-0F2EB4EE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17913"/>
            <a:ext cx="2743200" cy="293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/>
              <a:t>// Example: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a = 1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b = a + 2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c = b + 3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43397" name="Rectangle 5">
            <a:extLst>
              <a:ext uri="{FF2B5EF4-FFF2-40B4-BE49-F238E27FC236}">
                <a16:creationId xmlns:a16="http://schemas.microsoft.com/office/drawing/2014/main" id="{3593E572-E2E4-F26B-F178-077EAAE87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488" y="3541713"/>
            <a:ext cx="2551112" cy="293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/>
              <a:t>// Example: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a = 1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b = a + 2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c = b + 3</a:t>
            </a:r>
          </a:p>
          <a:p>
            <a:pPr>
              <a:buFont typeface="Wingdings" pitchFamily="2" charset="0"/>
              <a:buNone/>
            </a:pPr>
            <a:endParaRPr lang="en-US" altLang="zh-CN" sz="2000">
              <a:solidFill>
                <a:schemeClr val="folHlink"/>
              </a:solidFill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return a + c</a:t>
            </a:r>
          </a:p>
        </p:txBody>
      </p:sp>
      <p:sp>
        <p:nvSpPr>
          <p:cNvPr id="443398" name="Line 6">
            <a:extLst>
              <a:ext uri="{FF2B5EF4-FFF2-40B4-BE49-F238E27FC236}">
                <a16:creationId xmlns:a16="http://schemas.microsoft.com/office/drawing/2014/main" id="{240CFE9D-95E1-65C2-FD20-EE63284EF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791200"/>
            <a:ext cx="0" cy="685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399" name="Line 7">
            <a:extLst>
              <a:ext uri="{FF2B5EF4-FFF2-40B4-BE49-F238E27FC236}">
                <a16:creationId xmlns:a16="http://schemas.microsoft.com/office/drawing/2014/main" id="{E7EDBAE4-0EB7-C2CD-2B5A-48364CA56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29200"/>
            <a:ext cx="0" cy="68580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0" name="Line 8">
            <a:extLst>
              <a:ext uri="{FF2B5EF4-FFF2-40B4-BE49-F238E27FC236}">
                <a16:creationId xmlns:a16="http://schemas.microsoft.com/office/drawing/2014/main" id="{9F42A560-986D-CE08-BC98-0A952E471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191000"/>
            <a:ext cx="0" cy="8382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1" name="Line 9">
            <a:extLst>
              <a:ext uri="{FF2B5EF4-FFF2-40B4-BE49-F238E27FC236}">
                <a16:creationId xmlns:a16="http://schemas.microsoft.com/office/drawing/2014/main" id="{A23CF6B3-C321-DAC1-1A92-455140B5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638800"/>
            <a:ext cx="0" cy="7620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2" name="Line 10">
            <a:extLst>
              <a:ext uri="{FF2B5EF4-FFF2-40B4-BE49-F238E27FC236}">
                <a16:creationId xmlns:a16="http://schemas.microsoft.com/office/drawing/2014/main" id="{58F482C6-D624-F2AF-1971-DCB66D33C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953000"/>
            <a:ext cx="0" cy="68580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3" name="Line 11">
            <a:extLst>
              <a:ext uri="{FF2B5EF4-FFF2-40B4-BE49-F238E27FC236}">
                <a16:creationId xmlns:a16="http://schemas.microsoft.com/office/drawing/2014/main" id="{B55C291F-0F82-177F-B45D-237D27C34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4191000"/>
            <a:ext cx="0" cy="22098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4" name="Line 12">
            <a:extLst>
              <a:ext uri="{FF2B5EF4-FFF2-40B4-BE49-F238E27FC236}">
                <a16:creationId xmlns:a16="http://schemas.microsoft.com/office/drawing/2014/main" id="{11BDCC3A-21D5-4766-1635-C7606D0D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343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5" name="Line 13">
            <a:extLst>
              <a:ext uri="{FF2B5EF4-FFF2-40B4-BE49-F238E27FC236}">
                <a16:creationId xmlns:a16="http://schemas.microsoft.com/office/drawing/2014/main" id="{2D03C03A-FF81-389E-7341-7CEA695E6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29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3406" name="Text Box 14">
            <a:extLst>
              <a:ext uri="{FF2B5EF4-FFF2-40B4-BE49-F238E27FC236}">
                <a16:creationId xmlns:a16="http://schemas.microsoft.com/office/drawing/2014/main" id="{A25A47B9-5DF7-0029-9C41-CD4BF33FE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343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int</a:t>
            </a:r>
          </a:p>
        </p:txBody>
      </p:sp>
      <p:sp>
        <p:nvSpPr>
          <p:cNvPr id="443407" name="Text Box 15">
            <a:extLst>
              <a:ext uri="{FF2B5EF4-FFF2-40B4-BE49-F238E27FC236}">
                <a16:creationId xmlns:a16="http://schemas.microsoft.com/office/drawing/2014/main" id="{7FD3665D-E139-4989-A23B-06E7BF0EB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out</a:t>
            </a:r>
          </a:p>
        </p:txBody>
      </p:sp>
      <p:sp>
        <p:nvSpPr>
          <p:cNvPr id="443408" name="Freeform 16">
            <a:extLst>
              <a:ext uri="{FF2B5EF4-FFF2-40B4-BE49-F238E27FC236}">
                <a16:creationId xmlns:a16="http://schemas.microsoft.com/office/drawing/2014/main" id="{834D363D-6A15-BBC4-189A-8E96DB763028}"/>
              </a:ext>
            </a:extLst>
          </p:cNvPr>
          <p:cNvSpPr>
            <a:spLocks/>
          </p:cNvSpPr>
          <p:nvPr/>
        </p:nvSpPr>
        <p:spPr bwMode="auto">
          <a:xfrm>
            <a:off x="2362200" y="4445000"/>
            <a:ext cx="685800" cy="901700"/>
          </a:xfrm>
          <a:custGeom>
            <a:avLst/>
            <a:gdLst>
              <a:gd name="T0" fmla="*/ 0 w 432"/>
              <a:gd name="T1" fmla="*/ 560 h 568"/>
              <a:gd name="T2" fmla="*/ 240 w 432"/>
              <a:gd name="T3" fmla="*/ 512 h 568"/>
              <a:gd name="T4" fmla="*/ 432 w 432"/>
              <a:gd name="T5" fmla="*/ 224 h 568"/>
              <a:gd name="T6" fmla="*/ 240 w 432"/>
              <a:gd name="T7" fmla="*/ 32 h 568"/>
              <a:gd name="T8" fmla="*/ 96 w 432"/>
              <a:gd name="T9" fmla="*/ 32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2" h="568">
                <a:moveTo>
                  <a:pt x="0" y="560"/>
                </a:moveTo>
                <a:cubicBezTo>
                  <a:pt x="84" y="564"/>
                  <a:pt x="168" y="568"/>
                  <a:pt x="240" y="512"/>
                </a:cubicBezTo>
                <a:cubicBezTo>
                  <a:pt x="312" y="456"/>
                  <a:pt x="432" y="304"/>
                  <a:pt x="432" y="224"/>
                </a:cubicBezTo>
                <a:cubicBezTo>
                  <a:pt x="432" y="144"/>
                  <a:pt x="296" y="64"/>
                  <a:pt x="240" y="32"/>
                </a:cubicBezTo>
                <a:cubicBezTo>
                  <a:pt x="184" y="0"/>
                  <a:pt x="120" y="32"/>
                  <a:pt x="96" y="32"/>
                </a:cubicBezTo>
              </a:path>
            </a:pathLst>
          </a:custGeom>
          <a:noFill/>
          <a:ln w="63500" cap="flat">
            <a:solidFill>
              <a:srgbClr val="82DF05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6" grpId="0"/>
      <p:bldP spid="443397" grpId="0"/>
      <p:bldP spid="443406" grpId="0"/>
      <p:bldP spid="4434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97C56C04-F787-B2B7-4BFD-87B2666BA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 general CFG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1A25E20E-4585-5004-835B-A1A81324A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Equations:</a:t>
            </a:r>
          </a:p>
          <a:p>
            <a:pPr>
              <a:buFont typeface="Wingdings" pitchFamily="2" charset="0"/>
              <a:buNone/>
            </a:pPr>
            <a:r>
              <a:rPr lang="en-US" altLang="zh-CN"/>
              <a:t>     </a:t>
            </a:r>
            <a:r>
              <a:rPr lang="en-US" altLang="zh-CN">
                <a:solidFill>
                  <a:schemeClr val="folHlink"/>
                </a:solidFill>
              </a:rPr>
              <a:t>in[n]   = use[n]\/(out[n]-def[n])</a:t>
            </a:r>
          </a:p>
          <a:p>
            <a:pPr>
              <a:buFont typeface="Wingdings" pitchFamily="2" charset="0"/>
              <a:buNone/>
            </a:pPr>
            <a:r>
              <a:rPr lang="en-US" altLang="zh-CN">
                <a:solidFill>
                  <a:schemeClr val="folHlink"/>
                </a:solidFill>
              </a:rPr>
              <a:t>     out[n] = \/</a:t>
            </a:r>
            <a:r>
              <a:rPr lang="en-US" altLang="zh-CN" baseline="-25000">
                <a:solidFill>
                  <a:schemeClr val="folHlink"/>
                </a:solidFill>
              </a:rPr>
              <a:t>s</a:t>
            </a:r>
            <a:r>
              <a:rPr lang="en-US" altLang="zh-CN" baseline="-25000">
                <a:solidFill>
                  <a:schemeClr val="folHlink"/>
                </a:solidFill>
                <a:latin typeface="宋体" panose="02010600030101010101" pitchFamily="2" charset="-122"/>
              </a:rPr>
              <a:t>∈succ[n]</a:t>
            </a:r>
            <a:r>
              <a:rPr lang="en-US" altLang="zh-CN">
                <a:solidFill>
                  <a:schemeClr val="folHlink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folHlink"/>
                </a:solidFill>
              </a:rPr>
              <a:t>in[s]</a:t>
            </a:r>
          </a:p>
          <a:p>
            <a:r>
              <a:rPr lang="en-US" altLang="zh-CN"/>
              <a:t>Fixpoint algorithm</a:t>
            </a:r>
          </a:p>
          <a:p>
            <a:pPr lvl="1"/>
            <a:r>
              <a:rPr lang="en-US" altLang="zh-CN"/>
              <a:t>init </a:t>
            </a:r>
            <a:r>
              <a:rPr lang="en-US" altLang="zh-CN" i="1"/>
              <a:t>in out</a:t>
            </a:r>
            <a:r>
              <a:rPr lang="en-US" altLang="zh-CN"/>
              <a:t> sets with {}</a:t>
            </a:r>
          </a:p>
          <a:p>
            <a:pPr lvl="1"/>
            <a:r>
              <a:rPr lang="en-US" altLang="zh-CN"/>
              <a:t>loop until no set changes</a:t>
            </a:r>
          </a:p>
        </p:txBody>
      </p:sp>
      <p:sp>
        <p:nvSpPr>
          <p:cNvPr id="444420" name="Text Box 4">
            <a:extLst>
              <a:ext uri="{FF2B5EF4-FFF2-40B4-BE49-F238E27FC236}">
                <a16:creationId xmlns:a16="http://schemas.microsoft.com/office/drawing/2014/main" id="{79996EC3-00A9-ECDC-79AA-E30CEB30B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53000"/>
            <a:ext cx="16764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use[n]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def[n]</a:t>
            </a:r>
          </a:p>
        </p:txBody>
      </p:sp>
      <p:sp>
        <p:nvSpPr>
          <p:cNvPr id="444421" name="Line 5">
            <a:extLst>
              <a:ext uri="{FF2B5EF4-FFF2-40B4-BE49-F238E27FC236}">
                <a16:creationId xmlns:a16="http://schemas.microsoft.com/office/drawing/2014/main" id="{98EF5E87-473C-0001-54AC-D5F71F313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1910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22" name="Line 6">
            <a:extLst>
              <a:ext uri="{FF2B5EF4-FFF2-40B4-BE49-F238E27FC236}">
                <a16:creationId xmlns:a16="http://schemas.microsoft.com/office/drawing/2014/main" id="{C599C41D-5A5F-26D1-F70B-9E4E307EC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7912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23" name="Line 7">
            <a:extLst>
              <a:ext uri="{FF2B5EF4-FFF2-40B4-BE49-F238E27FC236}">
                <a16:creationId xmlns:a16="http://schemas.microsoft.com/office/drawing/2014/main" id="{94392B21-245A-892D-2FC4-68C3E0340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267200"/>
            <a:ext cx="457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24" name="Line 8">
            <a:extLst>
              <a:ext uri="{FF2B5EF4-FFF2-40B4-BE49-F238E27FC236}">
                <a16:creationId xmlns:a16="http://schemas.microsoft.com/office/drawing/2014/main" id="{47F66149-3A75-B94A-941B-E88CD2A9D0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5791200"/>
            <a:ext cx="533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4425" name="Text Box 9">
            <a:extLst>
              <a:ext uri="{FF2B5EF4-FFF2-40B4-BE49-F238E27FC236}">
                <a16:creationId xmlns:a16="http://schemas.microsoft.com/office/drawing/2014/main" id="{E4B3AEAB-2DF0-8605-97CF-8BBE5BB12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958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in[n]</a:t>
            </a:r>
          </a:p>
        </p:txBody>
      </p:sp>
      <p:sp>
        <p:nvSpPr>
          <p:cNvPr id="444426" name="Text Box 10">
            <a:extLst>
              <a:ext uri="{FF2B5EF4-FFF2-40B4-BE49-F238E27FC236}">
                <a16:creationId xmlns:a16="http://schemas.microsoft.com/office/drawing/2014/main" id="{AB6D18DA-DE14-F0FF-1318-B29CC8D13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775325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out[n]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03A85B73-3DDF-5345-6E4B-67F994D52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477187" name="Group 3">
            <a:extLst>
              <a:ext uri="{FF2B5EF4-FFF2-40B4-BE49-F238E27FC236}">
                <a16:creationId xmlns:a16="http://schemas.microsoft.com/office/drawing/2014/main" id="{41A1F8D5-58C1-8DB4-AB29-B066E5417BA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52400" y="1981200"/>
          <a:ext cx="5599113" cy="2767013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1310717880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4250094034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3035767158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11996292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141405482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1961110521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812995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555160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 {b,c}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375652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{b,c}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{b,c}{b}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84441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{b}{a,c}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943808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 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{a}{a,c}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930328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864512"/>
                  </a:ext>
                </a:extLst>
              </a:tr>
            </a:tbl>
          </a:graphicData>
        </a:graphic>
      </p:graphicFrame>
      <p:sp>
        <p:nvSpPr>
          <p:cNvPr id="477245" name="Rectangle 61">
            <a:extLst>
              <a:ext uri="{FF2B5EF4-FFF2-40B4-BE49-F238E27FC236}">
                <a16:creationId xmlns:a16="http://schemas.microsoft.com/office/drawing/2014/main" id="{24A5FDD7-9FE0-568D-49F5-56BD72AE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77246" name="Rectangle 62">
            <a:extLst>
              <a:ext uri="{FF2B5EF4-FFF2-40B4-BE49-F238E27FC236}">
                <a16:creationId xmlns:a16="http://schemas.microsoft.com/office/drawing/2014/main" id="{7AEC8661-4E67-F70C-D27E-509ADE30E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004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</p:txBody>
      </p:sp>
      <p:sp>
        <p:nvSpPr>
          <p:cNvPr id="477247" name="Rectangle 63">
            <a:extLst>
              <a:ext uri="{FF2B5EF4-FFF2-40B4-BE49-F238E27FC236}">
                <a16:creationId xmlns:a16="http://schemas.microsoft.com/office/drawing/2014/main" id="{86BCD1BF-EF5C-58E1-0F34-1A83AAA8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</p:txBody>
      </p:sp>
      <p:sp>
        <p:nvSpPr>
          <p:cNvPr id="477248" name="Rectangle 64">
            <a:extLst>
              <a:ext uri="{FF2B5EF4-FFF2-40B4-BE49-F238E27FC236}">
                <a16:creationId xmlns:a16="http://schemas.microsoft.com/office/drawing/2014/main" id="{07DF64A5-DF33-E2A7-0A75-967F7543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b * 2</a:t>
            </a:r>
          </a:p>
        </p:txBody>
      </p:sp>
      <p:sp>
        <p:nvSpPr>
          <p:cNvPr id="477249" name="Rectangle 65">
            <a:extLst>
              <a:ext uri="{FF2B5EF4-FFF2-40B4-BE49-F238E27FC236}">
                <a16:creationId xmlns:a16="http://schemas.microsoft.com/office/drawing/2014/main" id="{35AA3038-DFC3-7144-9F14-B97566E6A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578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77250" name="Rectangle 66">
            <a:extLst>
              <a:ext uri="{FF2B5EF4-FFF2-40B4-BE49-F238E27FC236}">
                <a16:creationId xmlns:a16="http://schemas.microsoft.com/office/drawing/2014/main" id="{F781D6A3-1BEF-387A-2D01-5A9A4AB56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77251" name="Line 67">
            <a:extLst>
              <a:ext uri="{FF2B5EF4-FFF2-40B4-BE49-F238E27FC236}">
                <a16:creationId xmlns:a16="http://schemas.microsoft.com/office/drawing/2014/main" id="{DFA80185-9E89-5296-EE38-D7B55FB7C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252" name="Line 68">
            <a:extLst>
              <a:ext uri="{FF2B5EF4-FFF2-40B4-BE49-F238E27FC236}">
                <a16:creationId xmlns:a16="http://schemas.microsoft.com/office/drawing/2014/main" id="{D646FAFF-4FD8-C61E-4A99-A8FD2AE8E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253" name="Line 69">
            <a:extLst>
              <a:ext uri="{FF2B5EF4-FFF2-40B4-BE49-F238E27FC236}">
                <a16:creationId xmlns:a16="http://schemas.microsoft.com/office/drawing/2014/main" id="{D3263DBF-96C8-8C47-1AF3-B2A6BD951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254" name="Line 70">
            <a:extLst>
              <a:ext uri="{FF2B5EF4-FFF2-40B4-BE49-F238E27FC236}">
                <a16:creationId xmlns:a16="http://schemas.microsoft.com/office/drawing/2014/main" id="{AD14D0D6-051E-6229-0FA8-1C505BCD7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255" name="Line 71">
            <a:extLst>
              <a:ext uri="{FF2B5EF4-FFF2-40B4-BE49-F238E27FC236}">
                <a16:creationId xmlns:a16="http://schemas.microsoft.com/office/drawing/2014/main" id="{3F2EA4B4-DC75-1D0F-B1F9-E0D1CB8C6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256" name="Line 72">
            <a:extLst>
              <a:ext uri="{FF2B5EF4-FFF2-40B4-BE49-F238E27FC236}">
                <a16:creationId xmlns:a16="http://schemas.microsoft.com/office/drawing/2014/main" id="{430A7829-3AB4-67A7-7FD0-A89065D92D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257" name="Freeform 73">
            <a:extLst>
              <a:ext uri="{FF2B5EF4-FFF2-40B4-BE49-F238E27FC236}">
                <a16:creationId xmlns:a16="http://schemas.microsoft.com/office/drawing/2014/main" id="{CEE66282-6E45-2DC6-4B66-F10B2A2AE036}"/>
              </a:ext>
            </a:extLst>
          </p:cNvPr>
          <p:cNvSpPr>
            <a:spLocks/>
          </p:cNvSpPr>
          <p:nvPr/>
        </p:nvSpPr>
        <p:spPr bwMode="auto">
          <a:xfrm>
            <a:off x="7620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258" name="Text Box 74">
            <a:extLst>
              <a:ext uri="{FF2B5EF4-FFF2-40B4-BE49-F238E27FC236}">
                <a16:creationId xmlns:a16="http://schemas.microsoft.com/office/drawing/2014/main" id="{DD3C8FA8-7D5E-6908-9E84-815AEF0D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77259" name="Text Box 75">
            <a:extLst>
              <a:ext uri="{FF2B5EF4-FFF2-40B4-BE49-F238E27FC236}">
                <a16:creationId xmlns:a16="http://schemas.microsoft.com/office/drawing/2014/main" id="{CA2FAA65-DE52-0318-E533-F97EEADE0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77260" name="Text Box 76">
            <a:extLst>
              <a:ext uri="{FF2B5EF4-FFF2-40B4-BE49-F238E27FC236}">
                <a16:creationId xmlns:a16="http://schemas.microsoft.com/office/drawing/2014/main" id="{539B12AD-ABDE-43BA-958B-4D6A5FB7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655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77261" name="Text Box 77">
            <a:extLst>
              <a:ext uri="{FF2B5EF4-FFF2-40B4-BE49-F238E27FC236}">
                <a16:creationId xmlns:a16="http://schemas.microsoft.com/office/drawing/2014/main" id="{EC835736-84FA-4C51-3300-C5D37F72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51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477262" name="Text Box 78">
            <a:extLst>
              <a:ext uri="{FF2B5EF4-FFF2-40B4-BE49-F238E27FC236}">
                <a16:creationId xmlns:a16="http://schemas.microsoft.com/office/drawing/2014/main" id="{41A0D1C6-0C44-385A-0294-5122E32B5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9371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477263" name="Text Box 79">
            <a:extLst>
              <a:ext uri="{FF2B5EF4-FFF2-40B4-BE49-F238E27FC236}">
                <a16:creationId xmlns:a16="http://schemas.microsoft.com/office/drawing/2014/main" id="{3654F3C6-2D62-417D-A547-9EE39BD3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graphicFrame>
        <p:nvGraphicFramePr>
          <p:cNvPr id="477264" name="Group 80">
            <a:extLst>
              <a:ext uri="{FF2B5EF4-FFF2-40B4-BE49-F238E27FC236}">
                <a16:creationId xmlns:a16="http://schemas.microsoft.com/office/drawing/2014/main" id="{28E50EA0-4A71-AC33-91A0-C61FACF11B4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81000" y="5562600"/>
          <a:ext cx="5486400" cy="1185863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153892053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78416649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43370395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33144579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149869455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346120799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54381976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592749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6563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{b, 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42656"/>
                  </a:ext>
                </a:extLst>
              </a:tr>
            </a:tbl>
          </a:graphicData>
        </a:graphic>
      </p:graphicFrame>
      <p:sp>
        <p:nvSpPr>
          <p:cNvPr id="477298" name="Text Box 114">
            <a:extLst>
              <a:ext uri="{FF2B5EF4-FFF2-40B4-BE49-F238E27FC236}">
                <a16:creationId xmlns:a16="http://schemas.microsoft.com/office/drawing/2014/main" id="{B3116011-B36C-F4EE-1D77-EE39BC3D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879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hlink"/>
                </a:solidFill>
              </a:rPr>
              <a:t>a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7299" name="Text Box 115">
            <a:extLst>
              <a:ext uri="{FF2B5EF4-FFF2-40B4-BE49-F238E27FC236}">
                <a16:creationId xmlns:a16="http://schemas.microsoft.com/office/drawing/2014/main" id="{C77D3604-0913-925A-A3FE-EA81032B3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7300" name="Text Box 116">
            <a:extLst>
              <a:ext uri="{FF2B5EF4-FFF2-40B4-BE49-F238E27FC236}">
                <a16:creationId xmlns:a16="http://schemas.microsoft.com/office/drawing/2014/main" id="{FD9F3BDA-CCE1-CAAA-63FD-1596621AF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2513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7301" name="Text Box 117">
            <a:extLst>
              <a:ext uri="{FF2B5EF4-FFF2-40B4-BE49-F238E27FC236}">
                <a16:creationId xmlns:a16="http://schemas.microsoft.com/office/drawing/2014/main" id="{78D344BC-9904-9F24-CC65-E0F4DA996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9371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hlink"/>
                </a:solidFill>
              </a:rPr>
              <a:t>a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7302" name="Text Box 118">
            <a:extLst>
              <a:ext uri="{FF2B5EF4-FFF2-40B4-BE49-F238E27FC236}">
                <a16:creationId xmlns:a16="http://schemas.microsoft.com/office/drawing/2014/main" id="{2B4CA308-2A2A-5B77-4837-35232FA7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638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hlink"/>
                </a:solidFill>
              </a:rPr>
              <a:t>a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7303" name="Text Box 119">
            <a:extLst>
              <a:ext uri="{FF2B5EF4-FFF2-40B4-BE49-F238E27FC236}">
                <a16:creationId xmlns:a16="http://schemas.microsoft.com/office/drawing/2014/main" id="{6321D868-042E-EB1B-5198-E86CAE97F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19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Final live_out</a:t>
            </a:r>
          </a:p>
        </p:txBody>
      </p:sp>
      <p:sp>
        <p:nvSpPr>
          <p:cNvPr id="477304" name="Line 120">
            <a:extLst>
              <a:ext uri="{FF2B5EF4-FFF2-40B4-BE49-F238E27FC236}">
                <a16:creationId xmlns:a16="http://schemas.microsoft.com/office/drawing/2014/main" id="{846C8587-EF85-0246-F8CD-6CA5714D3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6764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305" name="Text Box 121">
            <a:extLst>
              <a:ext uri="{FF2B5EF4-FFF2-40B4-BE49-F238E27FC236}">
                <a16:creationId xmlns:a16="http://schemas.microsoft.com/office/drawing/2014/main" id="{2049C778-5FEA-BF38-178D-B3783DB83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37125"/>
            <a:ext cx="548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Loop the nodes with order: </a:t>
            </a:r>
            <a:r>
              <a:rPr lang="en-US" altLang="zh-CN" sz="2000">
                <a:solidFill>
                  <a:schemeClr val="folHlink"/>
                </a:solidFill>
              </a:rPr>
              <a:t>1, 2, 3, 4, 5, 6</a:t>
            </a:r>
          </a:p>
        </p:txBody>
      </p:sp>
      <p:sp>
        <p:nvSpPr>
          <p:cNvPr id="477306" name="Text Box 122">
            <a:extLst>
              <a:ext uri="{FF2B5EF4-FFF2-40B4-BE49-F238E27FC236}">
                <a16:creationId xmlns:a16="http://schemas.microsoft.com/office/drawing/2014/main" id="{351B31CE-D380-EF5D-E598-6BAE8B80C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7753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7307" name="Line 123">
            <a:extLst>
              <a:ext uri="{FF2B5EF4-FFF2-40B4-BE49-F238E27FC236}">
                <a16:creationId xmlns:a16="http://schemas.microsoft.com/office/drawing/2014/main" id="{C86A5EBF-1DE6-B969-AE58-C1C3C66A5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81400"/>
            <a:ext cx="0" cy="137160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308" name="Text Box 124">
            <a:extLst>
              <a:ext uri="{FF2B5EF4-FFF2-40B4-BE49-F238E27FC236}">
                <a16:creationId xmlns:a16="http://schemas.microsoft.com/office/drawing/2014/main" id="{A0B1E444-3486-ACF9-08BA-FD0224E5F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04800"/>
            <a:ext cx="3810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in[n] = use[n] \/ (out[n]-def[n])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out[n] = \/</a:t>
            </a:r>
            <a:r>
              <a:rPr lang="en-US" altLang="zh-CN" sz="2000" baseline="-25000">
                <a:solidFill>
                  <a:schemeClr val="folHlink"/>
                </a:solidFill>
              </a:rPr>
              <a:t>s\in succ[n]</a:t>
            </a:r>
            <a:r>
              <a:rPr lang="en-US" altLang="zh-CN" sz="2000">
                <a:solidFill>
                  <a:schemeClr val="folHlink"/>
                </a:solidFill>
              </a:rPr>
              <a:t> in[s] </a:t>
            </a:r>
          </a:p>
        </p:txBody>
      </p:sp>
      <p:sp>
        <p:nvSpPr>
          <p:cNvPr id="477309" name="Freeform 125">
            <a:extLst>
              <a:ext uri="{FF2B5EF4-FFF2-40B4-BE49-F238E27FC236}">
                <a16:creationId xmlns:a16="http://schemas.microsoft.com/office/drawing/2014/main" id="{FA27B68D-C6C8-7D5C-CD47-346D47A22063}"/>
              </a:ext>
            </a:extLst>
          </p:cNvPr>
          <p:cNvSpPr>
            <a:spLocks/>
          </p:cNvSpPr>
          <p:nvPr/>
        </p:nvSpPr>
        <p:spPr bwMode="auto">
          <a:xfrm>
            <a:off x="7543800" y="2882900"/>
            <a:ext cx="965200" cy="3124200"/>
          </a:xfrm>
          <a:custGeom>
            <a:avLst/>
            <a:gdLst>
              <a:gd name="T0" fmla="*/ 48 w 608"/>
              <a:gd name="T1" fmla="*/ 1352 h 1968"/>
              <a:gd name="T2" fmla="*/ 96 w 608"/>
              <a:gd name="T3" fmla="*/ 1688 h 1968"/>
              <a:gd name="T4" fmla="*/ 336 w 608"/>
              <a:gd name="T5" fmla="*/ 1928 h 1968"/>
              <a:gd name="T6" fmla="*/ 480 w 608"/>
              <a:gd name="T7" fmla="*/ 1928 h 1968"/>
              <a:gd name="T8" fmla="*/ 528 w 608"/>
              <a:gd name="T9" fmla="*/ 1736 h 1968"/>
              <a:gd name="T10" fmla="*/ 576 w 608"/>
              <a:gd name="T11" fmla="*/ 1112 h 1968"/>
              <a:gd name="T12" fmla="*/ 576 w 608"/>
              <a:gd name="T13" fmla="*/ 392 h 1968"/>
              <a:gd name="T14" fmla="*/ 576 w 608"/>
              <a:gd name="T15" fmla="*/ 104 h 1968"/>
              <a:gd name="T16" fmla="*/ 384 w 608"/>
              <a:gd name="T17" fmla="*/ 8 h 1968"/>
              <a:gd name="T18" fmla="*/ 192 w 608"/>
              <a:gd name="T19" fmla="*/ 56 h 1968"/>
              <a:gd name="T20" fmla="*/ 0 w 608"/>
              <a:gd name="T21" fmla="*/ 296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8" h="1968">
                <a:moveTo>
                  <a:pt x="48" y="1352"/>
                </a:moveTo>
                <a:cubicBezTo>
                  <a:pt x="48" y="1472"/>
                  <a:pt x="48" y="1592"/>
                  <a:pt x="96" y="1688"/>
                </a:cubicBezTo>
                <a:cubicBezTo>
                  <a:pt x="144" y="1784"/>
                  <a:pt x="272" y="1888"/>
                  <a:pt x="336" y="1928"/>
                </a:cubicBezTo>
                <a:cubicBezTo>
                  <a:pt x="400" y="1968"/>
                  <a:pt x="448" y="1960"/>
                  <a:pt x="480" y="1928"/>
                </a:cubicBezTo>
                <a:cubicBezTo>
                  <a:pt x="512" y="1896"/>
                  <a:pt x="512" y="1872"/>
                  <a:pt x="528" y="1736"/>
                </a:cubicBezTo>
                <a:cubicBezTo>
                  <a:pt x="544" y="1600"/>
                  <a:pt x="568" y="1336"/>
                  <a:pt x="576" y="1112"/>
                </a:cubicBezTo>
                <a:cubicBezTo>
                  <a:pt x="584" y="888"/>
                  <a:pt x="576" y="560"/>
                  <a:pt x="576" y="392"/>
                </a:cubicBezTo>
                <a:cubicBezTo>
                  <a:pt x="576" y="224"/>
                  <a:pt x="608" y="168"/>
                  <a:pt x="576" y="104"/>
                </a:cubicBezTo>
                <a:cubicBezTo>
                  <a:pt x="544" y="40"/>
                  <a:pt x="448" y="16"/>
                  <a:pt x="384" y="8"/>
                </a:cubicBezTo>
                <a:cubicBezTo>
                  <a:pt x="320" y="0"/>
                  <a:pt x="256" y="8"/>
                  <a:pt x="192" y="56"/>
                </a:cubicBezTo>
                <a:cubicBezTo>
                  <a:pt x="128" y="104"/>
                  <a:pt x="32" y="256"/>
                  <a:pt x="0" y="296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310" name="Freeform 126">
            <a:extLst>
              <a:ext uri="{FF2B5EF4-FFF2-40B4-BE49-F238E27FC236}">
                <a16:creationId xmlns:a16="http://schemas.microsoft.com/office/drawing/2014/main" id="{860048C8-4D0A-3510-3BCA-93970655976D}"/>
              </a:ext>
            </a:extLst>
          </p:cNvPr>
          <p:cNvSpPr>
            <a:spLocks/>
          </p:cNvSpPr>
          <p:nvPr/>
        </p:nvSpPr>
        <p:spPr bwMode="auto">
          <a:xfrm>
            <a:off x="6629400" y="1981200"/>
            <a:ext cx="533400" cy="4267200"/>
          </a:xfrm>
          <a:custGeom>
            <a:avLst/>
            <a:gdLst>
              <a:gd name="T0" fmla="*/ 288 w 336"/>
              <a:gd name="T1" fmla="*/ 0 h 2688"/>
              <a:gd name="T2" fmla="*/ 288 w 336"/>
              <a:gd name="T3" fmla="*/ 2160 h 2688"/>
              <a:gd name="T4" fmla="*/ 0 w 336"/>
              <a:gd name="T5" fmla="*/ 2688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2688">
                <a:moveTo>
                  <a:pt x="288" y="0"/>
                </a:moveTo>
                <a:cubicBezTo>
                  <a:pt x="312" y="856"/>
                  <a:pt x="336" y="1712"/>
                  <a:pt x="288" y="2160"/>
                </a:cubicBezTo>
                <a:cubicBezTo>
                  <a:pt x="240" y="2608"/>
                  <a:pt x="48" y="2600"/>
                  <a:pt x="0" y="2688"/>
                </a:cubicBezTo>
              </a:path>
            </a:pathLst>
          </a:cu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311" name="Freeform 127">
            <a:extLst>
              <a:ext uri="{FF2B5EF4-FFF2-40B4-BE49-F238E27FC236}">
                <a16:creationId xmlns:a16="http://schemas.microsoft.com/office/drawing/2014/main" id="{BBCA6569-4BC4-BFBD-DC12-B21F0260BCCD}"/>
              </a:ext>
            </a:extLst>
          </p:cNvPr>
          <p:cNvSpPr>
            <a:spLocks/>
          </p:cNvSpPr>
          <p:nvPr/>
        </p:nvSpPr>
        <p:spPr bwMode="auto">
          <a:xfrm>
            <a:off x="7543800" y="1943100"/>
            <a:ext cx="1371600" cy="5041900"/>
          </a:xfrm>
          <a:custGeom>
            <a:avLst/>
            <a:gdLst>
              <a:gd name="T0" fmla="*/ 0 w 744"/>
              <a:gd name="T1" fmla="*/ 2376 h 3176"/>
              <a:gd name="T2" fmla="*/ 240 w 744"/>
              <a:gd name="T3" fmla="*/ 2856 h 3176"/>
              <a:gd name="T4" fmla="*/ 672 w 744"/>
              <a:gd name="T5" fmla="*/ 2760 h 3176"/>
              <a:gd name="T6" fmla="*/ 672 w 744"/>
              <a:gd name="T7" fmla="*/ 360 h 3176"/>
              <a:gd name="T8" fmla="*/ 288 w 744"/>
              <a:gd name="T9" fmla="*/ 600 h 3176"/>
              <a:gd name="T10" fmla="*/ 240 w 744"/>
              <a:gd name="T11" fmla="*/ 792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3176">
                <a:moveTo>
                  <a:pt x="0" y="2376"/>
                </a:moveTo>
                <a:cubicBezTo>
                  <a:pt x="64" y="2584"/>
                  <a:pt x="128" y="2792"/>
                  <a:pt x="240" y="2856"/>
                </a:cubicBezTo>
                <a:cubicBezTo>
                  <a:pt x="352" y="2920"/>
                  <a:pt x="600" y="3176"/>
                  <a:pt x="672" y="2760"/>
                </a:cubicBezTo>
                <a:cubicBezTo>
                  <a:pt x="744" y="2344"/>
                  <a:pt x="736" y="720"/>
                  <a:pt x="672" y="360"/>
                </a:cubicBezTo>
                <a:cubicBezTo>
                  <a:pt x="608" y="0"/>
                  <a:pt x="360" y="528"/>
                  <a:pt x="288" y="600"/>
                </a:cubicBezTo>
                <a:cubicBezTo>
                  <a:pt x="216" y="672"/>
                  <a:pt x="248" y="760"/>
                  <a:pt x="240" y="792"/>
                </a:cubicBezTo>
              </a:path>
            </a:pathLst>
          </a:cu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7312" name="Line 128">
            <a:extLst>
              <a:ext uri="{FF2B5EF4-FFF2-40B4-BE49-F238E27FC236}">
                <a16:creationId xmlns:a16="http://schemas.microsoft.com/office/drawing/2014/main" id="{F239E0C9-277F-D3A6-4700-D32176B26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819400"/>
            <a:ext cx="0" cy="6096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7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7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7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98" grpId="0"/>
      <p:bldP spid="477299" grpId="0"/>
      <p:bldP spid="477300" grpId="0"/>
      <p:bldP spid="477301" grpId="0"/>
      <p:bldP spid="477302" grpId="0"/>
      <p:bldP spid="477303" grpId="0"/>
      <p:bldP spid="477305" grpId="0"/>
      <p:bldP spid="4773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A58F4E6E-E655-3E6D-CE3D-C29B16296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Interference Graph</a:t>
            </a: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B7454D5C-4F22-F874-3897-AEA617FC1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78212" name="Rectangle 4">
            <a:extLst>
              <a:ext uri="{FF2B5EF4-FFF2-40B4-BE49-F238E27FC236}">
                <a16:creationId xmlns:a16="http://schemas.microsoft.com/office/drawing/2014/main" id="{35FB264E-F998-9BD6-AE4B-B2DB0480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2004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</p:txBody>
      </p:sp>
      <p:sp>
        <p:nvSpPr>
          <p:cNvPr id="478213" name="Rectangle 5">
            <a:extLst>
              <a:ext uri="{FF2B5EF4-FFF2-40B4-BE49-F238E27FC236}">
                <a16:creationId xmlns:a16="http://schemas.microsoft.com/office/drawing/2014/main" id="{8E8FF280-BE6D-F43C-55A5-CD96D32A8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</p:txBody>
      </p:sp>
      <p:sp>
        <p:nvSpPr>
          <p:cNvPr id="478214" name="Rectangle 6">
            <a:extLst>
              <a:ext uri="{FF2B5EF4-FFF2-40B4-BE49-F238E27FC236}">
                <a16:creationId xmlns:a16="http://schemas.microsoft.com/office/drawing/2014/main" id="{D6D1C318-2858-DAC2-9759-058F3214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72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b * 2</a:t>
            </a:r>
          </a:p>
        </p:txBody>
      </p:sp>
      <p:sp>
        <p:nvSpPr>
          <p:cNvPr id="478215" name="Rectangle 7">
            <a:extLst>
              <a:ext uri="{FF2B5EF4-FFF2-40B4-BE49-F238E27FC236}">
                <a16:creationId xmlns:a16="http://schemas.microsoft.com/office/drawing/2014/main" id="{535FD0A8-1868-3F4A-1FDF-4E27185DD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2578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78216" name="Rectangle 8">
            <a:extLst>
              <a:ext uri="{FF2B5EF4-FFF2-40B4-BE49-F238E27FC236}">
                <a16:creationId xmlns:a16="http://schemas.microsoft.com/office/drawing/2014/main" id="{7692CA4B-682B-8350-529C-C121C4970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78217" name="Line 9">
            <a:extLst>
              <a:ext uri="{FF2B5EF4-FFF2-40B4-BE49-F238E27FC236}">
                <a16:creationId xmlns:a16="http://schemas.microsoft.com/office/drawing/2014/main" id="{27C0369E-DECB-AAE5-C69C-0D80DE38C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18" name="Line 10">
            <a:extLst>
              <a:ext uri="{FF2B5EF4-FFF2-40B4-BE49-F238E27FC236}">
                <a16:creationId xmlns:a16="http://schemas.microsoft.com/office/drawing/2014/main" id="{A8FC95A5-E555-45FA-0572-75C8F831C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19" name="Line 11">
            <a:extLst>
              <a:ext uri="{FF2B5EF4-FFF2-40B4-BE49-F238E27FC236}">
                <a16:creationId xmlns:a16="http://schemas.microsoft.com/office/drawing/2014/main" id="{D67EFEDB-D073-E271-9C0C-07D33742F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20" name="Line 12">
            <a:extLst>
              <a:ext uri="{FF2B5EF4-FFF2-40B4-BE49-F238E27FC236}">
                <a16:creationId xmlns:a16="http://schemas.microsoft.com/office/drawing/2014/main" id="{64621C0B-AFB7-6250-EAF1-E40089717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21" name="Line 13">
            <a:extLst>
              <a:ext uri="{FF2B5EF4-FFF2-40B4-BE49-F238E27FC236}">
                <a16:creationId xmlns:a16="http://schemas.microsoft.com/office/drawing/2014/main" id="{E8EC7E13-EC8A-4090-52FE-78BE2139E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29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22" name="Line 14">
            <a:extLst>
              <a:ext uri="{FF2B5EF4-FFF2-40B4-BE49-F238E27FC236}">
                <a16:creationId xmlns:a16="http://schemas.microsoft.com/office/drawing/2014/main" id="{4A996B6C-C914-3374-5DB9-2C7435709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23" name="Freeform 15">
            <a:extLst>
              <a:ext uri="{FF2B5EF4-FFF2-40B4-BE49-F238E27FC236}">
                <a16:creationId xmlns:a16="http://schemas.microsoft.com/office/drawing/2014/main" id="{ED56200E-233E-F5C4-78F7-0750CE253E21}"/>
              </a:ext>
            </a:extLst>
          </p:cNvPr>
          <p:cNvSpPr>
            <a:spLocks/>
          </p:cNvSpPr>
          <p:nvPr/>
        </p:nvSpPr>
        <p:spPr bwMode="auto">
          <a:xfrm>
            <a:off x="7620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24" name="Text Box 16">
            <a:extLst>
              <a:ext uri="{FF2B5EF4-FFF2-40B4-BE49-F238E27FC236}">
                <a16:creationId xmlns:a16="http://schemas.microsoft.com/office/drawing/2014/main" id="{09849DB6-FDC0-648C-4C93-E58EDEFE3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78225" name="Text Box 17">
            <a:extLst>
              <a:ext uri="{FF2B5EF4-FFF2-40B4-BE49-F238E27FC236}">
                <a16:creationId xmlns:a16="http://schemas.microsoft.com/office/drawing/2014/main" id="{D4273E2B-DEE5-0BCB-FCA3-8953D76C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78226" name="Text Box 18">
            <a:extLst>
              <a:ext uri="{FF2B5EF4-FFF2-40B4-BE49-F238E27FC236}">
                <a16:creationId xmlns:a16="http://schemas.microsoft.com/office/drawing/2014/main" id="{B5A87F43-3F02-10FA-33E9-B2F9194F0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655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78227" name="Text Box 19">
            <a:extLst>
              <a:ext uri="{FF2B5EF4-FFF2-40B4-BE49-F238E27FC236}">
                <a16:creationId xmlns:a16="http://schemas.microsoft.com/office/drawing/2014/main" id="{2B9886D9-E861-FF6B-072E-0C3D64E1B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51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478228" name="Text Box 20">
            <a:extLst>
              <a:ext uri="{FF2B5EF4-FFF2-40B4-BE49-F238E27FC236}">
                <a16:creationId xmlns:a16="http://schemas.microsoft.com/office/drawing/2014/main" id="{1CD9442B-4ADF-4231-4111-794DA1BF9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9371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478229" name="Text Box 21">
            <a:extLst>
              <a:ext uri="{FF2B5EF4-FFF2-40B4-BE49-F238E27FC236}">
                <a16:creationId xmlns:a16="http://schemas.microsoft.com/office/drawing/2014/main" id="{40E554C2-EA05-76B5-8F7E-06D2F2BFF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478230" name="Text Box 22">
            <a:extLst>
              <a:ext uri="{FF2B5EF4-FFF2-40B4-BE49-F238E27FC236}">
                <a16:creationId xmlns:a16="http://schemas.microsoft.com/office/drawing/2014/main" id="{4FB79CA9-3003-69C5-7816-A2FF6377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879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hlink"/>
                </a:solidFill>
              </a:rPr>
              <a:t>a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8231" name="Text Box 23">
            <a:extLst>
              <a:ext uri="{FF2B5EF4-FFF2-40B4-BE49-F238E27FC236}">
                <a16:creationId xmlns:a16="http://schemas.microsoft.com/office/drawing/2014/main" id="{FE3F5255-BD9C-A41C-4D2D-4C8F49E2F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505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8232" name="Text Box 24">
            <a:extLst>
              <a:ext uri="{FF2B5EF4-FFF2-40B4-BE49-F238E27FC236}">
                <a16:creationId xmlns:a16="http://schemas.microsoft.com/office/drawing/2014/main" id="{86CD5A34-75AE-E704-2644-367CF951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2513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8233" name="Text Box 25">
            <a:extLst>
              <a:ext uri="{FF2B5EF4-FFF2-40B4-BE49-F238E27FC236}">
                <a16:creationId xmlns:a16="http://schemas.microsoft.com/office/drawing/2014/main" id="{09AA94B3-9FD2-BBCB-4867-961F3DC6C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9371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hlink"/>
                </a:solidFill>
              </a:rPr>
              <a:t>a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8234" name="Text Box 26">
            <a:extLst>
              <a:ext uri="{FF2B5EF4-FFF2-40B4-BE49-F238E27FC236}">
                <a16:creationId xmlns:a16="http://schemas.microsoft.com/office/drawing/2014/main" id="{2AE0D7A2-2561-4C7E-7E39-CB2BD4958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638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hlink"/>
                </a:solidFill>
              </a:rPr>
              <a:t>a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8235" name="Text Box 27">
            <a:extLst>
              <a:ext uri="{FF2B5EF4-FFF2-40B4-BE49-F238E27FC236}">
                <a16:creationId xmlns:a16="http://schemas.microsoft.com/office/drawing/2014/main" id="{7EB115E8-31D5-4B35-00AC-4C18454B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219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Final live_out</a:t>
            </a:r>
          </a:p>
        </p:txBody>
      </p:sp>
      <p:sp>
        <p:nvSpPr>
          <p:cNvPr id="478236" name="Line 28">
            <a:extLst>
              <a:ext uri="{FF2B5EF4-FFF2-40B4-BE49-F238E27FC236}">
                <a16:creationId xmlns:a16="http://schemas.microsoft.com/office/drawing/2014/main" id="{48369234-AD34-B183-0708-765CADA2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16764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37" name="Text Box 29">
            <a:extLst>
              <a:ext uri="{FF2B5EF4-FFF2-40B4-BE49-F238E27FC236}">
                <a16:creationId xmlns:a16="http://schemas.microsoft.com/office/drawing/2014/main" id="{FC62D1CF-E9BA-0A09-101E-85E4BDE9C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7753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1"/>
                </a:solidFill>
              </a:rPr>
              <a:t>c</a:t>
            </a:r>
            <a:r>
              <a:rPr lang="en-US" altLang="zh-CN" sz="2000"/>
              <a:t>}</a:t>
            </a:r>
          </a:p>
        </p:txBody>
      </p:sp>
      <p:sp>
        <p:nvSpPr>
          <p:cNvPr id="478238" name="Line 30">
            <a:extLst>
              <a:ext uri="{FF2B5EF4-FFF2-40B4-BE49-F238E27FC236}">
                <a16:creationId xmlns:a16="http://schemas.microsoft.com/office/drawing/2014/main" id="{BC89BC36-9726-CCB8-2B3B-5F674179B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81400"/>
            <a:ext cx="0" cy="137160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39" name="Text Box 31">
            <a:extLst>
              <a:ext uri="{FF2B5EF4-FFF2-40B4-BE49-F238E27FC236}">
                <a16:creationId xmlns:a16="http://schemas.microsoft.com/office/drawing/2014/main" id="{BA7FBBAF-C8FC-61DD-FB6B-4447C3ED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34000"/>
            <a:ext cx="3810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For any two variable x and y, if they are live simultaneously, then draw an (undirected) edge x-&gt;y.</a:t>
            </a:r>
          </a:p>
        </p:txBody>
      </p:sp>
      <p:sp>
        <p:nvSpPr>
          <p:cNvPr id="478240" name="Freeform 32">
            <a:extLst>
              <a:ext uri="{FF2B5EF4-FFF2-40B4-BE49-F238E27FC236}">
                <a16:creationId xmlns:a16="http://schemas.microsoft.com/office/drawing/2014/main" id="{A095AE95-A6B7-5E00-3B2F-E8673D577C4C}"/>
              </a:ext>
            </a:extLst>
          </p:cNvPr>
          <p:cNvSpPr>
            <a:spLocks/>
          </p:cNvSpPr>
          <p:nvPr/>
        </p:nvSpPr>
        <p:spPr bwMode="auto">
          <a:xfrm>
            <a:off x="7543800" y="2882900"/>
            <a:ext cx="965200" cy="3124200"/>
          </a:xfrm>
          <a:custGeom>
            <a:avLst/>
            <a:gdLst>
              <a:gd name="T0" fmla="*/ 48 w 608"/>
              <a:gd name="T1" fmla="*/ 1352 h 1968"/>
              <a:gd name="T2" fmla="*/ 96 w 608"/>
              <a:gd name="T3" fmla="*/ 1688 h 1968"/>
              <a:gd name="T4" fmla="*/ 336 w 608"/>
              <a:gd name="T5" fmla="*/ 1928 h 1968"/>
              <a:gd name="T6" fmla="*/ 480 w 608"/>
              <a:gd name="T7" fmla="*/ 1928 h 1968"/>
              <a:gd name="T8" fmla="*/ 528 w 608"/>
              <a:gd name="T9" fmla="*/ 1736 h 1968"/>
              <a:gd name="T10" fmla="*/ 576 w 608"/>
              <a:gd name="T11" fmla="*/ 1112 h 1968"/>
              <a:gd name="T12" fmla="*/ 576 w 608"/>
              <a:gd name="T13" fmla="*/ 392 h 1968"/>
              <a:gd name="T14" fmla="*/ 576 w 608"/>
              <a:gd name="T15" fmla="*/ 104 h 1968"/>
              <a:gd name="T16" fmla="*/ 384 w 608"/>
              <a:gd name="T17" fmla="*/ 8 h 1968"/>
              <a:gd name="T18" fmla="*/ 192 w 608"/>
              <a:gd name="T19" fmla="*/ 56 h 1968"/>
              <a:gd name="T20" fmla="*/ 0 w 608"/>
              <a:gd name="T21" fmla="*/ 296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8" h="1968">
                <a:moveTo>
                  <a:pt x="48" y="1352"/>
                </a:moveTo>
                <a:cubicBezTo>
                  <a:pt x="48" y="1472"/>
                  <a:pt x="48" y="1592"/>
                  <a:pt x="96" y="1688"/>
                </a:cubicBezTo>
                <a:cubicBezTo>
                  <a:pt x="144" y="1784"/>
                  <a:pt x="272" y="1888"/>
                  <a:pt x="336" y="1928"/>
                </a:cubicBezTo>
                <a:cubicBezTo>
                  <a:pt x="400" y="1968"/>
                  <a:pt x="448" y="1960"/>
                  <a:pt x="480" y="1928"/>
                </a:cubicBezTo>
                <a:cubicBezTo>
                  <a:pt x="512" y="1896"/>
                  <a:pt x="512" y="1872"/>
                  <a:pt x="528" y="1736"/>
                </a:cubicBezTo>
                <a:cubicBezTo>
                  <a:pt x="544" y="1600"/>
                  <a:pt x="568" y="1336"/>
                  <a:pt x="576" y="1112"/>
                </a:cubicBezTo>
                <a:cubicBezTo>
                  <a:pt x="584" y="888"/>
                  <a:pt x="576" y="560"/>
                  <a:pt x="576" y="392"/>
                </a:cubicBezTo>
                <a:cubicBezTo>
                  <a:pt x="576" y="224"/>
                  <a:pt x="608" y="168"/>
                  <a:pt x="576" y="104"/>
                </a:cubicBezTo>
                <a:cubicBezTo>
                  <a:pt x="544" y="40"/>
                  <a:pt x="448" y="16"/>
                  <a:pt x="384" y="8"/>
                </a:cubicBezTo>
                <a:cubicBezTo>
                  <a:pt x="320" y="0"/>
                  <a:pt x="256" y="8"/>
                  <a:pt x="192" y="56"/>
                </a:cubicBezTo>
                <a:cubicBezTo>
                  <a:pt x="128" y="104"/>
                  <a:pt x="32" y="256"/>
                  <a:pt x="0" y="296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41" name="Freeform 33">
            <a:extLst>
              <a:ext uri="{FF2B5EF4-FFF2-40B4-BE49-F238E27FC236}">
                <a16:creationId xmlns:a16="http://schemas.microsoft.com/office/drawing/2014/main" id="{58702B3E-FE62-035E-CF5C-34179EB90640}"/>
              </a:ext>
            </a:extLst>
          </p:cNvPr>
          <p:cNvSpPr>
            <a:spLocks/>
          </p:cNvSpPr>
          <p:nvPr/>
        </p:nvSpPr>
        <p:spPr bwMode="auto">
          <a:xfrm>
            <a:off x="6629400" y="1981200"/>
            <a:ext cx="533400" cy="4267200"/>
          </a:xfrm>
          <a:custGeom>
            <a:avLst/>
            <a:gdLst>
              <a:gd name="T0" fmla="*/ 288 w 336"/>
              <a:gd name="T1" fmla="*/ 0 h 2688"/>
              <a:gd name="T2" fmla="*/ 288 w 336"/>
              <a:gd name="T3" fmla="*/ 2160 h 2688"/>
              <a:gd name="T4" fmla="*/ 0 w 336"/>
              <a:gd name="T5" fmla="*/ 2688 h 2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2688">
                <a:moveTo>
                  <a:pt x="288" y="0"/>
                </a:moveTo>
                <a:cubicBezTo>
                  <a:pt x="312" y="856"/>
                  <a:pt x="336" y="1712"/>
                  <a:pt x="288" y="2160"/>
                </a:cubicBezTo>
                <a:cubicBezTo>
                  <a:pt x="240" y="2608"/>
                  <a:pt x="48" y="2600"/>
                  <a:pt x="0" y="2688"/>
                </a:cubicBezTo>
              </a:path>
            </a:pathLst>
          </a:cu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42" name="Freeform 34">
            <a:extLst>
              <a:ext uri="{FF2B5EF4-FFF2-40B4-BE49-F238E27FC236}">
                <a16:creationId xmlns:a16="http://schemas.microsoft.com/office/drawing/2014/main" id="{19221EAC-B090-AC67-DD74-C2A8D1D73B80}"/>
              </a:ext>
            </a:extLst>
          </p:cNvPr>
          <p:cNvSpPr>
            <a:spLocks/>
          </p:cNvSpPr>
          <p:nvPr/>
        </p:nvSpPr>
        <p:spPr bwMode="auto">
          <a:xfrm>
            <a:off x="7543800" y="1943100"/>
            <a:ext cx="1371600" cy="5041900"/>
          </a:xfrm>
          <a:custGeom>
            <a:avLst/>
            <a:gdLst>
              <a:gd name="T0" fmla="*/ 0 w 744"/>
              <a:gd name="T1" fmla="*/ 2376 h 3176"/>
              <a:gd name="T2" fmla="*/ 240 w 744"/>
              <a:gd name="T3" fmla="*/ 2856 h 3176"/>
              <a:gd name="T4" fmla="*/ 672 w 744"/>
              <a:gd name="T5" fmla="*/ 2760 h 3176"/>
              <a:gd name="T6" fmla="*/ 672 w 744"/>
              <a:gd name="T7" fmla="*/ 360 h 3176"/>
              <a:gd name="T8" fmla="*/ 288 w 744"/>
              <a:gd name="T9" fmla="*/ 600 h 3176"/>
              <a:gd name="T10" fmla="*/ 240 w 744"/>
              <a:gd name="T11" fmla="*/ 792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4" h="3176">
                <a:moveTo>
                  <a:pt x="0" y="2376"/>
                </a:moveTo>
                <a:cubicBezTo>
                  <a:pt x="64" y="2584"/>
                  <a:pt x="128" y="2792"/>
                  <a:pt x="240" y="2856"/>
                </a:cubicBezTo>
                <a:cubicBezTo>
                  <a:pt x="352" y="2920"/>
                  <a:pt x="600" y="3176"/>
                  <a:pt x="672" y="2760"/>
                </a:cubicBezTo>
                <a:cubicBezTo>
                  <a:pt x="744" y="2344"/>
                  <a:pt x="736" y="720"/>
                  <a:pt x="672" y="360"/>
                </a:cubicBezTo>
                <a:cubicBezTo>
                  <a:pt x="608" y="0"/>
                  <a:pt x="360" y="528"/>
                  <a:pt x="288" y="600"/>
                </a:cubicBezTo>
                <a:cubicBezTo>
                  <a:pt x="216" y="672"/>
                  <a:pt x="248" y="760"/>
                  <a:pt x="240" y="792"/>
                </a:cubicBezTo>
              </a:path>
            </a:pathLst>
          </a:cu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43" name="Line 35">
            <a:extLst>
              <a:ext uri="{FF2B5EF4-FFF2-40B4-BE49-F238E27FC236}">
                <a16:creationId xmlns:a16="http://schemas.microsoft.com/office/drawing/2014/main" id="{D5186628-504E-4333-1413-F8395A2BD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819400"/>
            <a:ext cx="0" cy="6096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44" name="Oval 36">
            <a:extLst>
              <a:ext uri="{FF2B5EF4-FFF2-40B4-BE49-F238E27FC236}">
                <a16:creationId xmlns:a16="http://schemas.microsoft.com/office/drawing/2014/main" id="{96E00DA4-42C2-FF53-129E-BC99880E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2860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478245" name="Oval 37">
            <a:extLst>
              <a:ext uri="{FF2B5EF4-FFF2-40B4-BE49-F238E27FC236}">
                <a16:creationId xmlns:a16="http://schemas.microsoft.com/office/drawing/2014/main" id="{7E3B7CEB-0519-C37C-4605-3232FF760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9624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478246" name="Oval 38">
            <a:extLst>
              <a:ext uri="{FF2B5EF4-FFF2-40B4-BE49-F238E27FC236}">
                <a16:creationId xmlns:a16="http://schemas.microsoft.com/office/drawing/2014/main" id="{86791AED-7A9C-5BC0-D194-071AEF0A9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38600"/>
            <a:ext cx="7620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478247" name="Line 39">
            <a:extLst>
              <a:ext uri="{FF2B5EF4-FFF2-40B4-BE49-F238E27FC236}">
                <a16:creationId xmlns:a16="http://schemas.microsoft.com/office/drawing/2014/main" id="{525FF998-2F09-A25F-9E40-2DC633197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895600"/>
            <a:ext cx="8382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8248" name="Line 40">
            <a:extLst>
              <a:ext uri="{FF2B5EF4-FFF2-40B4-BE49-F238E27FC236}">
                <a16:creationId xmlns:a16="http://schemas.microsoft.com/office/drawing/2014/main" id="{11104329-D37A-5CD3-6D79-2479C4FD8F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4196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839B9730-9466-7977-4B0D-5C76B72AD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Speeding-up the analysis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9F4E3D84-34D1-62EE-2FDF-67F1A8D3D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solidFill>
                  <a:schemeClr val="hlink"/>
                </a:solidFill>
              </a:rPr>
              <a:t>Ordering the nodes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chemeClr val="hlink"/>
                </a:solidFill>
              </a:rPr>
              <a:t>for liveness analysis: reverse top-sort order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chemeClr val="hlink"/>
                </a:solidFill>
              </a:rPr>
              <a:t>You do this in lab 5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Once a variable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Careful selection of set representation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Careful data structure engineering 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Say: bit-vector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solidFill>
                  <a:schemeClr val="hlink"/>
                </a:solidFill>
              </a:rPr>
              <a:t>Basic block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chemeClr val="hlink"/>
                </a:solidFill>
              </a:rPr>
              <a:t>You do this in lab 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0BFAC353-8FEE-76B9-F413-E0C0E631F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Basic Blocks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C5AFB3A8-95FC-ED87-EB4D-24A5B58B4C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Step 1: calculate </a:t>
            </a:r>
            <a:r>
              <a:rPr lang="en-US" altLang="zh-CN" sz="2800">
                <a:solidFill>
                  <a:schemeClr val="folHlink"/>
                </a:solidFill>
              </a:rPr>
              <a:t>def </a:t>
            </a:r>
            <a:r>
              <a:rPr lang="en-US" altLang="zh-CN" sz="2800"/>
              <a:t>and </a:t>
            </a:r>
            <a:r>
              <a:rPr lang="en-US" altLang="zh-CN" sz="2800">
                <a:solidFill>
                  <a:schemeClr val="folHlink"/>
                </a:solidFill>
              </a:rPr>
              <a:t>use</a:t>
            </a:r>
            <a:r>
              <a:rPr lang="en-US" altLang="zh-CN" sz="2800"/>
              <a:t> for each basic block </a:t>
            </a:r>
            <a:r>
              <a:rPr lang="en-US" altLang="zh-CN" sz="2800">
                <a:solidFill>
                  <a:schemeClr val="folHlink"/>
                </a:solidFill>
              </a:rPr>
              <a:t>b</a:t>
            </a:r>
          </a:p>
          <a:p>
            <a:pPr lvl="1"/>
            <a:r>
              <a:rPr lang="en-US" altLang="zh-CN" sz="2400"/>
              <a:t>one pass backward calculation</a:t>
            </a:r>
          </a:p>
          <a:p>
            <a:r>
              <a:rPr lang="en-US" altLang="zh-CN" sz="2800"/>
              <a:t>Step 2: do liveness analysis on each block</a:t>
            </a:r>
          </a:p>
          <a:p>
            <a:pPr lvl="1"/>
            <a:r>
              <a:rPr lang="en-US" altLang="zh-CN" sz="2400"/>
              <a:t>just as discussed above</a:t>
            </a:r>
          </a:p>
          <a:p>
            <a:r>
              <a:rPr lang="en-US" altLang="zh-CN" sz="2800"/>
              <a:t>Step 3: calculate liveness information for each statement in each block</a:t>
            </a:r>
          </a:p>
          <a:p>
            <a:pPr lvl="1"/>
            <a:r>
              <a:rPr lang="en-US" altLang="zh-CN" sz="2400"/>
              <a:t>one pass backward calculation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9FEE9698-9D02-A52D-B599-5239749DD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graphicFrame>
        <p:nvGraphicFramePr>
          <p:cNvPr id="457890" name="Group 162">
            <a:extLst>
              <a:ext uri="{FF2B5EF4-FFF2-40B4-BE49-F238E27FC236}">
                <a16:creationId xmlns:a16="http://schemas.microsoft.com/office/drawing/2014/main" id="{37EF7E1E-DA4C-E4F1-46CD-ACCA8D57B75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52400" y="1981200"/>
          <a:ext cx="5791200" cy="1581150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3545992394"/>
                    </a:ext>
                  </a:extLst>
                </a:gridCol>
                <a:gridCol w="960438">
                  <a:extLst>
                    <a:ext uri="{9D8B030D-6E8A-4147-A177-3AD203B41FA5}">
                      <a16:colId xmlns:a16="http://schemas.microsoft.com/office/drawing/2014/main" val="2900116812"/>
                    </a:ext>
                  </a:extLst>
                </a:gridCol>
                <a:gridCol w="1373187">
                  <a:extLst>
                    <a:ext uri="{9D8B030D-6E8A-4147-A177-3AD203B41FA5}">
                      <a16:colId xmlns:a16="http://schemas.microsoft.com/office/drawing/2014/main" val="954444094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1401580832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3867696773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out/in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out/in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out/in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out/in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498489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56734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 {a,c}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{a,c} {a,c}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{a,c} {a,c}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28160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{a,c} 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{a,c}{c}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{a,c} 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138179"/>
                  </a:ext>
                </a:extLst>
              </a:tr>
            </a:tbl>
          </a:graphicData>
        </a:graphic>
      </p:graphicFrame>
      <p:sp>
        <p:nvSpPr>
          <p:cNvPr id="457797" name="Rectangle 69">
            <a:extLst>
              <a:ext uri="{FF2B5EF4-FFF2-40B4-BE49-F238E27FC236}">
                <a16:creationId xmlns:a16="http://schemas.microsoft.com/office/drawing/2014/main" id="{CDE6BB71-533E-F869-DCE7-DB08859D3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57798" name="Rectangle 70">
            <a:extLst>
              <a:ext uri="{FF2B5EF4-FFF2-40B4-BE49-F238E27FC236}">
                <a16:creationId xmlns:a16="http://schemas.microsoft.com/office/drawing/2014/main" id="{A5FD2C71-96D8-F890-5FE6-C3D1992FF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b * 2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57802" name="Rectangle 74">
            <a:extLst>
              <a:ext uri="{FF2B5EF4-FFF2-40B4-BE49-F238E27FC236}">
                <a16:creationId xmlns:a16="http://schemas.microsoft.com/office/drawing/2014/main" id="{D0243830-0520-AD75-0D82-0FD6D398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57803" name="Line 75">
            <a:extLst>
              <a:ext uri="{FF2B5EF4-FFF2-40B4-BE49-F238E27FC236}">
                <a16:creationId xmlns:a16="http://schemas.microsoft.com/office/drawing/2014/main" id="{4A0A4ED8-C942-D6F0-92C5-F3F848040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804" name="Line 76">
            <a:extLst>
              <a:ext uri="{FF2B5EF4-FFF2-40B4-BE49-F238E27FC236}">
                <a16:creationId xmlns:a16="http://schemas.microsoft.com/office/drawing/2014/main" id="{54600B09-AEB1-3F90-6DC1-BF01252FA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808" name="Line 80">
            <a:extLst>
              <a:ext uri="{FF2B5EF4-FFF2-40B4-BE49-F238E27FC236}">
                <a16:creationId xmlns:a16="http://schemas.microsoft.com/office/drawing/2014/main" id="{B636450C-456E-E906-0FE1-6463CADC4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809" name="Freeform 81">
            <a:extLst>
              <a:ext uri="{FF2B5EF4-FFF2-40B4-BE49-F238E27FC236}">
                <a16:creationId xmlns:a16="http://schemas.microsoft.com/office/drawing/2014/main" id="{B37D7180-FF27-3728-4F65-EE0A271F3ACC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810" name="Text Box 82">
            <a:extLst>
              <a:ext uri="{FF2B5EF4-FFF2-40B4-BE49-F238E27FC236}">
                <a16:creationId xmlns:a16="http://schemas.microsoft.com/office/drawing/2014/main" id="{F28DEFB2-FCB3-8C2A-298A-020B64550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57811" name="Text Box 83">
            <a:extLst>
              <a:ext uri="{FF2B5EF4-FFF2-40B4-BE49-F238E27FC236}">
                <a16:creationId xmlns:a16="http://schemas.microsoft.com/office/drawing/2014/main" id="{C3ADA23B-2F40-3B43-A00C-D6331529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57815" name="Text Box 87">
            <a:extLst>
              <a:ext uri="{FF2B5EF4-FFF2-40B4-BE49-F238E27FC236}">
                <a16:creationId xmlns:a16="http://schemas.microsoft.com/office/drawing/2014/main" id="{1B738247-F6B8-57EC-BC33-9474AB19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graphicFrame>
        <p:nvGraphicFramePr>
          <p:cNvPr id="457859" name="Group 131">
            <a:extLst>
              <a:ext uri="{FF2B5EF4-FFF2-40B4-BE49-F238E27FC236}">
                <a16:creationId xmlns:a16="http://schemas.microsoft.com/office/drawing/2014/main" id="{DC007880-B478-811D-2E4F-B8C133FB48B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81000" y="5562600"/>
          <a:ext cx="3124200" cy="1185863"/>
        </p:xfrm>
        <a:graphic>
          <a:graphicData uri="http://schemas.openxmlformats.org/drawingml/2006/table">
            <a:tbl>
              <a:tblPr/>
              <a:tblGrid>
                <a:gridCol w="947738">
                  <a:extLst>
                    <a:ext uri="{9D8B030D-6E8A-4147-A177-3AD203B41FA5}">
                      <a16:colId xmlns:a16="http://schemas.microsoft.com/office/drawing/2014/main" val="1796955098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894004005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065349447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3199797008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165000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{a,b,c}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844388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08765"/>
                  </a:ext>
                </a:extLst>
              </a:tr>
            </a:tbl>
          </a:graphicData>
        </a:graphic>
      </p:graphicFrame>
      <p:sp>
        <p:nvSpPr>
          <p:cNvPr id="457860" name="Line 132">
            <a:extLst>
              <a:ext uri="{FF2B5EF4-FFF2-40B4-BE49-F238E27FC236}">
                <a16:creationId xmlns:a16="http://schemas.microsoft.com/office/drawing/2014/main" id="{9A0CCFE1-AE72-66F0-E8F8-0604D473A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61722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861" name="Text Box 133">
            <a:extLst>
              <a:ext uri="{FF2B5EF4-FFF2-40B4-BE49-F238E27FC236}">
                <a16:creationId xmlns:a16="http://schemas.microsoft.com/office/drawing/2014/main" id="{D9FE6272-CBC8-A813-C5D1-B4BB34EF8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2286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This set does NOT contain variable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. Why?</a:t>
            </a:r>
          </a:p>
        </p:txBody>
      </p:sp>
      <p:sp>
        <p:nvSpPr>
          <p:cNvPr id="457863" name="Line 135">
            <a:extLst>
              <a:ext uri="{FF2B5EF4-FFF2-40B4-BE49-F238E27FC236}">
                <a16:creationId xmlns:a16="http://schemas.microsoft.com/office/drawing/2014/main" id="{F1433503-37BC-DC26-6A9F-6DA915C7BF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" y="3581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864" name="Text Box 136">
            <a:extLst>
              <a:ext uri="{FF2B5EF4-FFF2-40B4-BE49-F238E27FC236}">
                <a16:creationId xmlns:a16="http://schemas.microsoft.com/office/drawing/2014/main" id="{56AE16B2-370B-7B2F-6BC1-90207DD59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Blocks are reverse topo-sort ordered</a:t>
            </a:r>
          </a:p>
        </p:txBody>
      </p:sp>
      <p:sp>
        <p:nvSpPr>
          <p:cNvPr id="457891" name="Text Box 163">
            <a:extLst>
              <a:ext uri="{FF2B5EF4-FFF2-40B4-BE49-F238E27FC236}">
                <a16:creationId xmlns:a16="http://schemas.microsoft.com/office/drawing/2014/main" id="{0A04A022-AEBF-8257-8B88-C62767D76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838200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live_out for each block</a:t>
            </a:r>
          </a:p>
        </p:txBody>
      </p:sp>
      <p:sp>
        <p:nvSpPr>
          <p:cNvPr id="457892" name="Line 164">
            <a:extLst>
              <a:ext uri="{FF2B5EF4-FFF2-40B4-BE49-F238E27FC236}">
                <a16:creationId xmlns:a16="http://schemas.microsoft.com/office/drawing/2014/main" id="{0AF7DBB1-46DB-0A68-A3B9-D428CE2C4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15240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7893" name="Text Box 165">
            <a:extLst>
              <a:ext uri="{FF2B5EF4-FFF2-40B4-BE49-F238E27FC236}">
                <a16:creationId xmlns:a16="http://schemas.microsoft.com/office/drawing/2014/main" id="{FD815210-12B5-5F94-FD78-C2F514563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819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{a,c}</a:t>
            </a:r>
          </a:p>
        </p:txBody>
      </p:sp>
      <p:sp>
        <p:nvSpPr>
          <p:cNvPr id="457894" name="Text Box 166">
            <a:extLst>
              <a:ext uri="{FF2B5EF4-FFF2-40B4-BE49-F238E27FC236}">
                <a16:creationId xmlns:a16="http://schemas.microsoft.com/office/drawing/2014/main" id="{B35EB25B-63B0-2D85-D2EA-78F1CE643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486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{a,c}</a:t>
            </a:r>
          </a:p>
        </p:txBody>
      </p:sp>
      <p:sp>
        <p:nvSpPr>
          <p:cNvPr id="457895" name="Text Box 167">
            <a:extLst>
              <a:ext uri="{FF2B5EF4-FFF2-40B4-BE49-F238E27FC236}">
                <a16:creationId xmlns:a16="http://schemas.microsoft.com/office/drawing/2014/main" id="{891F306C-2DEA-6301-1BDC-652D454E6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{}</a:t>
            </a:r>
          </a:p>
        </p:txBody>
      </p:sp>
      <p:sp>
        <p:nvSpPr>
          <p:cNvPr id="457896" name="Text Box 168">
            <a:extLst>
              <a:ext uri="{FF2B5EF4-FFF2-40B4-BE49-F238E27FC236}">
                <a16:creationId xmlns:a16="http://schemas.microsoft.com/office/drawing/2014/main" id="{74086E24-FBA4-E3B9-D075-86ECFD47E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419600"/>
            <a:ext cx="3048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Backward calculation of live_out for each statement.</a:t>
            </a:r>
          </a:p>
        </p:txBody>
      </p:sp>
      <p:sp>
        <p:nvSpPr>
          <p:cNvPr id="457900" name="Text Box 172">
            <a:extLst>
              <a:ext uri="{FF2B5EF4-FFF2-40B4-BE49-F238E27FC236}">
                <a16:creationId xmlns:a16="http://schemas.microsoft.com/office/drawing/2014/main" id="{D6EE4D80-2DB5-EB59-5B92-B1C92C00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572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{a,c}</a:t>
            </a:r>
          </a:p>
        </p:txBody>
      </p:sp>
      <p:sp>
        <p:nvSpPr>
          <p:cNvPr id="457901" name="Text Box 173">
            <a:extLst>
              <a:ext uri="{FF2B5EF4-FFF2-40B4-BE49-F238E27FC236}">
                <a16:creationId xmlns:a16="http://schemas.microsoft.com/office/drawing/2014/main" id="{EC7765CF-8184-C698-1D21-57755003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2513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{b,c}</a:t>
            </a:r>
          </a:p>
        </p:txBody>
      </p:sp>
      <p:sp>
        <p:nvSpPr>
          <p:cNvPr id="457902" name="Text Box 174">
            <a:extLst>
              <a:ext uri="{FF2B5EF4-FFF2-40B4-BE49-F238E27FC236}">
                <a16:creationId xmlns:a16="http://schemas.microsoft.com/office/drawing/2014/main" id="{B04BAB38-EE71-5C22-087A-054F12EEE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9465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{b,c}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5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5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5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861" grpId="0"/>
      <p:bldP spid="457864" grpId="0"/>
      <p:bldP spid="457891" grpId="0"/>
      <p:bldP spid="457893" grpId="0"/>
      <p:bldP spid="457894" grpId="0"/>
      <p:bldP spid="457895" grpId="0"/>
      <p:bldP spid="457896" grpId="0"/>
      <p:bldP spid="457900" grpId="0"/>
      <p:bldP spid="457901" grpId="0"/>
      <p:bldP spid="4579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63E98A27-0EE6-5ED5-1FE5-DF8B5D297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60803" name="Rectangle 3">
            <a:extLst>
              <a:ext uri="{FF2B5EF4-FFF2-40B4-BE49-F238E27FC236}">
                <a16:creationId xmlns:a16="http://schemas.microsoft.com/office/drawing/2014/main" id="{CB8EC787-69DF-CCD2-0CB8-20858D01B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Reaching Definition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1AB76F02-5B70-7F3D-7B3E-3D22A248F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Front End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7F38DF0A-7A18-6A2C-9589-16B09B198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565" name="AutoShape 5">
            <a:extLst>
              <a:ext uri="{FF2B5EF4-FFF2-40B4-BE49-F238E27FC236}">
                <a16:creationId xmlns:a16="http://schemas.microsoft.com/office/drawing/2014/main" id="{97D859F6-D121-A1E6-131D-710557F5A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194566" name="AutoShape 6">
            <a:extLst>
              <a:ext uri="{FF2B5EF4-FFF2-40B4-BE49-F238E27FC236}">
                <a16:creationId xmlns:a16="http://schemas.microsoft.com/office/drawing/2014/main" id="{8D806126-F41E-5E15-BCFE-728FABF31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194567" name="AutoShape 7">
            <a:extLst>
              <a:ext uri="{FF2B5EF4-FFF2-40B4-BE49-F238E27FC236}">
                <a16:creationId xmlns:a16="http://schemas.microsoft.com/office/drawing/2014/main" id="{DA90F297-EAB2-F383-CB41-6BDEF22B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194568" name="AutoShape 8">
            <a:extLst>
              <a:ext uri="{FF2B5EF4-FFF2-40B4-BE49-F238E27FC236}">
                <a16:creationId xmlns:a16="http://schemas.microsoft.com/office/drawing/2014/main" id="{F887FBF6-ECE9-0CC1-EF24-693747D78E0B}"/>
              </a:ext>
            </a:extLst>
          </p:cNvPr>
          <p:cNvCxnSpPr>
            <a:cxnSpLocks noChangeShapeType="1"/>
            <a:stCxn id="194565" idx="3"/>
            <a:endCxn id="194567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69" name="AutoShape 9">
            <a:extLst>
              <a:ext uri="{FF2B5EF4-FFF2-40B4-BE49-F238E27FC236}">
                <a16:creationId xmlns:a16="http://schemas.microsoft.com/office/drawing/2014/main" id="{34EF544A-5E7E-AFF0-C82A-E29B601E102C}"/>
              </a:ext>
            </a:extLst>
          </p:cNvPr>
          <p:cNvCxnSpPr>
            <a:cxnSpLocks noChangeShapeType="1"/>
            <a:stCxn id="194570" idx="3"/>
            <a:endCxn id="194566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70" name="AutoShape 10">
            <a:extLst>
              <a:ext uri="{FF2B5EF4-FFF2-40B4-BE49-F238E27FC236}">
                <a16:creationId xmlns:a16="http://schemas.microsoft.com/office/drawing/2014/main" id="{9E774013-EC31-590C-6C87-8D222D4DF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194571" name="AutoShape 11">
            <a:extLst>
              <a:ext uri="{FF2B5EF4-FFF2-40B4-BE49-F238E27FC236}">
                <a16:creationId xmlns:a16="http://schemas.microsoft.com/office/drawing/2014/main" id="{FC308DC6-0ED7-FE4E-6741-DAB27CA24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194572" name="AutoShape 12">
            <a:extLst>
              <a:ext uri="{FF2B5EF4-FFF2-40B4-BE49-F238E27FC236}">
                <a16:creationId xmlns:a16="http://schemas.microsoft.com/office/drawing/2014/main" id="{12BC51BE-77B2-41F7-D74F-2A7197B4E20A}"/>
              </a:ext>
            </a:extLst>
          </p:cNvPr>
          <p:cNvCxnSpPr>
            <a:cxnSpLocks noChangeShapeType="1"/>
            <a:stCxn id="194567" idx="3"/>
            <a:endCxn id="194571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73" name="AutoShape 13">
            <a:extLst>
              <a:ext uri="{FF2B5EF4-FFF2-40B4-BE49-F238E27FC236}">
                <a16:creationId xmlns:a16="http://schemas.microsoft.com/office/drawing/2014/main" id="{694F8892-2A28-4259-E26A-45975603D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194574" name="AutoShape 14">
            <a:extLst>
              <a:ext uri="{FF2B5EF4-FFF2-40B4-BE49-F238E27FC236}">
                <a16:creationId xmlns:a16="http://schemas.microsoft.com/office/drawing/2014/main" id="{11E7840E-3EE3-52C9-5639-2B7ECE4D0E14}"/>
              </a:ext>
            </a:extLst>
          </p:cNvPr>
          <p:cNvCxnSpPr>
            <a:cxnSpLocks noChangeShapeType="1"/>
            <a:stCxn id="194575" idx="3"/>
            <a:endCxn id="194573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575" name="AutoShape 15">
            <a:extLst>
              <a:ext uri="{FF2B5EF4-FFF2-40B4-BE49-F238E27FC236}">
                <a16:creationId xmlns:a16="http://schemas.microsoft.com/office/drawing/2014/main" id="{FD195280-7869-A98F-77F6-08680311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194576" name="AutoShape 16">
            <a:extLst>
              <a:ext uri="{FF2B5EF4-FFF2-40B4-BE49-F238E27FC236}">
                <a16:creationId xmlns:a16="http://schemas.microsoft.com/office/drawing/2014/main" id="{63F9CED0-9A9A-6FEF-C877-EE388FB7A628}"/>
              </a:ext>
            </a:extLst>
          </p:cNvPr>
          <p:cNvCxnSpPr>
            <a:cxnSpLocks noChangeShapeType="1"/>
            <a:stCxn id="194571" idx="3"/>
            <a:endCxn id="194570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577" name="AutoShape 17">
            <a:extLst>
              <a:ext uri="{FF2B5EF4-FFF2-40B4-BE49-F238E27FC236}">
                <a16:creationId xmlns:a16="http://schemas.microsoft.com/office/drawing/2014/main" id="{014A2F31-0F5B-1C5D-0970-2B8D096E92AE}"/>
              </a:ext>
            </a:extLst>
          </p:cNvPr>
          <p:cNvCxnSpPr>
            <a:cxnSpLocks noChangeShapeType="1"/>
            <a:stCxn id="194566" idx="3"/>
            <a:endCxn id="194575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C54158A3-2C5D-C29F-DD2A-A4C85D8CE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Reaching Definition</a:t>
            </a:r>
          </a:p>
        </p:txBody>
      </p:sp>
      <p:sp>
        <p:nvSpPr>
          <p:cNvPr id="461859" name="Rectangle 35">
            <a:extLst>
              <a:ext uri="{FF2B5EF4-FFF2-40B4-BE49-F238E27FC236}">
                <a16:creationId xmlns:a16="http://schemas.microsoft.com/office/drawing/2014/main" id="{727D5896-F38A-915A-7E83-C379A2D1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61860" name="Rectangle 36">
            <a:extLst>
              <a:ext uri="{FF2B5EF4-FFF2-40B4-BE49-F238E27FC236}">
                <a16:creationId xmlns:a16="http://schemas.microsoft.com/office/drawing/2014/main" id="{38A38F3D-571D-EFCE-7D14-3959BF4D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b * 2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61861" name="Rectangle 37">
            <a:extLst>
              <a:ext uri="{FF2B5EF4-FFF2-40B4-BE49-F238E27FC236}">
                <a16:creationId xmlns:a16="http://schemas.microsoft.com/office/drawing/2014/main" id="{2A562C91-E04D-601A-8E82-DA889678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61862" name="Line 38">
            <a:extLst>
              <a:ext uri="{FF2B5EF4-FFF2-40B4-BE49-F238E27FC236}">
                <a16:creationId xmlns:a16="http://schemas.microsoft.com/office/drawing/2014/main" id="{52713FCD-1548-1951-E58B-A7D46392D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63" name="Line 39">
            <a:extLst>
              <a:ext uri="{FF2B5EF4-FFF2-40B4-BE49-F238E27FC236}">
                <a16:creationId xmlns:a16="http://schemas.microsoft.com/office/drawing/2014/main" id="{A73D0011-7D3B-5884-C9D4-933C69906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64" name="Line 40">
            <a:extLst>
              <a:ext uri="{FF2B5EF4-FFF2-40B4-BE49-F238E27FC236}">
                <a16:creationId xmlns:a16="http://schemas.microsoft.com/office/drawing/2014/main" id="{43BF5272-9577-83B5-BF4A-8128D455C0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65" name="Freeform 41">
            <a:extLst>
              <a:ext uri="{FF2B5EF4-FFF2-40B4-BE49-F238E27FC236}">
                <a16:creationId xmlns:a16="http://schemas.microsoft.com/office/drawing/2014/main" id="{BE74CB3A-4D1C-CF6F-0444-E2EAA43B3D26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866" name="Text Box 42">
            <a:extLst>
              <a:ext uri="{FF2B5EF4-FFF2-40B4-BE49-F238E27FC236}">
                <a16:creationId xmlns:a16="http://schemas.microsoft.com/office/drawing/2014/main" id="{1A232654-F3C3-8C97-0642-ED9AF29C7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61867" name="Text Box 43">
            <a:extLst>
              <a:ext uri="{FF2B5EF4-FFF2-40B4-BE49-F238E27FC236}">
                <a16:creationId xmlns:a16="http://schemas.microsoft.com/office/drawing/2014/main" id="{9BC7AF2F-027D-D9F5-8871-59C01FC2F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61868" name="Text Box 44">
            <a:extLst>
              <a:ext uri="{FF2B5EF4-FFF2-40B4-BE49-F238E27FC236}">
                <a16:creationId xmlns:a16="http://schemas.microsoft.com/office/drawing/2014/main" id="{54E71E69-3D89-FE9E-B31C-29CDF5EAD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61892" name="Text Box 68">
            <a:extLst>
              <a:ext uri="{FF2B5EF4-FFF2-40B4-BE49-F238E27FC236}">
                <a16:creationId xmlns:a16="http://schemas.microsoft.com/office/drawing/2014/main" id="{60F4615C-5065-4032-B75F-2472693C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91000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E.g., can we substitute the variable </a:t>
            </a:r>
            <a:r>
              <a:rPr lang="en-US" altLang="zh-CN" sz="2000" i="1"/>
              <a:t>a </a:t>
            </a:r>
            <a:r>
              <a:rPr lang="en-US" altLang="zh-CN" sz="2000"/>
              <a:t>with 0?</a:t>
            </a:r>
          </a:p>
        </p:txBody>
      </p:sp>
      <p:sp>
        <p:nvSpPr>
          <p:cNvPr id="461900" name="Text Box 76">
            <a:extLst>
              <a:ext uri="{FF2B5EF4-FFF2-40B4-BE49-F238E27FC236}">
                <a16:creationId xmlns:a16="http://schemas.microsoft.com/office/drawing/2014/main" id="{2546C36D-F521-7A2F-7964-703C90FFA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5486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The problem: at any program point, we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d like to know where the value of a variable x is defined.</a:t>
            </a:r>
          </a:p>
        </p:txBody>
      </p:sp>
      <p:sp>
        <p:nvSpPr>
          <p:cNvPr id="461906" name="Line 82">
            <a:extLst>
              <a:ext uri="{FF2B5EF4-FFF2-40B4-BE49-F238E27FC236}">
                <a16:creationId xmlns:a16="http://schemas.microsoft.com/office/drawing/2014/main" id="{74675F9D-AA3C-163A-58B0-D446EECFD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114800"/>
            <a:ext cx="2133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907" name="AutoShape 83">
            <a:extLst>
              <a:ext uri="{FF2B5EF4-FFF2-40B4-BE49-F238E27FC236}">
                <a16:creationId xmlns:a16="http://schemas.microsoft.com/office/drawing/2014/main" id="{D25C2510-7E0D-6DE4-B576-52BF3117A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08" name="AutoShape 84">
            <a:extLst>
              <a:ext uri="{FF2B5EF4-FFF2-40B4-BE49-F238E27FC236}">
                <a16:creationId xmlns:a16="http://schemas.microsoft.com/office/drawing/2014/main" id="{549D9262-E328-2B1C-AEB3-5E046226B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495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09" name="Freeform 85">
            <a:extLst>
              <a:ext uri="{FF2B5EF4-FFF2-40B4-BE49-F238E27FC236}">
                <a16:creationId xmlns:a16="http://schemas.microsoft.com/office/drawing/2014/main" id="{8F8621FA-0CDB-8888-D322-03FFCBAB7865}"/>
              </a:ext>
            </a:extLst>
          </p:cNvPr>
          <p:cNvSpPr>
            <a:spLocks/>
          </p:cNvSpPr>
          <p:nvPr/>
        </p:nvSpPr>
        <p:spPr bwMode="auto">
          <a:xfrm>
            <a:off x="7543800" y="2819400"/>
            <a:ext cx="571500" cy="1066800"/>
          </a:xfrm>
          <a:custGeom>
            <a:avLst/>
            <a:gdLst>
              <a:gd name="T0" fmla="*/ 208 w 360"/>
              <a:gd name="T1" fmla="*/ 672 h 672"/>
              <a:gd name="T2" fmla="*/ 16 w 360"/>
              <a:gd name="T3" fmla="*/ 480 h 672"/>
              <a:gd name="T4" fmla="*/ 304 w 360"/>
              <a:gd name="T5" fmla="*/ 336 h 672"/>
              <a:gd name="T6" fmla="*/ 352 w 360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0" h="672">
                <a:moveTo>
                  <a:pt x="208" y="672"/>
                </a:moveTo>
                <a:cubicBezTo>
                  <a:pt x="104" y="604"/>
                  <a:pt x="0" y="536"/>
                  <a:pt x="16" y="480"/>
                </a:cubicBezTo>
                <a:cubicBezTo>
                  <a:pt x="32" y="424"/>
                  <a:pt x="248" y="416"/>
                  <a:pt x="304" y="336"/>
                </a:cubicBezTo>
                <a:cubicBezTo>
                  <a:pt x="360" y="256"/>
                  <a:pt x="344" y="56"/>
                  <a:pt x="352" y="0"/>
                </a:cubicBezTo>
              </a:path>
            </a:pathLst>
          </a:cu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910" name="Text Box 86">
            <a:extLst>
              <a:ext uri="{FF2B5EF4-FFF2-40B4-BE49-F238E27FC236}">
                <a16:creationId xmlns:a16="http://schemas.microsoft.com/office/drawing/2014/main" id="{06915560-BCD8-A56D-F54E-939287EDF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65725"/>
            <a:ext cx="1981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If so, we are doing the so-called </a:t>
            </a:r>
            <a:r>
              <a:rPr lang="en-US" altLang="zh-CN" sz="2000">
                <a:solidFill>
                  <a:schemeClr val="folHlink"/>
                </a:solidFill>
              </a:rPr>
              <a:t>constant propagation </a:t>
            </a:r>
            <a:r>
              <a:rPr lang="en-US" altLang="zh-CN" sz="2000"/>
              <a:t>optimization.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92" grpId="0"/>
      <p:bldP spid="4619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>
            <a:extLst>
              <a:ext uri="{FF2B5EF4-FFF2-40B4-BE49-F238E27FC236}">
                <a16:creationId xmlns:a16="http://schemas.microsoft.com/office/drawing/2014/main" id="{3AC2A533-F07C-3726-76B3-F38CC9767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462851" name="Rectangle 3">
            <a:extLst>
              <a:ext uri="{FF2B5EF4-FFF2-40B4-BE49-F238E27FC236}">
                <a16:creationId xmlns:a16="http://schemas.microsoft.com/office/drawing/2014/main" id="{D031849F-8E6F-E74A-332B-E1D3D158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62852" name="Rectangle 4">
            <a:extLst>
              <a:ext uri="{FF2B5EF4-FFF2-40B4-BE49-F238E27FC236}">
                <a16:creationId xmlns:a16="http://schemas.microsoft.com/office/drawing/2014/main" id="{107FBDBD-D26A-CE9B-614A-397FE69A8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b * 2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62853" name="Rectangle 5">
            <a:extLst>
              <a:ext uri="{FF2B5EF4-FFF2-40B4-BE49-F238E27FC236}">
                <a16:creationId xmlns:a16="http://schemas.microsoft.com/office/drawing/2014/main" id="{B0AD9133-3082-1434-DE94-BA6923EA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62854" name="Line 6">
            <a:extLst>
              <a:ext uri="{FF2B5EF4-FFF2-40B4-BE49-F238E27FC236}">
                <a16:creationId xmlns:a16="http://schemas.microsoft.com/office/drawing/2014/main" id="{D6C1FE81-B7B6-05B9-D087-14D3BFDE5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55" name="Line 7">
            <a:extLst>
              <a:ext uri="{FF2B5EF4-FFF2-40B4-BE49-F238E27FC236}">
                <a16:creationId xmlns:a16="http://schemas.microsoft.com/office/drawing/2014/main" id="{C256E018-BAA8-92B0-5927-90675C012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56" name="Line 8">
            <a:extLst>
              <a:ext uri="{FF2B5EF4-FFF2-40B4-BE49-F238E27FC236}">
                <a16:creationId xmlns:a16="http://schemas.microsoft.com/office/drawing/2014/main" id="{FB578A8B-0ACA-41D7-564E-B7BCDE70C7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57" name="Freeform 9">
            <a:extLst>
              <a:ext uri="{FF2B5EF4-FFF2-40B4-BE49-F238E27FC236}">
                <a16:creationId xmlns:a16="http://schemas.microsoft.com/office/drawing/2014/main" id="{2016B534-AD52-DFDC-8A91-61FB7BB84868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858" name="Text Box 10">
            <a:extLst>
              <a:ext uri="{FF2B5EF4-FFF2-40B4-BE49-F238E27FC236}">
                <a16:creationId xmlns:a16="http://schemas.microsoft.com/office/drawing/2014/main" id="{CFF78921-7EEA-8DAB-B733-7C332D501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62859" name="Text Box 11">
            <a:extLst>
              <a:ext uri="{FF2B5EF4-FFF2-40B4-BE49-F238E27FC236}">
                <a16:creationId xmlns:a16="http://schemas.microsoft.com/office/drawing/2014/main" id="{16396C48-3DA7-E46B-76D1-C8483E5A0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62860" name="Text Box 12">
            <a:extLst>
              <a:ext uri="{FF2B5EF4-FFF2-40B4-BE49-F238E27FC236}">
                <a16:creationId xmlns:a16="http://schemas.microsoft.com/office/drawing/2014/main" id="{D94FA859-F551-3D1C-4862-26690813C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62862" name="Text Box 14">
            <a:extLst>
              <a:ext uri="{FF2B5EF4-FFF2-40B4-BE49-F238E27FC236}">
                <a16:creationId xmlns:a16="http://schemas.microsoft.com/office/drawing/2014/main" id="{36B5C120-A00D-3CFD-AC41-AB953372E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5486400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Number each </a:t>
            </a:r>
            <a:r>
              <a:rPr lang="en-US" altLang="zh-CN" sz="2800" i="1">
                <a:solidFill>
                  <a:schemeClr val="folHlink"/>
                </a:solidFill>
              </a:rPr>
              <a:t>definition</a:t>
            </a:r>
            <a:r>
              <a:rPr lang="en-US" altLang="zh-CN" sz="2800"/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Here we number the four definition with 5, 6, 7, 8, which have no special meaning, just: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1. they are different from the block 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number, and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2. they are all unique.)</a:t>
            </a:r>
          </a:p>
        </p:txBody>
      </p:sp>
      <p:sp>
        <p:nvSpPr>
          <p:cNvPr id="462866" name="Text Box 18">
            <a:extLst>
              <a:ext uri="{FF2B5EF4-FFF2-40B4-BE49-F238E27FC236}">
                <a16:creationId xmlns:a16="http://schemas.microsoft.com/office/drawing/2014/main" id="{5CC33C9B-63BC-9D06-F633-CBC83825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14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5:</a:t>
            </a:r>
          </a:p>
        </p:txBody>
      </p:sp>
      <p:sp>
        <p:nvSpPr>
          <p:cNvPr id="462867" name="Text Box 19">
            <a:extLst>
              <a:ext uri="{FF2B5EF4-FFF2-40B4-BE49-F238E27FC236}">
                <a16:creationId xmlns:a16="http://schemas.microsoft.com/office/drawing/2014/main" id="{3313DEEB-7043-E569-4E92-3041B6E6F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941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6:</a:t>
            </a:r>
          </a:p>
        </p:txBody>
      </p:sp>
      <p:sp>
        <p:nvSpPr>
          <p:cNvPr id="462868" name="Text Box 20">
            <a:extLst>
              <a:ext uri="{FF2B5EF4-FFF2-40B4-BE49-F238E27FC236}">
                <a16:creationId xmlns:a16="http://schemas.microsoft.com/office/drawing/2014/main" id="{551C5ED6-20FE-9C33-1F81-892D1EAA5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7:</a:t>
            </a:r>
          </a:p>
        </p:txBody>
      </p:sp>
      <p:sp>
        <p:nvSpPr>
          <p:cNvPr id="462869" name="Text Box 21">
            <a:extLst>
              <a:ext uri="{FF2B5EF4-FFF2-40B4-BE49-F238E27FC236}">
                <a16:creationId xmlns:a16="http://schemas.microsoft.com/office/drawing/2014/main" id="{0EF7F3BF-9F59-12F8-5BD9-4D9D0E09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8: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2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2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2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2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66" grpId="0"/>
      <p:bldP spid="462867" grpId="0"/>
      <p:bldP spid="462868" grpId="0"/>
      <p:bldP spid="4628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105D1AB7-0567-5433-CB72-A30E93649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Equations</a:t>
            </a:r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C80AB78F-6AB6-E8ED-C632-FF5EBAD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63876" name="Rectangle 4">
            <a:extLst>
              <a:ext uri="{FF2B5EF4-FFF2-40B4-BE49-F238E27FC236}">
                <a16:creationId xmlns:a16="http://schemas.microsoft.com/office/drawing/2014/main" id="{4084912C-8D1E-A24E-6921-2CDB86288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b * 2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63877" name="Rectangle 5">
            <a:extLst>
              <a:ext uri="{FF2B5EF4-FFF2-40B4-BE49-F238E27FC236}">
                <a16:creationId xmlns:a16="http://schemas.microsoft.com/office/drawing/2014/main" id="{88A5FA4D-7043-4B40-D1EC-A1E5279F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63878" name="Line 6">
            <a:extLst>
              <a:ext uri="{FF2B5EF4-FFF2-40B4-BE49-F238E27FC236}">
                <a16:creationId xmlns:a16="http://schemas.microsoft.com/office/drawing/2014/main" id="{9A5DDD6A-D6A0-6B83-7BF2-A656F77C4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79" name="Line 7">
            <a:extLst>
              <a:ext uri="{FF2B5EF4-FFF2-40B4-BE49-F238E27FC236}">
                <a16:creationId xmlns:a16="http://schemas.microsoft.com/office/drawing/2014/main" id="{3A311D82-77DC-A289-C741-AF8AED72C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0" name="Line 8">
            <a:extLst>
              <a:ext uri="{FF2B5EF4-FFF2-40B4-BE49-F238E27FC236}">
                <a16:creationId xmlns:a16="http://schemas.microsoft.com/office/drawing/2014/main" id="{F169C813-741E-6556-DAAE-A2FC47B5B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1" name="Freeform 9">
            <a:extLst>
              <a:ext uri="{FF2B5EF4-FFF2-40B4-BE49-F238E27FC236}">
                <a16:creationId xmlns:a16="http://schemas.microsoft.com/office/drawing/2014/main" id="{C619164B-450F-25A2-23FD-3795DE2F684B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3882" name="Text Box 10">
            <a:extLst>
              <a:ext uri="{FF2B5EF4-FFF2-40B4-BE49-F238E27FC236}">
                <a16:creationId xmlns:a16="http://schemas.microsoft.com/office/drawing/2014/main" id="{33C7CA0C-726B-A61D-4BD1-82435767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63883" name="Text Box 11">
            <a:extLst>
              <a:ext uri="{FF2B5EF4-FFF2-40B4-BE49-F238E27FC236}">
                <a16:creationId xmlns:a16="http://schemas.microsoft.com/office/drawing/2014/main" id="{424373E3-FE73-6054-5465-F96E1B73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63884" name="Text Box 12">
            <a:extLst>
              <a:ext uri="{FF2B5EF4-FFF2-40B4-BE49-F238E27FC236}">
                <a16:creationId xmlns:a16="http://schemas.microsoft.com/office/drawing/2014/main" id="{BBC792CC-C2DD-D7F0-8311-A22F358CD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63885" name="Text Box 13">
            <a:extLst>
              <a:ext uri="{FF2B5EF4-FFF2-40B4-BE49-F238E27FC236}">
                <a16:creationId xmlns:a16="http://schemas.microsoft.com/office/drawing/2014/main" id="{2A63BBF7-21E5-E95C-26A3-84538C052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54864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Calculate def and kill for each block, based on the equation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for statement: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</a:rPr>
              <a:t>def[d: x=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800">
                <a:solidFill>
                  <a:schemeClr val="folHlink"/>
                </a:solidFill>
              </a:rPr>
              <a:t>] = {d}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folHlink"/>
                </a:solidFill>
              </a:rPr>
              <a:t>kill[d: x= 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800">
                <a:solidFill>
                  <a:schemeClr val="folHlink"/>
                </a:solidFill>
              </a:rPr>
              <a:t>] = defs(x)-{d}</a:t>
            </a:r>
          </a:p>
        </p:txBody>
      </p:sp>
      <p:sp>
        <p:nvSpPr>
          <p:cNvPr id="463886" name="Text Box 14">
            <a:extLst>
              <a:ext uri="{FF2B5EF4-FFF2-40B4-BE49-F238E27FC236}">
                <a16:creationId xmlns:a16="http://schemas.microsoft.com/office/drawing/2014/main" id="{0518C57E-EBEE-FD9F-3517-F6708A05B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14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5:</a:t>
            </a:r>
          </a:p>
        </p:txBody>
      </p:sp>
      <p:sp>
        <p:nvSpPr>
          <p:cNvPr id="463887" name="Text Box 15">
            <a:extLst>
              <a:ext uri="{FF2B5EF4-FFF2-40B4-BE49-F238E27FC236}">
                <a16:creationId xmlns:a16="http://schemas.microsoft.com/office/drawing/2014/main" id="{BBDDA2B4-8162-40EA-2A38-34120F1C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941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6:</a:t>
            </a:r>
          </a:p>
        </p:txBody>
      </p:sp>
      <p:sp>
        <p:nvSpPr>
          <p:cNvPr id="463888" name="Text Box 16">
            <a:extLst>
              <a:ext uri="{FF2B5EF4-FFF2-40B4-BE49-F238E27FC236}">
                <a16:creationId xmlns:a16="http://schemas.microsoft.com/office/drawing/2014/main" id="{CB204D04-35F7-B7EB-5308-9DC5FBE88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7:</a:t>
            </a:r>
          </a:p>
        </p:txBody>
      </p:sp>
      <p:sp>
        <p:nvSpPr>
          <p:cNvPr id="463889" name="Text Box 17">
            <a:extLst>
              <a:ext uri="{FF2B5EF4-FFF2-40B4-BE49-F238E27FC236}">
                <a16:creationId xmlns:a16="http://schemas.microsoft.com/office/drawing/2014/main" id="{B18ED681-6C19-3DC9-775F-5BFE487D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8:</a:t>
            </a:r>
          </a:p>
        </p:txBody>
      </p:sp>
      <p:sp>
        <p:nvSpPr>
          <p:cNvPr id="463890" name="Text Box 18">
            <a:extLst>
              <a:ext uri="{FF2B5EF4-FFF2-40B4-BE49-F238E27FC236}">
                <a16:creationId xmlns:a16="http://schemas.microsoft.com/office/drawing/2014/main" id="{9005A98F-7C94-6BA7-75F5-7766524B6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86000"/>
            <a:ext cx="2057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def[1] = {5}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kill[1] = {8}</a:t>
            </a:r>
          </a:p>
        </p:txBody>
      </p:sp>
      <p:sp>
        <p:nvSpPr>
          <p:cNvPr id="463891" name="Text Box 19">
            <a:extLst>
              <a:ext uri="{FF2B5EF4-FFF2-40B4-BE49-F238E27FC236}">
                <a16:creationId xmlns:a16="http://schemas.microsoft.com/office/drawing/2014/main" id="{6FB35A88-7F83-93D7-8E66-8CFDC11A0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724400"/>
            <a:ext cx="2057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def[2] = {6,7,8}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kill[2] = {5}</a:t>
            </a:r>
          </a:p>
        </p:txBody>
      </p:sp>
      <p:sp>
        <p:nvSpPr>
          <p:cNvPr id="463892" name="Text Box 20">
            <a:extLst>
              <a:ext uri="{FF2B5EF4-FFF2-40B4-BE49-F238E27FC236}">
                <a16:creationId xmlns:a16="http://schemas.microsoft.com/office/drawing/2014/main" id="{D20310E5-5DA5-1D41-E308-BC55BF9F6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775325"/>
            <a:ext cx="2057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def[3] = {}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kill[3] =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90" grpId="0"/>
      <p:bldP spid="463891" grpId="0"/>
      <p:bldP spid="4638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B275F5B6-AACB-FD95-D2A6-8CBEA0F82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Flow Equation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7E32A8EA-2601-A63F-1F4F-1AE35D43B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Forward calculation:</a:t>
            </a:r>
          </a:p>
          <a:p>
            <a:pPr>
              <a:buFont typeface="Wingdings" pitchFamily="2" charset="0"/>
              <a:buNone/>
            </a:pPr>
            <a:r>
              <a:rPr lang="en-US" altLang="zh-CN">
                <a:solidFill>
                  <a:schemeClr val="folHlink"/>
                </a:solidFill>
              </a:rPr>
              <a:t>       in[b] = \/</a:t>
            </a:r>
            <a:r>
              <a:rPr lang="en-US" altLang="zh-CN" sz="2000">
                <a:solidFill>
                  <a:schemeClr val="folHlink"/>
                </a:solidFill>
              </a:rPr>
              <a:t>q</a:t>
            </a:r>
            <a:r>
              <a:rPr lang="en-US" altLang="zh-CN" sz="2000">
                <a:solidFill>
                  <a:schemeClr val="folHlink"/>
                </a:solidFill>
                <a:latin typeface="宋体" panose="02010600030101010101" pitchFamily="2" charset="-122"/>
              </a:rPr>
              <a:t>∈</a:t>
            </a:r>
            <a:r>
              <a:rPr lang="en-US" altLang="zh-CN" sz="2000">
                <a:solidFill>
                  <a:schemeClr val="folHlink"/>
                </a:solidFill>
              </a:rPr>
              <a:t> pred(b)</a:t>
            </a:r>
            <a:r>
              <a:rPr lang="en-US" altLang="zh-CN">
                <a:solidFill>
                  <a:schemeClr val="folHlink"/>
                </a:solidFill>
              </a:rPr>
              <a:t> out[b]</a:t>
            </a:r>
          </a:p>
          <a:p>
            <a:pPr>
              <a:buFont typeface="Wingdings" pitchFamily="2" charset="0"/>
              <a:buNone/>
            </a:pPr>
            <a:r>
              <a:rPr lang="en-US" altLang="zh-CN">
                <a:solidFill>
                  <a:schemeClr val="folHlink"/>
                </a:solidFill>
              </a:rPr>
              <a:t>     out[b] = def[b]\/(in[b]-kill[b])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F5503F15-DE07-E563-B380-087E6E0CC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Fixpoint algorithm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5BE7A251-F342-E5C6-D787-6ABF6E07A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65924" name="Rectangle 4">
            <a:extLst>
              <a:ext uri="{FF2B5EF4-FFF2-40B4-BE49-F238E27FC236}">
                <a16:creationId xmlns:a16="http://schemas.microsoft.com/office/drawing/2014/main" id="{12906C43-ED40-9943-DA90-BDE764708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b * 2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65925" name="Rectangle 5">
            <a:extLst>
              <a:ext uri="{FF2B5EF4-FFF2-40B4-BE49-F238E27FC236}">
                <a16:creationId xmlns:a16="http://schemas.microsoft.com/office/drawing/2014/main" id="{6B7E19E2-C0F2-A54C-CE27-668C45DB3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65926" name="Line 6">
            <a:extLst>
              <a:ext uri="{FF2B5EF4-FFF2-40B4-BE49-F238E27FC236}">
                <a16:creationId xmlns:a16="http://schemas.microsoft.com/office/drawing/2014/main" id="{453562D5-156F-D2F7-D20A-7BA2D3056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27" name="Line 7">
            <a:extLst>
              <a:ext uri="{FF2B5EF4-FFF2-40B4-BE49-F238E27FC236}">
                <a16:creationId xmlns:a16="http://schemas.microsoft.com/office/drawing/2014/main" id="{7FBE761D-6929-B9A6-A9A7-8A5692E1D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28" name="Line 8">
            <a:extLst>
              <a:ext uri="{FF2B5EF4-FFF2-40B4-BE49-F238E27FC236}">
                <a16:creationId xmlns:a16="http://schemas.microsoft.com/office/drawing/2014/main" id="{4B19E4BD-7787-1A63-C6BD-E4772DBEF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29" name="Freeform 9">
            <a:extLst>
              <a:ext uri="{FF2B5EF4-FFF2-40B4-BE49-F238E27FC236}">
                <a16:creationId xmlns:a16="http://schemas.microsoft.com/office/drawing/2014/main" id="{75420C50-C233-1CAA-46EA-023E1B8504D3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5930" name="Text Box 10">
            <a:extLst>
              <a:ext uri="{FF2B5EF4-FFF2-40B4-BE49-F238E27FC236}">
                <a16:creationId xmlns:a16="http://schemas.microsoft.com/office/drawing/2014/main" id="{343814D9-3626-6C05-C9DA-C0BABB8A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65931" name="Text Box 11">
            <a:extLst>
              <a:ext uri="{FF2B5EF4-FFF2-40B4-BE49-F238E27FC236}">
                <a16:creationId xmlns:a16="http://schemas.microsoft.com/office/drawing/2014/main" id="{DAF48592-4411-5737-092F-DCCE7B8E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65932" name="Text Box 12">
            <a:extLst>
              <a:ext uri="{FF2B5EF4-FFF2-40B4-BE49-F238E27FC236}">
                <a16:creationId xmlns:a16="http://schemas.microsoft.com/office/drawing/2014/main" id="{F5021B05-FB4D-CD68-4ABB-FE98F555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65934" name="Text Box 14">
            <a:extLst>
              <a:ext uri="{FF2B5EF4-FFF2-40B4-BE49-F238E27FC236}">
                <a16:creationId xmlns:a16="http://schemas.microsoft.com/office/drawing/2014/main" id="{C07176B5-B3FF-CCA4-FB53-E85B483E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14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5:</a:t>
            </a:r>
          </a:p>
        </p:txBody>
      </p:sp>
      <p:sp>
        <p:nvSpPr>
          <p:cNvPr id="465935" name="Text Box 15">
            <a:extLst>
              <a:ext uri="{FF2B5EF4-FFF2-40B4-BE49-F238E27FC236}">
                <a16:creationId xmlns:a16="http://schemas.microsoft.com/office/drawing/2014/main" id="{8AEC0300-5208-459F-705C-449FDA664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941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6:</a:t>
            </a:r>
          </a:p>
        </p:txBody>
      </p:sp>
      <p:sp>
        <p:nvSpPr>
          <p:cNvPr id="465936" name="Text Box 16">
            <a:extLst>
              <a:ext uri="{FF2B5EF4-FFF2-40B4-BE49-F238E27FC236}">
                <a16:creationId xmlns:a16="http://schemas.microsoft.com/office/drawing/2014/main" id="{2F68E300-4BA5-0D75-324E-FCD68DBE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7:</a:t>
            </a:r>
          </a:p>
        </p:txBody>
      </p:sp>
      <p:sp>
        <p:nvSpPr>
          <p:cNvPr id="465937" name="Text Box 17">
            <a:extLst>
              <a:ext uri="{FF2B5EF4-FFF2-40B4-BE49-F238E27FC236}">
                <a16:creationId xmlns:a16="http://schemas.microsoft.com/office/drawing/2014/main" id="{F0CB120E-4513-45DE-78F5-96EEE18C4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8:</a:t>
            </a:r>
          </a:p>
        </p:txBody>
      </p:sp>
      <p:graphicFrame>
        <p:nvGraphicFramePr>
          <p:cNvPr id="465941" name="Group 21">
            <a:extLst>
              <a:ext uri="{FF2B5EF4-FFF2-40B4-BE49-F238E27FC236}">
                <a16:creationId xmlns:a16="http://schemas.microsoft.com/office/drawing/2014/main" id="{52062E15-975F-74E2-934B-511CB8BDA10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81000" y="5562600"/>
          <a:ext cx="3124200" cy="1185863"/>
        </p:xfrm>
        <a:graphic>
          <a:graphicData uri="http://schemas.openxmlformats.org/drawingml/2006/table">
            <a:tbl>
              <a:tblPr/>
              <a:tblGrid>
                <a:gridCol w="947738">
                  <a:extLst>
                    <a:ext uri="{9D8B030D-6E8A-4147-A177-3AD203B41FA5}">
                      <a16:colId xmlns:a16="http://schemas.microsoft.com/office/drawing/2014/main" val="3954101912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1494250344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3471330875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649880530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block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73362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{6,7,8}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01962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000997"/>
                  </a:ext>
                </a:extLst>
              </a:tr>
            </a:tbl>
          </a:graphicData>
        </a:graphic>
      </p:graphicFrame>
      <p:graphicFrame>
        <p:nvGraphicFramePr>
          <p:cNvPr id="466010" name="Group 90">
            <a:extLst>
              <a:ext uri="{FF2B5EF4-FFF2-40B4-BE49-F238E27FC236}">
                <a16:creationId xmlns:a16="http://schemas.microsoft.com/office/drawing/2014/main" id="{7194AA03-CDBF-6362-225A-381B418485C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52400" y="1981200"/>
          <a:ext cx="6019800" cy="158115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71847614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90722050"/>
                    </a:ext>
                  </a:extLst>
                </a:gridCol>
                <a:gridCol w="1782763">
                  <a:extLst>
                    <a:ext uri="{9D8B030D-6E8A-4147-A177-3AD203B41FA5}">
                      <a16:colId xmlns:a16="http://schemas.microsoft.com/office/drawing/2014/main" val="2780145869"/>
                    </a:ext>
                  </a:extLst>
                </a:gridCol>
                <a:gridCol w="2027237">
                  <a:extLst>
                    <a:ext uri="{9D8B030D-6E8A-4147-A177-3AD203B41FA5}">
                      <a16:colId xmlns:a16="http://schemas.microsoft.com/office/drawing/2014/main" val="34290467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74751732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113621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{5}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461082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{5} {6,7,8}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{5,6,7,8} {6,7,8}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130953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{6,7,8} {6,7,8}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{6,7,8}  {6,7,8}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136633"/>
                  </a:ext>
                </a:extLst>
              </a:tr>
            </a:tbl>
          </a:graphicData>
        </a:graphic>
      </p:graphicFrame>
      <p:sp>
        <p:nvSpPr>
          <p:cNvPr id="465995" name="Rectangle 75">
            <a:extLst>
              <a:ext uri="{FF2B5EF4-FFF2-40B4-BE49-F238E27FC236}">
                <a16:creationId xmlns:a16="http://schemas.microsoft.com/office/drawing/2014/main" id="{DAFC30FC-D470-87A5-1BD2-4EC388E65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267200"/>
            <a:ext cx="4038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in[b] = \/</a:t>
            </a:r>
            <a:r>
              <a:rPr lang="en-US" altLang="zh-CN" sz="1400">
                <a:solidFill>
                  <a:schemeClr val="folHlink"/>
                </a:solidFill>
              </a:rPr>
              <a:t>q</a:t>
            </a:r>
            <a:r>
              <a:rPr lang="en-US" altLang="zh-CN" sz="1400">
                <a:solidFill>
                  <a:schemeClr val="folHlink"/>
                </a:solidFill>
                <a:latin typeface="宋体" panose="02010600030101010101" pitchFamily="2" charset="-122"/>
              </a:rPr>
              <a:t>∈</a:t>
            </a:r>
            <a:r>
              <a:rPr lang="en-US" altLang="zh-CN" sz="1400">
                <a:solidFill>
                  <a:schemeClr val="folHlink"/>
                </a:solidFill>
              </a:rPr>
              <a:t> pred(b)</a:t>
            </a:r>
            <a:r>
              <a:rPr lang="en-US" altLang="zh-CN" sz="2000">
                <a:solidFill>
                  <a:schemeClr val="folHlink"/>
                </a:solidFill>
              </a:rPr>
              <a:t> out[b]</a:t>
            </a:r>
          </a:p>
          <a:p>
            <a:pPr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out[b] = def[b]\/(in[b]-kill[b])</a:t>
            </a:r>
          </a:p>
        </p:txBody>
      </p:sp>
      <p:sp>
        <p:nvSpPr>
          <p:cNvPr id="466011" name="Text Box 91">
            <a:extLst>
              <a:ext uri="{FF2B5EF4-FFF2-40B4-BE49-F238E27FC236}">
                <a16:creationId xmlns:a16="http://schemas.microsoft.com/office/drawing/2014/main" id="{6B152F43-ECDE-9A6C-6972-88838FD70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62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66012" name="Text Box 92">
            <a:extLst>
              <a:ext uri="{FF2B5EF4-FFF2-40B4-BE49-F238E27FC236}">
                <a16:creationId xmlns:a16="http://schemas.microsoft.com/office/drawing/2014/main" id="{557C61AE-EE32-9741-5F63-28FFEB714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417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{5,6,7,8}</a:t>
            </a:r>
          </a:p>
        </p:txBody>
      </p:sp>
      <p:sp>
        <p:nvSpPr>
          <p:cNvPr id="466013" name="Text Box 93">
            <a:extLst>
              <a:ext uri="{FF2B5EF4-FFF2-40B4-BE49-F238E27FC236}">
                <a16:creationId xmlns:a16="http://schemas.microsoft.com/office/drawing/2014/main" id="{2434C3EA-F3D6-26D8-E8BF-36BE89149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9465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{5,6,7,8}</a:t>
            </a:r>
          </a:p>
        </p:txBody>
      </p:sp>
      <p:sp>
        <p:nvSpPr>
          <p:cNvPr id="466014" name="Text Box 94">
            <a:extLst>
              <a:ext uri="{FF2B5EF4-FFF2-40B4-BE49-F238E27FC236}">
                <a16:creationId xmlns:a16="http://schemas.microsoft.com/office/drawing/2014/main" id="{64E9977B-A9FB-708F-5C07-0BF4B6A1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513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{5,6,7,8}</a:t>
            </a:r>
          </a:p>
        </p:txBody>
      </p:sp>
      <p:sp>
        <p:nvSpPr>
          <p:cNvPr id="466015" name="Text Box 95">
            <a:extLst>
              <a:ext uri="{FF2B5EF4-FFF2-40B4-BE49-F238E27FC236}">
                <a16:creationId xmlns:a16="http://schemas.microsoft.com/office/drawing/2014/main" id="{ACACDE37-CC40-D21D-0387-6C1A49ECC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6323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{6,7,8}</a:t>
            </a:r>
          </a:p>
        </p:txBody>
      </p:sp>
      <p:sp>
        <p:nvSpPr>
          <p:cNvPr id="466016" name="Text Box 96">
            <a:extLst>
              <a:ext uri="{FF2B5EF4-FFF2-40B4-BE49-F238E27FC236}">
                <a16:creationId xmlns:a16="http://schemas.microsoft.com/office/drawing/2014/main" id="{39FC8F6A-5FEB-929F-519D-E42CE1015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9277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{6,7,8}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95" grpId="0"/>
      <p:bldP spid="466011" grpId="0"/>
      <p:bldP spid="466012" grpId="0"/>
      <p:bldP spid="466013" grpId="0"/>
      <p:bldP spid="466014" grpId="0"/>
      <p:bldP spid="466015" grpId="0"/>
      <p:bldP spid="4660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5285C955-23EF-A626-F0E6-3BB81F3715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Constant Propagation</a:t>
            </a: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91F5BB77-42A0-5E02-9D4D-0DEE5D391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411269A7-92FF-6149-7A86-F1F4C330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b * 2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7B1C5EFD-4730-6990-A60F-B9E7E2528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79238" name="Line 6">
            <a:extLst>
              <a:ext uri="{FF2B5EF4-FFF2-40B4-BE49-F238E27FC236}">
                <a16:creationId xmlns:a16="http://schemas.microsoft.com/office/drawing/2014/main" id="{882DAFC9-EC57-D495-E1E6-638BD8B5C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239" name="Line 7">
            <a:extLst>
              <a:ext uri="{FF2B5EF4-FFF2-40B4-BE49-F238E27FC236}">
                <a16:creationId xmlns:a16="http://schemas.microsoft.com/office/drawing/2014/main" id="{D91116FA-4112-DDB2-143B-4F77A1E56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240" name="Line 8">
            <a:extLst>
              <a:ext uri="{FF2B5EF4-FFF2-40B4-BE49-F238E27FC236}">
                <a16:creationId xmlns:a16="http://schemas.microsoft.com/office/drawing/2014/main" id="{B67C9050-5395-74F7-74AD-95A94703F9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241" name="Freeform 9">
            <a:extLst>
              <a:ext uri="{FF2B5EF4-FFF2-40B4-BE49-F238E27FC236}">
                <a16:creationId xmlns:a16="http://schemas.microsoft.com/office/drawing/2014/main" id="{F7B9B239-D15C-37F7-53B4-010B9C12357B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242" name="Text Box 10">
            <a:extLst>
              <a:ext uri="{FF2B5EF4-FFF2-40B4-BE49-F238E27FC236}">
                <a16:creationId xmlns:a16="http://schemas.microsoft.com/office/drawing/2014/main" id="{75E9A611-FEA3-C61B-7E9C-A87B58B31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79243" name="Text Box 11">
            <a:extLst>
              <a:ext uri="{FF2B5EF4-FFF2-40B4-BE49-F238E27FC236}">
                <a16:creationId xmlns:a16="http://schemas.microsoft.com/office/drawing/2014/main" id="{E5BF21B7-5A25-AF8B-1F59-689C6F63C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79244" name="Text Box 12">
            <a:extLst>
              <a:ext uri="{FF2B5EF4-FFF2-40B4-BE49-F238E27FC236}">
                <a16:creationId xmlns:a16="http://schemas.microsoft.com/office/drawing/2014/main" id="{ACB35D78-BA19-5AC9-F712-9824F82DF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79245" name="Text Box 13">
            <a:extLst>
              <a:ext uri="{FF2B5EF4-FFF2-40B4-BE49-F238E27FC236}">
                <a16:creationId xmlns:a16="http://schemas.microsoft.com/office/drawing/2014/main" id="{C80DADCB-99C6-9C0E-D2BB-150BBADD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14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5:</a:t>
            </a:r>
          </a:p>
        </p:txBody>
      </p:sp>
      <p:sp>
        <p:nvSpPr>
          <p:cNvPr id="479246" name="Text Box 14">
            <a:extLst>
              <a:ext uri="{FF2B5EF4-FFF2-40B4-BE49-F238E27FC236}">
                <a16:creationId xmlns:a16="http://schemas.microsoft.com/office/drawing/2014/main" id="{614F13AC-B696-C1E7-F357-9E7D9BF02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7941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6:</a:t>
            </a:r>
          </a:p>
        </p:txBody>
      </p:sp>
      <p:sp>
        <p:nvSpPr>
          <p:cNvPr id="479247" name="Text Box 15">
            <a:extLst>
              <a:ext uri="{FF2B5EF4-FFF2-40B4-BE49-F238E27FC236}">
                <a16:creationId xmlns:a16="http://schemas.microsoft.com/office/drawing/2014/main" id="{DE05C877-89EE-C515-91AB-5CD8BDB1D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7:</a:t>
            </a:r>
          </a:p>
        </p:txBody>
      </p:sp>
      <p:sp>
        <p:nvSpPr>
          <p:cNvPr id="479248" name="Text Box 16">
            <a:extLst>
              <a:ext uri="{FF2B5EF4-FFF2-40B4-BE49-F238E27FC236}">
                <a16:creationId xmlns:a16="http://schemas.microsoft.com/office/drawing/2014/main" id="{62C0E804-FA28-526A-63F7-5780E6219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419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8:</a:t>
            </a:r>
          </a:p>
        </p:txBody>
      </p:sp>
      <p:sp>
        <p:nvSpPr>
          <p:cNvPr id="479304" name="Text Box 72">
            <a:extLst>
              <a:ext uri="{FF2B5EF4-FFF2-40B4-BE49-F238E27FC236}">
                <a16:creationId xmlns:a16="http://schemas.microsoft.com/office/drawing/2014/main" id="{7346FB5C-F269-982A-3B08-CE5E98BCB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3622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79305" name="Text Box 73">
            <a:extLst>
              <a:ext uri="{FF2B5EF4-FFF2-40B4-BE49-F238E27FC236}">
                <a16:creationId xmlns:a16="http://schemas.microsoft.com/office/drawing/2014/main" id="{18E13853-80D0-5F58-4655-706F0C0D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417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{5,6,7,8}</a:t>
            </a:r>
          </a:p>
        </p:txBody>
      </p:sp>
      <p:sp>
        <p:nvSpPr>
          <p:cNvPr id="479306" name="Text Box 74">
            <a:extLst>
              <a:ext uri="{FF2B5EF4-FFF2-40B4-BE49-F238E27FC236}">
                <a16:creationId xmlns:a16="http://schemas.microsoft.com/office/drawing/2014/main" id="{E006F4AC-DE03-DDFD-460B-7CCC7B69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9465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{5,6,7,8}</a:t>
            </a:r>
          </a:p>
        </p:txBody>
      </p:sp>
      <p:sp>
        <p:nvSpPr>
          <p:cNvPr id="479307" name="Text Box 75">
            <a:extLst>
              <a:ext uri="{FF2B5EF4-FFF2-40B4-BE49-F238E27FC236}">
                <a16:creationId xmlns:a16="http://schemas.microsoft.com/office/drawing/2014/main" id="{6FF0E4E1-38D0-B72D-7B29-870DA676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2513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{5,6,7,8}</a:t>
            </a:r>
          </a:p>
        </p:txBody>
      </p:sp>
      <p:sp>
        <p:nvSpPr>
          <p:cNvPr id="479308" name="Text Box 76">
            <a:extLst>
              <a:ext uri="{FF2B5EF4-FFF2-40B4-BE49-F238E27FC236}">
                <a16:creationId xmlns:a16="http://schemas.microsoft.com/office/drawing/2014/main" id="{30918C47-2E8D-F2E0-1C95-EAEFBC6ED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6323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{6,7,8}</a:t>
            </a:r>
          </a:p>
        </p:txBody>
      </p:sp>
      <p:sp>
        <p:nvSpPr>
          <p:cNvPr id="479309" name="Text Box 77">
            <a:extLst>
              <a:ext uri="{FF2B5EF4-FFF2-40B4-BE49-F238E27FC236}">
                <a16:creationId xmlns:a16="http://schemas.microsoft.com/office/drawing/2014/main" id="{6D589D7F-E889-236D-0E8C-75238A69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927725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{6,7,8}</a:t>
            </a:r>
          </a:p>
        </p:txBody>
      </p:sp>
      <p:sp>
        <p:nvSpPr>
          <p:cNvPr id="479312" name="Text Box 80">
            <a:extLst>
              <a:ext uri="{FF2B5EF4-FFF2-40B4-BE49-F238E27FC236}">
                <a16:creationId xmlns:a16="http://schemas.microsoft.com/office/drawing/2014/main" id="{9B8424D2-85FF-75CD-047B-1ED5A3A01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124200"/>
            <a:ext cx="266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we substitute the variable a here with the constant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0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479313" name="Line 81">
            <a:extLst>
              <a:ext uri="{FF2B5EF4-FFF2-40B4-BE49-F238E27FC236}">
                <a16:creationId xmlns:a16="http://schemas.microsoft.com/office/drawing/2014/main" id="{BF4B665F-E226-36A6-D289-11BFC5BD2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429000"/>
            <a:ext cx="2667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314" name="Freeform 82">
            <a:extLst>
              <a:ext uri="{FF2B5EF4-FFF2-40B4-BE49-F238E27FC236}">
                <a16:creationId xmlns:a16="http://schemas.microsoft.com/office/drawing/2014/main" id="{ACE2816A-E0D0-CE4B-A283-D3D69F55EE37}"/>
              </a:ext>
            </a:extLst>
          </p:cNvPr>
          <p:cNvSpPr>
            <a:spLocks/>
          </p:cNvSpPr>
          <p:nvPr/>
        </p:nvSpPr>
        <p:spPr bwMode="auto">
          <a:xfrm>
            <a:off x="7543800" y="2819400"/>
            <a:ext cx="571500" cy="1066800"/>
          </a:xfrm>
          <a:custGeom>
            <a:avLst/>
            <a:gdLst>
              <a:gd name="T0" fmla="*/ 208 w 360"/>
              <a:gd name="T1" fmla="*/ 672 h 672"/>
              <a:gd name="T2" fmla="*/ 16 w 360"/>
              <a:gd name="T3" fmla="*/ 480 h 672"/>
              <a:gd name="T4" fmla="*/ 304 w 360"/>
              <a:gd name="T5" fmla="*/ 336 h 672"/>
              <a:gd name="T6" fmla="*/ 352 w 360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0" h="672">
                <a:moveTo>
                  <a:pt x="208" y="672"/>
                </a:moveTo>
                <a:cubicBezTo>
                  <a:pt x="104" y="604"/>
                  <a:pt x="0" y="536"/>
                  <a:pt x="16" y="480"/>
                </a:cubicBezTo>
                <a:cubicBezTo>
                  <a:pt x="32" y="424"/>
                  <a:pt x="248" y="416"/>
                  <a:pt x="304" y="336"/>
                </a:cubicBezTo>
                <a:cubicBezTo>
                  <a:pt x="360" y="256"/>
                  <a:pt x="344" y="56"/>
                  <a:pt x="352" y="0"/>
                </a:cubicBezTo>
              </a:path>
            </a:pathLst>
          </a:cu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315" name="Text Box 83">
            <a:extLst>
              <a:ext uri="{FF2B5EF4-FFF2-40B4-BE49-F238E27FC236}">
                <a16:creationId xmlns:a16="http://schemas.microsoft.com/office/drawing/2014/main" id="{B00B577C-C39D-C58E-6876-33B0F478D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495800"/>
            <a:ext cx="2667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No! Because there are two definitions for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which may reach this point: 5 and 8.</a:t>
            </a:r>
          </a:p>
        </p:txBody>
      </p:sp>
      <p:sp>
        <p:nvSpPr>
          <p:cNvPr id="479316" name="Line 84">
            <a:extLst>
              <a:ext uri="{FF2B5EF4-FFF2-40B4-BE49-F238E27FC236}">
                <a16:creationId xmlns:a16="http://schemas.microsoft.com/office/drawing/2014/main" id="{837179A9-FC5C-B78D-7E55-1141FA324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8862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9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312" grpId="0"/>
      <p:bldP spid="4793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B537A140-C60B-F07B-046E-60C536413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41CFCDB0-CA2C-217F-D02B-59DDBCB9B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Available Expressions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E9C86D7F-70A7-B7C5-7FB4-CE32A7A95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Available Expressions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6AA94D18-A3EA-F470-3F24-6E5D447D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67972" name="Rectangle 4">
            <a:extLst>
              <a:ext uri="{FF2B5EF4-FFF2-40B4-BE49-F238E27FC236}">
                <a16:creationId xmlns:a16="http://schemas.microsoft.com/office/drawing/2014/main" id="{7F5B89E8-90F2-5902-4AC0-819E19F95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67973" name="Rectangle 5">
            <a:extLst>
              <a:ext uri="{FF2B5EF4-FFF2-40B4-BE49-F238E27FC236}">
                <a16:creationId xmlns:a16="http://schemas.microsoft.com/office/drawing/2014/main" id="{1F3860B9-602E-0DAE-C436-180DAF02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67974" name="Line 6">
            <a:extLst>
              <a:ext uri="{FF2B5EF4-FFF2-40B4-BE49-F238E27FC236}">
                <a16:creationId xmlns:a16="http://schemas.microsoft.com/office/drawing/2014/main" id="{C3A36F65-0912-FFBD-18B3-D64314977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5" name="Line 7">
            <a:extLst>
              <a:ext uri="{FF2B5EF4-FFF2-40B4-BE49-F238E27FC236}">
                <a16:creationId xmlns:a16="http://schemas.microsoft.com/office/drawing/2014/main" id="{E9B1A34A-86DB-5BC3-32C6-A68CCC901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6" name="Line 8">
            <a:extLst>
              <a:ext uri="{FF2B5EF4-FFF2-40B4-BE49-F238E27FC236}">
                <a16:creationId xmlns:a16="http://schemas.microsoft.com/office/drawing/2014/main" id="{FE01F873-7553-F437-C071-5F494F233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7" name="Freeform 9">
            <a:extLst>
              <a:ext uri="{FF2B5EF4-FFF2-40B4-BE49-F238E27FC236}">
                <a16:creationId xmlns:a16="http://schemas.microsoft.com/office/drawing/2014/main" id="{E37C4569-7990-178A-5127-008B472A3DE5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78" name="Text Box 10">
            <a:extLst>
              <a:ext uri="{FF2B5EF4-FFF2-40B4-BE49-F238E27FC236}">
                <a16:creationId xmlns:a16="http://schemas.microsoft.com/office/drawing/2014/main" id="{118B0E51-94AC-E6E0-2283-067A734CF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67979" name="Text Box 11">
            <a:extLst>
              <a:ext uri="{FF2B5EF4-FFF2-40B4-BE49-F238E27FC236}">
                <a16:creationId xmlns:a16="http://schemas.microsoft.com/office/drawing/2014/main" id="{76FC782E-0A28-9761-639A-4579B8397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67980" name="Text Box 12">
            <a:extLst>
              <a:ext uri="{FF2B5EF4-FFF2-40B4-BE49-F238E27FC236}">
                <a16:creationId xmlns:a16="http://schemas.microsoft.com/office/drawing/2014/main" id="{EA9B7508-03E2-83B7-4CF6-0492F2F4E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67981" name="Text Box 13">
            <a:extLst>
              <a:ext uri="{FF2B5EF4-FFF2-40B4-BE49-F238E27FC236}">
                <a16:creationId xmlns:a16="http://schemas.microsoft.com/office/drawing/2014/main" id="{7EEF1F88-5B94-4CFA-4997-7578BEAB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191000"/>
            <a:ext cx="5105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E.g., has the right-side expression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a+1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been calculated and thus available here?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So the second calculation can be avoided!</a:t>
            </a:r>
          </a:p>
        </p:txBody>
      </p:sp>
      <p:sp>
        <p:nvSpPr>
          <p:cNvPr id="467982" name="Text Box 14">
            <a:extLst>
              <a:ext uri="{FF2B5EF4-FFF2-40B4-BE49-F238E27FC236}">
                <a16:creationId xmlns:a16="http://schemas.microsoft.com/office/drawing/2014/main" id="{529B1CA4-1FD7-AFF9-4E2F-054287162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54864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The problem: at a given program point, we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d like to know whether or not the value of an expression </a:t>
            </a:r>
            <a:r>
              <a:rPr lang="en-US" altLang="zh-CN" sz="2800">
                <a:solidFill>
                  <a:schemeClr val="folHlink"/>
                </a:solidFill>
              </a:rPr>
              <a:t>e</a:t>
            </a:r>
            <a:r>
              <a:rPr lang="en-US" altLang="zh-CN" sz="2800"/>
              <a:t> has been calculated and is also available.</a:t>
            </a:r>
          </a:p>
        </p:txBody>
      </p:sp>
      <p:sp>
        <p:nvSpPr>
          <p:cNvPr id="467983" name="Line 15">
            <a:extLst>
              <a:ext uri="{FF2B5EF4-FFF2-40B4-BE49-F238E27FC236}">
                <a16:creationId xmlns:a16="http://schemas.microsoft.com/office/drawing/2014/main" id="{220BFB50-49EA-2C92-3BE8-40EA9CC64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958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7986" name="Text Box 18">
            <a:extLst>
              <a:ext uri="{FF2B5EF4-FFF2-40B4-BE49-F238E27FC236}">
                <a16:creationId xmlns:a16="http://schemas.microsoft.com/office/drawing/2014/main" id="{D654BD6D-539A-12BB-090B-8ACA2A65B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51054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The expression e must be calculated on 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every</a:t>
            </a:r>
            <a:r>
              <a:rPr lang="en-US" altLang="zh-CN" sz="2000">
                <a:latin typeface="Tahoma" panose="020B0604030504040204" pitchFamily="34" charset="0"/>
              </a:rPr>
              <a:t> path to the point, and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variables used in e must 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not</a:t>
            </a:r>
            <a:r>
              <a:rPr lang="en-US" altLang="zh-CN" sz="2000">
                <a:latin typeface="Tahoma" panose="020B0604030504040204" pitchFamily="34" charset="0"/>
              </a:rPr>
              <a:t> been redefined after the initial calculation.</a:t>
            </a:r>
          </a:p>
        </p:txBody>
      </p:sp>
      <p:sp>
        <p:nvSpPr>
          <p:cNvPr id="467987" name="Freeform 19">
            <a:extLst>
              <a:ext uri="{FF2B5EF4-FFF2-40B4-BE49-F238E27FC236}">
                <a16:creationId xmlns:a16="http://schemas.microsoft.com/office/drawing/2014/main" id="{2E25B9E9-B419-1AC1-560E-274EFEFD009F}"/>
              </a:ext>
            </a:extLst>
          </p:cNvPr>
          <p:cNvSpPr>
            <a:spLocks/>
          </p:cNvSpPr>
          <p:nvPr/>
        </p:nvSpPr>
        <p:spPr bwMode="auto">
          <a:xfrm>
            <a:off x="7772400" y="4114800"/>
            <a:ext cx="381000" cy="457200"/>
          </a:xfrm>
          <a:custGeom>
            <a:avLst/>
            <a:gdLst>
              <a:gd name="T0" fmla="*/ 208 w 360"/>
              <a:gd name="T1" fmla="*/ 672 h 672"/>
              <a:gd name="T2" fmla="*/ 16 w 360"/>
              <a:gd name="T3" fmla="*/ 480 h 672"/>
              <a:gd name="T4" fmla="*/ 304 w 360"/>
              <a:gd name="T5" fmla="*/ 336 h 672"/>
              <a:gd name="T6" fmla="*/ 352 w 360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0" h="672">
                <a:moveTo>
                  <a:pt x="208" y="672"/>
                </a:moveTo>
                <a:cubicBezTo>
                  <a:pt x="104" y="604"/>
                  <a:pt x="0" y="536"/>
                  <a:pt x="16" y="480"/>
                </a:cubicBezTo>
                <a:cubicBezTo>
                  <a:pt x="32" y="424"/>
                  <a:pt x="248" y="416"/>
                  <a:pt x="304" y="336"/>
                </a:cubicBezTo>
                <a:cubicBezTo>
                  <a:pt x="360" y="256"/>
                  <a:pt x="344" y="56"/>
                  <a:pt x="352" y="0"/>
                </a:cubicBezTo>
              </a:path>
            </a:pathLst>
          </a:cu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467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81" grpId="0"/>
      <p:bldP spid="4679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11B3A88A-BBBB-A0AA-1CB0-7CDB0C492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470019" name="Rectangle 3">
            <a:extLst>
              <a:ext uri="{FF2B5EF4-FFF2-40B4-BE49-F238E27FC236}">
                <a16:creationId xmlns:a16="http://schemas.microsoft.com/office/drawing/2014/main" id="{ACE370B5-333B-2A9C-A06A-701A15127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70020" name="Rectangle 4">
            <a:extLst>
              <a:ext uri="{FF2B5EF4-FFF2-40B4-BE49-F238E27FC236}">
                <a16:creationId xmlns:a16="http://schemas.microsoft.com/office/drawing/2014/main" id="{57CC865C-21CD-EDA3-7A9E-E221BD23F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70021" name="Rectangle 5">
            <a:extLst>
              <a:ext uri="{FF2B5EF4-FFF2-40B4-BE49-F238E27FC236}">
                <a16:creationId xmlns:a16="http://schemas.microsoft.com/office/drawing/2014/main" id="{32A47F7B-6EF3-32FA-77BA-3BA19D89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70022" name="Line 6">
            <a:extLst>
              <a:ext uri="{FF2B5EF4-FFF2-40B4-BE49-F238E27FC236}">
                <a16:creationId xmlns:a16="http://schemas.microsoft.com/office/drawing/2014/main" id="{F1E2663C-E9D6-2A43-3D2B-4F07402E4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0023" name="Line 7">
            <a:extLst>
              <a:ext uri="{FF2B5EF4-FFF2-40B4-BE49-F238E27FC236}">
                <a16:creationId xmlns:a16="http://schemas.microsoft.com/office/drawing/2014/main" id="{6065A8BB-DC8F-8B71-AE44-D891E0639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0024" name="Line 8">
            <a:extLst>
              <a:ext uri="{FF2B5EF4-FFF2-40B4-BE49-F238E27FC236}">
                <a16:creationId xmlns:a16="http://schemas.microsoft.com/office/drawing/2014/main" id="{B60317A3-A52C-4517-80B0-0D2B4810B2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0025" name="Freeform 9">
            <a:extLst>
              <a:ext uri="{FF2B5EF4-FFF2-40B4-BE49-F238E27FC236}">
                <a16:creationId xmlns:a16="http://schemas.microsoft.com/office/drawing/2014/main" id="{253AF82D-453E-8FD7-2773-55F441B7CB41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0026" name="Text Box 10">
            <a:extLst>
              <a:ext uri="{FF2B5EF4-FFF2-40B4-BE49-F238E27FC236}">
                <a16:creationId xmlns:a16="http://schemas.microsoft.com/office/drawing/2014/main" id="{9C32A051-51CA-1B48-4E00-BAAEEB63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70027" name="Text Box 11">
            <a:extLst>
              <a:ext uri="{FF2B5EF4-FFF2-40B4-BE49-F238E27FC236}">
                <a16:creationId xmlns:a16="http://schemas.microsoft.com/office/drawing/2014/main" id="{85F950C4-C159-6F57-3C1D-B4765F78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70028" name="Text Box 12">
            <a:extLst>
              <a:ext uri="{FF2B5EF4-FFF2-40B4-BE49-F238E27FC236}">
                <a16:creationId xmlns:a16="http://schemas.microsoft.com/office/drawing/2014/main" id="{E63AB65B-E8EE-C438-92EA-7D57704B4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70029" name="Text Box 13">
            <a:extLst>
              <a:ext uri="{FF2B5EF4-FFF2-40B4-BE49-F238E27FC236}">
                <a16:creationId xmlns:a16="http://schemas.microsoft.com/office/drawing/2014/main" id="{7E933296-020B-EA73-03D8-BD45D0112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54864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Calculate gen and kill for each block, based on the equation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for statement. (Tiger table 17.4)</a:t>
            </a:r>
          </a:p>
        </p:txBody>
      </p:sp>
      <p:sp>
        <p:nvSpPr>
          <p:cNvPr id="470034" name="Text Box 18">
            <a:extLst>
              <a:ext uri="{FF2B5EF4-FFF2-40B4-BE49-F238E27FC236}">
                <a16:creationId xmlns:a16="http://schemas.microsoft.com/office/drawing/2014/main" id="{6B1345FC-862E-9D83-8838-F152C94D7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62200"/>
            <a:ext cx="2057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gen[1] = {}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kill[1] = {a+1}</a:t>
            </a:r>
          </a:p>
        </p:txBody>
      </p:sp>
      <p:sp>
        <p:nvSpPr>
          <p:cNvPr id="470035" name="Text Box 19">
            <a:extLst>
              <a:ext uri="{FF2B5EF4-FFF2-40B4-BE49-F238E27FC236}">
                <a16:creationId xmlns:a16="http://schemas.microsoft.com/office/drawing/2014/main" id="{4DB46BC0-7C82-003F-FD26-61DEB519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114800"/>
            <a:ext cx="2057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gen[2] = {}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kill[2] = ALL</a:t>
            </a:r>
          </a:p>
        </p:txBody>
      </p:sp>
      <p:sp>
        <p:nvSpPr>
          <p:cNvPr id="470036" name="Text Box 20">
            <a:extLst>
              <a:ext uri="{FF2B5EF4-FFF2-40B4-BE49-F238E27FC236}">
                <a16:creationId xmlns:a16="http://schemas.microsoft.com/office/drawing/2014/main" id="{05174A8C-ED3B-8E30-4042-805BFF8B7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775325"/>
            <a:ext cx="2057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gen[3] = {}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kill[3] = {}</a:t>
            </a:r>
          </a:p>
        </p:txBody>
      </p:sp>
      <p:sp>
        <p:nvSpPr>
          <p:cNvPr id="470037" name="Text Box 21">
            <a:extLst>
              <a:ext uri="{FF2B5EF4-FFF2-40B4-BE49-F238E27FC236}">
                <a16:creationId xmlns:a16="http://schemas.microsoft.com/office/drawing/2014/main" id="{49675C3A-8DFA-46CC-81F0-1563521CB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0"/>
            <a:ext cx="3048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All possible expressions: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ALL={a+1, c+b}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34" grpId="0"/>
      <p:bldP spid="470035" grpId="0"/>
      <p:bldP spid="470036" grpId="0"/>
      <p:bldP spid="4700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CC6EC33F-4F57-EEC2-1E14-EB1E50D44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2680EC07-4579-8C3F-4E07-804B66508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71044" name="Rectangle 4">
            <a:extLst>
              <a:ext uri="{FF2B5EF4-FFF2-40B4-BE49-F238E27FC236}">
                <a16:creationId xmlns:a16="http://schemas.microsoft.com/office/drawing/2014/main" id="{7A88426A-FA46-215E-A68B-E794F0FA9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71045" name="Rectangle 5">
            <a:extLst>
              <a:ext uri="{FF2B5EF4-FFF2-40B4-BE49-F238E27FC236}">
                <a16:creationId xmlns:a16="http://schemas.microsoft.com/office/drawing/2014/main" id="{B23036F5-BC30-FB9F-490F-DB8FBD7E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71046" name="Line 6">
            <a:extLst>
              <a:ext uri="{FF2B5EF4-FFF2-40B4-BE49-F238E27FC236}">
                <a16:creationId xmlns:a16="http://schemas.microsoft.com/office/drawing/2014/main" id="{8CB3A23B-B368-F641-B545-FDE195F91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47" name="Line 7">
            <a:extLst>
              <a:ext uri="{FF2B5EF4-FFF2-40B4-BE49-F238E27FC236}">
                <a16:creationId xmlns:a16="http://schemas.microsoft.com/office/drawing/2014/main" id="{85E583B8-EF0F-89B5-ED5A-7B8AA20BA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48" name="Line 8">
            <a:extLst>
              <a:ext uri="{FF2B5EF4-FFF2-40B4-BE49-F238E27FC236}">
                <a16:creationId xmlns:a16="http://schemas.microsoft.com/office/drawing/2014/main" id="{A71FF048-055C-31E3-01DD-917ED3D0A3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49" name="Freeform 9">
            <a:extLst>
              <a:ext uri="{FF2B5EF4-FFF2-40B4-BE49-F238E27FC236}">
                <a16:creationId xmlns:a16="http://schemas.microsoft.com/office/drawing/2014/main" id="{D2A642BE-54B1-4690-9397-21EFCAD15576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50" name="Text Box 10">
            <a:extLst>
              <a:ext uri="{FF2B5EF4-FFF2-40B4-BE49-F238E27FC236}">
                <a16:creationId xmlns:a16="http://schemas.microsoft.com/office/drawing/2014/main" id="{039D4739-3595-EC2B-9D3E-FDC135924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71051" name="Text Box 11">
            <a:extLst>
              <a:ext uri="{FF2B5EF4-FFF2-40B4-BE49-F238E27FC236}">
                <a16:creationId xmlns:a16="http://schemas.microsoft.com/office/drawing/2014/main" id="{0E586369-9397-B1F4-9FE9-81ADF035E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71052" name="Text Box 12">
            <a:extLst>
              <a:ext uri="{FF2B5EF4-FFF2-40B4-BE49-F238E27FC236}">
                <a16:creationId xmlns:a16="http://schemas.microsoft.com/office/drawing/2014/main" id="{46E46D00-4094-F7EA-8E7A-320F4639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71053" name="Text Box 13">
            <a:extLst>
              <a:ext uri="{FF2B5EF4-FFF2-40B4-BE49-F238E27FC236}">
                <a16:creationId xmlns:a16="http://schemas.microsoft.com/office/drawing/2014/main" id="{2F45598B-EED3-B46F-BDF6-0EA3A837F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457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Calculate in/out for each block, based on the fixpoint algorithm.</a:t>
            </a:r>
          </a:p>
        </p:txBody>
      </p:sp>
      <p:sp>
        <p:nvSpPr>
          <p:cNvPr id="471058" name="Text Box 18">
            <a:extLst>
              <a:ext uri="{FF2B5EF4-FFF2-40B4-BE49-F238E27FC236}">
                <a16:creationId xmlns:a16="http://schemas.microsoft.com/office/drawing/2014/main" id="{477151AF-F98F-E396-963D-BA3AF388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46325"/>
            <a:ext cx="2057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gen[1] = {}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kill[1] = {a+1}</a:t>
            </a:r>
          </a:p>
        </p:txBody>
      </p:sp>
      <p:sp>
        <p:nvSpPr>
          <p:cNvPr id="471059" name="Text Box 19">
            <a:extLst>
              <a:ext uri="{FF2B5EF4-FFF2-40B4-BE49-F238E27FC236}">
                <a16:creationId xmlns:a16="http://schemas.microsoft.com/office/drawing/2014/main" id="{B599DA6B-C217-F0DF-D62D-408B2B881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114800"/>
            <a:ext cx="2057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gen[2] = {}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kill[2] = ALL</a:t>
            </a:r>
          </a:p>
        </p:txBody>
      </p:sp>
      <p:sp>
        <p:nvSpPr>
          <p:cNvPr id="471060" name="Text Box 20">
            <a:extLst>
              <a:ext uri="{FF2B5EF4-FFF2-40B4-BE49-F238E27FC236}">
                <a16:creationId xmlns:a16="http://schemas.microsoft.com/office/drawing/2014/main" id="{52BEE9F7-3A26-94BD-B756-4872847C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775325"/>
            <a:ext cx="2057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gen[3] = {}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kill[3] = {}</a:t>
            </a:r>
          </a:p>
        </p:txBody>
      </p:sp>
      <p:sp>
        <p:nvSpPr>
          <p:cNvPr id="471061" name="Text Box 21">
            <a:extLst>
              <a:ext uri="{FF2B5EF4-FFF2-40B4-BE49-F238E27FC236}">
                <a16:creationId xmlns:a16="http://schemas.microsoft.com/office/drawing/2014/main" id="{1861ABD8-6087-13E2-3352-B47876410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3048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All available expressions: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ALL={a+1, c+b}</a:t>
            </a:r>
          </a:p>
        </p:txBody>
      </p:sp>
      <p:graphicFrame>
        <p:nvGraphicFramePr>
          <p:cNvPr id="471101" name="Group 61">
            <a:extLst>
              <a:ext uri="{FF2B5EF4-FFF2-40B4-BE49-F238E27FC236}">
                <a16:creationId xmlns:a16="http://schemas.microsoft.com/office/drawing/2014/main" id="{C6803986-0E65-5C36-A104-54C1AC592A0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52400" y="4514850"/>
          <a:ext cx="3992563" cy="158115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29938383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3620866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90390437"/>
                    </a:ext>
                  </a:extLst>
                </a:gridCol>
                <a:gridCol w="1249363">
                  <a:extLst>
                    <a:ext uri="{9D8B030D-6E8A-4147-A177-3AD203B41FA5}">
                      <a16:colId xmlns:a16="http://schemas.microsoft.com/office/drawing/2014/main" val="2183330196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55645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48883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ALL 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542125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ALL 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5928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7826E459-B3E6-D4AA-AD08-E4FC6B554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 End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5CD8FB50-BEE9-BB24-78D8-BC66FDBE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4244" name="AutoShape 4">
            <a:extLst>
              <a:ext uri="{FF2B5EF4-FFF2-40B4-BE49-F238E27FC236}">
                <a16:creationId xmlns:a16="http://schemas.microsoft.com/office/drawing/2014/main" id="{4CFC92A3-B2F1-4DCD-CAC8-504DF5067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394246" name="AutoShape 6">
            <a:extLst>
              <a:ext uri="{FF2B5EF4-FFF2-40B4-BE49-F238E27FC236}">
                <a16:creationId xmlns:a16="http://schemas.microsoft.com/office/drawing/2014/main" id="{167301B5-D8B9-3DDD-BFEF-E2B03553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394247" name="AutoShape 7">
            <a:extLst>
              <a:ext uri="{FF2B5EF4-FFF2-40B4-BE49-F238E27FC236}">
                <a16:creationId xmlns:a16="http://schemas.microsoft.com/office/drawing/2014/main" id="{FD4CA6F1-9CC5-CFCA-3D6A-2ACEE760E70D}"/>
              </a:ext>
            </a:extLst>
          </p:cNvPr>
          <p:cNvCxnSpPr>
            <a:cxnSpLocks noChangeShapeType="1"/>
            <a:stCxn id="394244" idx="3"/>
            <a:endCxn id="394246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48" name="AutoShape 8">
            <a:extLst>
              <a:ext uri="{FF2B5EF4-FFF2-40B4-BE49-F238E27FC236}">
                <a16:creationId xmlns:a16="http://schemas.microsoft.com/office/drawing/2014/main" id="{F455D8D0-DC92-0C3F-71FA-B1736DC1D15F}"/>
              </a:ext>
            </a:extLst>
          </p:cNvPr>
          <p:cNvCxnSpPr>
            <a:cxnSpLocks noChangeShapeType="1"/>
            <a:endCxn id="394258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0" name="AutoShape 10">
            <a:extLst>
              <a:ext uri="{FF2B5EF4-FFF2-40B4-BE49-F238E27FC236}">
                <a16:creationId xmlns:a16="http://schemas.microsoft.com/office/drawing/2014/main" id="{599E7551-04FF-148B-7EC1-453D51CC3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394251" name="AutoShape 11">
            <a:extLst>
              <a:ext uri="{FF2B5EF4-FFF2-40B4-BE49-F238E27FC236}">
                <a16:creationId xmlns:a16="http://schemas.microsoft.com/office/drawing/2014/main" id="{4C8BF2C1-F0F8-C2A4-0616-7D6F156B2E25}"/>
              </a:ext>
            </a:extLst>
          </p:cNvPr>
          <p:cNvCxnSpPr>
            <a:cxnSpLocks noChangeShapeType="1"/>
            <a:stCxn id="394246" idx="3"/>
            <a:endCxn id="394250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2" name="AutoShape 12">
            <a:extLst>
              <a:ext uri="{FF2B5EF4-FFF2-40B4-BE49-F238E27FC236}">
                <a16:creationId xmlns:a16="http://schemas.microsoft.com/office/drawing/2014/main" id="{B1B11A92-7143-BE4C-2433-3A65CDB25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394253" name="AutoShape 13">
            <a:extLst>
              <a:ext uri="{FF2B5EF4-FFF2-40B4-BE49-F238E27FC236}">
                <a16:creationId xmlns:a16="http://schemas.microsoft.com/office/drawing/2014/main" id="{E2489369-EF1F-440B-B8E0-5B34907305AE}"/>
              </a:ext>
            </a:extLst>
          </p:cNvPr>
          <p:cNvCxnSpPr>
            <a:cxnSpLocks noChangeShapeType="1"/>
            <a:stCxn id="394254" idx="3"/>
            <a:endCxn id="394252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4" name="AutoShape 14">
            <a:extLst>
              <a:ext uri="{FF2B5EF4-FFF2-40B4-BE49-F238E27FC236}">
                <a16:creationId xmlns:a16="http://schemas.microsoft.com/office/drawing/2014/main" id="{8541DBEB-CE40-5F4E-D091-6A9328A7B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394255" name="AutoShape 15">
            <a:extLst>
              <a:ext uri="{FF2B5EF4-FFF2-40B4-BE49-F238E27FC236}">
                <a16:creationId xmlns:a16="http://schemas.microsoft.com/office/drawing/2014/main" id="{5E0CC071-ECFD-0B38-8E15-F74F36869DA7}"/>
              </a:ext>
            </a:extLst>
          </p:cNvPr>
          <p:cNvCxnSpPr>
            <a:cxnSpLocks noChangeShapeType="1"/>
            <a:stCxn id="394250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56" name="AutoShape 16">
            <a:extLst>
              <a:ext uri="{FF2B5EF4-FFF2-40B4-BE49-F238E27FC236}">
                <a16:creationId xmlns:a16="http://schemas.microsoft.com/office/drawing/2014/main" id="{C8134FFC-1B76-CAAA-501E-5ABA12F6833E}"/>
              </a:ext>
            </a:extLst>
          </p:cNvPr>
          <p:cNvCxnSpPr>
            <a:cxnSpLocks noChangeShapeType="1"/>
            <a:stCxn id="394258" idx="3"/>
            <a:endCxn id="394254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7" name="AutoShape 17">
            <a:extLst>
              <a:ext uri="{FF2B5EF4-FFF2-40B4-BE49-F238E27FC236}">
                <a16:creationId xmlns:a16="http://schemas.microsoft.com/office/drawing/2014/main" id="{C5C5D070-C178-A39D-8C2D-2E99A1ED2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394258" name="AutoShape 18">
            <a:extLst>
              <a:ext uri="{FF2B5EF4-FFF2-40B4-BE49-F238E27FC236}">
                <a16:creationId xmlns:a16="http://schemas.microsoft.com/office/drawing/2014/main" id="{1081895A-C187-8D56-2A97-9692734AF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2D55A025-CF82-7C47-442F-E4E5F1C9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6B918307-94D9-F322-2CF8-140A5127E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72068" name="Rectangle 4">
            <a:extLst>
              <a:ext uri="{FF2B5EF4-FFF2-40B4-BE49-F238E27FC236}">
                <a16:creationId xmlns:a16="http://schemas.microsoft.com/office/drawing/2014/main" id="{AE5D5BCB-8DE3-FC80-1646-694A9A0CB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72069" name="Rectangle 5">
            <a:extLst>
              <a:ext uri="{FF2B5EF4-FFF2-40B4-BE49-F238E27FC236}">
                <a16:creationId xmlns:a16="http://schemas.microsoft.com/office/drawing/2014/main" id="{E2CDED29-59C4-05EF-11F1-68EDAD78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72070" name="Line 6">
            <a:extLst>
              <a:ext uri="{FF2B5EF4-FFF2-40B4-BE49-F238E27FC236}">
                <a16:creationId xmlns:a16="http://schemas.microsoft.com/office/drawing/2014/main" id="{E3A513F9-9339-CCA6-9982-AD7280F94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1" name="Line 7">
            <a:extLst>
              <a:ext uri="{FF2B5EF4-FFF2-40B4-BE49-F238E27FC236}">
                <a16:creationId xmlns:a16="http://schemas.microsoft.com/office/drawing/2014/main" id="{799596B2-095D-102A-CC73-E60C90C85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2" name="Line 8">
            <a:extLst>
              <a:ext uri="{FF2B5EF4-FFF2-40B4-BE49-F238E27FC236}">
                <a16:creationId xmlns:a16="http://schemas.microsoft.com/office/drawing/2014/main" id="{7FD2E5FC-A43B-3EE1-130A-90F50140C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3" name="Freeform 9">
            <a:extLst>
              <a:ext uri="{FF2B5EF4-FFF2-40B4-BE49-F238E27FC236}">
                <a16:creationId xmlns:a16="http://schemas.microsoft.com/office/drawing/2014/main" id="{74C0563F-2A3E-1AA0-A35C-9CD6B6A4B3C5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4" name="Text Box 10">
            <a:extLst>
              <a:ext uri="{FF2B5EF4-FFF2-40B4-BE49-F238E27FC236}">
                <a16:creationId xmlns:a16="http://schemas.microsoft.com/office/drawing/2014/main" id="{43BD37B5-52D3-58F6-19B2-10D969B94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72075" name="Text Box 11">
            <a:extLst>
              <a:ext uri="{FF2B5EF4-FFF2-40B4-BE49-F238E27FC236}">
                <a16:creationId xmlns:a16="http://schemas.microsoft.com/office/drawing/2014/main" id="{7E47E29D-1596-3A4E-28B2-DC476F58E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72076" name="Text Box 12">
            <a:extLst>
              <a:ext uri="{FF2B5EF4-FFF2-40B4-BE49-F238E27FC236}">
                <a16:creationId xmlns:a16="http://schemas.microsoft.com/office/drawing/2014/main" id="{5531E628-501C-9802-C0C5-5DC65CA2A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72077" name="Text Box 13">
            <a:extLst>
              <a:ext uri="{FF2B5EF4-FFF2-40B4-BE49-F238E27FC236}">
                <a16:creationId xmlns:a16="http://schemas.microsoft.com/office/drawing/2014/main" id="{B31785BA-D28F-D698-8C88-2DDF7A1F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7400"/>
            <a:ext cx="4572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Calculate in/out for each statement, based on the in/out for each block.</a:t>
            </a:r>
          </a:p>
        </p:txBody>
      </p:sp>
      <p:sp>
        <p:nvSpPr>
          <p:cNvPr id="472078" name="Text Box 14">
            <a:extLst>
              <a:ext uri="{FF2B5EF4-FFF2-40B4-BE49-F238E27FC236}">
                <a16:creationId xmlns:a16="http://schemas.microsoft.com/office/drawing/2014/main" id="{CE3C94FC-8A37-3D2A-C574-EEC79F20B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72081" name="Text Box 17">
            <a:extLst>
              <a:ext uri="{FF2B5EF4-FFF2-40B4-BE49-F238E27FC236}">
                <a16:creationId xmlns:a16="http://schemas.microsoft.com/office/drawing/2014/main" id="{4610727E-07B9-2861-6DED-A83F8888A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3048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All available expressions: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ALL={a+1, c+b}</a:t>
            </a:r>
          </a:p>
        </p:txBody>
      </p:sp>
      <p:graphicFrame>
        <p:nvGraphicFramePr>
          <p:cNvPr id="472082" name="Group 18">
            <a:extLst>
              <a:ext uri="{FF2B5EF4-FFF2-40B4-BE49-F238E27FC236}">
                <a16:creationId xmlns:a16="http://schemas.microsoft.com/office/drawing/2014/main" id="{77D95B69-06A0-95F8-ACE1-28F45C6BF53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52400" y="4514850"/>
          <a:ext cx="3992563" cy="158115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4867506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27427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687393002"/>
                    </a:ext>
                  </a:extLst>
                </a:gridCol>
                <a:gridCol w="1249363">
                  <a:extLst>
                    <a:ext uri="{9D8B030D-6E8A-4147-A177-3AD203B41FA5}">
                      <a16:colId xmlns:a16="http://schemas.microsoft.com/office/drawing/2014/main" val="1552438399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771699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340452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ALL 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685836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ALL  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 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882085"/>
                  </a:ext>
                </a:extLst>
              </a:tr>
            </a:tbl>
          </a:graphicData>
        </a:graphic>
      </p:graphicFrame>
      <p:sp>
        <p:nvSpPr>
          <p:cNvPr id="472109" name="Text Box 45">
            <a:extLst>
              <a:ext uri="{FF2B5EF4-FFF2-40B4-BE49-F238E27FC236}">
                <a16:creationId xmlns:a16="http://schemas.microsoft.com/office/drawing/2014/main" id="{F6F9B1BF-47A5-A0A2-FE35-6B5D327F5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03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72110" name="Text Box 46">
            <a:extLst>
              <a:ext uri="{FF2B5EF4-FFF2-40B4-BE49-F238E27FC236}">
                <a16:creationId xmlns:a16="http://schemas.microsoft.com/office/drawing/2014/main" id="{088F3092-92DA-5587-679A-11E7B1805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41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72111" name="Text Box 47">
            <a:extLst>
              <a:ext uri="{FF2B5EF4-FFF2-40B4-BE49-F238E27FC236}">
                <a16:creationId xmlns:a16="http://schemas.microsoft.com/office/drawing/2014/main" id="{110A49D8-3AA8-C205-6B03-D276D0B3C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9465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{a+1}</a:t>
            </a:r>
          </a:p>
        </p:txBody>
      </p:sp>
      <p:sp>
        <p:nvSpPr>
          <p:cNvPr id="472112" name="Text Box 48">
            <a:extLst>
              <a:ext uri="{FF2B5EF4-FFF2-40B4-BE49-F238E27FC236}">
                <a16:creationId xmlns:a16="http://schemas.microsoft.com/office/drawing/2014/main" id="{DB37A673-0878-8B65-92D0-34457EF2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513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{a+1}</a:t>
            </a:r>
          </a:p>
        </p:txBody>
      </p:sp>
      <p:sp>
        <p:nvSpPr>
          <p:cNvPr id="472113" name="Text Box 49">
            <a:extLst>
              <a:ext uri="{FF2B5EF4-FFF2-40B4-BE49-F238E27FC236}">
                <a16:creationId xmlns:a16="http://schemas.microsoft.com/office/drawing/2014/main" id="{53AA2E1B-EBAE-0B81-8CE6-74E383DD5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572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72114" name="Text Box 50">
            <a:extLst>
              <a:ext uri="{FF2B5EF4-FFF2-40B4-BE49-F238E27FC236}">
                <a16:creationId xmlns:a16="http://schemas.microsoft.com/office/drawing/2014/main" id="{7D9B23D8-7103-B4C2-EC83-C2FF8CF02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876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72115" name="Text Box 51">
            <a:extLst>
              <a:ext uri="{FF2B5EF4-FFF2-40B4-BE49-F238E27FC236}">
                <a16:creationId xmlns:a16="http://schemas.microsoft.com/office/drawing/2014/main" id="{61F1B9E5-40E0-C7DE-0251-4A25FC03A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43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72117" name="Text Box 53">
            <a:extLst>
              <a:ext uri="{FF2B5EF4-FFF2-40B4-BE49-F238E27FC236}">
                <a16:creationId xmlns:a16="http://schemas.microsoft.com/office/drawing/2014/main" id="{F9F1D5A1-1DB4-BACA-51D9-81B2F6AD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308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D248CEAF-7523-BBCB-5AA6-153D7DFF5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Sub-expression Elimination (CSE)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28932FC0-8D30-60AC-BA08-07A720DE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5146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0</a:t>
            </a:r>
          </a:p>
        </p:txBody>
      </p:sp>
      <p:sp>
        <p:nvSpPr>
          <p:cNvPr id="481284" name="Rectangle 4">
            <a:extLst>
              <a:ext uri="{FF2B5EF4-FFF2-40B4-BE49-F238E27FC236}">
                <a16:creationId xmlns:a16="http://schemas.microsoft.com/office/drawing/2014/main" id="{AF13F983-CC00-88B5-ABF5-E07D16979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200400"/>
            <a:ext cx="1143000" cy="2514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b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c = c + b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 = a + 1</a:t>
            </a:r>
          </a:p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a&lt;N</a:t>
            </a:r>
          </a:p>
        </p:txBody>
      </p:sp>
      <p:sp>
        <p:nvSpPr>
          <p:cNvPr id="481285" name="Rectangle 5">
            <a:extLst>
              <a:ext uri="{FF2B5EF4-FFF2-40B4-BE49-F238E27FC236}">
                <a16:creationId xmlns:a16="http://schemas.microsoft.com/office/drawing/2014/main" id="{9033B7DC-9EB2-B856-1325-1A0D021DB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81286" name="Line 6">
            <a:extLst>
              <a:ext uri="{FF2B5EF4-FFF2-40B4-BE49-F238E27FC236}">
                <a16:creationId xmlns:a16="http://schemas.microsoft.com/office/drawing/2014/main" id="{C1F9D490-5480-7684-3AC1-CB495DC36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87" name="Line 7">
            <a:extLst>
              <a:ext uri="{FF2B5EF4-FFF2-40B4-BE49-F238E27FC236}">
                <a16:creationId xmlns:a16="http://schemas.microsoft.com/office/drawing/2014/main" id="{9CBC3278-8C47-A660-B3B1-5E1211905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88" name="Line 8">
            <a:extLst>
              <a:ext uri="{FF2B5EF4-FFF2-40B4-BE49-F238E27FC236}">
                <a16:creationId xmlns:a16="http://schemas.microsoft.com/office/drawing/2014/main" id="{E5AE43F3-834B-A24E-CCE7-FEF40DB1A4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89" name="Freeform 9">
            <a:extLst>
              <a:ext uri="{FF2B5EF4-FFF2-40B4-BE49-F238E27FC236}">
                <a16:creationId xmlns:a16="http://schemas.microsoft.com/office/drawing/2014/main" id="{6CA3626A-00D8-94AA-FF02-B6DAC640EE3C}"/>
              </a:ext>
            </a:extLst>
          </p:cNvPr>
          <p:cNvSpPr>
            <a:spLocks/>
          </p:cNvSpPr>
          <p:nvPr/>
        </p:nvSpPr>
        <p:spPr bwMode="auto">
          <a:xfrm>
            <a:off x="8001000" y="2514600"/>
            <a:ext cx="1028700" cy="3886200"/>
          </a:xfrm>
          <a:custGeom>
            <a:avLst/>
            <a:gdLst>
              <a:gd name="T0" fmla="*/ 0 w 648"/>
              <a:gd name="T1" fmla="*/ 2568 h 3120"/>
              <a:gd name="T2" fmla="*/ 192 w 648"/>
              <a:gd name="T3" fmla="*/ 2856 h 3120"/>
              <a:gd name="T4" fmla="*/ 528 w 648"/>
              <a:gd name="T5" fmla="*/ 2904 h 3120"/>
              <a:gd name="T6" fmla="*/ 624 w 648"/>
              <a:gd name="T7" fmla="*/ 1560 h 3120"/>
              <a:gd name="T8" fmla="*/ 576 w 648"/>
              <a:gd name="T9" fmla="*/ 168 h 3120"/>
              <a:gd name="T10" fmla="*/ 192 w 648"/>
              <a:gd name="T11" fmla="*/ 552 h 3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8" h="3120">
                <a:moveTo>
                  <a:pt x="0" y="2568"/>
                </a:moveTo>
                <a:cubicBezTo>
                  <a:pt x="52" y="2684"/>
                  <a:pt x="104" y="2800"/>
                  <a:pt x="192" y="2856"/>
                </a:cubicBezTo>
                <a:cubicBezTo>
                  <a:pt x="280" y="2912"/>
                  <a:pt x="456" y="3120"/>
                  <a:pt x="528" y="2904"/>
                </a:cubicBezTo>
                <a:cubicBezTo>
                  <a:pt x="600" y="2688"/>
                  <a:pt x="616" y="2016"/>
                  <a:pt x="624" y="1560"/>
                </a:cubicBezTo>
                <a:cubicBezTo>
                  <a:pt x="632" y="1104"/>
                  <a:pt x="648" y="336"/>
                  <a:pt x="576" y="168"/>
                </a:cubicBezTo>
                <a:cubicBezTo>
                  <a:pt x="504" y="0"/>
                  <a:pt x="256" y="488"/>
                  <a:pt x="192" y="5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90" name="Text Box 10">
            <a:extLst>
              <a:ext uri="{FF2B5EF4-FFF2-40B4-BE49-F238E27FC236}">
                <a16:creationId xmlns:a16="http://schemas.microsoft.com/office/drawing/2014/main" id="{E4731317-E3DD-72EE-A8E3-A5356D3D7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81291" name="Text Box 11">
            <a:extLst>
              <a:ext uri="{FF2B5EF4-FFF2-40B4-BE49-F238E27FC236}">
                <a16:creationId xmlns:a16="http://schemas.microsoft.com/office/drawing/2014/main" id="{77F37653-EC96-5997-8D6D-0FC5E1D80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81292" name="Text Box 12">
            <a:extLst>
              <a:ext uri="{FF2B5EF4-FFF2-40B4-BE49-F238E27FC236}">
                <a16:creationId xmlns:a16="http://schemas.microsoft.com/office/drawing/2014/main" id="{510274ED-8139-7D98-AFD4-FF3B23BD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81293" name="Text Box 13">
            <a:extLst>
              <a:ext uri="{FF2B5EF4-FFF2-40B4-BE49-F238E27FC236}">
                <a16:creationId xmlns:a16="http://schemas.microsoft.com/office/drawing/2014/main" id="{546A3B56-A2CC-6BC3-8CC4-B5CBC45A0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5105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E.g., has the right-side expression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a+1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been calculated and thus available here?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So the second calculation can be avoided!</a:t>
            </a:r>
          </a:p>
        </p:txBody>
      </p:sp>
      <p:sp>
        <p:nvSpPr>
          <p:cNvPr id="481295" name="Line 15">
            <a:extLst>
              <a:ext uri="{FF2B5EF4-FFF2-40B4-BE49-F238E27FC236}">
                <a16:creationId xmlns:a16="http://schemas.microsoft.com/office/drawing/2014/main" id="{76D9BD95-D4CC-9F02-6C79-51C8324F8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814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96" name="Text Box 16">
            <a:extLst>
              <a:ext uri="{FF2B5EF4-FFF2-40B4-BE49-F238E27FC236}">
                <a16:creationId xmlns:a16="http://schemas.microsoft.com/office/drawing/2014/main" id="{8D4D8118-A4A1-B4B5-D039-624E106BF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962400"/>
            <a:ext cx="510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After the available expression analysis, we know </a:t>
            </a:r>
            <a:r>
              <a:rPr lang="en-US" altLang="zh-CN" sz="2000"/>
              <a:t>“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a+1</a:t>
            </a:r>
            <a:r>
              <a:rPr lang="en-US" altLang="zh-CN" sz="2000"/>
              <a:t>”</a:t>
            </a:r>
            <a:r>
              <a:rPr lang="en-US" altLang="zh-CN" sz="2000">
                <a:latin typeface="Tahoma" panose="020B0604030504040204" pitchFamily="34" charset="0"/>
              </a:rPr>
              <a:t> is available, so the second calculation can be omitted!</a:t>
            </a:r>
          </a:p>
        </p:txBody>
      </p:sp>
      <p:sp>
        <p:nvSpPr>
          <p:cNvPr id="481297" name="Freeform 17">
            <a:extLst>
              <a:ext uri="{FF2B5EF4-FFF2-40B4-BE49-F238E27FC236}">
                <a16:creationId xmlns:a16="http://schemas.microsoft.com/office/drawing/2014/main" id="{A1ACF0FC-B994-1B62-DF58-D16BA260B8FA}"/>
              </a:ext>
            </a:extLst>
          </p:cNvPr>
          <p:cNvSpPr>
            <a:spLocks/>
          </p:cNvSpPr>
          <p:nvPr/>
        </p:nvSpPr>
        <p:spPr bwMode="auto">
          <a:xfrm>
            <a:off x="7772400" y="4114800"/>
            <a:ext cx="381000" cy="457200"/>
          </a:xfrm>
          <a:custGeom>
            <a:avLst/>
            <a:gdLst>
              <a:gd name="T0" fmla="*/ 208 w 360"/>
              <a:gd name="T1" fmla="*/ 672 h 672"/>
              <a:gd name="T2" fmla="*/ 16 w 360"/>
              <a:gd name="T3" fmla="*/ 480 h 672"/>
              <a:gd name="T4" fmla="*/ 304 w 360"/>
              <a:gd name="T5" fmla="*/ 336 h 672"/>
              <a:gd name="T6" fmla="*/ 352 w 360"/>
              <a:gd name="T7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0" h="672">
                <a:moveTo>
                  <a:pt x="208" y="672"/>
                </a:moveTo>
                <a:cubicBezTo>
                  <a:pt x="104" y="604"/>
                  <a:pt x="0" y="536"/>
                  <a:pt x="16" y="480"/>
                </a:cubicBezTo>
                <a:cubicBezTo>
                  <a:pt x="32" y="424"/>
                  <a:pt x="248" y="416"/>
                  <a:pt x="304" y="336"/>
                </a:cubicBezTo>
                <a:cubicBezTo>
                  <a:pt x="360" y="256"/>
                  <a:pt x="344" y="56"/>
                  <a:pt x="352" y="0"/>
                </a:cubicBezTo>
              </a:path>
            </a:pathLst>
          </a:cu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98" name="Rectangle 18">
            <a:extLst>
              <a:ext uri="{FF2B5EF4-FFF2-40B4-BE49-F238E27FC236}">
                <a16:creationId xmlns:a16="http://schemas.microsoft.com/office/drawing/2014/main" id="{D04DB616-46AA-0A2C-3935-BE3C330BC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96000"/>
            <a:ext cx="11430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folHlink"/>
                </a:solidFill>
              </a:rPr>
              <a:t>return c</a:t>
            </a:r>
          </a:p>
        </p:txBody>
      </p:sp>
      <p:sp>
        <p:nvSpPr>
          <p:cNvPr id="481299" name="Line 19">
            <a:extLst>
              <a:ext uri="{FF2B5EF4-FFF2-40B4-BE49-F238E27FC236}">
                <a16:creationId xmlns:a16="http://schemas.microsoft.com/office/drawing/2014/main" id="{6AE95012-84EC-3364-06B6-A682F6930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05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00" name="Line 20">
            <a:extLst>
              <a:ext uri="{FF2B5EF4-FFF2-40B4-BE49-F238E27FC236}">
                <a16:creationId xmlns:a16="http://schemas.microsoft.com/office/drawing/2014/main" id="{B88F0DC9-0F6D-46CD-D975-724F6B8A3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971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01" name="Line 21">
            <a:extLst>
              <a:ext uri="{FF2B5EF4-FFF2-40B4-BE49-F238E27FC236}">
                <a16:creationId xmlns:a16="http://schemas.microsoft.com/office/drawing/2014/main" id="{A085461D-184E-977F-EA45-FA6E598CB8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71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02" name="Text Box 22">
            <a:extLst>
              <a:ext uri="{FF2B5EF4-FFF2-40B4-BE49-F238E27FC236}">
                <a16:creationId xmlns:a16="http://schemas.microsoft.com/office/drawing/2014/main" id="{F88060DB-BA9E-CBD1-5602-7FD54597E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209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481303" name="Text Box 23">
            <a:extLst>
              <a:ext uri="{FF2B5EF4-FFF2-40B4-BE49-F238E27FC236}">
                <a16:creationId xmlns:a16="http://schemas.microsoft.com/office/drawing/2014/main" id="{00A29344-685D-E223-EC84-218F241D0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879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481304" name="Text Box 24">
            <a:extLst>
              <a:ext uri="{FF2B5EF4-FFF2-40B4-BE49-F238E27FC236}">
                <a16:creationId xmlns:a16="http://schemas.microsoft.com/office/drawing/2014/main" id="{696BF0EA-34B0-067B-394A-E7AB54BF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481305" name="Text Box 25">
            <a:extLst>
              <a:ext uri="{FF2B5EF4-FFF2-40B4-BE49-F238E27FC236}">
                <a16:creationId xmlns:a16="http://schemas.microsoft.com/office/drawing/2014/main" id="{F5444273-7146-6962-9A53-9F8576CDC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86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81306" name="Text Box 26">
            <a:extLst>
              <a:ext uri="{FF2B5EF4-FFF2-40B4-BE49-F238E27FC236}">
                <a16:creationId xmlns:a16="http://schemas.microsoft.com/office/drawing/2014/main" id="{92621F70-3F3C-64BF-B5A0-4A2FFFCD0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803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81307" name="Text Box 27">
            <a:extLst>
              <a:ext uri="{FF2B5EF4-FFF2-40B4-BE49-F238E27FC236}">
                <a16:creationId xmlns:a16="http://schemas.microsoft.com/office/drawing/2014/main" id="{8E9B8C7D-CA47-D5D9-24EB-8864885E9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417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81308" name="Text Box 28">
            <a:extLst>
              <a:ext uri="{FF2B5EF4-FFF2-40B4-BE49-F238E27FC236}">
                <a16:creationId xmlns:a16="http://schemas.microsoft.com/office/drawing/2014/main" id="{783393C5-B0E7-BFB8-098B-DDB418F4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9465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{a+1}</a:t>
            </a:r>
          </a:p>
        </p:txBody>
      </p:sp>
      <p:sp>
        <p:nvSpPr>
          <p:cNvPr id="481309" name="Text Box 29">
            <a:extLst>
              <a:ext uri="{FF2B5EF4-FFF2-40B4-BE49-F238E27FC236}">
                <a16:creationId xmlns:a16="http://schemas.microsoft.com/office/drawing/2014/main" id="{71CB242E-8DCB-D262-507D-01F1C65B5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51325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{a+1}</a:t>
            </a:r>
          </a:p>
        </p:txBody>
      </p:sp>
      <p:sp>
        <p:nvSpPr>
          <p:cNvPr id="481310" name="Text Box 30">
            <a:extLst>
              <a:ext uri="{FF2B5EF4-FFF2-40B4-BE49-F238E27FC236}">
                <a16:creationId xmlns:a16="http://schemas.microsoft.com/office/drawing/2014/main" id="{C0669D49-4F7F-63B9-6214-50BCB5AC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5720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81311" name="Text Box 31">
            <a:extLst>
              <a:ext uri="{FF2B5EF4-FFF2-40B4-BE49-F238E27FC236}">
                <a16:creationId xmlns:a16="http://schemas.microsoft.com/office/drawing/2014/main" id="{54012442-A9F9-7801-BEAA-582ABE969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876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81312" name="Text Box 32">
            <a:extLst>
              <a:ext uri="{FF2B5EF4-FFF2-40B4-BE49-F238E27FC236}">
                <a16:creationId xmlns:a16="http://schemas.microsoft.com/office/drawing/2014/main" id="{8460319D-04AD-4561-7837-9A199F223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943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81313" name="Text Box 33">
            <a:extLst>
              <a:ext uri="{FF2B5EF4-FFF2-40B4-BE49-F238E27FC236}">
                <a16:creationId xmlns:a16="http://schemas.microsoft.com/office/drawing/2014/main" id="{C7CAFE01-2806-7108-15BE-2D7E050C3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308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{}</a:t>
            </a:r>
          </a:p>
        </p:txBody>
      </p:sp>
      <p:sp>
        <p:nvSpPr>
          <p:cNvPr id="481314" name="Line 34">
            <a:extLst>
              <a:ext uri="{FF2B5EF4-FFF2-40B4-BE49-F238E27FC236}">
                <a16:creationId xmlns:a16="http://schemas.microsoft.com/office/drawing/2014/main" id="{804E3178-798F-6845-7D1E-1326FC4A5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648200"/>
            <a:ext cx="7620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1" name="Text Box 51">
            <a:extLst>
              <a:ext uri="{FF2B5EF4-FFF2-40B4-BE49-F238E27FC236}">
                <a16:creationId xmlns:a16="http://schemas.microsoft.com/office/drawing/2014/main" id="{BB2D884E-0332-9F8F-4BC2-F26870E38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419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b</a:t>
            </a:r>
          </a:p>
        </p:txBody>
      </p:sp>
      <p:sp>
        <p:nvSpPr>
          <p:cNvPr id="481332" name="Text Box 52">
            <a:extLst>
              <a:ext uri="{FF2B5EF4-FFF2-40B4-BE49-F238E27FC236}">
                <a16:creationId xmlns:a16="http://schemas.microsoft.com/office/drawing/2014/main" id="{A54599EB-D0E2-5DC1-BAA4-3E2E8B1D7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5105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But with which variable the expression </a:t>
            </a:r>
            <a:r>
              <a:rPr lang="en-US" altLang="zh-CN" sz="2000"/>
              <a:t>“</a:t>
            </a:r>
            <a:r>
              <a:rPr lang="en-US" altLang="zh-CN" sz="2000">
                <a:latin typeface="Tahoma" panose="020B0604030504040204" pitchFamily="34" charset="0"/>
              </a:rPr>
              <a:t>a+1</a:t>
            </a:r>
            <a:r>
              <a:rPr lang="en-US" altLang="zh-CN" sz="2000"/>
              <a:t>”</a:t>
            </a:r>
            <a:r>
              <a:rPr lang="en-US" altLang="zh-CN" sz="2000">
                <a:latin typeface="Tahoma" panose="020B0604030504040204" pitchFamily="34" charset="0"/>
              </a:rPr>
              <a:t> should be substituted? We need to do </a:t>
            </a:r>
            <a:r>
              <a:rPr lang="en-US" altLang="zh-CN" sz="2000">
                <a:solidFill>
                  <a:schemeClr val="folHlink"/>
                </a:solidFill>
                <a:latin typeface="Tahoma" panose="020B0604030504040204" pitchFamily="34" charset="0"/>
              </a:rPr>
              <a:t>reaching expression analysis</a:t>
            </a:r>
            <a:r>
              <a:rPr lang="en-US" altLang="zh-CN" sz="2000">
                <a:latin typeface="Tahoma" panose="020B0604030504040204" pitchFamily="34" charset="0"/>
              </a:rPr>
              <a:t>... (Read the text and do homework!)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96" grpId="0"/>
      <p:bldP spid="481331" grpId="0"/>
      <p:bldP spid="4813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1DCCAA4D-5AD7-1BAC-59C2-4BD35D1C6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Optimizations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C0011933-2827-0E1D-BDE1-8F8370F73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7492" name="AutoShape 4">
            <a:extLst>
              <a:ext uri="{FF2B5EF4-FFF2-40B4-BE49-F238E27FC236}">
                <a16:creationId xmlns:a16="http://schemas.microsoft.com/office/drawing/2014/main" id="{E46AD622-C84F-8082-C06D-A11CFBA2A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47493" name="AutoShape 5">
            <a:extLst>
              <a:ext uri="{FF2B5EF4-FFF2-40B4-BE49-F238E27FC236}">
                <a16:creationId xmlns:a16="http://schemas.microsoft.com/office/drawing/2014/main" id="{3341862E-245F-A042-5C36-2F26A877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47494" name="AutoShape 6">
            <a:extLst>
              <a:ext uri="{FF2B5EF4-FFF2-40B4-BE49-F238E27FC236}">
                <a16:creationId xmlns:a16="http://schemas.microsoft.com/office/drawing/2014/main" id="{4BAE4223-F8B0-F380-3CB7-AB7062730C2A}"/>
              </a:ext>
            </a:extLst>
          </p:cNvPr>
          <p:cNvCxnSpPr>
            <a:cxnSpLocks noChangeShapeType="1"/>
            <a:stCxn id="447492" idx="3"/>
            <a:endCxn id="447493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495" name="AutoShape 7">
            <a:extLst>
              <a:ext uri="{FF2B5EF4-FFF2-40B4-BE49-F238E27FC236}">
                <a16:creationId xmlns:a16="http://schemas.microsoft.com/office/drawing/2014/main" id="{C7F7F7F6-732E-6EC2-7F84-68C787482BCA}"/>
              </a:ext>
            </a:extLst>
          </p:cNvPr>
          <p:cNvCxnSpPr>
            <a:cxnSpLocks noChangeShapeType="1"/>
            <a:endCxn id="447504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496" name="AutoShape 8">
            <a:extLst>
              <a:ext uri="{FF2B5EF4-FFF2-40B4-BE49-F238E27FC236}">
                <a16:creationId xmlns:a16="http://schemas.microsoft.com/office/drawing/2014/main" id="{EE1F14E9-8233-9E26-782E-636C45B4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47497" name="AutoShape 9">
            <a:extLst>
              <a:ext uri="{FF2B5EF4-FFF2-40B4-BE49-F238E27FC236}">
                <a16:creationId xmlns:a16="http://schemas.microsoft.com/office/drawing/2014/main" id="{AC056CBC-6B49-64C9-B14F-D18116553FA9}"/>
              </a:ext>
            </a:extLst>
          </p:cNvPr>
          <p:cNvCxnSpPr>
            <a:cxnSpLocks noChangeShapeType="1"/>
            <a:stCxn id="447493" idx="3"/>
            <a:endCxn id="44749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498" name="AutoShape 10">
            <a:extLst>
              <a:ext uri="{FF2B5EF4-FFF2-40B4-BE49-F238E27FC236}">
                <a16:creationId xmlns:a16="http://schemas.microsoft.com/office/drawing/2014/main" id="{8EB20FDC-BF21-D796-93B1-B4F20E715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447499" name="AutoShape 11">
            <a:extLst>
              <a:ext uri="{FF2B5EF4-FFF2-40B4-BE49-F238E27FC236}">
                <a16:creationId xmlns:a16="http://schemas.microsoft.com/office/drawing/2014/main" id="{90F4470E-8AA2-F269-CE40-17904E1DFD15}"/>
              </a:ext>
            </a:extLst>
          </p:cNvPr>
          <p:cNvCxnSpPr>
            <a:cxnSpLocks noChangeShapeType="1"/>
            <a:stCxn id="447500" idx="3"/>
            <a:endCxn id="44749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00" name="AutoShape 12">
            <a:extLst>
              <a:ext uri="{FF2B5EF4-FFF2-40B4-BE49-F238E27FC236}">
                <a16:creationId xmlns:a16="http://schemas.microsoft.com/office/drawing/2014/main" id="{7667F754-A7C6-77ED-62FC-7D3D3FFFF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447501" name="AutoShape 13">
            <a:extLst>
              <a:ext uri="{FF2B5EF4-FFF2-40B4-BE49-F238E27FC236}">
                <a16:creationId xmlns:a16="http://schemas.microsoft.com/office/drawing/2014/main" id="{1CF32A70-7D9E-B97D-EC62-440B6EF65730}"/>
              </a:ext>
            </a:extLst>
          </p:cNvPr>
          <p:cNvCxnSpPr>
            <a:cxnSpLocks noChangeShapeType="1"/>
            <a:stCxn id="447496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02" name="AutoShape 14">
            <a:extLst>
              <a:ext uri="{FF2B5EF4-FFF2-40B4-BE49-F238E27FC236}">
                <a16:creationId xmlns:a16="http://schemas.microsoft.com/office/drawing/2014/main" id="{9D219142-D6CA-78C9-1892-46DA93BD915B}"/>
              </a:ext>
            </a:extLst>
          </p:cNvPr>
          <p:cNvCxnSpPr>
            <a:cxnSpLocks noChangeShapeType="1"/>
            <a:stCxn id="447504" idx="3"/>
            <a:endCxn id="447500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03" name="AutoShape 15">
            <a:extLst>
              <a:ext uri="{FF2B5EF4-FFF2-40B4-BE49-F238E27FC236}">
                <a16:creationId xmlns:a16="http://schemas.microsoft.com/office/drawing/2014/main" id="{33FEC0A8-08C5-F8E6-0382-20D0418C3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47504" name="AutoShape 16">
            <a:extLst>
              <a:ext uri="{FF2B5EF4-FFF2-40B4-BE49-F238E27FC236}">
                <a16:creationId xmlns:a16="http://schemas.microsoft.com/office/drawing/2014/main" id="{D2C1759F-DC79-9033-5EC3-CDBEB3A2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  <p:sp>
        <p:nvSpPr>
          <p:cNvPr id="447506" name="Freeform 18">
            <a:extLst>
              <a:ext uri="{FF2B5EF4-FFF2-40B4-BE49-F238E27FC236}">
                <a16:creationId xmlns:a16="http://schemas.microsoft.com/office/drawing/2014/main" id="{74258B39-1E95-FB3B-2E92-D5455FB5CD67}"/>
              </a:ext>
            </a:extLst>
          </p:cNvPr>
          <p:cNvSpPr>
            <a:spLocks/>
          </p:cNvSpPr>
          <p:nvPr/>
        </p:nvSpPr>
        <p:spPr bwMode="auto">
          <a:xfrm>
            <a:off x="5334000" y="3429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7" name="Freeform 19">
            <a:extLst>
              <a:ext uri="{FF2B5EF4-FFF2-40B4-BE49-F238E27FC236}">
                <a16:creationId xmlns:a16="http://schemas.microsoft.com/office/drawing/2014/main" id="{06F70292-09C7-1464-3DF6-56EE71E7F70C}"/>
              </a:ext>
            </a:extLst>
          </p:cNvPr>
          <p:cNvSpPr>
            <a:spLocks/>
          </p:cNvSpPr>
          <p:nvPr/>
        </p:nvSpPr>
        <p:spPr bwMode="auto">
          <a:xfrm>
            <a:off x="52578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9" name="AutoShape 21">
            <a:extLst>
              <a:ext uri="{FF2B5EF4-FFF2-40B4-BE49-F238E27FC236}">
                <a16:creationId xmlns:a16="http://schemas.microsoft.com/office/drawing/2014/main" id="{1BAA98C3-6960-5A97-7BF0-587318B4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1" name="AutoShape 23">
            <a:extLst>
              <a:ext uri="{FF2B5EF4-FFF2-40B4-BE49-F238E27FC236}">
                <a16:creationId xmlns:a16="http://schemas.microsoft.com/office/drawing/2014/main" id="{23DC08B0-DE06-9CBD-9DF6-D70014C8D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2" name="Freeform 24">
            <a:extLst>
              <a:ext uri="{FF2B5EF4-FFF2-40B4-BE49-F238E27FC236}">
                <a16:creationId xmlns:a16="http://schemas.microsoft.com/office/drawing/2014/main" id="{686F7F07-8AE5-86A7-EDA1-9A2DF5A96E70}"/>
              </a:ext>
            </a:extLst>
          </p:cNvPr>
          <p:cNvSpPr>
            <a:spLocks/>
          </p:cNvSpPr>
          <p:nvPr/>
        </p:nvSpPr>
        <p:spPr bwMode="auto">
          <a:xfrm>
            <a:off x="7620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3" name="AutoShape 25">
            <a:extLst>
              <a:ext uri="{FF2B5EF4-FFF2-40B4-BE49-F238E27FC236}">
                <a16:creationId xmlns:a16="http://schemas.microsoft.com/office/drawing/2014/main" id="{C8A77EAA-BDEC-BC4C-3FA8-BD5DE105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4" name="Freeform 26">
            <a:extLst>
              <a:ext uri="{FF2B5EF4-FFF2-40B4-BE49-F238E27FC236}">
                <a16:creationId xmlns:a16="http://schemas.microsoft.com/office/drawing/2014/main" id="{D9CCDB1B-0FF4-F28F-A522-BDF2959F9FDE}"/>
              </a:ext>
            </a:extLst>
          </p:cNvPr>
          <p:cNvSpPr>
            <a:spLocks/>
          </p:cNvSpPr>
          <p:nvPr/>
        </p:nvSpPr>
        <p:spPr bwMode="auto">
          <a:xfrm>
            <a:off x="7848600" y="4953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5" name="AutoShape 27">
            <a:extLst>
              <a:ext uri="{FF2B5EF4-FFF2-40B4-BE49-F238E27FC236}">
                <a16:creationId xmlns:a16="http://schemas.microsoft.com/office/drawing/2014/main" id="{DE657CE5-41D3-85F4-B11E-8E64D63EA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6" name="AutoShape 28">
            <a:extLst>
              <a:ext uri="{FF2B5EF4-FFF2-40B4-BE49-F238E27FC236}">
                <a16:creationId xmlns:a16="http://schemas.microsoft.com/office/drawing/2014/main" id="{5E7607E9-240A-47C9-48FB-8BA0F769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9" grpId="0" animBg="1"/>
      <p:bldP spid="447511" grpId="0" animBg="1"/>
      <p:bldP spid="447513" grpId="0" animBg="1"/>
      <p:bldP spid="447515" grpId="0" animBg="1"/>
      <p:bldP spid="4475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96338CD6-442C-BD06-D6DC-A52B6154F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Scheme for Optimization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EB80A0E-D36B-1F66-0D1C-DC11CE97D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0657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Analysis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control flow, data flow, dependency, </a:t>
            </a:r>
            <a:r>
              <a:rPr lang="en-US" altLang="zh-CN" sz="2400">
                <a:latin typeface="Verdana" panose="020B0604030504040204" pitchFamily="34" charset="0"/>
              </a:rPr>
              <a:t>…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400"/>
              <a:t>to obtain </a:t>
            </a:r>
            <a:r>
              <a:rPr lang="en-US" altLang="zh-CN" sz="2400">
                <a:solidFill>
                  <a:schemeClr val="folHlink"/>
                </a:solidFill>
              </a:rPr>
              <a:t>conservative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folHlink"/>
                </a:solidFill>
              </a:rPr>
              <a:t>static</a:t>
            </a:r>
            <a:r>
              <a:rPr lang="en-US" altLang="zh-CN" sz="2400"/>
              <a:t> knowledge of the program being optimized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approximation of the dynamic 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Rewriting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rewrite the program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dependent on the knowledge obtained above</a:t>
            </a:r>
          </a:p>
        </p:txBody>
      </p:sp>
      <p:sp>
        <p:nvSpPr>
          <p:cNvPr id="196612" name="Oval 4">
            <a:extLst>
              <a:ext uri="{FF2B5EF4-FFF2-40B4-BE49-F238E27FC236}">
                <a16:creationId xmlns:a16="http://schemas.microsoft.com/office/drawing/2014/main" id="{4239590D-0348-178B-304B-1E9C0D580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336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IR</a:t>
            </a:r>
          </a:p>
        </p:txBody>
      </p:sp>
      <p:sp>
        <p:nvSpPr>
          <p:cNvPr id="196613" name="Oval 5">
            <a:extLst>
              <a:ext uri="{FF2B5EF4-FFF2-40B4-BE49-F238E27FC236}">
                <a16:creationId xmlns:a16="http://schemas.microsoft.com/office/drawing/2014/main" id="{9AA7F504-B519-1501-94ED-1BFBA119B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14800"/>
            <a:ext cx="12192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IR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196614" name="Line 6">
            <a:extLst>
              <a:ext uri="{FF2B5EF4-FFF2-40B4-BE49-F238E27FC236}">
                <a16:creationId xmlns:a16="http://schemas.microsoft.com/office/drawing/2014/main" id="{366096CC-6C5E-AB7F-13E4-AE555FC79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514600"/>
            <a:ext cx="8382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772A4C12-8140-731C-DF15-7062B04C5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3073400"/>
            <a:ext cx="1474788" cy="711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/>
              <a:t>static</a:t>
            </a:r>
          </a:p>
          <a:p>
            <a:pPr algn="ctr"/>
            <a:r>
              <a:rPr lang="en-US" altLang="zh-CN" sz="2000"/>
              <a:t>information</a:t>
            </a:r>
          </a:p>
        </p:txBody>
      </p:sp>
      <p:sp>
        <p:nvSpPr>
          <p:cNvPr id="196616" name="Text Box 8">
            <a:extLst>
              <a:ext uri="{FF2B5EF4-FFF2-40B4-BE49-F238E27FC236}">
                <a16:creationId xmlns:a16="http://schemas.microsoft.com/office/drawing/2014/main" id="{C8528573-01C7-D160-BBC3-D7387F68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23622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analysis</a:t>
            </a:r>
          </a:p>
        </p:txBody>
      </p:sp>
      <p:sp>
        <p:nvSpPr>
          <p:cNvPr id="196617" name="Line 9">
            <a:extLst>
              <a:ext uri="{FF2B5EF4-FFF2-40B4-BE49-F238E27FC236}">
                <a16:creationId xmlns:a16="http://schemas.microsoft.com/office/drawing/2014/main" id="{5F1BCB80-1481-0551-1C36-B106B1528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194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18" name="Text Box 10">
            <a:extLst>
              <a:ext uri="{FF2B5EF4-FFF2-40B4-BE49-F238E27FC236}">
                <a16:creationId xmlns:a16="http://schemas.microsoft.com/office/drawing/2014/main" id="{C8EA2C9E-D77E-248E-E593-8D171F994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84525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rewriting</a:t>
            </a:r>
          </a:p>
        </p:txBody>
      </p:sp>
      <p:sp>
        <p:nvSpPr>
          <p:cNvPr id="196619" name="AutoShape 11">
            <a:extLst>
              <a:ext uri="{FF2B5EF4-FFF2-40B4-BE49-F238E27FC236}">
                <a16:creationId xmlns:a16="http://schemas.microsoft.com/office/drawing/2014/main" id="{7EADEDA6-9CD4-9A13-6CF2-9FE3518C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4572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/>
      <p:bldP spid="196613" grpId="0" animBg="1"/>
      <p:bldP spid="196615" grpId="0" animBg="1"/>
      <p:bldP spid="196616" grpId="0"/>
      <p:bldP spid="1966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F9469B80-E671-6A1F-C1A5-6DF792DE1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Conservative 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476164" name="Text Box 4">
            <a:extLst>
              <a:ext uri="{FF2B5EF4-FFF2-40B4-BE49-F238E27FC236}">
                <a16:creationId xmlns:a16="http://schemas.microsoft.com/office/drawing/2014/main" id="{9C11D063-ED69-2447-D5F8-C91971AB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67000"/>
            <a:ext cx="3581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Cjump (x==5? L1: L2)</a:t>
            </a:r>
          </a:p>
        </p:txBody>
      </p:sp>
      <p:sp>
        <p:nvSpPr>
          <p:cNvPr id="476165" name="Text Box 5">
            <a:extLst>
              <a:ext uri="{FF2B5EF4-FFF2-40B4-BE49-F238E27FC236}">
                <a16:creationId xmlns:a16="http://schemas.microsoft.com/office/drawing/2014/main" id="{063C5992-DC87-5C50-4B61-55D45BB85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 = 1</a:t>
            </a:r>
          </a:p>
        </p:txBody>
      </p:sp>
      <p:sp>
        <p:nvSpPr>
          <p:cNvPr id="476166" name="Text Box 6">
            <a:extLst>
              <a:ext uri="{FF2B5EF4-FFF2-40B4-BE49-F238E27FC236}">
                <a16:creationId xmlns:a16="http://schemas.microsoft.com/office/drawing/2014/main" id="{DBA6C1C1-E56A-B7FB-DE25-CA36AF3CB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624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 = 2</a:t>
            </a:r>
          </a:p>
        </p:txBody>
      </p:sp>
      <p:sp>
        <p:nvSpPr>
          <p:cNvPr id="476167" name="Text Box 7">
            <a:extLst>
              <a:ext uri="{FF2B5EF4-FFF2-40B4-BE49-F238E27FC236}">
                <a16:creationId xmlns:a16="http://schemas.microsoft.com/office/drawing/2014/main" id="{FECA52C2-0026-DDED-4583-0F2DA262D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816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(y)</a:t>
            </a:r>
          </a:p>
        </p:txBody>
      </p:sp>
      <p:sp>
        <p:nvSpPr>
          <p:cNvPr id="476168" name="Line 8">
            <a:extLst>
              <a:ext uri="{FF2B5EF4-FFF2-40B4-BE49-F238E27FC236}">
                <a16:creationId xmlns:a16="http://schemas.microsoft.com/office/drawing/2014/main" id="{F1A8CA49-FBEB-DB86-2C1C-5176AF553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812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69" name="Line 9">
            <a:extLst>
              <a:ext uri="{FF2B5EF4-FFF2-40B4-BE49-F238E27FC236}">
                <a16:creationId xmlns:a16="http://schemas.microsoft.com/office/drawing/2014/main" id="{0A97DB58-5F93-479F-EE05-AF4EB6385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048000"/>
            <a:ext cx="11430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70" name="Line 10">
            <a:extLst>
              <a:ext uri="{FF2B5EF4-FFF2-40B4-BE49-F238E27FC236}">
                <a16:creationId xmlns:a16="http://schemas.microsoft.com/office/drawing/2014/main" id="{E48DB622-6580-26C9-90BE-3306552E6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048000"/>
            <a:ext cx="838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71" name="Line 11">
            <a:extLst>
              <a:ext uri="{FF2B5EF4-FFF2-40B4-BE49-F238E27FC236}">
                <a16:creationId xmlns:a16="http://schemas.microsoft.com/office/drawing/2014/main" id="{FBFD1694-298F-0022-9C1F-69A81493B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343400"/>
            <a:ext cx="1066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72" name="Line 12">
            <a:extLst>
              <a:ext uri="{FF2B5EF4-FFF2-40B4-BE49-F238E27FC236}">
                <a16:creationId xmlns:a16="http://schemas.microsoft.com/office/drawing/2014/main" id="{79FCBD06-6CAB-E6C7-47F1-DCD539C364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343400"/>
            <a:ext cx="9144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73" name="Text Box 13">
            <a:extLst>
              <a:ext uri="{FF2B5EF4-FFF2-40B4-BE49-F238E27FC236}">
                <a16:creationId xmlns:a16="http://schemas.microsoft.com/office/drawing/2014/main" id="{26FC87EF-5C8A-7025-85F5-7DD642BCF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562600"/>
            <a:ext cx="236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we substitute y with the value 2?</a:t>
            </a:r>
          </a:p>
        </p:txBody>
      </p:sp>
      <p:sp>
        <p:nvSpPr>
          <p:cNvPr id="476174" name="Line 14">
            <a:extLst>
              <a:ext uri="{FF2B5EF4-FFF2-40B4-BE49-F238E27FC236}">
                <a16:creationId xmlns:a16="http://schemas.microsoft.com/office/drawing/2014/main" id="{25B28DD2-9666-CE15-75A6-8F74EFE83E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54102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75" name="Text Box 15">
            <a:extLst>
              <a:ext uri="{FF2B5EF4-FFF2-40B4-BE49-F238E27FC236}">
                <a16:creationId xmlns:a16="http://schemas.microsoft.com/office/drawing/2014/main" id="{D06BE21D-8F30-7155-126D-BEF689C37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09800"/>
            <a:ext cx="2895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This amounts to prove that x is always equal to 5!</a:t>
            </a:r>
          </a:p>
        </p:txBody>
      </p:sp>
      <p:sp>
        <p:nvSpPr>
          <p:cNvPr id="476176" name="Line 16">
            <a:extLst>
              <a:ext uri="{FF2B5EF4-FFF2-40B4-BE49-F238E27FC236}">
                <a16:creationId xmlns:a16="http://schemas.microsoft.com/office/drawing/2014/main" id="{510F5520-C01D-8B56-F3E9-F08EEDFC73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362200"/>
            <a:ext cx="2819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6177" name="Text Box 17">
            <a:extLst>
              <a:ext uri="{FF2B5EF4-FFF2-40B4-BE49-F238E27FC236}">
                <a16:creationId xmlns:a16="http://schemas.microsoft.com/office/drawing/2014/main" id="{377FE1A9-0EC6-B19E-163D-6ED119EC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3733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Suppose x is an input from user, it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s impossible to know it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s value statically. So one must be </a:t>
            </a:r>
            <a:r>
              <a:rPr lang="en-US" altLang="zh-CN" sz="2000">
                <a:solidFill>
                  <a:schemeClr val="folHlink"/>
                </a:solidFill>
              </a:rPr>
              <a:t>conservative</a:t>
            </a:r>
            <a:r>
              <a:rPr lang="en-US" altLang="zh-CN" sz="2000"/>
              <a:t> to use the static knowledge.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73" grpId="0"/>
      <p:bldP spid="476175" grpId="0"/>
      <p:bldP spid="4761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DFCB022A-0959-B5AE-2F21-F8C669188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6B871D0D-114A-927D-08D4-0BDECFC52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Liveness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AFCBB7DA-9911-B340-B7C1-44F06D360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Motivation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71A022C8-84E8-D657-21AD-9F287551D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Low level IRs assume an infinite number of abstract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registers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 </a:t>
            </a:r>
          </a:p>
          <a:p>
            <a:pPr lvl="1"/>
            <a:r>
              <a:rPr lang="en-US" altLang="zh-CN" sz="2400"/>
              <a:t>good for code generations</a:t>
            </a:r>
          </a:p>
          <a:p>
            <a:pPr lvl="1"/>
            <a:r>
              <a:rPr lang="en-US" altLang="zh-CN" sz="2400"/>
              <a:t>but bad for execution on a real machine</a:t>
            </a:r>
          </a:p>
          <a:p>
            <a:pPr lvl="2"/>
            <a:r>
              <a:rPr lang="en-US" altLang="zh-CN" sz="2000"/>
              <a:t>machine has a finite number of registers</a:t>
            </a:r>
          </a:p>
          <a:p>
            <a:pPr lvl="2"/>
            <a:r>
              <a:rPr lang="en-US" altLang="zh-CN" sz="2000"/>
              <a:t>so how to leverage this?</a:t>
            </a:r>
          </a:p>
          <a:p>
            <a:r>
              <a:rPr lang="en-US" altLang="zh-CN" sz="2800"/>
              <a:t>The goal of register allocation (optimization) is to put infinite variables into a few registers</a:t>
            </a:r>
          </a:p>
          <a:p>
            <a:pPr lvl="1"/>
            <a:r>
              <a:rPr lang="en-US" altLang="zh-CN" sz="2400"/>
              <a:t>need liveness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8BBC669D-3028-333C-7B64-04396418AF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58B6193F-155B-824A-8E30-74A8B7948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968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800"/>
              <a:t>Consider this TAC:</a:t>
            </a:r>
            <a:endParaRPr lang="en-US" altLang="zh-CN" sz="2800">
              <a:solidFill>
                <a:schemeClr val="folHlink"/>
              </a:solidFill>
            </a:endParaRPr>
          </a:p>
        </p:txBody>
      </p:sp>
      <p:sp>
        <p:nvSpPr>
          <p:cNvPr id="441351" name="Text Box 7">
            <a:extLst>
              <a:ext uri="{FF2B5EF4-FFF2-40B4-BE49-F238E27FC236}">
                <a16:creationId xmlns:a16="http://schemas.microsoft.com/office/drawing/2014/main" id="{3FDEDA3C-8891-6AA3-8753-F09E2E6F9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297180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Three variables: </a:t>
            </a:r>
            <a:r>
              <a:rPr lang="en-US" altLang="zh-CN" sz="2400">
                <a:solidFill>
                  <a:schemeClr val="folHlink"/>
                </a:solidFill>
              </a:rPr>
              <a:t>a</a:t>
            </a:r>
            <a:r>
              <a:rPr lang="en-US" altLang="zh-CN" sz="2400"/>
              <a:t>, </a:t>
            </a:r>
            <a:r>
              <a:rPr lang="en-US" altLang="zh-CN" sz="2400">
                <a:solidFill>
                  <a:schemeClr val="folHlink"/>
                </a:solidFill>
              </a:rPr>
              <a:t>b</a:t>
            </a:r>
            <a:r>
              <a:rPr lang="en-US" altLang="zh-CN" sz="2400"/>
              <a:t>, and </a:t>
            </a: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en-US" altLang="zh-CN" sz="2400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And assume that the target machine has only one register: </a:t>
            </a:r>
            <a:r>
              <a:rPr lang="en-US" altLang="zh-CN" sz="2400">
                <a:solidFill>
                  <a:schemeClr val="folHlink"/>
                </a:solidFill>
              </a:rPr>
              <a:t>r</a:t>
            </a:r>
            <a:r>
              <a:rPr lang="en-US" altLang="zh-CN" sz="2400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Is it possible to put all three variables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a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,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b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and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c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in register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>
                <a:solidFill>
                  <a:schemeClr val="folHlink"/>
                </a:solidFill>
              </a:rPr>
              <a:t>r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?</a:t>
            </a:r>
          </a:p>
        </p:txBody>
      </p:sp>
      <p:sp>
        <p:nvSpPr>
          <p:cNvPr id="441360" name="Text Box 16">
            <a:extLst>
              <a:ext uri="{FF2B5EF4-FFF2-40B4-BE49-F238E27FC236}">
                <a16:creationId xmlns:a16="http://schemas.microsoft.com/office/drawing/2014/main" id="{459CAA35-DE10-5FD1-79B8-1657A917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67000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1</a:t>
            </a:r>
          </a:p>
        </p:txBody>
      </p:sp>
      <p:sp>
        <p:nvSpPr>
          <p:cNvPr id="441361" name="Text Box 17">
            <a:extLst>
              <a:ext uri="{FF2B5EF4-FFF2-40B4-BE49-F238E27FC236}">
                <a16:creationId xmlns:a16="http://schemas.microsoft.com/office/drawing/2014/main" id="{5082126C-7330-CB19-C980-8DF300E5F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13125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a + 2</a:t>
            </a:r>
          </a:p>
        </p:txBody>
      </p:sp>
      <p:sp>
        <p:nvSpPr>
          <p:cNvPr id="441362" name="Text Box 18">
            <a:extLst>
              <a:ext uri="{FF2B5EF4-FFF2-40B4-BE49-F238E27FC236}">
                <a16:creationId xmlns:a16="http://schemas.microsoft.com/office/drawing/2014/main" id="{09BE3F60-65CC-5509-A91C-DD7299F79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114800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b + 3</a:t>
            </a:r>
          </a:p>
        </p:txBody>
      </p:sp>
      <p:sp>
        <p:nvSpPr>
          <p:cNvPr id="441363" name="Text Box 19">
            <a:extLst>
              <a:ext uri="{FF2B5EF4-FFF2-40B4-BE49-F238E27FC236}">
                <a16:creationId xmlns:a16="http://schemas.microsoft.com/office/drawing/2014/main" id="{2A61829E-12BB-A05F-C827-1744F84E9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60925"/>
            <a:ext cx="2133600" cy="396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51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9740</TotalTime>
  <Words>2329</Words>
  <Application>Microsoft Macintosh PowerPoint</Application>
  <PresentationFormat>全屏显示(4:3)</PresentationFormat>
  <Paragraphs>574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Tahoma</vt:lpstr>
      <vt:lpstr>Wingdings</vt:lpstr>
      <vt:lpstr>Verdana</vt:lpstr>
      <vt:lpstr>Times New Roman</vt:lpstr>
      <vt:lpstr>Courier New</vt:lpstr>
      <vt:lpstr>Blends</vt:lpstr>
      <vt:lpstr>Data Flow Analysis</vt:lpstr>
      <vt:lpstr>Front End</vt:lpstr>
      <vt:lpstr>Middle End</vt:lpstr>
      <vt:lpstr>Optimizations</vt:lpstr>
      <vt:lpstr>General Scheme for Optimization</vt:lpstr>
      <vt:lpstr>“Conservative Static”</vt:lpstr>
      <vt:lpstr>PowerPoint 演示文稿</vt:lpstr>
      <vt:lpstr>Motivation</vt:lpstr>
      <vt:lpstr>Example</vt:lpstr>
      <vt:lpstr>Example</vt:lpstr>
      <vt:lpstr>Example</vt:lpstr>
      <vt:lpstr>Data Flow Equations for Liveness</vt:lpstr>
      <vt:lpstr>For general CFG</vt:lpstr>
      <vt:lpstr>Example</vt:lpstr>
      <vt:lpstr>Interference Graph</vt:lpstr>
      <vt:lpstr>Speeding-up the analysis</vt:lpstr>
      <vt:lpstr>Basic Blocks</vt:lpstr>
      <vt:lpstr>Example</vt:lpstr>
      <vt:lpstr>PowerPoint 演示文稿</vt:lpstr>
      <vt:lpstr>Reaching Definition</vt:lpstr>
      <vt:lpstr>Implementation</vt:lpstr>
      <vt:lpstr>Equations</vt:lpstr>
      <vt:lpstr>Data Flow Equation</vt:lpstr>
      <vt:lpstr>Fixpoint algorithm</vt:lpstr>
      <vt:lpstr>Constant Propagation</vt:lpstr>
      <vt:lpstr>PowerPoint 演示文稿</vt:lpstr>
      <vt:lpstr>Available Expressions</vt:lpstr>
      <vt:lpstr>Implementation</vt:lpstr>
      <vt:lpstr>Implementation</vt:lpstr>
      <vt:lpstr>Implementation</vt:lpstr>
      <vt:lpstr>Common Sub-expression Elimination (CSE)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</dc:title>
  <dc:creator>Baojian Hua</dc:creator>
  <cp:lastModifiedBy>Microsoft Office User</cp:lastModifiedBy>
  <cp:revision>5382</cp:revision>
  <cp:lastPrinted>1601-01-01T00:00:00Z</cp:lastPrinted>
  <dcterms:created xsi:type="dcterms:W3CDTF">1601-01-01T00:00:00Z</dcterms:created>
  <dcterms:modified xsi:type="dcterms:W3CDTF">2024-03-14T02:56:10Z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