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5" r:id="rId3"/>
    <p:sldId id="397" r:id="rId4"/>
    <p:sldId id="440" r:id="rId5"/>
    <p:sldId id="394" r:id="rId6"/>
    <p:sldId id="441" r:id="rId7"/>
    <p:sldId id="375" r:id="rId8"/>
    <p:sldId id="442" r:id="rId9"/>
    <p:sldId id="443" r:id="rId10"/>
    <p:sldId id="444" r:id="rId11"/>
    <p:sldId id="446" r:id="rId12"/>
    <p:sldId id="445" r:id="rId13"/>
    <p:sldId id="447" r:id="rId14"/>
    <p:sldId id="448" r:id="rId15"/>
    <p:sldId id="449" r:id="rId16"/>
    <p:sldId id="451" r:id="rId17"/>
    <p:sldId id="452" r:id="rId1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2C3FD6D-8DF1-BF56-E2C6-3CA2231656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F1F4AEB-4C79-965A-84B5-2A8B7D100C8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1343C4B-12C3-B30A-F2D7-E83DC53B82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FAB2835-B978-510A-0395-DE5B9116547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6C7FF108-D7CD-8340-915A-F0F5EF46E4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EADA61F-C549-929C-00C4-91385CE131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D5D849C-4E2F-7A90-6BA1-BA513150BE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18F808FE-775D-AA6E-7C30-D727493D824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48568CBF-2B10-1C3A-2F68-36DF02548F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AC5E1671-E708-A5DE-E907-5C5C16CFD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70C4A5B1-01B6-CD19-28BF-DFFE8FF88D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76E6E0C-D970-0645-930A-55DDCE6A36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A684F9-CD58-3683-253A-41AB718A9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DE154-2EDE-254C-AE8A-0FAAC3184CC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BB06227A-4C5E-1AC4-5CD6-9941D348B4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1E78AF1-9625-3C60-2D23-F829D8F13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A64BDB6D-FB17-380C-02DB-9B744765BB3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2CD4ED4A-E586-B46F-DD43-496F20EA1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019DBC9-9C2D-A613-BD25-856CB90C8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F60148D8-F797-D6B1-88FA-F9C9F5119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7BD6F12-9EF1-AAFC-7C97-466C6D4E35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3D95A6CD-48CA-EB01-8915-248603A46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5418D98-6061-5019-A2EE-F0A91E8DA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D983B623-9618-B5B4-1686-6BC26955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23D41A06-3E7E-C06D-F749-5E640D6F4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7CB170D3-8698-334C-7EF3-25EE3E7BEC4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2BC40DF4-AA95-590A-C38B-8E173E7A8A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4145D062-1142-75FC-78B5-68CA028730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4C6C867-45FB-14CA-11F3-1287265163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A34416A2-8033-90CD-03A3-A4E2B36E84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FDE1CDB9-0632-6372-737A-3DC5197573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52D4BB3-A10D-0C46-83AB-B57E42B0B2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080F0-BA37-422D-21CC-3994E4A1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E15783-22E8-ACBE-2930-BA60BDFCC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BA0E7-5E0B-4744-3C1A-9162B746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E829C9-2C2F-7540-F7E4-5A1E3BE2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075B2-B413-3A14-1B4D-DB672815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7164E-219A-F542-9B5C-91FC3E0256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52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53F856-2235-A8D0-E695-B8F5FB994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D7FD3D-F1F1-5FC3-BEC8-A544C505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9254-282B-9530-10D4-1EA4271C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9F74A-89E5-52AD-8525-6FFA9B99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1306F-FB73-DE49-E21A-2346CA88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3D751-7D93-A543-B5B2-F5C640525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30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BFDF-D3B5-F528-E1CC-B9D8F094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DC1ED-B323-B7C4-A2B4-43548BDE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8B209-2F7E-0BD7-253E-E39E160F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3C5A8-3845-BF8A-C1BD-14346FC7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BF4C8-A271-0812-0FF3-9FD63425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1A59B-6323-B64B-B3F0-EE77B431B8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0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720FA-4070-4273-58BF-BBE2896F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0ECE5-7874-F9C5-F39C-C5858B82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55A70-328D-774C-A9B1-51E2F773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B8AB8-C16F-A61D-E58E-3707925D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9CAE8-2CC2-4372-91E7-575A9813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FFA56-C34C-EF48-B42E-2568117FBD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4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52675-CD70-4721-9179-364CF143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DAB9D-EE90-6A13-13A8-F3BEFB572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5F6182-8211-992E-F97E-93D46F193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A7993-55D1-2D46-7786-63BB0039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838F0-568E-B1C6-D35C-C884CD08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0DCDA-7D01-FFF4-A11A-A52395ED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F7C3E-7666-344A-BD38-952D0255BB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05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B52EB-17C8-5737-584F-2D1E597A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4CC34-954A-C182-97E2-04D94337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821152-5517-1DD8-3676-C10476A2C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1E23-BC70-EBE1-AF0F-C3C0A9ED4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D2B67-BF6B-8208-2F0C-FA45E9198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6A0031-91F0-4EFC-DCF3-CD1DA503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0A14D7-7881-8CA1-AD31-54EAD366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94F6E1-660E-6122-A84E-D431287E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7147C6-8A38-264F-A65E-55A57F2828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82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A9E2C-A9F9-9C99-D96A-702EA776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A47D1A-1773-A623-B6A2-F9BF7DDB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E586D3-900A-C280-B6B4-4A309B95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F7E37-0B42-9B95-FA18-CC8A0BD9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E2871-4B2B-5546-9F58-19ACEF45AB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84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775975-A884-6395-C387-A5E07652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D91301-D43E-FDD3-5FD0-411EB552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AF1B1-6BCD-681A-17C5-342685A5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82DB7-A6E6-2747-BFF6-74E387EDE8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49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0F793-535C-22C3-A69D-D8E5B61F1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AC80D-872E-88D8-BF2A-A9408C72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8DFC3E-8300-5553-4CD8-9CC14F8A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A28BC5-58B6-0CDC-803F-9F9740EA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0CB70-ABCA-C65D-E9ED-1E8F4084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E7FC4-0A8C-F881-9019-F4FFCA70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A3B52-96FB-A648-982D-EDB763D986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195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9DDA-5DF3-8BE1-61A0-023A79A4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8A8BE3-DCB9-92FE-0F2C-AFD6BD683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47069-F491-2F7B-DC43-A038A7DE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2221B-7DEE-279C-30BA-92AF88D5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19B8C-D284-7DB3-32C1-44915E0A0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88396-0305-51ED-4260-9B682E5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7E710-72D9-6C48-8574-569EAC99AC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8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B200B1E-A6DA-9A96-0FCA-3C4187A31F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9D7B1B0-C100-4D14-C93E-8F147089F2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41BD904-F996-5AB1-F0EA-9B278D2B58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87D1DA5-B4AD-A248-FD09-348FFEF42F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98FBCD5D-A8E0-D205-6555-EA675ABD11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448C448-0B80-B383-8A9F-9A8F9C0234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F9D7AF7-66BF-0C06-23EC-8B6FE06F6D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DCE0967-F740-D8CC-800B-3EB567AEA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5EBB895B-12EF-D5D7-AD54-8BEDC18AE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D4AB14C-B77A-15AB-0BA0-6BA576AFC38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3F732205-489B-91E5-1604-67A989E916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418BABEE-B43C-9589-DE48-4EAA9D2A08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C6286CE-69F6-4B4A-B269-D0735177DB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D58D8B9-DD5B-6432-841F-33FE0C8DCB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/>
            </a:br>
            <a:r>
              <a:rPr lang="en-US" altLang="zh-CN"/>
              <a:t>Procedure Optimization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F5DC6C-23C4-2762-7938-254DE710C2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9FECE91F-6FA3-BA5D-4931-4A488D837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When to Integrate?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2D3CB9D5-E26D-9E6F-7324-AE13349A6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Heuristics:</a:t>
            </a:r>
          </a:p>
          <a:p>
            <a:pPr lvl="1"/>
            <a:r>
              <a:rPr lang="en-US" altLang="zh-CN"/>
              <a:t>the size of the procedure</a:t>
            </a:r>
          </a:p>
          <a:p>
            <a:pPr lvl="1"/>
            <a:r>
              <a:rPr lang="en-US" altLang="zh-CN"/>
              <a:t>the site of the procedure called</a:t>
            </a:r>
          </a:p>
          <a:p>
            <a:pPr lvl="2"/>
            <a:r>
              <a:rPr lang="en-US" altLang="zh-CN"/>
              <a:t>e.g, in a loop</a:t>
            </a:r>
          </a:p>
          <a:p>
            <a:pPr lvl="1"/>
            <a:r>
              <a:rPr lang="en-US" altLang="zh-CN"/>
              <a:t>number of calls</a:t>
            </a:r>
          </a:p>
          <a:p>
            <a:pPr lvl="1"/>
            <a:r>
              <a:rPr lang="en-US" altLang="zh-CN"/>
              <a:t>arguments type</a:t>
            </a:r>
          </a:p>
          <a:p>
            <a:pPr lvl="2"/>
            <a:r>
              <a:rPr lang="en-US" altLang="zh-CN"/>
              <a:t>constants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89E1D21B-3DD0-8E4E-C235-E5589270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 Graph</a:t>
            </a:r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02ADA47E-BE4A-F8F7-A310-855355971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0751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0820" name="Oval 4">
            <a:extLst>
              <a:ext uri="{FF2B5EF4-FFF2-40B4-BE49-F238E27FC236}">
                <a16:creationId xmlns:a16="http://schemas.microsoft.com/office/drawing/2014/main" id="{86FE310F-27AA-9803-457A-13FA0D68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0574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290821" name="Oval 5">
            <a:extLst>
              <a:ext uri="{FF2B5EF4-FFF2-40B4-BE49-F238E27FC236}">
                <a16:creationId xmlns:a16="http://schemas.microsoft.com/office/drawing/2014/main" id="{8E7DD779-66C2-589F-6DC0-A27087F01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290822" name="Oval 6">
            <a:extLst>
              <a:ext uri="{FF2B5EF4-FFF2-40B4-BE49-F238E27FC236}">
                <a16:creationId xmlns:a16="http://schemas.microsoft.com/office/drawing/2014/main" id="{0F908851-C330-0A4E-C00D-0A4BF4B82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48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290823" name="Oval 7">
            <a:extLst>
              <a:ext uri="{FF2B5EF4-FFF2-40B4-BE49-F238E27FC236}">
                <a16:creationId xmlns:a16="http://schemas.microsoft.com/office/drawing/2014/main" id="{60860C7A-E2E9-0DDF-D5A1-1A86D8701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196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290824" name="Line 8">
            <a:extLst>
              <a:ext uri="{FF2B5EF4-FFF2-40B4-BE49-F238E27FC236}">
                <a16:creationId xmlns:a16="http://schemas.microsoft.com/office/drawing/2014/main" id="{2E7C86C7-6F1F-EADA-B6A5-D2EE52B00E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14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5" name="Line 9">
            <a:extLst>
              <a:ext uri="{FF2B5EF4-FFF2-40B4-BE49-F238E27FC236}">
                <a16:creationId xmlns:a16="http://schemas.microsoft.com/office/drawing/2014/main" id="{C08A2884-EE39-A2C6-1A4B-13B3D1C50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6" name="Line 10">
            <a:extLst>
              <a:ext uri="{FF2B5EF4-FFF2-40B4-BE49-F238E27FC236}">
                <a16:creationId xmlns:a16="http://schemas.microsoft.com/office/drawing/2014/main" id="{B73B4739-7DBC-330F-FF7F-F14A8FD1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7" name="Oval 11">
            <a:extLst>
              <a:ext uri="{FF2B5EF4-FFF2-40B4-BE49-F238E27FC236}">
                <a16:creationId xmlns:a16="http://schemas.microsoft.com/office/drawing/2014/main" id="{862CB4F0-556E-B6DE-1E9B-3DBAA108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290828" name="Line 12">
            <a:extLst>
              <a:ext uri="{FF2B5EF4-FFF2-40B4-BE49-F238E27FC236}">
                <a16:creationId xmlns:a16="http://schemas.microsoft.com/office/drawing/2014/main" id="{C3646547-59CA-E300-8741-4BC10675C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9" name="Line 13">
            <a:extLst>
              <a:ext uri="{FF2B5EF4-FFF2-40B4-BE49-F238E27FC236}">
                <a16:creationId xmlns:a16="http://schemas.microsoft.com/office/drawing/2014/main" id="{3AD1521B-C9FF-5171-A73C-2B2688DAE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30" name="Oval 14">
            <a:extLst>
              <a:ext uri="{FF2B5EF4-FFF2-40B4-BE49-F238E27FC236}">
                <a16:creationId xmlns:a16="http://schemas.microsoft.com/office/drawing/2014/main" id="{FE9869E0-24A4-C05C-669F-04A01496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148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</a:t>
            </a:r>
          </a:p>
        </p:txBody>
      </p:sp>
      <p:sp>
        <p:nvSpPr>
          <p:cNvPr id="290831" name="Oval 15">
            <a:extLst>
              <a:ext uri="{FF2B5EF4-FFF2-40B4-BE49-F238E27FC236}">
                <a16:creationId xmlns:a16="http://schemas.microsoft.com/office/drawing/2014/main" id="{3F6B8BE7-BF6A-1D8F-376E-BA7D0A73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1148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g</a:t>
            </a:r>
          </a:p>
        </p:txBody>
      </p:sp>
      <p:sp>
        <p:nvSpPr>
          <p:cNvPr id="290832" name="Line 16">
            <a:extLst>
              <a:ext uri="{FF2B5EF4-FFF2-40B4-BE49-F238E27FC236}">
                <a16:creationId xmlns:a16="http://schemas.microsoft.com/office/drawing/2014/main" id="{1AFCE782-DA5D-5B85-6465-B5D180B6A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733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33" name="Line 17">
            <a:extLst>
              <a:ext uri="{FF2B5EF4-FFF2-40B4-BE49-F238E27FC236}">
                <a16:creationId xmlns:a16="http://schemas.microsoft.com/office/drawing/2014/main" id="{0D4A48BC-F3D8-1AE0-366F-10BDB0419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34" name="Line 18">
            <a:extLst>
              <a:ext uri="{FF2B5EF4-FFF2-40B4-BE49-F238E27FC236}">
                <a16:creationId xmlns:a16="http://schemas.microsoft.com/office/drawing/2014/main" id="{CA1235BC-54BB-C881-AEA9-6D3A2CD88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35" name="Freeform 19">
            <a:extLst>
              <a:ext uri="{FF2B5EF4-FFF2-40B4-BE49-F238E27FC236}">
                <a16:creationId xmlns:a16="http://schemas.microsoft.com/office/drawing/2014/main" id="{71AA6AB5-06C8-ED80-96C8-77B5F11DDC28}"/>
              </a:ext>
            </a:extLst>
          </p:cNvPr>
          <p:cNvSpPr>
            <a:spLocks/>
          </p:cNvSpPr>
          <p:nvPr/>
        </p:nvSpPr>
        <p:spPr bwMode="auto">
          <a:xfrm>
            <a:off x="4635500" y="4559300"/>
            <a:ext cx="723900" cy="711200"/>
          </a:xfrm>
          <a:custGeom>
            <a:avLst/>
            <a:gdLst>
              <a:gd name="T0" fmla="*/ 440 w 456"/>
              <a:gd name="T1" fmla="*/ 344 h 448"/>
              <a:gd name="T2" fmla="*/ 392 w 456"/>
              <a:gd name="T3" fmla="*/ 440 h 448"/>
              <a:gd name="T4" fmla="*/ 56 w 456"/>
              <a:gd name="T5" fmla="*/ 392 h 448"/>
              <a:gd name="T6" fmla="*/ 56 w 456"/>
              <a:gd name="T7" fmla="*/ 104 h 448"/>
              <a:gd name="T8" fmla="*/ 152 w 456"/>
              <a:gd name="T9" fmla="*/ 8 h 448"/>
              <a:gd name="T10" fmla="*/ 296 w 456"/>
              <a:gd name="T11" fmla="*/ 5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" h="448">
                <a:moveTo>
                  <a:pt x="440" y="344"/>
                </a:moveTo>
                <a:cubicBezTo>
                  <a:pt x="448" y="388"/>
                  <a:pt x="456" y="432"/>
                  <a:pt x="392" y="440"/>
                </a:cubicBezTo>
                <a:cubicBezTo>
                  <a:pt x="328" y="448"/>
                  <a:pt x="112" y="448"/>
                  <a:pt x="56" y="392"/>
                </a:cubicBezTo>
                <a:cubicBezTo>
                  <a:pt x="0" y="336"/>
                  <a:pt x="40" y="168"/>
                  <a:pt x="56" y="104"/>
                </a:cubicBezTo>
                <a:cubicBezTo>
                  <a:pt x="72" y="40"/>
                  <a:pt x="112" y="16"/>
                  <a:pt x="152" y="8"/>
                </a:cubicBezTo>
                <a:cubicBezTo>
                  <a:pt x="192" y="0"/>
                  <a:pt x="272" y="48"/>
                  <a:pt x="296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332A5AFF-D615-2393-3491-3A22226B3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Leaf Procedure</a:t>
            </a:r>
          </a:p>
        </p:txBody>
      </p:sp>
      <p:sp>
        <p:nvSpPr>
          <p:cNvPr id="289795" name="Rectangle 3">
            <a:extLst>
              <a:ext uri="{FF2B5EF4-FFF2-40B4-BE49-F238E27FC236}">
                <a16:creationId xmlns:a16="http://schemas.microsoft.com/office/drawing/2014/main" id="{F2DFFF84-E498-ADFA-F7F5-A6C462B9C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procedure is a leaf procedure if it doesn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call any other procedure</a:t>
            </a:r>
          </a:p>
          <a:p>
            <a:r>
              <a:rPr lang="en-US" altLang="zh-CN"/>
              <a:t>Leaf procedure may be of a high percent of all procedures</a:t>
            </a:r>
          </a:p>
          <a:p>
            <a:pPr lvl="1"/>
            <a:r>
              <a:rPr lang="en-US" altLang="zh-CN"/>
              <a:t>why?</a:t>
            </a:r>
          </a:p>
          <a:p>
            <a:r>
              <a:rPr lang="en-US" altLang="zh-CN"/>
              <a:t>Can inline it</a:t>
            </a:r>
          </a:p>
          <a:p>
            <a:pPr lvl="1"/>
            <a:r>
              <a:rPr lang="en-US" altLang="zh-CN"/>
              <a:t>or special treatment with the stack frame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DEE472C0-0D58-8A4C-8F90-D82872E21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Leaf procedure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9E8888A3-DBC2-CAD1-5B40-933E9581B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0751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1844" name="Oval 4">
            <a:extLst>
              <a:ext uri="{FF2B5EF4-FFF2-40B4-BE49-F238E27FC236}">
                <a16:creationId xmlns:a16="http://schemas.microsoft.com/office/drawing/2014/main" id="{C7AD6136-783B-EDB7-0D4E-914E2142D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0574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291845" name="Oval 5">
            <a:extLst>
              <a:ext uri="{FF2B5EF4-FFF2-40B4-BE49-F238E27FC236}">
                <a16:creationId xmlns:a16="http://schemas.microsoft.com/office/drawing/2014/main" id="{63E1BBEF-04A1-C887-CFF8-8133655B6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291846" name="Oval 6">
            <a:extLst>
              <a:ext uri="{FF2B5EF4-FFF2-40B4-BE49-F238E27FC236}">
                <a16:creationId xmlns:a16="http://schemas.microsoft.com/office/drawing/2014/main" id="{76F455DA-4B34-0368-816D-579E16CCA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48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291847" name="Oval 7">
            <a:extLst>
              <a:ext uri="{FF2B5EF4-FFF2-40B4-BE49-F238E27FC236}">
                <a16:creationId xmlns:a16="http://schemas.microsoft.com/office/drawing/2014/main" id="{9B087917-8EB7-AE74-709E-5AA64F7F6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196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291848" name="Line 8">
            <a:extLst>
              <a:ext uri="{FF2B5EF4-FFF2-40B4-BE49-F238E27FC236}">
                <a16:creationId xmlns:a16="http://schemas.microsoft.com/office/drawing/2014/main" id="{FC667F59-2F15-74D2-4606-5D1A733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14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849" name="Line 9">
            <a:extLst>
              <a:ext uri="{FF2B5EF4-FFF2-40B4-BE49-F238E27FC236}">
                <a16:creationId xmlns:a16="http://schemas.microsoft.com/office/drawing/2014/main" id="{F834AA55-42EF-4429-B3D8-962634EA8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850" name="Line 10">
            <a:extLst>
              <a:ext uri="{FF2B5EF4-FFF2-40B4-BE49-F238E27FC236}">
                <a16:creationId xmlns:a16="http://schemas.microsoft.com/office/drawing/2014/main" id="{36F6D379-1E76-0768-50DB-233EBD620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851" name="Oval 11">
            <a:extLst>
              <a:ext uri="{FF2B5EF4-FFF2-40B4-BE49-F238E27FC236}">
                <a16:creationId xmlns:a16="http://schemas.microsoft.com/office/drawing/2014/main" id="{69E461CD-756D-E046-9F0D-1CF75868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291852" name="Line 12">
            <a:extLst>
              <a:ext uri="{FF2B5EF4-FFF2-40B4-BE49-F238E27FC236}">
                <a16:creationId xmlns:a16="http://schemas.microsoft.com/office/drawing/2014/main" id="{5175CAFC-2693-2D64-5FA3-1AF38B685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029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853" name="Line 13">
            <a:extLst>
              <a:ext uri="{FF2B5EF4-FFF2-40B4-BE49-F238E27FC236}">
                <a16:creationId xmlns:a16="http://schemas.microsoft.com/office/drawing/2014/main" id="{E06B4440-FDCE-D913-AD9F-9606870E7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854" name="Oval 14">
            <a:extLst>
              <a:ext uri="{FF2B5EF4-FFF2-40B4-BE49-F238E27FC236}">
                <a16:creationId xmlns:a16="http://schemas.microsoft.com/office/drawing/2014/main" id="{2DB37257-67E6-225B-B244-7B621AF45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148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</a:t>
            </a:r>
          </a:p>
        </p:txBody>
      </p:sp>
      <p:sp>
        <p:nvSpPr>
          <p:cNvPr id="291855" name="Oval 15">
            <a:extLst>
              <a:ext uri="{FF2B5EF4-FFF2-40B4-BE49-F238E27FC236}">
                <a16:creationId xmlns:a16="http://schemas.microsoft.com/office/drawing/2014/main" id="{E9B12008-EEAC-E5D5-4EB1-8847B49BF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1148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g</a:t>
            </a:r>
          </a:p>
        </p:txBody>
      </p:sp>
      <p:sp>
        <p:nvSpPr>
          <p:cNvPr id="291856" name="Line 16">
            <a:extLst>
              <a:ext uri="{FF2B5EF4-FFF2-40B4-BE49-F238E27FC236}">
                <a16:creationId xmlns:a16="http://schemas.microsoft.com/office/drawing/2014/main" id="{CFF06705-26DC-B750-2F8A-1BA89ABCD3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3733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857" name="Line 17">
            <a:extLst>
              <a:ext uri="{FF2B5EF4-FFF2-40B4-BE49-F238E27FC236}">
                <a16:creationId xmlns:a16="http://schemas.microsoft.com/office/drawing/2014/main" id="{051034F8-F7C6-E7FF-4E14-0CBA0C60F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858" name="Line 18">
            <a:extLst>
              <a:ext uri="{FF2B5EF4-FFF2-40B4-BE49-F238E27FC236}">
                <a16:creationId xmlns:a16="http://schemas.microsoft.com/office/drawing/2014/main" id="{9FDA6CBD-4651-75B9-E374-DC05DF65E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1859" name="Freeform 19">
            <a:extLst>
              <a:ext uri="{FF2B5EF4-FFF2-40B4-BE49-F238E27FC236}">
                <a16:creationId xmlns:a16="http://schemas.microsoft.com/office/drawing/2014/main" id="{A28FC766-A700-3BB0-F805-84E0C155A1ED}"/>
              </a:ext>
            </a:extLst>
          </p:cNvPr>
          <p:cNvSpPr>
            <a:spLocks/>
          </p:cNvSpPr>
          <p:nvPr/>
        </p:nvSpPr>
        <p:spPr bwMode="auto">
          <a:xfrm>
            <a:off x="4635500" y="4559300"/>
            <a:ext cx="723900" cy="711200"/>
          </a:xfrm>
          <a:custGeom>
            <a:avLst/>
            <a:gdLst>
              <a:gd name="T0" fmla="*/ 440 w 456"/>
              <a:gd name="T1" fmla="*/ 344 h 448"/>
              <a:gd name="T2" fmla="*/ 392 w 456"/>
              <a:gd name="T3" fmla="*/ 440 h 448"/>
              <a:gd name="T4" fmla="*/ 56 w 456"/>
              <a:gd name="T5" fmla="*/ 392 h 448"/>
              <a:gd name="T6" fmla="*/ 56 w 456"/>
              <a:gd name="T7" fmla="*/ 104 h 448"/>
              <a:gd name="T8" fmla="*/ 152 w 456"/>
              <a:gd name="T9" fmla="*/ 8 h 448"/>
              <a:gd name="T10" fmla="*/ 296 w 456"/>
              <a:gd name="T11" fmla="*/ 5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" h="448">
                <a:moveTo>
                  <a:pt x="440" y="344"/>
                </a:moveTo>
                <a:cubicBezTo>
                  <a:pt x="448" y="388"/>
                  <a:pt x="456" y="432"/>
                  <a:pt x="392" y="440"/>
                </a:cubicBezTo>
                <a:cubicBezTo>
                  <a:pt x="328" y="448"/>
                  <a:pt x="112" y="448"/>
                  <a:pt x="56" y="392"/>
                </a:cubicBezTo>
                <a:cubicBezTo>
                  <a:pt x="0" y="336"/>
                  <a:pt x="40" y="168"/>
                  <a:pt x="56" y="104"/>
                </a:cubicBezTo>
                <a:cubicBezTo>
                  <a:pt x="72" y="40"/>
                  <a:pt x="112" y="16"/>
                  <a:pt x="152" y="8"/>
                </a:cubicBezTo>
                <a:cubicBezTo>
                  <a:pt x="192" y="0"/>
                  <a:pt x="272" y="48"/>
                  <a:pt x="296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>
            <a:extLst>
              <a:ext uri="{FF2B5EF4-FFF2-40B4-BE49-F238E27FC236}">
                <a16:creationId xmlns:a16="http://schemas.microsoft.com/office/drawing/2014/main" id="{242F8600-698A-1F5D-9AA3-FF0FF4682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Leaf procedure inline</a:t>
            </a:r>
          </a:p>
        </p:txBody>
      </p:sp>
      <p:sp>
        <p:nvSpPr>
          <p:cNvPr id="292867" name="Rectangle 3">
            <a:extLst>
              <a:ext uri="{FF2B5EF4-FFF2-40B4-BE49-F238E27FC236}">
                <a16:creationId xmlns:a16="http://schemas.microsoft.com/office/drawing/2014/main" id="{9324EAA1-FD88-5E3E-7B1B-844AD6281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0751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2868" name="Oval 4">
            <a:extLst>
              <a:ext uri="{FF2B5EF4-FFF2-40B4-BE49-F238E27FC236}">
                <a16:creationId xmlns:a16="http://schemas.microsoft.com/office/drawing/2014/main" id="{566AB828-6198-EC22-C6A4-78712A0AE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0574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292869" name="Oval 5">
            <a:extLst>
              <a:ext uri="{FF2B5EF4-FFF2-40B4-BE49-F238E27FC236}">
                <a16:creationId xmlns:a16="http://schemas.microsoft.com/office/drawing/2014/main" id="{58E91B23-11FA-4001-CF17-3CBFE65EE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292870" name="Oval 6">
            <a:extLst>
              <a:ext uri="{FF2B5EF4-FFF2-40B4-BE49-F238E27FC236}">
                <a16:creationId xmlns:a16="http://schemas.microsoft.com/office/drawing/2014/main" id="{56B477D2-5024-E23B-4EA1-29D0D26F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048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292871" name="Oval 7">
            <a:extLst>
              <a:ext uri="{FF2B5EF4-FFF2-40B4-BE49-F238E27FC236}">
                <a16:creationId xmlns:a16="http://schemas.microsoft.com/office/drawing/2014/main" id="{4E4C34B9-23AC-02FD-50F3-1163B68E4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196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292872" name="Line 8">
            <a:extLst>
              <a:ext uri="{FF2B5EF4-FFF2-40B4-BE49-F238E27FC236}">
                <a16:creationId xmlns:a16="http://schemas.microsoft.com/office/drawing/2014/main" id="{A333C100-E1D5-4D4F-8029-A745066B78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14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873" name="Line 9">
            <a:extLst>
              <a:ext uri="{FF2B5EF4-FFF2-40B4-BE49-F238E27FC236}">
                <a16:creationId xmlns:a16="http://schemas.microsoft.com/office/drawing/2014/main" id="{29B554CE-6E60-19B5-FFD3-88E4FAEDE2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874" name="Line 10">
            <a:extLst>
              <a:ext uri="{FF2B5EF4-FFF2-40B4-BE49-F238E27FC236}">
                <a16:creationId xmlns:a16="http://schemas.microsoft.com/office/drawing/2014/main" id="{63048CDD-CE5C-3077-5E2F-A598EFEE0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875" name="Oval 11">
            <a:extLst>
              <a:ext uri="{FF2B5EF4-FFF2-40B4-BE49-F238E27FC236}">
                <a16:creationId xmlns:a16="http://schemas.microsoft.com/office/drawing/2014/main" id="{3D1E40FA-8759-2E08-9A58-5C5CD4E9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7244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292877" name="Line 13">
            <a:extLst>
              <a:ext uri="{FF2B5EF4-FFF2-40B4-BE49-F238E27FC236}">
                <a16:creationId xmlns:a16="http://schemas.microsoft.com/office/drawing/2014/main" id="{6BAB7B26-0698-183C-175F-BED20AF57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878" name="Oval 14">
            <a:extLst>
              <a:ext uri="{FF2B5EF4-FFF2-40B4-BE49-F238E27FC236}">
                <a16:creationId xmlns:a16="http://schemas.microsoft.com/office/drawing/2014/main" id="{76139D1C-8170-7054-8168-84381E51C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29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</a:t>
            </a:r>
          </a:p>
        </p:txBody>
      </p:sp>
      <p:sp>
        <p:nvSpPr>
          <p:cNvPr id="292879" name="Oval 15">
            <a:extLst>
              <a:ext uri="{FF2B5EF4-FFF2-40B4-BE49-F238E27FC236}">
                <a16:creationId xmlns:a16="http://schemas.microsoft.com/office/drawing/2014/main" id="{B1E683D4-0FFF-A76A-5A1E-929217CC5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3528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g</a:t>
            </a:r>
          </a:p>
        </p:txBody>
      </p:sp>
      <p:sp>
        <p:nvSpPr>
          <p:cNvPr id="292882" name="Line 18">
            <a:extLst>
              <a:ext uri="{FF2B5EF4-FFF2-40B4-BE49-F238E27FC236}">
                <a16:creationId xmlns:a16="http://schemas.microsoft.com/office/drawing/2014/main" id="{93488B07-67F7-5092-7BB9-366997780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2883" name="Freeform 19">
            <a:extLst>
              <a:ext uri="{FF2B5EF4-FFF2-40B4-BE49-F238E27FC236}">
                <a16:creationId xmlns:a16="http://schemas.microsoft.com/office/drawing/2014/main" id="{40C53D13-A5D6-0031-C596-59FFC914EC67}"/>
              </a:ext>
            </a:extLst>
          </p:cNvPr>
          <p:cNvSpPr>
            <a:spLocks/>
          </p:cNvSpPr>
          <p:nvPr/>
        </p:nvSpPr>
        <p:spPr bwMode="auto">
          <a:xfrm>
            <a:off x="4635500" y="4559300"/>
            <a:ext cx="723900" cy="711200"/>
          </a:xfrm>
          <a:custGeom>
            <a:avLst/>
            <a:gdLst>
              <a:gd name="T0" fmla="*/ 440 w 456"/>
              <a:gd name="T1" fmla="*/ 344 h 448"/>
              <a:gd name="T2" fmla="*/ 392 w 456"/>
              <a:gd name="T3" fmla="*/ 440 h 448"/>
              <a:gd name="T4" fmla="*/ 56 w 456"/>
              <a:gd name="T5" fmla="*/ 392 h 448"/>
              <a:gd name="T6" fmla="*/ 56 w 456"/>
              <a:gd name="T7" fmla="*/ 104 h 448"/>
              <a:gd name="T8" fmla="*/ 152 w 456"/>
              <a:gd name="T9" fmla="*/ 8 h 448"/>
              <a:gd name="T10" fmla="*/ 296 w 456"/>
              <a:gd name="T11" fmla="*/ 5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" h="448">
                <a:moveTo>
                  <a:pt x="440" y="344"/>
                </a:moveTo>
                <a:cubicBezTo>
                  <a:pt x="448" y="388"/>
                  <a:pt x="456" y="432"/>
                  <a:pt x="392" y="440"/>
                </a:cubicBezTo>
                <a:cubicBezTo>
                  <a:pt x="328" y="448"/>
                  <a:pt x="112" y="448"/>
                  <a:pt x="56" y="392"/>
                </a:cubicBezTo>
                <a:cubicBezTo>
                  <a:pt x="0" y="336"/>
                  <a:pt x="40" y="168"/>
                  <a:pt x="56" y="104"/>
                </a:cubicBezTo>
                <a:cubicBezTo>
                  <a:pt x="72" y="40"/>
                  <a:pt x="112" y="16"/>
                  <a:pt x="152" y="8"/>
                </a:cubicBezTo>
                <a:cubicBezTo>
                  <a:pt x="192" y="0"/>
                  <a:pt x="272" y="48"/>
                  <a:pt x="296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B19D0B92-23D5-9AA7-DC14-3187A1F23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Leaf procedure inline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57996D8C-0984-B8E4-BB41-5E10FEF4B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0751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 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3892" name="Oval 4">
            <a:extLst>
              <a:ext uri="{FF2B5EF4-FFF2-40B4-BE49-F238E27FC236}">
                <a16:creationId xmlns:a16="http://schemas.microsoft.com/office/drawing/2014/main" id="{91B859AC-486A-32D6-3098-03DD4DC0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0574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293893" name="Oval 5">
            <a:extLst>
              <a:ext uri="{FF2B5EF4-FFF2-40B4-BE49-F238E27FC236}">
                <a16:creationId xmlns:a16="http://schemas.microsoft.com/office/drawing/2014/main" id="{BCD781D7-152E-BB1B-B57E-F834375F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293894" name="Oval 6">
            <a:extLst>
              <a:ext uri="{FF2B5EF4-FFF2-40B4-BE49-F238E27FC236}">
                <a16:creationId xmlns:a16="http://schemas.microsoft.com/office/drawing/2014/main" id="{65E17B1D-8DC4-EF49-F7F2-B3D95103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293895" name="Oval 7">
            <a:extLst>
              <a:ext uri="{FF2B5EF4-FFF2-40B4-BE49-F238E27FC236}">
                <a16:creationId xmlns:a16="http://schemas.microsoft.com/office/drawing/2014/main" id="{B0E5690C-67A1-828D-656D-1BCACB702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196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293896" name="Line 8">
            <a:extLst>
              <a:ext uri="{FF2B5EF4-FFF2-40B4-BE49-F238E27FC236}">
                <a16:creationId xmlns:a16="http://schemas.microsoft.com/office/drawing/2014/main" id="{00F1D78F-17DE-AF82-2A95-59745344DA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14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3897" name="Line 9">
            <a:extLst>
              <a:ext uri="{FF2B5EF4-FFF2-40B4-BE49-F238E27FC236}">
                <a16:creationId xmlns:a16="http://schemas.microsoft.com/office/drawing/2014/main" id="{3F8A63E1-86C6-EEA7-E79B-763D9ACB26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3898" name="Line 10">
            <a:extLst>
              <a:ext uri="{FF2B5EF4-FFF2-40B4-BE49-F238E27FC236}">
                <a16:creationId xmlns:a16="http://schemas.microsoft.com/office/drawing/2014/main" id="{376E50C9-E838-CE5D-2830-09D12B1C8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3899" name="Oval 11">
            <a:extLst>
              <a:ext uri="{FF2B5EF4-FFF2-40B4-BE49-F238E27FC236}">
                <a16:creationId xmlns:a16="http://schemas.microsoft.com/office/drawing/2014/main" id="{951EFC4D-DD06-7E51-0E74-3A6ED34AA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7244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293900" name="Line 12">
            <a:extLst>
              <a:ext uri="{FF2B5EF4-FFF2-40B4-BE49-F238E27FC236}">
                <a16:creationId xmlns:a16="http://schemas.microsoft.com/office/drawing/2014/main" id="{50A6BF86-19E4-9207-336A-FEB0AB437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3901" name="Oval 13">
            <a:extLst>
              <a:ext uri="{FF2B5EF4-FFF2-40B4-BE49-F238E27FC236}">
                <a16:creationId xmlns:a16="http://schemas.microsoft.com/office/drawing/2014/main" id="{B48B707A-DD5D-AD29-148D-81D2009A7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67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</a:t>
            </a:r>
          </a:p>
        </p:txBody>
      </p:sp>
      <p:sp>
        <p:nvSpPr>
          <p:cNvPr id="293902" name="Oval 14">
            <a:extLst>
              <a:ext uri="{FF2B5EF4-FFF2-40B4-BE49-F238E27FC236}">
                <a16:creationId xmlns:a16="http://schemas.microsoft.com/office/drawing/2014/main" id="{B5B51503-C3D6-BFC2-286B-A52222B73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908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g</a:t>
            </a:r>
          </a:p>
        </p:txBody>
      </p:sp>
      <p:sp>
        <p:nvSpPr>
          <p:cNvPr id="293904" name="Freeform 16">
            <a:extLst>
              <a:ext uri="{FF2B5EF4-FFF2-40B4-BE49-F238E27FC236}">
                <a16:creationId xmlns:a16="http://schemas.microsoft.com/office/drawing/2014/main" id="{708EA3DE-8C2E-2D01-564E-E66E6E76B57D}"/>
              </a:ext>
            </a:extLst>
          </p:cNvPr>
          <p:cNvSpPr>
            <a:spLocks/>
          </p:cNvSpPr>
          <p:nvPr/>
        </p:nvSpPr>
        <p:spPr bwMode="auto">
          <a:xfrm>
            <a:off x="4635500" y="4559300"/>
            <a:ext cx="723900" cy="711200"/>
          </a:xfrm>
          <a:custGeom>
            <a:avLst/>
            <a:gdLst>
              <a:gd name="T0" fmla="*/ 440 w 456"/>
              <a:gd name="T1" fmla="*/ 344 h 448"/>
              <a:gd name="T2" fmla="*/ 392 w 456"/>
              <a:gd name="T3" fmla="*/ 440 h 448"/>
              <a:gd name="T4" fmla="*/ 56 w 456"/>
              <a:gd name="T5" fmla="*/ 392 h 448"/>
              <a:gd name="T6" fmla="*/ 56 w 456"/>
              <a:gd name="T7" fmla="*/ 104 h 448"/>
              <a:gd name="T8" fmla="*/ 152 w 456"/>
              <a:gd name="T9" fmla="*/ 8 h 448"/>
              <a:gd name="T10" fmla="*/ 296 w 456"/>
              <a:gd name="T11" fmla="*/ 5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" h="448">
                <a:moveTo>
                  <a:pt x="440" y="344"/>
                </a:moveTo>
                <a:cubicBezTo>
                  <a:pt x="448" y="388"/>
                  <a:pt x="456" y="432"/>
                  <a:pt x="392" y="440"/>
                </a:cubicBezTo>
                <a:cubicBezTo>
                  <a:pt x="328" y="448"/>
                  <a:pt x="112" y="448"/>
                  <a:pt x="56" y="392"/>
                </a:cubicBezTo>
                <a:cubicBezTo>
                  <a:pt x="0" y="336"/>
                  <a:pt x="40" y="168"/>
                  <a:pt x="56" y="104"/>
                </a:cubicBezTo>
                <a:cubicBezTo>
                  <a:pt x="72" y="40"/>
                  <a:pt x="112" y="16"/>
                  <a:pt x="152" y="8"/>
                </a:cubicBezTo>
                <a:cubicBezTo>
                  <a:pt x="192" y="0"/>
                  <a:pt x="272" y="48"/>
                  <a:pt x="296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6CF1E6C2-09D2-22BB-FEA5-8C42D0689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Leaf procedure Optimization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14F79B6F-8984-2886-FE23-0441ED13A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0751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b();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 = 0;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b(){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(…)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i++;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5952" name="Text Box 16">
            <a:extLst>
              <a:ext uri="{FF2B5EF4-FFF2-40B4-BE49-F238E27FC236}">
                <a16:creationId xmlns:a16="http://schemas.microsoft.com/office/drawing/2014/main" id="{0A9479DA-35D9-189F-615A-17D3F489B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362200"/>
            <a:ext cx="31242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Even if we decide not to inline b, there is other opportunities to optimize b, key observations: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b doesn</a:t>
            </a:r>
            <a:r>
              <a:rPr lang="en-US" altLang="zh-CN" sz="2000"/>
              <a:t>’</a:t>
            </a:r>
            <a:r>
              <a:rPr lang="en-US" altLang="zh-CN" sz="2000">
                <a:latin typeface="Tahoma" panose="020B0604030504040204" pitchFamily="34" charset="0"/>
              </a:rPr>
              <a:t>t use registers, so b needs not save and restore callee-saved register; and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b doesn</a:t>
            </a:r>
            <a:r>
              <a:rPr lang="en-US" altLang="zh-CN" sz="2000"/>
              <a:t>’</a:t>
            </a:r>
            <a:r>
              <a:rPr lang="en-US" altLang="zh-CN" sz="2000">
                <a:latin typeface="Tahoma" panose="020B0604030504040204" pitchFamily="34" charset="0"/>
              </a:rPr>
              <a:t>t need a stack frame.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28E78BBC-9E2D-CB5A-7517-369B1BDFC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Opportunity for Non-Leaf Procedure</a:t>
            </a:r>
          </a:p>
        </p:txBody>
      </p:sp>
      <p:sp>
        <p:nvSpPr>
          <p:cNvPr id="296964" name="Oval 4">
            <a:extLst>
              <a:ext uri="{FF2B5EF4-FFF2-40B4-BE49-F238E27FC236}">
                <a16:creationId xmlns:a16="http://schemas.microsoft.com/office/drawing/2014/main" id="{C156DBFB-E40E-CEDB-64E1-AF938D58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0574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</a:t>
            </a:r>
          </a:p>
        </p:txBody>
      </p:sp>
      <p:sp>
        <p:nvSpPr>
          <p:cNvPr id="296965" name="Oval 5">
            <a:extLst>
              <a:ext uri="{FF2B5EF4-FFF2-40B4-BE49-F238E27FC236}">
                <a16:creationId xmlns:a16="http://schemas.microsoft.com/office/drawing/2014/main" id="{2447DD1B-BF95-38A6-FA10-2A784FA2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b</a:t>
            </a:r>
          </a:p>
        </p:txBody>
      </p:sp>
      <p:sp>
        <p:nvSpPr>
          <p:cNvPr id="296966" name="Oval 6">
            <a:extLst>
              <a:ext uri="{FF2B5EF4-FFF2-40B4-BE49-F238E27FC236}">
                <a16:creationId xmlns:a16="http://schemas.microsoft.com/office/drawing/2014/main" id="{066A9013-DCC3-2F72-39E3-BF7C43BDA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286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c</a:t>
            </a:r>
          </a:p>
        </p:txBody>
      </p:sp>
      <p:sp>
        <p:nvSpPr>
          <p:cNvPr id="296967" name="Oval 7">
            <a:extLst>
              <a:ext uri="{FF2B5EF4-FFF2-40B4-BE49-F238E27FC236}">
                <a16:creationId xmlns:a16="http://schemas.microsoft.com/office/drawing/2014/main" id="{4A9B8BA1-7D2A-19A3-F486-46411DE9B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196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d</a:t>
            </a:r>
          </a:p>
        </p:txBody>
      </p:sp>
      <p:sp>
        <p:nvSpPr>
          <p:cNvPr id="296968" name="Line 8">
            <a:extLst>
              <a:ext uri="{FF2B5EF4-FFF2-40B4-BE49-F238E27FC236}">
                <a16:creationId xmlns:a16="http://schemas.microsoft.com/office/drawing/2014/main" id="{3E49C380-7D2A-419F-E3AC-71D74A63E5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14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69" name="Line 9">
            <a:extLst>
              <a:ext uri="{FF2B5EF4-FFF2-40B4-BE49-F238E27FC236}">
                <a16:creationId xmlns:a16="http://schemas.microsoft.com/office/drawing/2014/main" id="{6EA49E66-93B5-F1EA-5C9A-3E01D7656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667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70" name="Line 10">
            <a:extLst>
              <a:ext uri="{FF2B5EF4-FFF2-40B4-BE49-F238E27FC236}">
                <a16:creationId xmlns:a16="http://schemas.microsoft.com/office/drawing/2014/main" id="{D41EF67A-57C8-F8F8-A7ED-0D6C807F0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71" name="Oval 11">
            <a:extLst>
              <a:ext uri="{FF2B5EF4-FFF2-40B4-BE49-F238E27FC236}">
                <a16:creationId xmlns:a16="http://schemas.microsoft.com/office/drawing/2014/main" id="{C71A966B-A7C8-FC7B-77BF-E0FB89D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7244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296972" name="Line 12">
            <a:extLst>
              <a:ext uri="{FF2B5EF4-FFF2-40B4-BE49-F238E27FC236}">
                <a16:creationId xmlns:a16="http://schemas.microsoft.com/office/drawing/2014/main" id="{15340995-08BE-601A-28A3-B75023CA6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73" name="Oval 13">
            <a:extLst>
              <a:ext uri="{FF2B5EF4-FFF2-40B4-BE49-F238E27FC236}">
                <a16:creationId xmlns:a16="http://schemas.microsoft.com/office/drawing/2014/main" id="{9CBB8A4D-F4CB-ED20-27A9-2BFA19C8E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670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</a:t>
            </a:r>
          </a:p>
        </p:txBody>
      </p:sp>
      <p:sp>
        <p:nvSpPr>
          <p:cNvPr id="296974" name="Oval 14">
            <a:extLst>
              <a:ext uri="{FF2B5EF4-FFF2-40B4-BE49-F238E27FC236}">
                <a16:creationId xmlns:a16="http://schemas.microsoft.com/office/drawing/2014/main" id="{9F152A4E-8CFA-A986-8FA3-7B8509F5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90800"/>
            <a:ext cx="762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g</a:t>
            </a:r>
          </a:p>
        </p:txBody>
      </p:sp>
      <p:sp>
        <p:nvSpPr>
          <p:cNvPr id="296975" name="Freeform 15">
            <a:extLst>
              <a:ext uri="{FF2B5EF4-FFF2-40B4-BE49-F238E27FC236}">
                <a16:creationId xmlns:a16="http://schemas.microsoft.com/office/drawing/2014/main" id="{6CFE7040-AA15-CBBE-B026-CBE5E845F959}"/>
              </a:ext>
            </a:extLst>
          </p:cNvPr>
          <p:cNvSpPr>
            <a:spLocks/>
          </p:cNvSpPr>
          <p:nvPr/>
        </p:nvSpPr>
        <p:spPr bwMode="auto">
          <a:xfrm>
            <a:off x="4635500" y="4559300"/>
            <a:ext cx="723900" cy="711200"/>
          </a:xfrm>
          <a:custGeom>
            <a:avLst/>
            <a:gdLst>
              <a:gd name="T0" fmla="*/ 440 w 456"/>
              <a:gd name="T1" fmla="*/ 344 h 448"/>
              <a:gd name="T2" fmla="*/ 392 w 456"/>
              <a:gd name="T3" fmla="*/ 440 h 448"/>
              <a:gd name="T4" fmla="*/ 56 w 456"/>
              <a:gd name="T5" fmla="*/ 392 h 448"/>
              <a:gd name="T6" fmla="*/ 56 w 456"/>
              <a:gd name="T7" fmla="*/ 104 h 448"/>
              <a:gd name="T8" fmla="*/ 152 w 456"/>
              <a:gd name="T9" fmla="*/ 8 h 448"/>
              <a:gd name="T10" fmla="*/ 296 w 456"/>
              <a:gd name="T11" fmla="*/ 5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" h="448">
                <a:moveTo>
                  <a:pt x="440" y="344"/>
                </a:moveTo>
                <a:cubicBezTo>
                  <a:pt x="448" y="388"/>
                  <a:pt x="456" y="432"/>
                  <a:pt x="392" y="440"/>
                </a:cubicBezTo>
                <a:cubicBezTo>
                  <a:pt x="328" y="448"/>
                  <a:pt x="112" y="448"/>
                  <a:pt x="56" y="392"/>
                </a:cubicBezTo>
                <a:cubicBezTo>
                  <a:pt x="0" y="336"/>
                  <a:pt x="40" y="168"/>
                  <a:pt x="56" y="104"/>
                </a:cubicBezTo>
                <a:cubicBezTo>
                  <a:pt x="72" y="40"/>
                  <a:pt x="112" y="16"/>
                  <a:pt x="152" y="8"/>
                </a:cubicBezTo>
                <a:cubicBezTo>
                  <a:pt x="192" y="0"/>
                  <a:pt x="272" y="48"/>
                  <a:pt x="296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77" name="Text Box 17">
            <a:extLst>
              <a:ext uri="{FF2B5EF4-FFF2-40B4-BE49-F238E27FC236}">
                <a16:creationId xmlns:a16="http://schemas.microsoft.com/office/drawing/2014/main" id="{19CA9894-1105-1B2A-E506-65FB16E9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09800"/>
            <a:ext cx="21336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b: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   </a:t>
            </a:r>
          </a:p>
        </p:txBody>
      </p:sp>
      <p:sp>
        <p:nvSpPr>
          <p:cNvPr id="296978" name="Text Box 18">
            <a:extLst>
              <a:ext uri="{FF2B5EF4-FFF2-40B4-BE49-F238E27FC236}">
                <a16:creationId xmlns:a16="http://schemas.microsoft.com/office/drawing/2014/main" id="{8A76E312-5C06-7E17-0215-689A412CB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54413"/>
            <a:ext cx="13716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inc %eax</a:t>
            </a:r>
          </a:p>
        </p:txBody>
      </p:sp>
      <p:sp>
        <p:nvSpPr>
          <p:cNvPr id="296979" name="Text Box 19">
            <a:extLst>
              <a:ext uri="{FF2B5EF4-FFF2-40B4-BE49-F238E27FC236}">
                <a16:creationId xmlns:a16="http://schemas.microsoft.com/office/drawing/2014/main" id="{1AE5815E-9045-409B-B1E2-4731FD2C2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54413"/>
            <a:ext cx="16764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000"/>
          </a:p>
          <a:p>
            <a:pPr>
              <a:spcBef>
                <a:spcPct val="50000"/>
              </a:spcBef>
            </a:pPr>
            <a:r>
              <a:rPr lang="en-US" altLang="zh-CN" sz="2000"/>
              <a:t>inc %ebx</a:t>
            </a:r>
          </a:p>
          <a:p>
            <a:pPr>
              <a:spcBef>
                <a:spcPct val="50000"/>
              </a:spcBef>
            </a:pPr>
            <a:endParaRPr lang="en-US" altLang="zh-CN" sz="2000"/>
          </a:p>
        </p:txBody>
      </p:sp>
      <p:sp>
        <p:nvSpPr>
          <p:cNvPr id="296980" name="Text Box 20">
            <a:extLst>
              <a:ext uri="{FF2B5EF4-FFF2-40B4-BE49-F238E27FC236}">
                <a16:creationId xmlns:a16="http://schemas.microsoft.com/office/drawing/2014/main" id="{19724DE6-2342-7204-3DB0-F35A79F55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383213"/>
            <a:ext cx="16002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sz="2000"/>
          </a:p>
          <a:p>
            <a:pPr>
              <a:spcBef>
                <a:spcPct val="50000"/>
              </a:spcBef>
            </a:pPr>
            <a:r>
              <a:rPr lang="en-US" altLang="zh-CN" sz="2000"/>
              <a:t>leave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ret</a:t>
            </a:r>
          </a:p>
        </p:txBody>
      </p:sp>
      <p:sp>
        <p:nvSpPr>
          <p:cNvPr id="296981" name="Line 21">
            <a:extLst>
              <a:ext uri="{FF2B5EF4-FFF2-40B4-BE49-F238E27FC236}">
                <a16:creationId xmlns:a16="http://schemas.microsoft.com/office/drawing/2014/main" id="{7AF39467-560E-4AB4-3764-0AE8110DD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82" name="Line 22">
            <a:extLst>
              <a:ext uri="{FF2B5EF4-FFF2-40B4-BE49-F238E27FC236}">
                <a16:creationId xmlns:a16="http://schemas.microsoft.com/office/drawing/2014/main" id="{969D67BB-D9C0-C87D-7D68-0EEB79BE1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962400"/>
            <a:ext cx="1143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83" name="Line 23">
            <a:extLst>
              <a:ext uri="{FF2B5EF4-FFF2-40B4-BE49-F238E27FC236}">
                <a16:creationId xmlns:a16="http://schemas.microsoft.com/office/drawing/2014/main" id="{4E7E1651-26B2-F722-C6E2-4A7E8D8B25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4876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84" name="Line 24">
            <a:extLst>
              <a:ext uri="{FF2B5EF4-FFF2-40B4-BE49-F238E27FC236}">
                <a16:creationId xmlns:a16="http://schemas.microsoft.com/office/drawing/2014/main" id="{03A03895-C4CC-88AC-31E8-5723B190DE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3048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85" name="Line 25">
            <a:extLst>
              <a:ext uri="{FF2B5EF4-FFF2-40B4-BE49-F238E27FC236}">
                <a16:creationId xmlns:a16="http://schemas.microsoft.com/office/drawing/2014/main" id="{DA82AA14-84FF-63DB-D7FE-6ACC310BC4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0480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6986" name="Text Box 26">
            <a:extLst>
              <a:ext uri="{FF2B5EF4-FFF2-40B4-BE49-F238E27FC236}">
                <a16:creationId xmlns:a16="http://schemas.microsoft.com/office/drawing/2014/main" id="{56B79B70-69AA-8F90-C056-070B644F3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590800"/>
            <a:ext cx="190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pushl %ebx</a:t>
            </a:r>
          </a:p>
        </p:txBody>
      </p:sp>
      <p:sp>
        <p:nvSpPr>
          <p:cNvPr id="296988" name="Text Box 28">
            <a:extLst>
              <a:ext uri="{FF2B5EF4-FFF2-40B4-BE49-F238E27FC236}">
                <a16:creationId xmlns:a16="http://schemas.microsoft.com/office/drawing/2014/main" id="{3B744E4B-38E9-CB28-7F9B-E0A20916F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102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popl  %ebx</a:t>
            </a:r>
          </a:p>
        </p:txBody>
      </p:sp>
      <p:sp>
        <p:nvSpPr>
          <p:cNvPr id="296989" name="Text Box 29">
            <a:extLst>
              <a:ext uri="{FF2B5EF4-FFF2-40B4-BE49-F238E27FC236}">
                <a16:creationId xmlns:a16="http://schemas.microsoft.com/office/drawing/2014/main" id="{2DC89003-4D22-3D33-1A44-3D95B9F0E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29288"/>
            <a:ext cx="4572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This is called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shrink wrapping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optimization. But I doubt its practical 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benefit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06358E-6 L 0.11667 0.14428 " pathEditMode="relative" ptsTypes="AA">
                                      <p:cBhvr>
                                        <p:cTn id="6" dur="2000" fill="hold"/>
                                        <p:tgtEl>
                                          <p:spTgt spid="2969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38728E-6 L 0.12917 -0.139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969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58" y="-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6" grpId="0"/>
      <p:bldP spid="2969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F3FAE8F-C9BF-DC6C-7D89-AF2222192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Procedure Optimization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F922783D-44B7-6321-A225-CC8B2DE1E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Optimizations on the procedure (function) granularity</a:t>
            </a:r>
          </a:p>
          <a:p>
            <a:pPr lvl="1"/>
            <a:r>
              <a:rPr lang="en-US" altLang="zh-CN"/>
              <a:t>Tail-call elimination</a:t>
            </a:r>
          </a:p>
          <a:p>
            <a:pPr lvl="1"/>
            <a:r>
              <a:rPr lang="en-US" altLang="zh-CN"/>
              <a:t>Procedure integration</a:t>
            </a:r>
          </a:p>
          <a:p>
            <a:pPr lvl="1"/>
            <a:r>
              <a:rPr lang="en-US" altLang="zh-CN"/>
              <a:t>Leaf procedure</a:t>
            </a:r>
          </a:p>
          <a:p>
            <a:r>
              <a:rPr lang="en-US" altLang="zh-CN"/>
              <a:t>They are easy to implement</a:t>
            </a:r>
          </a:p>
          <a:p>
            <a:pPr lvl="1"/>
            <a:r>
              <a:rPr lang="en-US" altLang="zh-CN"/>
              <a:t>No data flow analysis required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F3B5C51F-81CE-F037-454A-079E96BCC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Tail Recursion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93CB63D3-B92D-BFCC-1B4A-8780A4597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3617913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sum (int n){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(n==0)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n+sum(n-1);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7584" name="Rectangle 16">
            <a:extLst>
              <a:ext uri="{FF2B5EF4-FFF2-40B4-BE49-F238E27FC236}">
                <a16:creationId xmlns:a16="http://schemas.microsoft.com/office/drawing/2014/main" id="{76F5DFBC-5272-BC8B-7BD8-81D2DEDD8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5029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sum(int n, int accum){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(n==0)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accum;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sum(n-1, n+accum);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7585" name="Text Box 17">
            <a:extLst>
              <a:ext uri="{FF2B5EF4-FFF2-40B4-BE49-F238E27FC236}">
                <a16:creationId xmlns:a16="http://schemas.microsoft.com/office/drawing/2014/main" id="{77EDB19C-BACA-AB20-FABA-1DE9BC87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4400"/>
            <a:ext cx="3276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Without tail-recursion elimination optimization, the function call will exhaust the stack space, for large input n. (And slow.)</a:t>
            </a:r>
          </a:p>
        </p:txBody>
      </p:sp>
      <p:sp>
        <p:nvSpPr>
          <p:cNvPr id="237586" name="Rectangle 18">
            <a:extLst>
              <a:ext uri="{FF2B5EF4-FFF2-40B4-BE49-F238E27FC236}">
                <a16:creationId xmlns:a16="http://schemas.microsoft.com/office/drawing/2014/main" id="{3B8420FE-3F97-B7A2-6AB2-EF8C07804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191000"/>
            <a:ext cx="5029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sum(int n, int accum){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(n==0)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accum;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accum += n; n--;  goto L;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264CDDF7-4DEE-E1A0-C136-FFD7B2B8B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Tail Call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E30B1444-A90D-F104-26B8-22DA507CD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3617913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sum (int n){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(n==0)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f(n-1);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4677" name="Text Box 5">
            <a:extLst>
              <a:ext uri="{FF2B5EF4-FFF2-40B4-BE49-F238E27FC236}">
                <a16:creationId xmlns:a16="http://schemas.microsoft.com/office/drawing/2014/main" id="{A611C567-2667-DDFB-466E-20B1A46E4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4400"/>
            <a:ext cx="3276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f is in the tail call positon.</a:t>
            </a:r>
          </a:p>
        </p:txBody>
      </p:sp>
      <p:sp>
        <p:nvSpPr>
          <p:cNvPr id="284679" name="Text Box 7">
            <a:extLst>
              <a:ext uri="{FF2B5EF4-FFF2-40B4-BE49-F238E27FC236}">
                <a16:creationId xmlns:a16="http://schemas.microsoft.com/office/drawing/2014/main" id="{14279EB1-866A-AE0A-8F9F-CC58ED48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209800"/>
            <a:ext cx="45720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Code sequence for tail call f(n-1):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Pop the stack frame for sum (including sum</a:t>
            </a:r>
            <a:r>
              <a:rPr lang="en-US" altLang="zh-CN" sz="2000"/>
              <a:t>’</a:t>
            </a:r>
            <a:r>
              <a:rPr lang="en-US" altLang="zh-CN" sz="2000">
                <a:latin typeface="Tahoma" panose="020B0604030504040204" pitchFamily="34" charset="0"/>
              </a:rPr>
              <a:t>s arguments);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Push f</a:t>
            </a:r>
            <a:r>
              <a:rPr lang="en-US" altLang="zh-CN" sz="2000"/>
              <a:t>’</a:t>
            </a:r>
            <a:r>
              <a:rPr lang="en-US" altLang="zh-CN" sz="2000">
                <a:latin typeface="Tahoma" panose="020B0604030504040204" pitchFamily="34" charset="0"/>
              </a:rPr>
              <a:t>s arguments onto the stack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Push f</a:t>
            </a:r>
            <a:r>
              <a:rPr lang="en-US" altLang="zh-CN" sz="2000"/>
              <a:t>’</a:t>
            </a:r>
            <a:r>
              <a:rPr lang="en-US" altLang="zh-CN" sz="2000">
                <a:latin typeface="Tahoma" panose="020B0604030504040204" pitchFamily="34" charset="0"/>
              </a:rPr>
              <a:t>s return address (not f</a:t>
            </a:r>
            <a:r>
              <a:rPr lang="en-US" altLang="zh-CN" sz="2000"/>
              <a:t>’</a:t>
            </a:r>
            <a:r>
              <a:rPr lang="en-US" altLang="zh-CN" sz="2000">
                <a:latin typeface="Tahoma" panose="020B0604030504040204" pitchFamily="34" charset="0"/>
              </a:rPr>
              <a:t>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zh-CN" sz="2000">
                <a:latin typeface="Tahoma" panose="020B0604030504040204" pitchFamily="34" charset="0"/>
              </a:rPr>
              <a:t>Jump to f (not call f)</a:t>
            </a:r>
          </a:p>
          <a:p>
            <a:pPr>
              <a:spcBef>
                <a:spcPct val="50000"/>
              </a:spcBef>
            </a:pPr>
            <a:endParaRPr lang="en-US" altLang="zh-CN" sz="200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>
                <a:latin typeface="Tahoma" panose="020B0604030504040204" pitchFamily="34" charset="0"/>
              </a:rPr>
              <a:t>// leave to you to draw the call stack</a:t>
            </a:r>
          </a:p>
        </p:txBody>
      </p:sp>
      <p:sp>
        <p:nvSpPr>
          <p:cNvPr id="284680" name="Line 8">
            <a:extLst>
              <a:ext uri="{FF2B5EF4-FFF2-40B4-BE49-F238E27FC236}">
                <a16:creationId xmlns:a16="http://schemas.microsoft.com/office/drawing/2014/main" id="{4509A664-6441-5445-73F8-C9AA7F423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733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09E1C1ED-BD53-E927-4AE4-0BCF9580E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F14D8573-D435-9F00-5837-4D3730B3A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Tail-recursion or tail-call elimination is very effective </a:t>
            </a:r>
          </a:p>
          <a:p>
            <a:pPr lvl="1"/>
            <a:r>
              <a:rPr lang="en-US" altLang="zh-CN" sz="2400"/>
              <a:t>Reduce space: one stack frame for all function (calls)</a:t>
            </a:r>
          </a:p>
          <a:p>
            <a:pPr lvl="1"/>
            <a:r>
              <a:rPr lang="en-US" altLang="zh-CN" sz="2400"/>
              <a:t>Reduce time: no overhead due to stack manipulations </a:t>
            </a:r>
          </a:p>
          <a:p>
            <a:r>
              <a:rPr lang="en-US" altLang="zh-CN" sz="2800"/>
              <a:t>What about non-tail-call or non-tail-recursions?</a:t>
            </a:r>
          </a:p>
          <a:p>
            <a:pPr lvl="1"/>
            <a:r>
              <a:rPr lang="en-US" altLang="zh-CN" sz="2400"/>
              <a:t>Continuations!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E99226B3-344C-4D2B-F4F2-F37955D86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Continuations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803F4DC4-F012-5AA5-2D3C-48FB61791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3617913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sum (int n){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(n==0)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n+sum(n-1);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5700" name="Rectangle 4">
            <a:extLst>
              <a:ext uri="{FF2B5EF4-FFF2-40B4-BE49-F238E27FC236}">
                <a16:creationId xmlns:a16="http://schemas.microsoft.com/office/drawing/2014/main" id="{2341AF42-D900-66F7-B880-D248ABDF9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5029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sum(int n, int(*c)(int)){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(n==0)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c(0);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j(int x){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c (n+x);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sum(n-1, j);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5701" name="Text Box 5">
            <a:extLst>
              <a:ext uri="{FF2B5EF4-FFF2-40B4-BE49-F238E27FC236}">
                <a16:creationId xmlns:a16="http://schemas.microsoft.com/office/drawing/2014/main" id="{6502D469-39F7-964E-83B1-9D4A022E6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724400"/>
            <a:ext cx="32766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Continuation (here: j) specifies what to do next.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This programming style is called continuation-passing style (CPS).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D21D3BAB-BFEE-0CF5-9972-36B3B0015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Procedure Integration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3BA6BC39-F6BE-69C7-9FF0-53783E748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(…){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g (&amp;x);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g(int *y){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*y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5046" name="Rectangle 6">
            <a:extLst>
              <a:ext uri="{FF2B5EF4-FFF2-40B4-BE49-F238E27FC236}">
                <a16:creationId xmlns:a16="http://schemas.microsoft.com/office/drawing/2014/main" id="{3C88F4DA-4AAB-8D40-84E4-3A144ED0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2057400"/>
            <a:ext cx="38465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(…){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*(&amp;x)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g(int *y){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*y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553DA9B9-89F0-5159-BEC8-980EE4F5C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Procedure Integration</a:t>
            </a:r>
          </a:p>
        </p:txBody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C3C29D16-90FD-D11B-C9D3-9C8C2D7F8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(…){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g (&amp;x);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g(int *y){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*y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6724" name="Rectangle 4">
            <a:extLst>
              <a:ext uri="{FF2B5EF4-FFF2-40B4-BE49-F238E27FC236}">
                <a16:creationId xmlns:a16="http://schemas.microsoft.com/office/drawing/2014/main" id="{332B11C1-8F92-678D-3B35-9EC28B48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2057400"/>
            <a:ext cx="38465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(…){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g(int *y){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*y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AB2B05D2-1B76-3D7D-AC7B-9DA3B6D73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Procedure Integration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7C2309ED-E23F-A8B7-87D1-E328A2FA6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(…){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g (&amp;x);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g(int *y){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*y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7748" name="Rectangle 4">
            <a:extLst>
              <a:ext uri="{FF2B5EF4-FFF2-40B4-BE49-F238E27FC236}">
                <a16:creationId xmlns:a16="http://schemas.microsoft.com/office/drawing/2014/main" id="{5C751ABD-928B-D4CF-BB7E-9A310C39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2057400"/>
            <a:ext cx="43037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 = 0;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 = 0;  // loop invariant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(…){    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g(int *y){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*y =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3166</TotalTime>
  <Words>933</Words>
  <Application>Microsoft Macintosh PowerPoint</Application>
  <PresentationFormat>全屏显示(4:3)</PresentationFormat>
  <Paragraphs>269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Tahoma</vt:lpstr>
      <vt:lpstr>Wingdings</vt:lpstr>
      <vt:lpstr>Courier New</vt:lpstr>
      <vt:lpstr>Times New Roman</vt:lpstr>
      <vt:lpstr>Blends</vt:lpstr>
      <vt:lpstr> Procedure Optimization</vt:lpstr>
      <vt:lpstr>Procedure Optimization</vt:lpstr>
      <vt:lpstr>Tail Recursion</vt:lpstr>
      <vt:lpstr>Tail Call</vt:lpstr>
      <vt:lpstr>Moral</vt:lpstr>
      <vt:lpstr>Continuations</vt:lpstr>
      <vt:lpstr>Procedure Integration</vt:lpstr>
      <vt:lpstr>Procedure Integration</vt:lpstr>
      <vt:lpstr>Procedure Integration</vt:lpstr>
      <vt:lpstr>When to Integrate?</vt:lpstr>
      <vt:lpstr>Call Graph</vt:lpstr>
      <vt:lpstr>Leaf Procedure</vt:lpstr>
      <vt:lpstr>Leaf procedure</vt:lpstr>
      <vt:lpstr>Leaf procedure inline</vt:lpstr>
      <vt:lpstr>Leaf procedure inline</vt:lpstr>
      <vt:lpstr>Leaf procedure Optimization</vt:lpstr>
      <vt:lpstr>Opportunity for Non-Leaf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creator>Baojian Hua</dc:creator>
  <cp:lastModifiedBy>Microsoft Office User</cp:lastModifiedBy>
  <cp:revision>2687</cp:revision>
  <cp:lastPrinted>1601-01-01T00:00:00Z</cp:lastPrinted>
  <dcterms:created xsi:type="dcterms:W3CDTF">1601-01-01T00:00:00Z</dcterms:created>
  <dcterms:modified xsi:type="dcterms:W3CDTF">2024-03-14T02:52:25Z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