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5" r:id="rId3"/>
    <p:sldId id="377" r:id="rId4"/>
    <p:sldId id="376" r:id="rId5"/>
    <p:sldId id="388" r:id="rId6"/>
    <p:sldId id="390" r:id="rId7"/>
    <p:sldId id="378" r:id="rId8"/>
    <p:sldId id="380" r:id="rId9"/>
    <p:sldId id="381" r:id="rId10"/>
    <p:sldId id="391" r:id="rId11"/>
    <p:sldId id="392" r:id="rId12"/>
    <p:sldId id="393" r:id="rId13"/>
    <p:sldId id="401" r:id="rId14"/>
    <p:sldId id="398" r:id="rId15"/>
    <p:sldId id="399" r:id="rId16"/>
    <p:sldId id="400" r:id="rId17"/>
    <p:sldId id="395" r:id="rId18"/>
    <p:sldId id="402" r:id="rId19"/>
    <p:sldId id="403" r:id="rId20"/>
    <p:sldId id="404" r:id="rId21"/>
    <p:sldId id="396" r:id="rId22"/>
    <p:sldId id="405" r:id="rId23"/>
    <p:sldId id="379" r:id="rId2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AB9A665-91A3-82D3-9C91-A29F9639DB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72F643-FA58-B8C4-646B-02AF679FC7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DE79334-AA84-5723-8A75-74E5683693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E1DCE1E-68B6-14F1-8319-4BE163267E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F165D75-F15A-184B-832F-60F461E3D7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969B250-4A5D-6200-9108-8D9A6AFAE3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98A7272-2FDC-3445-83DA-ED9BDD1239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DF38874-0B87-3591-6306-17279F75BAC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DF6389AC-30D5-AFD4-4C52-0F57F9B254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87D5C057-5AB4-8580-B24A-61D6C9074F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D7570E3-881E-4CFA-309B-9D7B3F2F4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1C2A46-9BD8-2349-BA20-F07648DA94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971F92A0-5D94-76C9-93E0-8818C507980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6D6B8FD2-65BC-6D24-929A-F2BEC38A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60C5015-28E7-9E7B-603F-6E2E8FC8B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67DFFFC2-B38A-EC17-F186-AD8B4085D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95385AE-7ED9-D25E-287A-E174F8EDE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3249B9E6-D4B5-222D-AAB6-21E06FFCC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7EA171D-02E1-0CE0-ADDA-5195CDF36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5A093222-91A4-C001-1ECD-9E1138ABC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B3CD7D49-77DD-F90D-67E8-8538BE40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FAA0622C-743F-EB9E-88AC-8A5E842CC5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3B32EA76-8058-6BA4-2990-967110A337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96841CEB-1FE0-54A8-B26C-82CF518190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367584C-B434-DAF7-083A-115D2F3E22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A876539F-CAFF-BC5B-093A-CF60536ED8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E256F75-EACF-EC0D-C2D3-21AC23F0A2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523327-4228-8C49-8D41-5FE3BD32AA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1DA5-8C1D-2A00-D177-11AA2142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17BA7-C457-DAA9-05F4-01101DD3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ADDFD-D34E-7543-C9CC-FB0EF1EE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CD582-F432-4B69-BD7E-B3A79D1B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2DC0-F047-8592-B3FE-DC4B4CE8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C59EB-2BAF-E74A-837A-10F268668F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0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0428F-7DC1-83C4-90D5-27B1C1F27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F8D5F7-EFC2-ADA7-7FA1-2B34C4FA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F89D5-4F62-9F8B-47A4-021123F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B0BCF-244E-BFF1-D00E-60EE65E6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1F4B5-039E-04FC-1436-41835868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177D4-A0AD-2843-A783-F24EE5FB26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60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45BD0-D89F-F637-C31A-8663200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8F692-F563-BB6B-BD14-AE02CE3E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54F2D-C6EF-145E-7538-54533569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10E2E-DF74-EB66-CD98-52FB76D5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B7603-64AA-15D1-1D8D-B656FD11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27BC7-35F4-9046-95A5-2251056278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87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4CB19-5ADB-488C-8920-189477DF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2D55C-5009-CB54-27B9-7A54A2F6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23B6-07C5-1E4B-F39E-4E93C916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A0020-0C1F-2067-4C73-1D0572CF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3C63-2155-048E-6179-CC43CC9F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3AE13-1B56-AB4D-915F-01BB2DACD5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21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6CE4E-FD75-1861-3B9B-090E37BC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68C12-CC5C-7ACC-A7D6-967BD3E81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2DA0F0-9428-DC04-238D-BF7BE85E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FAC3B-0638-D04B-7168-611A1280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172D0-AC48-B9DE-D10C-3D9568CA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93465-59A5-B298-1378-442C131A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37A65-ED5B-EC4D-94BA-201B148DDA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98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AD68-DB21-5B31-52D4-4D4D2237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396FA-03FF-9CF6-F2FB-5E564937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E04A4-4296-A788-575B-64C02CFD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BA07F4-0607-22F3-3041-6678E4FEB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296E8F-0EC8-FEE0-6052-9F26AAE6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35FD3C-DFE4-7793-1D35-CED651C3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9595C3-88AC-4917-3B69-571EAA89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17C9D-616C-EBC9-C90D-FA543537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5F775-3E21-7F4F-A160-2E5131767C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6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6C241-0FD2-F628-15F3-915A39BE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CEE72-7919-D47F-18EB-87E2E118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C60524-71C0-A8F5-1428-A169B856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8A90D1-5DA3-5846-9A5B-B7B459CC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A8133-F53C-4642-9F52-99AAADE5F7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54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5291F1-D417-7CD4-1F84-1D579A78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B3899F-10D9-48B0-D438-C9126E64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D94B8-85A9-C0E8-19C6-CF32451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53A0-491B-4E4F-8832-CD39B0AFCA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7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42625-4AB1-EB89-8D43-1C1822AE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FA54D-94AB-CA12-80C3-C5D385CC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DF491-2D74-B5A5-F086-1396E9F0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C2BE6-08E3-5424-6462-2FF5D2E8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DF72E-9788-D6C1-F044-2B9273E1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6B736-18AE-96CE-62BD-9D911750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72158-1A42-0F4D-818B-78798ECD7C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0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E0FA6-8D05-2149-5FEB-8BD2BA58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6370B-BCD1-622C-5311-362018E26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7E40F-EA92-66FB-01B0-E96A96203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B763E-B79E-7BCB-288C-147FC05E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24B1E-965B-82B6-E076-67A96A3D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0D5B9-8E77-40C9-1EE6-EEA7621B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EDEF9-BCAB-C145-83C2-2FB138C3F0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8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1619133-DFE0-5006-9F91-CE437EDE14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93714A0-F2FA-A0CD-88EC-96CF1A9AE3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A960F5F-02BD-2176-3515-C0158CCA63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E61D212-A5FA-ABAE-403E-06E6D934D8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041D381-E8EA-876D-0999-F6CE50C3F7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6FAE492-02F7-9394-786C-F5D67F10FC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E443AD0B-3FE7-E230-690E-AA8594D0F8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0AA51524-FF60-E44E-F62B-1640522C3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207CB45-0B98-2516-EFB5-EF0D11645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570A784D-14A4-764D-52F0-5A3D89729A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71D33B03-88C3-E912-B91D-E976091710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C3C588CD-313D-4DDA-D248-0B82F5B52A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8AC32E-005B-624C-8DE4-8338372F09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665C0A8-956C-138C-7730-6C527D9878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Value Numbering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873ECA-9A9E-EBEB-668E-4506DE78C0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9F50F6DF-90EB-C4FE-6C0E-4E8139AA1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GVN: Global Value Numbering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0A45019B-6C0E-A18A-2EA4-8871F36FB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It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hard to do global value numbering for general CFG</a:t>
            </a:r>
          </a:p>
          <a:p>
            <a:r>
              <a:rPr lang="en-US" altLang="zh-CN" sz="2800"/>
              <a:t>But for SSA, there are good algorithms:</a:t>
            </a:r>
          </a:p>
          <a:p>
            <a:pPr lvl="1"/>
            <a:r>
              <a:rPr lang="en-US" altLang="zh-CN" sz="2400"/>
              <a:t>1988: partition-based algorithm</a:t>
            </a:r>
          </a:p>
          <a:p>
            <a:pPr lvl="2"/>
            <a:r>
              <a:rPr lang="en-US" altLang="zh-CN" sz="2000"/>
              <a:t>Alpern </a:t>
            </a: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88</a:t>
            </a:r>
          </a:p>
          <a:p>
            <a:pPr lvl="1"/>
            <a:r>
              <a:rPr lang="en-US" altLang="zh-CN" sz="2400"/>
              <a:t>1997: dominator-based algorithm</a:t>
            </a:r>
          </a:p>
          <a:p>
            <a:pPr lvl="2"/>
            <a:r>
              <a:rPr lang="en-US" altLang="zh-CN" sz="2000"/>
              <a:t>Kooper </a:t>
            </a:r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97</a:t>
            </a:r>
          </a:p>
          <a:p>
            <a:pPr lvl="1"/>
            <a:r>
              <a:rPr lang="en-US" altLang="zh-CN" sz="2400"/>
              <a:t>2004: GVN-PRE</a:t>
            </a:r>
          </a:p>
          <a:p>
            <a:pPr lvl="2"/>
            <a:r>
              <a:rPr lang="en-US" altLang="zh-CN" sz="2000"/>
              <a:t>implemented in GCC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9616E73D-7A3A-D048-3DB9-681763419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321CC7AA-E754-723B-D4B8-444466BF3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Partition-based GVN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14F9C027-FD00-8EFE-4E2E-6F96697C4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Partition-based GVN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B455A117-22BF-5B88-7767-AA7C5FDD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6764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64D47365-1838-3314-1345-AA4BB2BB8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3349" name="Rectangle 5">
            <a:extLst>
              <a:ext uri="{FF2B5EF4-FFF2-40B4-BE49-F238E27FC236}">
                <a16:creationId xmlns:a16="http://schemas.microsoft.com/office/drawing/2014/main" id="{CBDD866C-4E4B-B69A-8630-B077B3FE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x + y </a:t>
            </a:r>
          </a:p>
        </p:txBody>
      </p:sp>
      <p:sp>
        <p:nvSpPr>
          <p:cNvPr id="313350" name="Rectangle 6">
            <a:extLst>
              <a:ext uri="{FF2B5EF4-FFF2-40B4-BE49-F238E27FC236}">
                <a16:creationId xmlns:a16="http://schemas.microsoft.com/office/drawing/2014/main" id="{4D70ED5A-73C8-5E69-6286-5AA2193D2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1905000" cy="914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3351" name="Line 7">
            <a:extLst>
              <a:ext uri="{FF2B5EF4-FFF2-40B4-BE49-F238E27FC236}">
                <a16:creationId xmlns:a16="http://schemas.microsoft.com/office/drawing/2014/main" id="{EA328105-E50A-1F81-82CC-5C0D8DF46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52" name="Line 8">
            <a:extLst>
              <a:ext uri="{FF2B5EF4-FFF2-40B4-BE49-F238E27FC236}">
                <a16:creationId xmlns:a16="http://schemas.microsoft.com/office/drawing/2014/main" id="{4F4D6BF0-139B-4E8A-2E40-4FC45F5DA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53" name="Line 9">
            <a:extLst>
              <a:ext uri="{FF2B5EF4-FFF2-40B4-BE49-F238E27FC236}">
                <a16:creationId xmlns:a16="http://schemas.microsoft.com/office/drawing/2014/main" id="{5732D22A-D743-578E-7AE5-33DA15671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54" name="Line 10">
            <a:extLst>
              <a:ext uri="{FF2B5EF4-FFF2-40B4-BE49-F238E27FC236}">
                <a16:creationId xmlns:a16="http://schemas.microsoft.com/office/drawing/2014/main" id="{D41E7475-8BAA-4F2E-A6E5-79D3FAF3A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56" name="Text Box 12">
            <a:extLst>
              <a:ext uri="{FF2B5EF4-FFF2-40B4-BE49-F238E27FC236}">
                <a16:creationId xmlns:a16="http://schemas.microsoft.com/office/drawing/2014/main" id="{1A5546C5-BCBB-D98A-84BB-C13EF6E5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13357" name="Text Box 13">
            <a:extLst>
              <a:ext uri="{FF2B5EF4-FFF2-40B4-BE49-F238E27FC236}">
                <a16:creationId xmlns:a16="http://schemas.microsoft.com/office/drawing/2014/main" id="{9F184B4F-5454-27F0-EF5F-3709F6F3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13358" name="Text Box 14">
            <a:extLst>
              <a:ext uri="{FF2B5EF4-FFF2-40B4-BE49-F238E27FC236}">
                <a16:creationId xmlns:a16="http://schemas.microsoft.com/office/drawing/2014/main" id="{3A735179-2DA0-C0EC-2B5F-A30D070A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13359" name="Text Box 15">
            <a:extLst>
              <a:ext uri="{FF2B5EF4-FFF2-40B4-BE49-F238E27FC236}">
                <a16:creationId xmlns:a16="http://schemas.microsoft.com/office/drawing/2014/main" id="{E56B87C2-A43A-D86F-8E45-8783ED00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DBF044CD-13C3-9C36-B71E-200C8F237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Partition-based GVN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C7B62637-948A-65D3-D134-17CDDD1A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6764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1540" name="Rectangle 4">
            <a:extLst>
              <a:ext uri="{FF2B5EF4-FFF2-40B4-BE49-F238E27FC236}">
                <a16:creationId xmlns:a16="http://schemas.microsoft.com/office/drawing/2014/main" id="{8D9DBBDE-F23E-C8D7-DFF2-CD34C817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x1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8A0096B5-ED97-AE53-9700-77E6BED90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x2 = x + y 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050A6A01-A86F-6944-BA67-61149C63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1905000" cy="914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x3=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(x1, x2)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x3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1543" name="Line 7">
            <a:extLst>
              <a:ext uri="{FF2B5EF4-FFF2-40B4-BE49-F238E27FC236}">
                <a16:creationId xmlns:a16="http://schemas.microsoft.com/office/drawing/2014/main" id="{FF46933D-C37A-2D00-DC74-EEF17B5CE8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544" name="Line 8">
            <a:extLst>
              <a:ext uri="{FF2B5EF4-FFF2-40B4-BE49-F238E27FC236}">
                <a16:creationId xmlns:a16="http://schemas.microsoft.com/office/drawing/2014/main" id="{E0E7A352-39E3-AF1C-14A5-C1FE793EC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545" name="Line 9">
            <a:extLst>
              <a:ext uri="{FF2B5EF4-FFF2-40B4-BE49-F238E27FC236}">
                <a16:creationId xmlns:a16="http://schemas.microsoft.com/office/drawing/2014/main" id="{0B6D0005-A62C-0B58-6B33-F206E76CC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546" name="Line 10">
            <a:extLst>
              <a:ext uri="{FF2B5EF4-FFF2-40B4-BE49-F238E27FC236}">
                <a16:creationId xmlns:a16="http://schemas.microsoft.com/office/drawing/2014/main" id="{0A4B4A6A-61BE-568F-C5AF-D0ABCA8DA7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547" name="Text Box 11">
            <a:extLst>
              <a:ext uri="{FF2B5EF4-FFF2-40B4-BE49-F238E27FC236}">
                <a16:creationId xmlns:a16="http://schemas.microsoft.com/office/drawing/2014/main" id="{4484A962-ABD7-4113-1476-459C8B4C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0"/>
            <a:ext cx="3657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Key observations: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Variables defined with different operators can not be equal (arity), thus we group them in different 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congruent classes</a:t>
            </a:r>
            <a:r>
              <a:rPr lang="en-US" altLang="zh-CN" sz="2000">
                <a:latin typeface="Tahoma" panose="020B0604030504040204" pitchFamily="34" charset="0"/>
              </a:rPr>
              <a:t>;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for variables with same definition operator, they are equal iff the corresponding operands are from the same congruent classes.</a:t>
            </a:r>
          </a:p>
        </p:txBody>
      </p:sp>
      <p:sp>
        <p:nvSpPr>
          <p:cNvPr id="321548" name="Text Box 12">
            <a:extLst>
              <a:ext uri="{FF2B5EF4-FFF2-40B4-BE49-F238E27FC236}">
                <a16:creationId xmlns:a16="http://schemas.microsoft.com/office/drawing/2014/main" id="{CA042A71-A036-AD30-87CA-B11E7C02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21549" name="Text Box 13">
            <a:extLst>
              <a:ext uri="{FF2B5EF4-FFF2-40B4-BE49-F238E27FC236}">
                <a16:creationId xmlns:a16="http://schemas.microsoft.com/office/drawing/2014/main" id="{F2F74F19-3CA0-8F39-8FE2-5128FE5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21550" name="Text Box 14">
            <a:extLst>
              <a:ext uri="{FF2B5EF4-FFF2-40B4-BE49-F238E27FC236}">
                <a16:creationId xmlns:a16="http://schemas.microsoft.com/office/drawing/2014/main" id="{F9E14F58-2133-C797-6F58-72B637A7A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21551" name="Text Box 15">
            <a:extLst>
              <a:ext uri="{FF2B5EF4-FFF2-40B4-BE49-F238E27FC236}">
                <a16:creationId xmlns:a16="http://schemas.microsoft.com/office/drawing/2014/main" id="{9CBE3488-58A1-4ADB-D471-7AEAB8EA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36EBAD71-9C83-CFD7-5BF1-5DC2265CD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Partition-based GVN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30C015E1-55F5-7A7A-C74B-8343AD8A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6764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8468" name="Rectangle 4">
            <a:extLst>
              <a:ext uri="{FF2B5EF4-FFF2-40B4-BE49-F238E27FC236}">
                <a16:creationId xmlns:a16="http://schemas.microsoft.com/office/drawing/2014/main" id="{C22C7A60-DF36-299B-CE0D-3768FBD8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x1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588DDAB2-35A5-1536-D880-126FF5F3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x2 = x + y </a:t>
            </a:r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56B6C704-6CE1-5655-D304-2C2FA02D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1905000" cy="914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x3=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(x1, x2)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x3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8471" name="Line 7">
            <a:extLst>
              <a:ext uri="{FF2B5EF4-FFF2-40B4-BE49-F238E27FC236}">
                <a16:creationId xmlns:a16="http://schemas.microsoft.com/office/drawing/2014/main" id="{D3575E4A-07DB-00B1-768A-3DC0EAC51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2" name="Line 8">
            <a:extLst>
              <a:ext uri="{FF2B5EF4-FFF2-40B4-BE49-F238E27FC236}">
                <a16:creationId xmlns:a16="http://schemas.microsoft.com/office/drawing/2014/main" id="{9A96149C-B22B-4462-D452-965927BBE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3" name="Line 9">
            <a:extLst>
              <a:ext uri="{FF2B5EF4-FFF2-40B4-BE49-F238E27FC236}">
                <a16:creationId xmlns:a16="http://schemas.microsoft.com/office/drawing/2014/main" id="{E138D835-CFB0-D677-3320-41733ED73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4" name="Line 10">
            <a:extLst>
              <a:ext uri="{FF2B5EF4-FFF2-40B4-BE49-F238E27FC236}">
                <a16:creationId xmlns:a16="http://schemas.microsoft.com/office/drawing/2014/main" id="{132D4A78-9987-9515-0644-D35374626E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6" name="Text Box 12">
            <a:extLst>
              <a:ext uri="{FF2B5EF4-FFF2-40B4-BE49-F238E27FC236}">
                <a16:creationId xmlns:a16="http://schemas.microsoft.com/office/drawing/2014/main" id="{FC91052B-8998-D561-3A9E-011BA24B1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18477" name="Text Box 13">
            <a:extLst>
              <a:ext uri="{FF2B5EF4-FFF2-40B4-BE49-F238E27FC236}">
                <a16:creationId xmlns:a16="http://schemas.microsoft.com/office/drawing/2014/main" id="{13134CF1-EB95-475C-FE4D-E654D5DC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18478" name="Text Box 14">
            <a:extLst>
              <a:ext uri="{FF2B5EF4-FFF2-40B4-BE49-F238E27FC236}">
                <a16:creationId xmlns:a16="http://schemas.microsoft.com/office/drawing/2014/main" id="{77013465-6337-4B3D-5C94-33BAC46F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18479" name="Text Box 15">
            <a:extLst>
              <a:ext uri="{FF2B5EF4-FFF2-40B4-BE49-F238E27FC236}">
                <a16:creationId xmlns:a16="http://schemas.microsoft.com/office/drawing/2014/main" id="{128DF3F2-499A-942E-5A6D-409A0F526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318480" name="Text Box 16">
            <a:extLst>
              <a:ext uri="{FF2B5EF4-FFF2-40B4-BE49-F238E27FC236}">
                <a16:creationId xmlns:a16="http://schemas.microsoft.com/office/drawing/2014/main" id="{E6941C44-6F13-7E81-13AD-1B48C78D7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0"/>
            <a:ext cx="3657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Initial partitions: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{a, x1, x2, d}  {x3}  {x}  {y}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this partition is based on the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expression 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operators</a:t>
            </a:r>
            <a:r>
              <a:rPr lang="en-US" altLang="zh-CN" sz="200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318484" name="Text Box 20">
            <a:extLst>
              <a:ext uri="{FF2B5EF4-FFF2-40B4-BE49-F238E27FC236}">
                <a16:creationId xmlns:a16="http://schemas.microsoft.com/office/drawing/2014/main" id="{E307CC6A-7881-EE52-0DBD-89CF882B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17925"/>
            <a:ext cx="36576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a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x1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x2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d = x3+y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x3 = </a:t>
            </a:r>
            <a:r>
              <a:rPr lang="el-GR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ϕ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(x1, x2)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 = ?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y = ?</a:t>
            </a:r>
          </a:p>
        </p:txBody>
      </p:sp>
      <p:sp>
        <p:nvSpPr>
          <p:cNvPr id="318485" name="AutoShape 21">
            <a:extLst>
              <a:ext uri="{FF2B5EF4-FFF2-40B4-BE49-F238E27FC236}">
                <a16:creationId xmlns:a16="http://schemas.microsoft.com/office/drawing/2014/main" id="{6C3A17E2-A4E4-0DA1-B69F-12F8A7AE5A49}"/>
              </a:ext>
            </a:extLst>
          </p:cNvPr>
          <p:cNvSpPr>
            <a:spLocks/>
          </p:cNvSpPr>
          <p:nvPr/>
        </p:nvSpPr>
        <p:spPr bwMode="auto">
          <a:xfrm>
            <a:off x="4876800" y="38862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6" name="AutoShape 22">
            <a:extLst>
              <a:ext uri="{FF2B5EF4-FFF2-40B4-BE49-F238E27FC236}">
                <a16:creationId xmlns:a16="http://schemas.microsoft.com/office/drawing/2014/main" id="{F71B9808-AB11-58EB-CE0A-FCEBD9ACD4C0}"/>
              </a:ext>
            </a:extLst>
          </p:cNvPr>
          <p:cNvSpPr>
            <a:spLocks/>
          </p:cNvSpPr>
          <p:nvPr/>
        </p:nvSpPr>
        <p:spPr bwMode="auto">
          <a:xfrm>
            <a:off x="4876800" y="55626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7" name="AutoShape 23">
            <a:extLst>
              <a:ext uri="{FF2B5EF4-FFF2-40B4-BE49-F238E27FC236}">
                <a16:creationId xmlns:a16="http://schemas.microsoft.com/office/drawing/2014/main" id="{BAE0B84B-0F5F-132F-7545-76F8CDAAEA18}"/>
              </a:ext>
            </a:extLst>
          </p:cNvPr>
          <p:cNvSpPr>
            <a:spLocks/>
          </p:cNvSpPr>
          <p:nvPr/>
        </p:nvSpPr>
        <p:spPr bwMode="auto">
          <a:xfrm>
            <a:off x="4876800" y="60198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8" name="AutoShape 24">
            <a:extLst>
              <a:ext uri="{FF2B5EF4-FFF2-40B4-BE49-F238E27FC236}">
                <a16:creationId xmlns:a16="http://schemas.microsoft.com/office/drawing/2014/main" id="{12E6A542-20BE-721C-0F21-0CD07F580D3D}"/>
              </a:ext>
            </a:extLst>
          </p:cNvPr>
          <p:cNvSpPr>
            <a:spLocks/>
          </p:cNvSpPr>
          <p:nvPr/>
        </p:nvSpPr>
        <p:spPr bwMode="auto">
          <a:xfrm>
            <a:off x="4876800" y="64770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91" name="Text Box 27">
            <a:extLst>
              <a:ext uri="{FF2B5EF4-FFF2-40B4-BE49-F238E27FC236}">
                <a16:creationId xmlns:a16="http://schemas.microsoft.com/office/drawing/2014/main" id="{AEEFE62C-E8D3-4939-772C-E3EFA85F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289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In the same set </a:t>
            </a:r>
            <a:r>
              <a:rPr lang="en-US" altLang="zh-CN" sz="2000">
                <a:sym typeface="Wingdings" pitchFamily="2" charset="0"/>
              </a:rPr>
              <a:t>&lt;==&gt; take good chance of equality</a:t>
            </a:r>
            <a:r>
              <a:rPr lang="en-US" altLang="zh-CN" sz="2000"/>
              <a:t>.</a:t>
            </a:r>
          </a:p>
        </p:txBody>
      </p:sp>
      <p:sp>
        <p:nvSpPr>
          <p:cNvPr id="318492" name="Line 28">
            <a:extLst>
              <a:ext uri="{FF2B5EF4-FFF2-40B4-BE49-F238E27FC236}">
                <a16:creationId xmlns:a16="http://schemas.microsoft.com/office/drawing/2014/main" id="{23CD8926-92C2-58FE-2902-64A230DA2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6482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93" name="Line 29">
            <a:extLst>
              <a:ext uri="{FF2B5EF4-FFF2-40B4-BE49-F238E27FC236}">
                <a16:creationId xmlns:a16="http://schemas.microsoft.com/office/drawing/2014/main" id="{05EC12AC-2470-AD25-6656-F9A5602AD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15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94" name="Line 30">
            <a:extLst>
              <a:ext uri="{FF2B5EF4-FFF2-40B4-BE49-F238E27FC236}">
                <a16:creationId xmlns:a16="http://schemas.microsoft.com/office/drawing/2014/main" id="{F72C3DB3-D6B4-D9B8-BC9C-C37A781CF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960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95" name="Line 31">
            <a:extLst>
              <a:ext uri="{FF2B5EF4-FFF2-40B4-BE49-F238E27FC236}">
                <a16:creationId xmlns:a16="http://schemas.microsoft.com/office/drawing/2014/main" id="{9A6B2E51-F42F-4321-E81D-5E36A110A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248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F6BD2B89-7D74-8EA2-4913-98208B337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Partition-based GVN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A90B5B67-7988-F2C0-73C1-8F7499AFF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6764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9492" name="Rectangle 4">
            <a:extLst>
              <a:ext uri="{FF2B5EF4-FFF2-40B4-BE49-F238E27FC236}">
                <a16:creationId xmlns:a16="http://schemas.microsoft.com/office/drawing/2014/main" id="{7D0E61CD-0A1A-DECD-B835-A279E3FDE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x1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237611D1-BCAA-33A6-90D8-8B57745F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x2 = x + y 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1DD97657-0A00-65F8-3F31-3B9E45A4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1905000" cy="914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x3=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(x1, x2)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x3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9495" name="Line 7">
            <a:extLst>
              <a:ext uri="{FF2B5EF4-FFF2-40B4-BE49-F238E27FC236}">
                <a16:creationId xmlns:a16="http://schemas.microsoft.com/office/drawing/2014/main" id="{0930CD7F-BAFC-3E37-56DC-9785A769D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6" name="Line 8">
            <a:extLst>
              <a:ext uri="{FF2B5EF4-FFF2-40B4-BE49-F238E27FC236}">
                <a16:creationId xmlns:a16="http://schemas.microsoft.com/office/drawing/2014/main" id="{91FF0243-806E-0688-0DC5-64C6F10D4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7" name="Line 9">
            <a:extLst>
              <a:ext uri="{FF2B5EF4-FFF2-40B4-BE49-F238E27FC236}">
                <a16:creationId xmlns:a16="http://schemas.microsoft.com/office/drawing/2014/main" id="{353328F7-DCFB-3C86-5FB2-3D6833B9C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8" name="Line 10">
            <a:extLst>
              <a:ext uri="{FF2B5EF4-FFF2-40B4-BE49-F238E27FC236}">
                <a16:creationId xmlns:a16="http://schemas.microsoft.com/office/drawing/2014/main" id="{9F086C18-B6D4-ED90-BE63-A29782F91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9" name="Text Box 11">
            <a:extLst>
              <a:ext uri="{FF2B5EF4-FFF2-40B4-BE49-F238E27FC236}">
                <a16:creationId xmlns:a16="http://schemas.microsoft.com/office/drawing/2014/main" id="{BE3FE8BA-3BEC-6469-7159-178B5D9A5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19500" name="Text Box 12">
            <a:extLst>
              <a:ext uri="{FF2B5EF4-FFF2-40B4-BE49-F238E27FC236}">
                <a16:creationId xmlns:a16="http://schemas.microsoft.com/office/drawing/2014/main" id="{C3E4C446-3E81-5BCB-9588-4BF84D6C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19501" name="Text Box 13">
            <a:extLst>
              <a:ext uri="{FF2B5EF4-FFF2-40B4-BE49-F238E27FC236}">
                <a16:creationId xmlns:a16="http://schemas.microsoft.com/office/drawing/2014/main" id="{4A7D4EED-C6AD-8F1A-BF3A-1EC71B14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19502" name="Text Box 14">
            <a:extLst>
              <a:ext uri="{FF2B5EF4-FFF2-40B4-BE49-F238E27FC236}">
                <a16:creationId xmlns:a16="http://schemas.microsoft.com/office/drawing/2014/main" id="{5848C064-01B7-C517-4EDB-9D12F7CD0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319503" name="Text Box 15">
            <a:extLst>
              <a:ext uri="{FF2B5EF4-FFF2-40B4-BE49-F238E27FC236}">
                <a16:creationId xmlns:a16="http://schemas.microsoft.com/office/drawing/2014/main" id="{735723C1-D689-CA5C-0DE6-B8D663AF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{a, x1, x2, d}  {x3}  {x}  {y}</a:t>
            </a:r>
          </a:p>
        </p:txBody>
      </p:sp>
      <p:sp>
        <p:nvSpPr>
          <p:cNvPr id="319504" name="Text Box 16">
            <a:extLst>
              <a:ext uri="{FF2B5EF4-FFF2-40B4-BE49-F238E27FC236}">
                <a16:creationId xmlns:a16="http://schemas.microsoft.com/office/drawing/2014/main" id="{49E3C51F-FE03-DB56-1AD9-3536EA165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17925"/>
            <a:ext cx="36576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a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x1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x2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d = x3+y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x3 = </a:t>
            </a:r>
            <a:r>
              <a:rPr lang="el-GR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ϕ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(x1, x2)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 = ?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y = ?</a:t>
            </a:r>
          </a:p>
        </p:txBody>
      </p:sp>
      <p:sp>
        <p:nvSpPr>
          <p:cNvPr id="319505" name="AutoShape 17">
            <a:extLst>
              <a:ext uri="{FF2B5EF4-FFF2-40B4-BE49-F238E27FC236}">
                <a16:creationId xmlns:a16="http://schemas.microsoft.com/office/drawing/2014/main" id="{3CBA1115-4CEA-E808-E014-E420357978F3}"/>
              </a:ext>
            </a:extLst>
          </p:cNvPr>
          <p:cNvSpPr>
            <a:spLocks/>
          </p:cNvSpPr>
          <p:nvPr/>
        </p:nvSpPr>
        <p:spPr bwMode="auto">
          <a:xfrm>
            <a:off x="4876800" y="38862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6" name="AutoShape 18">
            <a:extLst>
              <a:ext uri="{FF2B5EF4-FFF2-40B4-BE49-F238E27FC236}">
                <a16:creationId xmlns:a16="http://schemas.microsoft.com/office/drawing/2014/main" id="{D718CEA8-3F46-5C03-F801-E525A308385F}"/>
              </a:ext>
            </a:extLst>
          </p:cNvPr>
          <p:cNvSpPr>
            <a:spLocks/>
          </p:cNvSpPr>
          <p:nvPr/>
        </p:nvSpPr>
        <p:spPr bwMode="auto">
          <a:xfrm>
            <a:off x="4876800" y="55626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7" name="AutoShape 19">
            <a:extLst>
              <a:ext uri="{FF2B5EF4-FFF2-40B4-BE49-F238E27FC236}">
                <a16:creationId xmlns:a16="http://schemas.microsoft.com/office/drawing/2014/main" id="{B64EC2EE-12D8-EE65-7E9C-6433AE4CD566}"/>
              </a:ext>
            </a:extLst>
          </p:cNvPr>
          <p:cNvSpPr>
            <a:spLocks/>
          </p:cNvSpPr>
          <p:nvPr/>
        </p:nvSpPr>
        <p:spPr bwMode="auto">
          <a:xfrm>
            <a:off x="4876800" y="60198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8" name="AutoShape 20">
            <a:extLst>
              <a:ext uri="{FF2B5EF4-FFF2-40B4-BE49-F238E27FC236}">
                <a16:creationId xmlns:a16="http://schemas.microsoft.com/office/drawing/2014/main" id="{13051EA1-C0F2-6FFA-58CF-230D4ED287D4}"/>
              </a:ext>
            </a:extLst>
          </p:cNvPr>
          <p:cNvSpPr>
            <a:spLocks/>
          </p:cNvSpPr>
          <p:nvPr/>
        </p:nvSpPr>
        <p:spPr bwMode="auto">
          <a:xfrm>
            <a:off x="4876800" y="64770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9" name="Text Box 21">
            <a:extLst>
              <a:ext uri="{FF2B5EF4-FFF2-40B4-BE49-F238E27FC236}">
                <a16:creationId xmlns:a16="http://schemas.microsoft.com/office/drawing/2014/main" id="{4B5F56E5-7382-DE21-7E22-0E8622024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98725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Now, consider {x}:</a:t>
            </a:r>
          </a:p>
        </p:txBody>
      </p:sp>
      <p:sp>
        <p:nvSpPr>
          <p:cNvPr id="319510" name="Oval 22">
            <a:extLst>
              <a:ext uri="{FF2B5EF4-FFF2-40B4-BE49-F238E27FC236}">
                <a16:creationId xmlns:a16="http://schemas.microsoft.com/office/drawing/2014/main" id="{2EEB99EA-37E3-C2DD-ED79-7F3B336F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37338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1" name="Oval 23">
            <a:extLst>
              <a:ext uri="{FF2B5EF4-FFF2-40B4-BE49-F238E27FC236}">
                <a16:creationId xmlns:a16="http://schemas.microsoft.com/office/drawing/2014/main" id="{8EE898D5-F01C-30B6-090F-05EB9BE4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267200"/>
            <a:ext cx="268288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2" name="Oval 24">
            <a:extLst>
              <a:ext uri="{FF2B5EF4-FFF2-40B4-BE49-F238E27FC236}">
                <a16:creationId xmlns:a16="http://schemas.microsoft.com/office/drawing/2014/main" id="{B9A1D9BE-60A1-AB50-B2F8-32F37B2E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46482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3" name="Oval 25">
            <a:extLst>
              <a:ext uri="{FF2B5EF4-FFF2-40B4-BE49-F238E27FC236}">
                <a16:creationId xmlns:a16="http://schemas.microsoft.com/office/drawing/2014/main" id="{0F976182-0183-78D6-AB8D-69CB8F215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381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4" name="Text Box 26">
            <a:extLst>
              <a:ext uri="{FF2B5EF4-FFF2-40B4-BE49-F238E27FC236}">
                <a16:creationId xmlns:a16="http://schemas.microsoft.com/office/drawing/2014/main" id="{BBDC0DEC-68B6-1D48-AAC0-C8B33BFE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79725"/>
            <a:ext cx="3657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There are 3 uses of x, but not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x3!</a:t>
            </a:r>
          </a:p>
        </p:txBody>
      </p:sp>
      <p:sp>
        <p:nvSpPr>
          <p:cNvPr id="319515" name="AutoShape 27">
            <a:extLst>
              <a:ext uri="{FF2B5EF4-FFF2-40B4-BE49-F238E27FC236}">
                <a16:creationId xmlns:a16="http://schemas.microsoft.com/office/drawing/2014/main" id="{E631003B-590E-4C4E-A3DD-49F477AAEE6F}"/>
              </a:ext>
            </a:extLst>
          </p:cNvPr>
          <p:cNvSpPr>
            <a:spLocks/>
          </p:cNvSpPr>
          <p:nvPr/>
        </p:nvSpPr>
        <p:spPr bwMode="auto">
          <a:xfrm>
            <a:off x="4800600" y="38100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6" name="AutoShape 28">
            <a:extLst>
              <a:ext uri="{FF2B5EF4-FFF2-40B4-BE49-F238E27FC236}">
                <a16:creationId xmlns:a16="http://schemas.microsoft.com/office/drawing/2014/main" id="{B1C6FDF8-5A1E-A7AE-CFD6-4DB567ADC5A2}"/>
              </a:ext>
            </a:extLst>
          </p:cNvPr>
          <p:cNvSpPr>
            <a:spLocks/>
          </p:cNvSpPr>
          <p:nvPr/>
        </p:nvSpPr>
        <p:spPr bwMode="auto">
          <a:xfrm>
            <a:off x="4724400" y="51054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9" grpId="0"/>
      <p:bldP spid="3195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54201E1-FE8B-003B-0EEE-2AF07941B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Partition-based GVN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C04010B2-7919-9C97-05D9-5ABF61B6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6764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0516" name="Rectangle 4">
            <a:extLst>
              <a:ext uri="{FF2B5EF4-FFF2-40B4-BE49-F238E27FC236}">
                <a16:creationId xmlns:a16="http://schemas.microsoft.com/office/drawing/2014/main" id="{8C10797F-7A51-F908-4395-300152D7E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x1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B1E13CB7-2A40-EE4F-0249-A3D79EA6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x2 = x + y </a:t>
            </a:r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DDC2F6BA-A61C-EC0C-7889-169C8BB2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1905000" cy="914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x3=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(x1, x2)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x3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0519" name="Line 7">
            <a:extLst>
              <a:ext uri="{FF2B5EF4-FFF2-40B4-BE49-F238E27FC236}">
                <a16:creationId xmlns:a16="http://schemas.microsoft.com/office/drawing/2014/main" id="{447D16CF-9215-11C9-8FEF-F304E687E0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20" name="Line 8">
            <a:extLst>
              <a:ext uri="{FF2B5EF4-FFF2-40B4-BE49-F238E27FC236}">
                <a16:creationId xmlns:a16="http://schemas.microsoft.com/office/drawing/2014/main" id="{CB0D2CAE-30D7-46E6-1E8B-AF7EE78A6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21" name="Line 9">
            <a:extLst>
              <a:ext uri="{FF2B5EF4-FFF2-40B4-BE49-F238E27FC236}">
                <a16:creationId xmlns:a16="http://schemas.microsoft.com/office/drawing/2014/main" id="{F71FA06E-98A2-2289-3302-25A7D2DAC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22" name="Line 10">
            <a:extLst>
              <a:ext uri="{FF2B5EF4-FFF2-40B4-BE49-F238E27FC236}">
                <a16:creationId xmlns:a16="http://schemas.microsoft.com/office/drawing/2014/main" id="{7EC2A6FB-4073-5614-A913-4F0370E2F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038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23" name="Text Box 11">
            <a:extLst>
              <a:ext uri="{FF2B5EF4-FFF2-40B4-BE49-F238E27FC236}">
                <a16:creationId xmlns:a16="http://schemas.microsoft.com/office/drawing/2014/main" id="{B73ABEF2-C2A2-338F-3F36-59FC58357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20524" name="Text Box 12">
            <a:extLst>
              <a:ext uri="{FF2B5EF4-FFF2-40B4-BE49-F238E27FC236}">
                <a16:creationId xmlns:a16="http://schemas.microsoft.com/office/drawing/2014/main" id="{5C8DD190-5162-4262-30E9-99AFBBAC9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20525" name="Text Box 13">
            <a:extLst>
              <a:ext uri="{FF2B5EF4-FFF2-40B4-BE49-F238E27FC236}">
                <a16:creationId xmlns:a16="http://schemas.microsoft.com/office/drawing/2014/main" id="{A6332242-FEE2-25A0-4BFC-074FEC72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20526" name="Text Box 14">
            <a:extLst>
              <a:ext uri="{FF2B5EF4-FFF2-40B4-BE49-F238E27FC236}">
                <a16:creationId xmlns:a16="http://schemas.microsoft.com/office/drawing/2014/main" id="{A78F1AD6-C176-1E4B-E154-0F9665BB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320527" name="Text Box 15">
            <a:extLst>
              <a:ext uri="{FF2B5EF4-FFF2-40B4-BE49-F238E27FC236}">
                <a16:creationId xmlns:a16="http://schemas.microsoft.com/office/drawing/2014/main" id="{37C8B257-2CDA-8908-0D14-F1E3A0AA6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{a, x1, x2, d}  {x3}  {x}  {y}</a:t>
            </a:r>
          </a:p>
        </p:txBody>
      </p:sp>
      <p:sp>
        <p:nvSpPr>
          <p:cNvPr id="320528" name="Text Box 16">
            <a:extLst>
              <a:ext uri="{FF2B5EF4-FFF2-40B4-BE49-F238E27FC236}">
                <a16:creationId xmlns:a16="http://schemas.microsoft.com/office/drawing/2014/main" id="{11016C80-B565-E920-9B03-E95406235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17925"/>
            <a:ext cx="36576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a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x1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x2 = x+y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d = x3+y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x3 = </a:t>
            </a:r>
            <a:r>
              <a:rPr lang="el-GR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ϕ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(x1, x2)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x = ?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y = ?</a:t>
            </a:r>
          </a:p>
        </p:txBody>
      </p:sp>
      <p:sp>
        <p:nvSpPr>
          <p:cNvPr id="320530" name="AutoShape 18">
            <a:extLst>
              <a:ext uri="{FF2B5EF4-FFF2-40B4-BE49-F238E27FC236}">
                <a16:creationId xmlns:a16="http://schemas.microsoft.com/office/drawing/2014/main" id="{9551238B-7401-7FB5-98E8-FFC6DDE1CBF5}"/>
              </a:ext>
            </a:extLst>
          </p:cNvPr>
          <p:cNvSpPr>
            <a:spLocks/>
          </p:cNvSpPr>
          <p:nvPr/>
        </p:nvSpPr>
        <p:spPr bwMode="auto">
          <a:xfrm>
            <a:off x="4876800" y="55626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31" name="AutoShape 19">
            <a:extLst>
              <a:ext uri="{FF2B5EF4-FFF2-40B4-BE49-F238E27FC236}">
                <a16:creationId xmlns:a16="http://schemas.microsoft.com/office/drawing/2014/main" id="{CE7317A5-AABA-6F22-50E9-6C65A90F77F1}"/>
              </a:ext>
            </a:extLst>
          </p:cNvPr>
          <p:cNvSpPr>
            <a:spLocks/>
          </p:cNvSpPr>
          <p:nvPr/>
        </p:nvSpPr>
        <p:spPr bwMode="auto">
          <a:xfrm>
            <a:off x="4876800" y="60198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32" name="AutoShape 20">
            <a:extLst>
              <a:ext uri="{FF2B5EF4-FFF2-40B4-BE49-F238E27FC236}">
                <a16:creationId xmlns:a16="http://schemas.microsoft.com/office/drawing/2014/main" id="{54BEF179-18AD-33E5-3887-7D7141AABEEB}"/>
              </a:ext>
            </a:extLst>
          </p:cNvPr>
          <p:cNvSpPr>
            <a:spLocks/>
          </p:cNvSpPr>
          <p:nvPr/>
        </p:nvSpPr>
        <p:spPr bwMode="auto">
          <a:xfrm>
            <a:off x="4876800" y="64770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33" name="Text Box 21">
            <a:extLst>
              <a:ext uri="{FF2B5EF4-FFF2-40B4-BE49-F238E27FC236}">
                <a16:creationId xmlns:a16="http://schemas.microsoft.com/office/drawing/2014/main" id="{454D3A83-0110-7602-4049-3FC24D4B6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98725"/>
            <a:ext cx="3657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Final partitions: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{a, x1, x2} {d} {x3} {x} {y}</a:t>
            </a:r>
          </a:p>
        </p:txBody>
      </p:sp>
      <p:sp>
        <p:nvSpPr>
          <p:cNvPr id="320539" name="AutoShape 27">
            <a:extLst>
              <a:ext uri="{FF2B5EF4-FFF2-40B4-BE49-F238E27FC236}">
                <a16:creationId xmlns:a16="http://schemas.microsoft.com/office/drawing/2014/main" id="{57F8DC85-4B99-A554-1CEB-A8B64D656CCE}"/>
              </a:ext>
            </a:extLst>
          </p:cNvPr>
          <p:cNvSpPr>
            <a:spLocks/>
          </p:cNvSpPr>
          <p:nvPr/>
        </p:nvSpPr>
        <p:spPr bwMode="auto">
          <a:xfrm>
            <a:off x="4800600" y="38100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0" name="AutoShape 28">
            <a:extLst>
              <a:ext uri="{FF2B5EF4-FFF2-40B4-BE49-F238E27FC236}">
                <a16:creationId xmlns:a16="http://schemas.microsoft.com/office/drawing/2014/main" id="{4D34CA10-3330-4879-6F09-86AB795BE0A3}"/>
              </a:ext>
            </a:extLst>
          </p:cNvPr>
          <p:cNvSpPr>
            <a:spLocks/>
          </p:cNvSpPr>
          <p:nvPr/>
        </p:nvSpPr>
        <p:spPr bwMode="auto">
          <a:xfrm>
            <a:off x="4724400" y="51054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1" name="Text Box 29">
            <a:extLst>
              <a:ext uri="{FF2B5EF4-FFF2-40B4-BE49-F238E27FC236}">
                <a16:creationId xmlns:a16="http://schemas.microsoft.com/office/drawing/2014/main" id="{D34D3C82-8680-A3E7-506F-6AFD7F0E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426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dominates both x1 and x2, so all uses of x1 and x2 can be replaced by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.</a:t>
            </a:r>
          </a:p>
        </p:txBody>
      </p:sp>
      <p:sp>
        <p:nvSpPr>
          <p:cNvPr id="320542" name="Line 30">
            <a:extLst>
              <a:ext uri="{FF2B5EF4-FFF2-40B4-BE49-F238E27FC236}">
                <a16:creationId xmlns:a16="http://schemas.microsoft.com/office/drawing/2014/main" id="{55346752-6237-8F5D-7C16-630E386F76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8006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43" name="Text Box 31">
            <a:extLst>
              <a:ext uri="{FF2B5EF4-FFF2-40B4-BE49-F238E27FC236}">
                <a16:creationId xmlns:a16="http://schemas.microsoft.com/office/drawing/2014/main" id="{A4B82820-FADB-8D2F-C3E7-70C5BF9DD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48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320544" name="Line 32">
            <a:extLst>
              <a:ext uri="{FF2B5EF4-FFF2-40B4-BE49-F238E27FC236}">
                <a16:creationId xmlns:a16="http://schemas.microsoft.com/office/drawing/2014/main" id="{9B6AC6E5-EC13-6015-B437-90B7CCF8E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8006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45" name="Text Box 33">
            <a:extLst>
              <a:ext uri="{FF2B5EF4-FFF2-40B4-BE49-F238E27FC236}">
                <a16:creationId xmlns:a16="http://schemas.microsoft.com/office/drawing/2014/main" id="{C1DB4365-6C6B-E0BB-73FE-F8B9654E9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48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320546" name="Line 34">
            <a:extLst>
              <a:ext uri="{FF2B5EF4-FFF2-40B4-BE49-F238E27FC236}">
                <a16:creationId xmlns:a16="http://schemas.microsoft.com/office/drawing/2014/main" id="{A2EC4143-E3E7-15CB-41B4-268C52544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1816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47" name="Text Box 35">
            <a:extLst>
              <a:ext uri="{FF2B5EF4-FFF2-40B4-BE49-F238E27FC236}">
                <a16:creationId xmlns:a16="http://schemas.microsoft.com/office/drawing/2014/main" id="{C4F5D0E9-EDAD-4263-A55C-9576C0CE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29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320548" name="Line 36">
            <a:extLst>
              <a:ext uri="{FF2B5EF4-FFF2-40B4-BE49-F238E27FC236}">
                <a16:creationId xmlns:a16="http://schemas.microsoft.com/office/drawing/2014/main" id="{8E12A2DF-F2DF-261C-BA5A-4573F29A89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" y="373380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49" name="Line 37">
            <a:extLst>
              <a:ext uri="{FF2B5EF4-FFF2-40B4-BE49-F238E27FC236}">
                <a16:creationId xmlns:a16="http://schemas.microsoft.com/office/drawing/2014/main" id="{BAEF7350-E032-1BF1-3120-54F11271A5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73380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50" name="Line 38">
            <a:extLst>
              <a:ext uri="{FF2B5EF4-FFF2-40B4-BE49-F238E27FC236}">
                <a16:creationId xmlns:a16="http://schemas.microsoft.com/office/drawing/2014/main" id="{C00217EB-3F43-146B-CA8F-74A462386C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487680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41" grpId="0"/>
      <p:bldP spid="320543" grpId="0"/>
      <p:bldP spid="320545" grpId="0"/>
      <p:bldP spid="3205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DF0BF7A1-0EC5-4CBD-E48E-EAF93EC8A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Partition-based GVN Algorithm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076E84F8-AD04-BF95-5665-C039975E3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partition()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 = all initial partitions (a queue of sets)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while (!empty(P))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 = deQueue(P)    // suppose S is an array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 = arity(S[0])   // example: +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==&gt; n == 2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for (i=0 to n-1)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  use_v[i] = S[0][i];  // calculate use sets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T = {S[0]}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foreach (x \in s[1]…s[k-1]) // k=|s|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  for (i=0 to n-1)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    if (use[x_i]!=use_v[i]) break;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  T \/= {x}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if (T!=S)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Wingdings" pitchFamily="2" charset="0"/>
              </a:rPr>
              <a:t>    enQueue (T); enQueue (S-T);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39F2C1FA-E4EE-43FB-907F-5F5226B66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9DDCA1C9-41FE-2AEC-CBA0-0982F172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9556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2564" name="Rectangle 4">
            <a:extLst>
              <a:ext uri="{FF2B5EF4-FFF2-40B4-BE49-F238E27FC236}">
                <a16:creationId xmlns:a16="http://schemas.microsoft.com/office/drawing/2014/main" id="{9E9C6266-FB2A-43C6-8BB6-FE17107C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165600"/>
            <a:ext cx="12604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i+1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j+1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2565" name="Rectangle 5">
            <a:extLst>
              <a:ext uri="{FF2B5EF4-FFF2-40B4-BE49-F238E27FC236}">
                <a16:creationId xmlns:a16="http://schemas.microsoft.com/office/drawing/2014/main" id="{4AE49A40-3E6D-CC11-010A-E94D882A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4165600"/>
            <a:ext cx="12604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i+3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j+3</a:t>
            </a:r>
          </a:p>
        </p:txBody>
      </p:sp>
      <p:sp>
        <p:nvSpPr>
          <p:cNvPr id="322566" name="Rectangle 6">
            <a:extLst>
              <a:ext uri="{FF2B5EF4-FFF2-40B4-BE49-F238E27FC236}">
                <a16:creationId xmlns:a16="http://schemas.microsoft.com/office/drawing/2014/main" id="{4FC94051-3338-300E-7A4A-8D3412D6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5765800"/>
            <a:ext cx="955675" cy="406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</a:p>
        </p:txBody>
      </p:sp>
      <p:sp>
        <p:nvSpPr>
          <p:cNvPr id="322571" name="Text Box 11">
            <a:extLst>
              <a:ext uri="{FF2B5EF4-FFF2-40B4-BE49-F238E27FC236}">
                <a16:creationId xmlns:a16="http://schemas.microsoft.com/office/drawing/2014/main" id="{F768B46A-281B-EA9F-9C50-39EDFBF38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905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22572" name="Text Box 12">
            <a:extLst>
              <a:ext uri="{FF2B5EF4-FFF2-40B4-BE49-F238E27FC236}">
                <a16:creationId xmlns:a16="http://schemas.microsoft.com/office/drawing/2014/main" id="{C0F9DB29-B793-E082-924A-EEED192A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22573" name="Text Box 13">
            <a:extLst>
              <a:ext uri="{FF2B5EF4-FFF2-40B4-BE49-F238E27FC236}">
                <a16:creationId xmlns:a16="http://schemas.microsoft.com/office/drawing/2014/main" id="{268B5466-2273-D3E1-4967-4F97837D6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22574" name="Text Box 14">
            <a:extLst>
              <a:ext uri="{FF2B5EF4-FFF2-40B4-BE49-F238E27FC236}">
                <a16:creationId xmlns:a16="http://schemas.microsoft.com/office/drawing/2014/main" id="{038CCC47-776F-515C-EA13-C7C38B10E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322593" name="Rectangle 33">
            <a:extLst>
              <a:ext uri="{FF2B5EF4-FFF2-40B4-BE49-F238E27FC236}">
                <a16:creationId xmlns:a16="http://schemas.microsoft.com/office/drawing/2014/main" id="{4C1896B8-BB0C-23AC-8CC7-901B3C8C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00400"/>
            <a:ext cx="955675" cy="406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</a:p>
        </p:txBody>
      </p:sp>
      <p:sp>
        <p:nvSpPr>
          <p:cNvPr id="322595" name="Text Box 35">
            <a:extLst>
              <a:ext uri="{FF2B5EF4-FFF2-40B4-BE49-F238E27FC236}">
                <a16:creationId xmlns:a16="http://schemas.microsoft.com/office/drawing/2014/main" id="{946E4943-F84D-1FBE-06CF-7C9F1E1C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65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L5:</a:t>
            </a:r>
          </a:p>
        </p:txBody>
      </p:sp>
      <p:sp>
        <p:nvSpPr>
          <p:cNvPr id="322596" name="Freeform 36">
            <a:extLst>
              <a:ext uri="{FF2B5EF4-FFF2-40B4-BE49-F238E27FC236}">
                <a16:creationId xmlns:a16="http://schemas.microsoft.com/office/drawing/2014/main" id="{B482CA11-7089-FD08-82F5-2D123A6C9C92}"/>
              </a:ext>
            </a:extLst>
          </p:cNvPr>
          <p:cNvSpPr>
            <a:spLocks/>
          </p:cNvSpPr>
          <p:nvPr/>
        </p:nvSpPr>
        <p:spPr bwMode="auto">
          <a:xfrm>
            <a:off x="228600" y="2895600"/>
            <a:ext cx="2552700" cy="3746500"/>
          </a:xfrm>
          <a:custGeom>
            <a:avLst/>
            <a:gdLst>
              <a:gd name="T0" fmla="*/ 1568 w 1608"/>
              <a:gd name="T1" fmla="*/ 2080 h 2360"/>
              <a:gd name="T2" fmla="*/ 1520 w 1608"/>
              <a:gd name="T3" fmla="*/ 2272 h 2360"/>
              <a:gd name="T4" fmla="*/ 1040 w 1608"/>
              <a:gd name="T5" fmla="*/ 2320 h 2360"/>
              <a:gd name="T6" fmla="*/ 368 w 1608"/>
              <a:gd name="T7" fmla="*/ 2032 h 2360"/>
              <a:gd name="T8" fmla="*/ 80 w 1608"/>
              <a:gd name="T9" fmla="*/ 1072 h 2360"/>
              <a:gd name="T10" fmla="*/ 80 w 1608"/>
              <a:gd name="T11" fmla="*/ 448 h 2360"/>
              <a:gd name="T12" fmla="*/ 560 w 1608"/>
              <a:gd name="T13" fmla="*/ 112 h 2360"/>
              <a:gd name="T14" fmla="*/ 1184 w 1608"/>
              <a:gd name="T15" fmla="*/ 16 h 2360"/>
              <a:gd name="T16" fmla="*/ 1472 w 1608"/>
              <a:gd name="T17" fmla="*/ 208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8" h="2360">
                <a:moveTo>
                  <a:pt x="1568" y="2080"/>
                </a:moveTo>
                <a:cubicBezTo>
                  <a:pt x="1588" y="2156"/>
                  <a:pt x="1608" y="2232"/>
                  <a:pt x="1520" y="2272"/>
                </a:cubicBezTo>
                <a:cubicBezTo>
                  <a:pt x="1432" y="2312"/>
                  <a:pt x="1232" y="2360"/>
                  <a:pt x="1040" y="2320"/>
                </a:cubicBezTo>
                <a:cubicBezTo>
                  <a:pt x="848" y="2280"/>
                  <a:pt x="528" y="2240"/>
                  <a:pt x="368" y="2032"/>
                </a:cubicBezTo>
                <a:cubicBezTo>
                  <a:pt x="208" y="1824"/>
                  <a:pt x="128" y="1336"/>
                  <a:pt x="80" y="1072"/>
                </a:cubicBezTo>
                <a:cubicBezTo>
                  <a:pt x="32" y="808"/>
                  <a:pt x="0" y="608"/>
                  <a:pt x="80" y="448"/>
                </a:cubicBezTo>
                <a:cubicBezTo>
                  <a:pt x="160" y="288"/>
                  <a:pt x="376" y="184"/>
                  <a:pt x="560" y="112"/>
                </a:cubicBezTo>
                <a:cubicBezTo>
                  <a:pt x="744" y="40"/>
                  <a:pt x="1032" y="0"/>
                  <a:pt x="1184" y="16"/>
                </a:cubicBezTo>
                <a:cubicBezTo>
                  <a:pt x="1336" y="32"/>
                  <a:pt x="1424" y="176"/>
                  <a:pt x="147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2599" name="AutoShape 39">
            <a:extLst>
              <a:ext uri="{FF2B5EF4-FFF2-40B4-BE49-F238E27FC236}">
                <a16:creationId xmlns:a16="http://schemas.microsoft.com/office/drawing/2014/main" id="{0F617876-79A1-3BA3-89DC-9DE2249A0C56}"/>
              </a:ext>
            </a:extLst>
          </p:cNvPr>
          <p:cNvCxnSpPr>
            <a:cxnSpLocks noChangeShapeType="1"/>
            <a:stCxn id="322593" idx="2"/>
            <a:endCxn id="322565" idx="0"/>
          </p:cNvCxnSpPr>
          <p:nvPr/>
        </p:nvCxnSpPr>
        <p:spPr bwMode="auto">
          <a:xfrm>
            <a:off x="2687638" y="3606800"/>
            <a:ext cx="138906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600" name="AutoShape 40">
            <a:extLst>
              <a:ext uri="{FF2B5EF4-FFF2-40B4-BE49-F238E27FC236}">
                <a16:creationId xmlns:a16="http://schemas.microsoft.com/office/drawing/2014/main" id="{069248FE-DF4F-1E32-4871-7749EEF73180}"/>
              </a:ext>
            </a:extLst>
          </p:cNvPr>
          <p:cNvCxnSpPr>
            <a:cxnSpLocks noChangeShapeType="1"/>
            <a:stCxn id="322593" idx="2"/>
            <a:endCxn id="322564" idx="0"/>
          </p:cNvCxnSpPr>
          <p:nvPr/>
        </p:nvCxnSpPr>
        <p:spPr bwMode="auto">
          <a:xfrm flipH="1">
            <a:off x="1409700" y="3606800"/>
            <a:ext cx="1277938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601" name="AutoShape 41">
            <a:extLst>
              <a:ext uri="{FF2B5EF4-FFF2-40B4-BE49-F238E27FC236}">
                <a16:creationId xmlns:a16="http://schemas.microsoft.com/office/drawing/2014/main" id="{2A3973DC-B6A3-4179-D51A-A3575740F1AE}"/>
              </a:ext>
            </a:extLst>
          </p:cNvPr>
          <p:cNvCxnSpPr>
            <a:cxnSpLocks noChangeShapeType="1"/>
            <a:stCxn id="322563" idx="2"/>
            <a:endCxn id="322593" idx="0"/>
          </p:cNvCxnSpPr>
          <p:nvPr/>
        </p:nvCxnSpPr>
        <p:spPr bwMode="auto">
          <a:xfrm>
            <a:off x="2687638" y="27686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603" name="AutoShape 43">
            <a:extLst>
              <a:ext uri="{FF2B5EF4-FFF2-40B4-BE49-F238E27FC236}">
                <a16:creationId xmlns:a16="http://schemas.microsoft.com/office/drawing/2014/main" id="{D8A41338-B5AE-02DA-7737-D3CCA1243C26}"/>
              </a:ext>
            </a:extLst>
          </p:cNvPr>
          <p:cNvCxnSpPr>
            <a:cxnSpLocks noChangeShapeType="1"/>
            <a:stCxn id="322564" idx="2"/>
            <a:endCxn id="322566" idx="0"/>
          </p:cNvCxnSpPr>
          <p:nvPr/>
        </p:nvCxnSpPr>
        <p:spPr bwMode="auto">
          <a:xfrm>
            <a:off x="1409700" y="5029200"/>
            <a:ext cx="1295400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604" name="AutoShape 44">
            <a:extLst>
              <a:ext uri="{FF2B5EF4-FFF2-40B4-BE49-F238E27FC236}">
                <a16:creationId xmlns:a16="http://schemas.microsoft.com/office/drawing/2014/main" id="{24174E1B-46D9-67A7-EE1B-1D104B62E094}"/>
              </a:ext>
            </a:extLst>
          </p:cNvPr>
          <p:cNvCxnSpPr>
            <a:cxnSpLocks noChangeShapeType="1"/>
            <a:stCxn id="322565" idx="2"/>
            <a:endCxn id="322566" idx="0"/>
          </p:cNvCxnSpPr>
          <p:nvPr/>
        </p:nvCxnSpPr>
        <p:spPr bwMode="auto">
          <a:xfrm flipH="1">
            <a:off x="2705100" y="5029200"/>
            <a:ext cx="1371600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605" name="Text Box 45">
            <a:extLst>
              <a:ext uri="{FF2B5EF4-FFF2-40B4-BE49-F238E27FC236}">
                <a16:creationId xmlns:a16="http://schemas.microsoft.com/office/drawing/2014/main" id="{216F14CF-7790-FED9-37C5-652C68493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CFG</a:t>
            </a:r>
          </a:p>
        </p:txBody>
      </p:sp>
      <p:sp>
        <p:nvSpPr>
          <p:cNvPr id="322606" name="Text Box 46">
            <a:extLst>
              <a:ext uri="{FF2B5EF4-FFF2-40B4-BE49-F238E27FC236}">
                <a16:creationId xmlns:a16="http://schemas.microsoft.com/office/drawing/2014/main" id="{158FB7F6-A1BE-2020-22FF-5AFCBFB6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3246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SSA</a:t>
            </a:r>
          </a:p>
        </p:txBody>
      </p:sp>
      <p:sp>
        <p:nvSpPr>
          <p:cNvPr id="322607" name="Rectangle 47">
            <a:extLst>
              <a:ext uri="{FF2B5EF4-FFF2-40B4-BE49-F238E27FC236}">
                <a16:creationId xmlns:a16="http://schemas.microsoft.com/office/drawing/2014/main" id="{A157B648-1EDC-6BB6-7E48-43794212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11080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i1 =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j1 = 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2608" name="Rectangle 48">
            <a:extLst>
              <a:ext uri="{FF2B5EF4-FFF2-40B4-BE49-F238E27FC236}">
                <a16:creationId xmlns:a16="http://schemas.microsoft.com/office/drawing/2014/main" id="{3D8A48AF-D3B3-E547-8125-8E32682F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4318000"/>
            <a:ext cx="15652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i4 = i3+1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j4 = j3+1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2609" name="Rectangle 49">
            <a:extLst>
              <a:ext uri="{FF2B5EF4-FFF2-40B4-BE49-F238E27FC236}">
                <a16:creationId xmlns:a16="http://schemas.microsoft.com/office/drawing/2014/main" id="{A260E9C7-1FCB-6C75-6607-4A47FAE6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18000"/>
            <a:ext cx="15652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i5 = i3+3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j5 = j3+3</a:t>
            </a:r>
          </a:p>
        </p:txBody>
      </p:sp>
      <p:sp>
        <p:nvSpPr>
          <p:cNvPr id="322610" name="Rectangle 50">
            <a:extLst>
              <a:ext uri="{FF2B5EF4-FFF2-40B4-BE49-F238E27FC236}">
                <a16:creationId xmlns:a16="http://schemas.microsoft.com/office/drawing/2014/main" id="{2ECE431F-B24F-5873-DEE8-0F1B64B9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5613400"/>
            <a:ext cx="2486025" cy="711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i2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(i4, i5)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j2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(j4, j5)</a:t>
            </a:r>
          </a:p>
        </p:txBody>
      </p:sp>
      <p:sp>
        <p:nvSpPr>
          <p:cNvPr id="322611" name="Text Box 51">
            <a:extLst>
              <a:ext uri="{FF2B5EF4-FFF2-40B4-BE49-F238E27FC236}">
                <a16:creationId xmlns:a16="http://schemas.microsoft.com/office/drawing/2014/main" id="{F70E4220-A2DA-F0CA-83FB-1B45DF841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22612" name="Text Box 52">
            <a:extLst>
              <a:ext uri="{FF2B5EF4-FFF2-40B4-BE49-F238E27FC236}">
                <a16:creationId xmlns:a16="http://schemas.microsoft.com/office/drawing/2014/main" id="{524E4108-73C0-0F7D-6FCD-E9BC3891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5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22613" name="Text Box 53">
            <a:extLst>
              <a:ext uri="{FF2B5EF4-FFF2-40B4-BE49-F238E27FC236}">
                <a16:creationId xmlns:a16="http://schemas.microsoft.com/office/drawing/2014/main" id="{04D1F782-0D5B-B8E6-6B7E-24620E05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33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22614" name="Rectangle 54">
            <a:extLst>
              <a:ext uri="{FF2B5EF4-FFF2-40B4-BE49-F238E27FC236}">
                <a16:creationId xmlns:a16="http://schemas.microsoft.com/office/drawing/2014/main" id="{C852A1BC-497C-7F22-BBF9-7C4EAA5A7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251200"/>
            <a:ext cx="2479675" cy="711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i3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(i1, i2)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j3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(j1, j2)</a:t>
            </a:r>
          </a:p>
        </p:txBody>
      </p:sp>
      <p:sp>
        <p:nvSpPr>
          <p:cNvPr id="322615" name="Text Box 55">
            <a:extLst>
              <a:ext uri="{FF2B5EF4-FFF2-40B4-BE49-F238E27FC236}">
                <a16:creationId xmlns:a16="http://schemas.microsoft.com/office/drawing/2014/main" id="{39C1C84A-06DE-E156-119D-3C991D2CC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65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L5:</a:t>
            </a:r>
          </a:p>
        </p:txBody>
      </p:sp>
      <p:cxnSp>
        <p:nvCxnSpPr>
          <p:cNvPr id="322616" name="AutoShape 56">
            <a:extLst>
              <a:ext uri="{FF2B5EF4-FFF2-40B4-BE49-F238E27FC236}">
                <a16:creationId xmlns:a16="http://schemas.microsoft.com/office/drawing/2014/main" id="{1631C1D0-3AEE-2953-FA8B-A1648248571C}"/>
              </a:ext>
            </a:extLst>
          </p:cNvPr>
          <p:cNvCxnSpPr>
            <a:cxnSpLocks noChangeShapeType="1"/>
            <a:stCxn id="322614" idx="2"/>
            <a:endCxn id="322609" idx="0"/>
          </p:cNvCxnSpPr>
          <p:nvPr/>
        </p:nvCxnSpPr>
        <p:spPr bwMode="auto">
          <a:xfrm>
            <a:off x="7032625" y="3962400"/>
            <a:ext cx="114141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617" name="AutoShape 57">
            <a:extLst>
              <a:ext uri="{FF2B5EF4-FFF2-40B4-BE49-F238E27FC236}">
                <a16:creationId xmlns:a16="http://schemas.microsoft.com/office/drawing/2014/main" id="{BEE5C161-6223-E144-F937-444946C15B15}"/>
              </a:ext>
            </a:extLst>
          </p:cNvPr>
          <p:cNvCxnSpPr>
            <a:cxnSpLocks noChangeShapeType="1"/>
            <a:stCxn id="322614" idx="2"/>
            <a:endCxn id="322608" idx="0"/>
          </p:cNvCxnSpPr>
          <p:nvPr/>
        </p:nvCxnSpPr>
        <p:spPr bwMode="auto">
          <a:xfrm flipH="1">
            <a:off x="5999163" y="3962400"/>
            <a:ext cx="103346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618" name="AutoShape 58">
            <a:extLst>
              <a:ext uri="{FF2B5EF4-FFF2-40B4-BE49-F238E27FC236}">
                <a16:creationId xmlns:a16="http://schemas.microsoft.com/office/drawing/2014/main" id="{72268736-C1E8-6D35-CD93-70ED550550E1}"/>
              </a:ext>
            </a:extLst>
          </p:cNvPr>
          <p:cNvCxnSpPr>
            <a:cxnSpLocks noChangeShapeType="1"/>
            <a:stCxn id="322607" idx="2"/>
            <a:endCxn id="322614" idx="0"/>
          </p:cNvCxnSpPr>
          <p:nvPr/>
        </p:nvCxnSpPr>
        <p:spPr bwMode="auto">
          <a:xfrm>
            <a:off x="7031038" y="2768600"/>
            <a:ext cx="1587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619" name="AutoShape 59">
            <a:extLst>
              <a:ext uri="{FF2B5EF4-FFF2-40B4-BE49-F238E27FC236}">
                <a16:creationId xmlns:a16="http://schemas.microsoft.com/office/drawing/2014/main" id="{94EC581A-CBA3-D4C5-53C4-D21F3B5C1377}"/>
              </a:ext>
            </a:extLst>
          </p:cNvPr>
          <p:cNvCxnSpPr>
            <a:cxnSpLocks noChangeShapeType="1"/>
            <a:stCxn id="322608" idx="2"/>
            <a:endCxn id="322610" idx="0"/>
          </p:cNvCxnSpPr>
          <p:nvPr/>
        </p:nvCxnSpPr>
        <p:spPr bwMode="auto">
          <a:xfrm>
            <a:off x="5999163" y="5181600"/>
            <a:ext cx="10509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620" name="AutoShape 60">
            <a:extLst>
              <a:ext uri="{FF2B5EF4-FFF2-40B4-BE49-F238E27FC236}">
                <a16:creationId xmlns:a16="http://schemas.microsoft.com/office/drawing/2014/main" id="{66D4D8DE-EDDF-146B-B1BD-A2A859645668}"/>
              </a:ext>
            </a:extLst>
          </p:cNvPr>
          <p:cNvCxnSpPr>
            <a:cxnSpLocks noChangeShapeType="1"/>
            <a:stCxn id="322609" idx="2"/>
            <a:endCxn id="322610" idx="0"/>
          </p:cNvCxnSpPr>
          <p:nvPr/>
        </p:nvCxnSpPr>
        <p:spPr bwMode="auto">
          <a:xfrm flipH="1">
            <a:off x="7050088" y="5181600"/>
            <a:ext cx="11239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621" name="Freeform 61">
            <a:extLst>
              <a:ext uri="{FF2B5EF4-FFF2-40B4-BE49-F238E27FC236}">
                <a16:creationId xmlns:a16="http://schemas.microsoft.com/office/drawing/2014/main" id="{D4924E68-6812-84F1-F670-33B34D5D6B5A}"/>
              </a:ext>
            </a:extLst>
          </p:cNvPr>
          <p:cNvSpPr>
            <a:spLocks/>
          </p:cNvSpPr>
          <p:nvPr/>
        </p:nvSpPr>
        <p:spPr bwMode="auto">
          <a:xfrm>
            <a:off x="4724400" y="2895600"/>
            <a:ext cx="2552700" cy="3746500"/>
          </a:xfrm>
          <a:custGeom>
            <a:avLst/>
            <a:gdLst>
              <a:gd name="T0" fmla="*/ 1568 w 1608"/>
              <a:gd name="T1" fmla="*/ 2080 h 2360"/>
              <a:gd name="T2" fmla="*/ 1520 w 1608"/>
              <a:gd name="T3" fmla="*/ 2272 h 2360"/>
              <a:gd name="T4" fmla="*/ 1040 w 1608"/>
              <a:gd name="T5" fmla="*/ 2320 h 2360"/>
              <a:gd name="T6" fmla="*/ 368 w 1608"/>
              <a:gd name="T7" fmla="*/ 2032 h 2360"/>
              <a:gd name="T8" fmla="*/ 80 w 1608"/>
              <a:gd name="T9" fmla="*/ 1072 h 2360"/>
              <a:gd name="T10" fmla="*/ 80 w 1608"/>
              <a:gd name="T11" fmla="*/ 448 h 2360"/>
              <a:gd name="T12" fmla="*/ 560 w 1608"/>
              <a:gd name="T13" fmla="*/ 112 h 2360"/>
              <a:gd name="T14" fmla="*/ 1184 w 1608"/>
              <a:gd name="T15" fmla="*/ 16 h 2360"/>
              <a:gd name="T16" fmla="*/ 1472 w 1608"/>
              <a:gd name="T17" fmla="*/ 208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8" h="2360">
                <a:moveTo>
                  <a:pt x="1568" y="2080"/>
                </a:moveTo>
                <a:cubicBezTo>
                  <a:pt x="1588" y="2156"/>
                  <a:pt x="1608" y="2232"/>
                  <a:pt x="1520" y="2272"/>
                </a:cubicBezTo>
                <a:cubicBezTo>
                  <a:pt x="1432" y="2312"/>
                  <a:pt x="1232" y="2360"/>
                  <a:pt x="1040" y="2320"/>
                </a:cubicBezTo>
                <a:cubicBezTo>
                  <a:pt x="848" y="2280"/>
                  <a:pt x="528" y="2240"/>
                  <a:pt x="368" y="2032"/>
                </a:cubicBezTo>
                <a:cubicBezTo>
                  <a:pt x="208" y="1824"/>
                  <a:pt x="128" y="1336"/>
                  <a:pt x="80" y="1072"/>
                </a:cubicBezTo>
                <a:cubicBezTo>
                  <a:pt x="32" y="808"/>
                  <a:pt x="0" y="608"/>
                  <a:pt x="80" y="448"/>
                </a:cubicBezTo>
                <a:cubicBezTo>
                  <a:pt x="160" y="288"/>
                  <a:pt x="376" y="184"/>
                  <a:pt x="560" y="112"/>
                </a:cubicBezTo>
                <a:cubicBezTo>
                  <a:pt x="744" y="40"/>
                  <a:pt x="1032" y="0"/>
                  <a:pt x="1184" y="16"/>
                </a:cubicBezTo>
                <a:cubicBezTo>
                  <a:pt x="1336" y="32"/>
                  <a:pt x="1424" y="176"/>
                  <a:pt x="147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622" name="Text Box 62">
            <a:extLst>
              <a:ext uri="{FF2B5EF4-FFF2-40B4-BE49-F238E27FC236}">
                <a16:creationId xmlns:a16="http://schemas.microsoft.com/office/drawing/2014/main" id="{D5A13BD8-1EC8-341F-E7EB-51D2E4646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05" grpId="0"/>
      <p:bldP spid="3226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FE1FD37C-6F01-65E5-868C-27E60C7FF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3604" name="Text Box 20">
            <a:extLst>
              <a:ext uri="{FF2B5EF4-FFF2-40B4-BE49-F238E27FC236}">
                <a16:creationId xmlns:a16="http://schemas.microsoft.com/office/drawing/2014/main" id="{03F34974-29AB-E047-1D14-F67A20C81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3246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SSA</a:t>
            </a:r>
          </a:p>
        </p:txBody>
      </p:sp>
      <p:sp>
        <p:nvSpPr>
          <p:cNvPr id="323605" name="Rectangle 21">
            <a:extLst>
              <a:ext uri="{FF2B5EF4-FFF2-40B4-BE49-F238E27FC236}">
                <a16:creationId xmlns:a16="http://schemas.microsoft.com/office/drawing/2014/main" id="{F626C6FF-96C3-D9AD-6FE9-9CE94B62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11080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i1 =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j1 = 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3606" name="Rectangle 22">
            <a:extLst>
              <a:ext uri="{FF2B5EF4-FFF2-40B4-BE49-F238E27FC236}">
                <a16:creationId xmlns:a16="http://schemas.microsoft.com/office/drawing/2014/main" id="{6626240E-3722-7726-C3C1-95B3DEFC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4318000"/>
            <a:ext cx="15652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i4 = i3+1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j4 = j3+1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3607" name="Rectangle 23">
            <a:extLst>
              <a:ext uri="{FF2B5EF4-FFF2-40B4-BE49-F238E27FC236}">
                <a16:creationId xmlns:a16="http://schemas.microsoft.com/office/drawing/2014/main" id="{135C998D-F12A-DF56-EEA5-A3DE5077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18000"/>
            <a:ext cx="15652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i5 = i3+3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j5 = j3+3</a:t>
            </a:r>
          </a:p>
        </p:txBody>
      </p:sp>
      <p:sp>
        <p:nvSpPr>
          <p:cNvPr id="323608" name="Rectangle 24">
            <a:extLst>
              <a:ext uri="{FF2B5EF4-FFF2-40B4-BE49-F238E27FC236}">
                <a16:creationId xmlns:a16="http://schemas.microsoft.com/office/drawing/2014/main" id="{DD636BFC-CCC7-09C2-DB2B-97D72C2B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5613400"/>
            <a:ext cx="2486025" cy="711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i2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(i4, i5)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j2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(j4, j5)</a:t>
            </a:r>
          </a:p>
        </p:txBody>
      </p:sp>
      <p:sp>
        <p:nvSpPr>
          <p:cNvPr id="323609" name="Text Box 25">
            <a:extLst>
              <a:ext uri="{FF2B5EF4-FFF2-40B4-BE49-F238E27FC236}">
                <a16:creationId xmlns:a16="http://schemas.microsoft.com/office/drawing/2014/main" id="{99F6CF27-5E79-9773-64BE-A60C02A1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23610" name="Text Box 26">
            <a:extLst>
              <a:ext uri="{FF2B5EF4-FFF2-40B4-BE49-F238E27FC236}">
                <a16:creationId xmlns:a16="http://schemas.microsoft.com/office/drawing/2014/main" id="{8253EE0A-B7D8-FD7A-A5BA-E70801544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5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23611" name="Text Box 27">
            <a:extLst>
              <a:ext uri="{FF2B5EF4-FFF2-40B4-BE49-F238E27FC236}">
                <a16:creationId xmlns:a16="http://schemas.microsoft.com/office/drawing/2014/main" id="{CB74B986-4445-22E5-8300-433EA08F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33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23612" name="Rectangle 28">
            <a:extLst>
              <a:ext uri="{FF2B5EF4-FFF2-40B4-BE49-F238E27FC236}">
                <a16:creationId xmlns:a16="http://schemas.microsoft.com/office/drawing/2014/main" id="{615458FE-8025-BDCC-AF1B-DD6347C7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251200"/>
            <a:ext cx="2479675" cy="711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i3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(i1, i2)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j3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(j1, j2)</a:t>
            </a:r>
          </a:p>
        </p:txBody>
      </p:sp>
      <p:sp>
        <p:nvSpPr>
          <p:cNvPr id="323613" name="Text Box 29">
            <a:extLst>
              <a:ext uri="{FF2B5EF4-FFF2-40B4-BE49-F238E27FC236}">
                <a16:creationId xmlns:a16="http://schemas.microsoft.com/office/drawing/2014/main" id="{97C60FEA-02E5-CE7C-420B-6BFF8F16F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65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L5:</a:t>
            </a:r>
          </a:p>
        </p:txBody>
      </p:sp>
      <p:cxnSp>
        <p:nvCxnSpPr>
          <p:cNvPr id="323614" name="AutoShape 30">
            <a:extLst>
              <a:ext uri="{FF2B5EF4-FFF2-40B4-BE49-F238E27FC236}">
                <a16:creationId xmlns:a16="http://schemas.microsoft.com/office/drawing/2014/main" id="{F3F4DA64-F68C-F6E7-A7DA-6103D231151D}"/>
              </a:ext>
            </a:extLst>
          </p:cNvPr>
          <p:cNvCxnSpPr>
            <a:cxnSpLocks noChangeShapeType="1"/>
            <a:stCxn id="323612" idx="2"/>
            <a:endCxn id="323607" idx="0"/>
          </p:cNvCxnSpPr>
          <p:nvPr/>
        </p:nvCxnSpPr>
        <p:spPr bwMode="auto">
          <a:xfrm>
            <a:off x="7032625" y="3962400"/>
            <a:ext cx="114141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615" name="AutoShape 31">
            <a:extLst>
              <a:ext uri="{FF2B5EF4-FFF2-40B4-BE49-F238E27FC236}">
                <a16:creationId xmlns:a16="http://schemas.microsoft.com/office/drawing/2014/main" id="{E7F41F27-1127-F50D-61A7-41D979B1AC64}"/>
              </a:ext>
            </a:extLst>
          </p:cNvPr>
          <p:cNvCxnSpPr>
            <a:cxnSpLocks noChangeShapeType="1"/>
            <a:stCxn id="323612" idx="2"/>
            <a:endCxn id="323606" idx="0"/>
          </p:cNvCxnSpPr>
          <p:nvPr/>
        </p:nvCxnSpPr>
        <p:spPr bwMode="auto">
          <a:xfrm flipH="1">
            <a:off x="5999163" y="3962400"/>
            <a:ext cx="103346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616" name="AutoShape 32">
            <a:extLst>
              <a:ext uri="{FF2B5EF4-FFF2-40B4-BE49-F238E27FC236}">
                <a16:creationId xmlns:a16="http://schemas.microsoft.com/office/drawing/2014/main" id="{95B0B112-11E2-822B-E00F-48B825B1026D}"/>
              </a:ext>
            </a:extLst>
          </p:cNvPr>
          <p:cNvCxnSpPr>
            <a:cxnSpLocks noChangeShapeType="1"/>
            <a:stCxn id="323605" idx="2"/>
            <a:endCxn id="323612" idx="0"/>
          </p:cNvCxnSpPr>
          <p:nvPr/>
        </p:nvCxnSpPr>
        <p:spPr bwMode="auto">
          <a:xfrm>
            <a:off x="7031038" y="2768600"/>
            <a:ext cx="1587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617" name="AutoShape 33">
            <a:extLst>
              <a:ext uri="{FF2B5EF4-FFF2-40B4-BE49-F238E27FC236}">
                <a16:creationId xmlns:a16="http://schemas.microsoft.com/office/drawing/2014/main" id="{5F8F4A28-61E9-AE7A-3E39-3618D62A42B7}"/>
              </a:ext>
            </a:extLst>
          </p:cNvPr>
          <p:cNvCxnSpPr>
            <a:cxnSpLocks noChangeShapeType="1"/>
            <a:stCxn id="323606" idx="2"/>
            <a:endCxn id="323608" idx="0"/>
          </p:cNvCxnSpPr>
          <p:nvPr/>
        </p:nvCxnSpPr>
        <p:spPr bwMode="auto">
          <a:xfrm>
            <a:off x="5999163" y="5181600"/>
            <a:ext cx="10509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618" name="AutoShape 34">
            <a:extLst>
              <a:ext uri="{FF2B5EF4-FFF2-40B4-BE49-F238E27FC236}">
                <a16:creationId xmlns:a16="http://schemas.microsoft.com/office/drawing/2014/main" id="{3563E7A6-F968-6EA7-B841-2C92717FDD13}"/>
              </a:ext>
            </a:extLst>
          </p:cNvPr>
          <p:cNvCxnSpPr>
            <a:cxnSpLocks noChangeShapeType="1"/>
            <a:stCxn id="323607" idx="2"/>
            <a:endCxn id="323608" idx="0"/>
          </p:cNvCxnSpPr>
          <p:nvPr/>
        </p:nvCxnSpPr>
        <p:spPr bwMode="auto">
          <a:xfrm flipH="1">
            <a:off x="7050088" y="5181600"/>
            <a:ext cx="11239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3619" name="Freeform 35">
            <a:extLst>
              <a:ext uri="{FF2B5EF4-FFF2-40B4-BE49-F238E27FC236}">
                <a16:creationId xmlns:a16="http://schemas.microsoft.com/office/drawing/2014/main" id="{74ECD09C-3ED9-5E85-95B4-91B7C26B62F2}"/>
              </a:ext>
            </a:extLst>
          </p:cNvPr>
          <p:cNvSpPr>
            <a:spLocks/>
          </p:cNvSpPr>
          <p:nvPr/>
        </p:nvSpPr>
        <p:spPr bwMode="auto">
          <a:xfrm>
            <a:off x="4724400" y="2895600"/>
            <a:ext cx="2552700" cy="3746500"/>
          </a:xfrm>
          <a:custGeom>
            <a:avLst/>
            <a:gdLst>
              <a:gd name="T0" fmla="*/ 1568 w 1608"/>
              <a:gd name="T1" fmla="*/ 2080 h 2360"/>
              <a:gd name="T2" fmla="*/ 1520 w 1608"/>
              <a:gd name="T3" fmla="*/ 2272 h 2360"/>
              <a:gd name="T4" fmla="*/ 1040 w 1608"/>
              <a:gd name="T5" fmla="*/ 2320 h 2360"/>
              <a:gd name="T6" fmla="*/ 368 w 1608"/>
              <a:gd name="T7" fmla="*/ 2032 h 2360"/>
              <a:gd name="T8" fmla="*/ 80 w 1608"/>
              <a:gd name="T9" fmla="*/ 1072 h 2360"/>
              <a:gd name="T10" fmla="*/ 80 w 1608"/>
              <a:gd name="T11" fmla="*/ 448 h 2360"/>
              <a:gd name="T12" fmla="*/ 560 w 1608"/>
              <a:gd name="T13" fmla="*/ 112 h 2360"/>
              <a:gd name="T14" fmla="*/ 1184 w 1608"/>
              <a:gd name="T15" fmla="*/ 16 h 2360"/>
              <a:gd name="T16" fmla="*/ 1472 w 1608"/>
              <a:gd name="T17" fmla="*/ 208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8" h="2360">
                <a:moveTo>
                  <a:pt x="1568" y="2080"/>
                </a:moveTo>
                <a:cubicBezTo>
                  <a:pt x="1588" y="2156"/>
                  <a:pt x="1608" y="2232"/>
                  <a:pt x="1520" y="2272"/>
                </a:cubicBezTo>
                <a:cubicBezTo>
                  <a:pt x="1432" y="2312"/>
                  <a:pt x="1232" y="2360"/>
                  <a:pt x="1040" y="2320"/>
                </a:cubicBezTo>
                <a:cubicBezTo>
                  <a:pt x="848" y="2280"/>
                  <a:pt x="528" y="2240"/>
                  <a:pt x="368" y="2032"/>
                </a:cubicBezTo>
                <a:cubicBezTo>
                  <a:pt x="208" y="1824"/>
                  <a:pt x="128" y="1336"/>
                  <a:pt x="80" y="1072"/>
                </a:cubicBezTo>
                <a:cubicBezTo>
                  <a:pt x="32" y="808"/>
                  <a:pt x="0" y="608"/>
                  <a:pt x="80" y="448"/>
                </a:cubicBezTo>
                <a:cubicBezTo>
                  <a:pt x="160" y="288"/>
                  <a:pt x="376" y="184"/>
                  <a:pt x="560" y="112"/>
                </a:cubicBezTo>
                <a:cubicBezTo>
                  <a:pt x="744" y="40"/>
                  <a:pt x="1032" y="0"/>
                  <a:pt x="1184" y="16"/>
                </a:cubicBezTo>
                <a:cubicBezTo>
                  <a:pt x="1336" y="32"/>
                  <a:pt x="1424" y="176"/>
                  <a:pt x="147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620" name="Text Box 36">
            <a:extLst>
              <a:ext uri="{FF2B5EF4-FFF2-40B4-BE49-F238E27FC236}">
                <a16:creationId xmlns:a16="http://schemas.microsoft.com/office/drawing/2014/main" id="{0D5F29B3-8EAA-557E-4E76-B1A9F83F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323621" name="Text Box 37">
            <a:extLst>
              <a:ext uri="{FF2B5EF4-FFF2-40B4-BE49-F238E27FC236}">
                <a16:creationId xmlns:a16="http://schemas.microsoft.com/office/drawing/2014/main" id="{27B12ED3-539B-AB27-5361-95B8A9D2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4495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{i1, j1} {i3, j3} {i4, j4, i5, j5} {i2, j2}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Be partitioned into: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{i1, j1} {i3, j3} </a:t>
            </a:r>
            <a:r>
              <a:rPr lang="en-US" altLang="zh-CN" sz="2000">
                <a:solidFill>
                  <a:schemeClr val="hlink"/>
                </a:solidFill>
              </a:rPr>
              <a:t>{i4, j4} {i5, j5}</a:t>
            </a:r>
            <a:r>
              <a:rPr lang="en-US" altLang="zh-CN" sz="2000"/>
              <a:t> {i2, j2}</a:t>
            </a:r>
          </a:p>
          <a:p>
            <a:pPr>
              <a:spcBef>
                <a:spcPct val="50000"/>
              </a:spcBef>
            </a:pPr>
            <a:endParaRPr lang="en-US" altLang="zh-CN" sz="2000"/>
          </a:p>
        </p:txBody>
      </p:sp>
      <p:sp>
        <p:nvSpPr>
          <p:cNvPr id="323622" name="Line 38">
            <a:extLst>
              <a:ext uri="{FF2B5EF4-FFF2-40B4-BE49-F238E27FC236}">
                <a16:creationId xmlns:a16="http://schemas.microsoft.com/office/drawing/2014/main" id="{22C8A141-7A6E-0B9C-D9FC-1C365B4F28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2514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623" name="Line 39">
            <a:extLst>
              <a:ext uri="{FF2B5EF4-FFF2-40B4-BE49-F238E27FC236}">
                <a16:creationId xmlns:a16="http://schemas.microsoft.com/office/drawing/2014/main" id="{92E81ED7-E002-91AC-EB5A-71815B431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733800"/>
            <a:ext cx="2667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624" name="Line 40">
            <a:extLst>
              <a:ext uri="{FF2B5EF4-FFF2-40B4-BE49-F238E27FC236}">
                <a16:creationId xmlns:a16="http://schemas.microsoft.com/office/drawing/2014/main" id="{0A297786-7AD3-B18F-A1E0-D6495415E6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4953000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625" name="Line 41">
            <a:extLst>
              <a:ext uri="{FF2B5EF4-FFF2-40B4-BE49-F238E27FC236}">
                <a16:creationId xmlns:a16="http://schemas.microsoft.com/office/drawing/2014/main" id="{CA64311B-E750-F919-101F-952E3ED044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7600" y="4953000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626" name="Line 42">
            <a:extLst>
              <a:ext uri="{FF2B5EF4-FFF2-40B4-BE49-F238E27FC236}">
                <a16:creationId xmlns:a16="http://schemas.microsoft.com/office/drawing/2014/main" id="{B55CBFEC-B456-B47A-0FEE-3220F8D26D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6096000"/>
            <a:ext cx="2667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62446886-DE18-ED12-E78A-FDF18E4DE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F7ADBD16-4CB3-8B3B-77FE-1461A4F25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215052" name="Line 12">
            <a:extLst>
              <a:ext uri="{FF2B5EF4-FFF2-40B4-BE49-F238E27FC236}">
                <a16:creationId xmlns:a16="http://schemas.microsoft.com/office/drawing/2014/main" id="{E40A1301-15C6-0919-7B7F-EC307CE64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90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53" name="Text Box 13">
            <a:extLst>
              <a:ext uri="{FF2B5EF4-FFF2-40B4-BE49-F238E27FC236}">
                <a16:creationId xmlns:a16="http://schemas.microsoft.com/office/drawing/2014/main" id="{A924F8D9-2052-EC86-B262-DEE5E8731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38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215055" name="Text Box 15">
            <a:extLst>
              <a:ext uri="{FF2B5EF4-FFF2-40B4-BE49-F238E27FC236}">
                <a16:creationId xmlns:a16="http://schemas.microsoft.com/office/drawing/2014/main" id="{093E096A-0450-4EEB-CE9F-81399198C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215056" name="Line 16">
            <a:extLst>
              <a:ext uri="{FF2B5EF4-FFF2-40B4-BE49-F238E27FC236}">
                <a16:creationId xmlns:a16="http://schemas.microsoft.com/office/drawing/2014/main" id="{9868E860-4D1C-178D-874F-3E995CDC8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657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57" name="Rectangle 17">
            <a:extLst>
              <a:ext uri="{FF2B5EF4-FFF2-40B4-BE49-F238E27FC236}">
                <a16:creationId xmlns:a16="http://schemas.microsoft.com/office/drawing/2014/main" id="{473008E8-33AB-487F-C70E-98715098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19200"/>
            <a:ext cx="22463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     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215065" name="Text Box 25">
            <a:extLst>
              <a:ext uri="{FF2B5EF4-FFF2-40B4-BE49-F238E27FC236}">
                <a16:creationId xmlns:a16="http://schemas.microsoft.com/office/drawing/2014/main" id="{B6EDDF8A-D40A-1B78-3B78-111DEEE4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62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215066" name="Line 26">
            <a:extLst>
              <a:ext uri="{FF2B5EF4-FFF2-40B4-BE49-F238E27FC236}">
                <a16:creationId xmlns:a16="http://schemas.microsoft.com/office/drawing/2014/main" id="{86A7D918-58A7-07C9-ABC0-B7481D603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00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7" name="Oval 67">
            <a:extLst>
              <a:ext uri="{FF2B5EF4-FFF2-40B4-BE49-F238E27FC236}">
                <a16:creationId xmlns:a16="http://schemas.microsoft.com/office/drawing/2014/main" id="{91E6D166-5B08-3954-CB1A-FAB9240E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24200"/>
            <a:ext cx="914400" cy="3810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8" name="Text Box 68">
            <a:extLst>
              <a:ext uri="{FF2B5EF4-FFF2-40B4-BE49-F238E27FC236}">
                <a16:creationId xmlns:a16="http://schemas.microsoft.com/office/drawing/2014/main" id="{148F348D-02A6-B801-1D88-7006C880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38488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x has been re-assigned!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/>
      <p:bldP spid="215055" grpId="0"/>
      <p:bldP spid="215057" grpId="0"/>
      <p:bldP spid="215065" grpId="0"/>
      <p:bldP spid="2151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3AD45294-57DE-F0CD-E346-AC7844BD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BF302F91-6CDE-5569-51EF-85DF09DD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9556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4612" name="Rectangle 4">
            <a:extLst>
              <a:ext uri="{FF2B5EF4-FFF2-40B4-BE49-F238E27FC236}">
                <a16:creationId xmlns:a16="http://schemas.microsoft.com/office/drawing/2014/main" id="{D25A7BAD-86F7-7D84-5B98-6462C542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165600"/>
            <a:ext cx="12604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i+1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j+1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4613" name="Rectangle 5">
            <a:extLst>
              <a:ext uri="{FF2B5EF4-FFF2-40B4-BE49-F238E27FC236}">
                <a16:creationId xmlns:a16="http://schemas.microsoft.com/office/drawing/2014/main" id="{CFA3352F-17CC-1D1D-D63F-C12B2AA6A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4165600"/>
            <a:ext cx="12604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i+3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j+3</a:t>
            </a:r>
          </a:p>
        </p:txBody>
      </p:sp>
      <p:sp>
        <p:nvSpPr>
          <p:cNvPr id="324614" name="Rectangle 6">
            <a:extLst>
              <a:ext uri="{FF2B5EF4-FFF2-40B4-BE49-F238E27FC236}">
                <a16:creationId xmlns:a16="http://schemas.microsoft.com/office/drawing/2014/main" id="{E45E08CD-3719-0955-0215-295C52EC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5765800"/>
            <a:ext cx="955675" cy="406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</a:p>
        </p:txBody>
      </p:sp>
      <p:sp>
        <p:nvSpPr>
          <p:cNvPr id="324615" name="Text Box 7">
            <a:extLst>
              <a:ext uri="{FF2B5EF4-FFF2-40B4-BE49-F238E27FC236}">
                <a16:creationId xmlns:a16="http://schemas.microsoft.com/office/drawing/2014/main" id="{A21D4832-B3E7-F165-86F0-81EA757E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905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24616" name="Text Box 8">
            <a:extLst>
              <a:ext uri="{FF2B5EF4-FFF2-40B4-BE49-F238E27FC236}">
                <a16:creationId xmlns:a16="http://schemas.microsoft.com/office/drawing/2014/main" id="{3118C9F2-09E5-8BA2-447E-6B65A77D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24617" name="Text Box 9">
            <a:extLst>
              <a:ext uri="{FF2B5EF4-FFF2-40B4-BE49-F238E27FC236}">
                <a16:creationId xmlns:a16="http://schemas.microsoft.com/office/drawing/2014/main" id="{AEFA4ECA-95F9-4EFB-F178-0C8B4DAE1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24618" name="Text Box 10">
            <a:extLst>
              <a:ext uri="{FF2B5EF4-FFF2-40B4-BE49-F238E27FC236}">
                <a16:creationId xmlns:a16="http://schemas.microsoft.com/office/drawing/2014/main" id="{5B1D8637-3911-9421-78D4-5EEF4A57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324619" name="Rectangle 11">
            <a:extLst>
              <a:ext uri="{FF2B5EF4-FFF2-40B4-BE49-F238E27FC236}">
                <a16:creationId xmlns:a16="http://schemas.microsoft.com/office/drawing/2014/main" id="{A65D3AAB-0227-E616-D393-A633F004D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00400"/>
            <a:ext cx="955675" cy="406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</a:p>
        </p:txBody>
      </p:sp>
      <p:sp>
        <p:nvSpPr>
          <p:cNvPr id="324620" name="Text Box 12">
            <a:extLst>
              <a:ext uri="{FF2B5EF4-FFF2-40B4-BE49-F238E27FC236}">
                <a16:creationId xmlns:a16="http://schemas.microsoft.com/office/drawing/2014/main" id="{FAFE170A-62B9-92DC-02A0-24F14C6DA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65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L5:</a:t>
            </a:r>
          </a:p>
        </p:txBody>
      </p:sp>
      <p:sp>
        <p:nvSpPr>
          <p:cNvPr id="324621" name="Freeform 13">
            <a:extLst>
              <a:ext uri="{FF2B5EF4-FFF2-40B4-BE49-F238E27FC236}">
                <a16:creationId xmlns:a16="http://schemas.microsoft.com/office/drawing/2014/main" id="{CA765561-6C3C-5ED5-CAE3-E4F9CC5DC830}"/>
              </a:ext>
            </a:extLst>
          </p:cNvPr>
          <p:cNvSpPr>
            <a:spLocks/>
          </p:cNvSpPr>
          <p:nvPr/>
        </p:nvSpPr>
        <p:spPr bwMode="auto">
          <a:xfrm>
            <a:off x="228600" y="2895600"/>
            <a:ext cx="2552700" cy="3746500"/>
          </a:xfrm>
          <a:custGeom>
            <a:avLst/>
            <a:gdLst>
              <a:gd name="T0" fmla="*/ 1568 w 1608"/>
              <a:gd name="T1" fmla="*/ 2080 h 2360"/>
              <a:gd name="T2" fmla="*/ 1520 w 1608"/>
              <a:gd name="T3" fmla="*/ 2272 h 2360"/>
              <a:gd name="T4" fmla="*/ 1040 w 1608"/>
              <a:gd name="T5" fmla="*/ 2320 h 2360"/>
              <a:gd name="T6" fmla="*/ 368 w 1608"/>
              <a:gd name="T7" fmla="*/ 2032 h 2360"/>
              <a:gd name="T8" fmla="*/ 80 w 1608"/>
              <a:gd name="T9" fmla="*/ 1072 h 2360"/>
              <a:gd name="T10" fmla="*/ 80 w 1608"/>
              <a:gd name="T11" fmla="*/ 448 h 2360"/>
              <a:gd name="T12" fmla="*/ 560 w 1608"/>
              <a:gd name="T13" fmla="*/ 112 h 2360"/>
              <a:gd name="T14" fmla="*/ 1184 w 1608"/>
              <a:gd name="T15" fmla="*/ 16 h 2360"/>
              <a:gd name="T16" fmla="*/ 1472 w 1608"/>
              <a:gd name="T17" fmla="*/ 208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8" h="2360">
                <a:moveTo>
                  <a:pt x="1568" y="2080"/>
                </a:moveTo>
                <a:cubicBezTo>
                  <a:pt x="1588" y="2156"/>
                  <a:pt x="1608" y="2232"/>
                  <a:pt x="1520" y="2272"/>
                </a:cubicBezTo>
                <a:cubicBezTo>
                  <a:pt x="1432" y="2312"/>
                  <a:pt x="1232" y="2360"/>
                  <a:pt x="1040" y="2320"/>
                </a:cubicBezTo>
                <a:cubicBezTo>
                  <a:pt x="848" y="2280"/>
                  <a:pt x="528" y="2240"/>
                  <a:pt x="368" y="2032"/>
                </a:cubicBezTo>
                <a:cubicBezTo>
                  <a:pt x="208" y="1824"/>
                  <a:pt x="128" y="1336"/>
                  <a:pt x="80" y="1072"/>
                </a:cubicBezTo>
                <a:cubicBezTo>
                  <a:pt x="32" y="808"/>
                  <a:pt x="0" y="608"/>
                  <a:pt x="80" y="448"/>
                </a:cubicBezTo>
                <a:cubicBezTo>
                  <a:pt x="160" y="288"/>
                  <a:pt x="376" y="184"/>
                  <a:pt x="560" y="112"/>
                </a:cubicBezTo>
                <a:cubicBezTo>
                  <a:pt x="744" y="40"/>
                  <a:pt x="1032" y="0"/>
                  <a:pt x="1184" y="16"/>
                </a:cubicBezTo>
                <a:cubicBezTo>
                  <a:pt x="1336" y="32"/>
                  <a:pt x="1424" y="176"/>
                  <a:pt x="147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4622" name="AutoShape 14">
            <a:extLst>
              <a:ext uri="{FF2B5EF4-FFF2-40B4-BE49-F238E27FC236}">
                <a16:creationId xmlns:a16="http://schemas.microsoft.com/office/drawing/2014/main" id="{CCBA397E-2FAB-AC87-526E-BC92B9413430}"/>
              </a:ext>
            </a:extLst>
          </p:cNvPr>
          <p:cNvCxnSpPr>
            <a:cxnSpLocks noChangeShapeType="1"/>
            <a:stCxn id="324619" idx="2"/>
            <a:endCxn id="324613" idx="0"/>
          </p:cNvCxnSpPr>
          <p:nvPr/>
        </p:nvCxnSpPr>
        <p:spPr bwMode="auto">
          <a:xfrm>
            <a:off x="2687638" y="3606800"/>
            <a:ext cx="1389062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23" name="AutoShape 15">
            <a:extLst>
              <a:ext uri="{FF2B5EF4-FFF2-40B4-BE49-F238E27FC236}">
                <a16:creationId xmlns:a16="http://schemas.microsoft.com/office/drawing/2014/main" id="{01FC1858-4B77-E5DF-5A43-39D945F1BC89}"/>
              </a:ext>
            </a:extLst>
          </p:cNvPr>
          <p:cNvCxnSpPr>
            <a:cxnSpLocks noChangeShapeType="1"/>
            <a:stCxn id="324619" idx="2"/>
            <a:endCxn id="324612" idx="0"/>
          </p:cNvCxnSpPr>
          <p:nvPr/>
        </p:nvCxnSpPr>
        <p:spPr bwMode="auto">
          <a:xfrm flipH="1">
            <a:off x="1409700" y="3606800"/>
            <a:ext cx="1277938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24" name="AutoShape 16">
            <a:extLst>
              <a:ext uri="{FF2B5EF4-FFF2-40B4-BE49-F238E27FC236}">
                <a16:creationId xmlns:a16="http://schemas.microsoft.com/office/drawing/2014/main" id="{9BB052F9-A34E-F0C2-BFF0-F689561E18F4}"/>
              </a:ext>
            </a:extLst>
          </p:cNvPr>
          <p:cNvCxnSpPr>
            <a:cxnSpLocks noChangeShapeType="1"/>
            <a:stCxn id="324611" idx="2"/>
            <a:endCxn id="324619" idx="0"/>
          </p:cNvCxnSpPr>
          <p:nvPr/>
        </p:nvCxnSpPr>
        <p:spPr bwMode="auto">
          <a:xfrm>
            <a:off x="2687638" y="27686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25" name="AutoShape 17">
            <a:extLst>
              <a:ext uri="{FF2B5EF4-FFF2-40B4-BE49-F238E27FC236}">
                <a16:creationId xmlns:a16="http://schemas.microsoft.com/office/drawing/2014/main" id="{610C736D-BFFE-ACD3-97B4-EF557FE95748}"/>
              </a:ext>
            </a:extLst>
          </p:cNvPr>
          <p:cNvCxnSpPr>
            <a:cxnSpLocks noChangeShapeType="1"/>
            <a:stCxn id="324612" idx="2"/>
            <a:endCxn id="324614" idx="0"/>
          </p:cNvCxnSpPr>
          <p:nvPr/>
        </p:nvCxnSpPr>
        <p:spPr bwMode="auto">
          <a:xfrm>
            <a:off x="1409700" y="5029200"/>
            <a:ext cx="1295400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26" name="AutoShape 18">
            <a:extLst>
              <a:ext uri="{FF2B5EF4-FFF2-40B4-BE49-F238E27FC236}">
                <a16:creationId xmlns:a16="http://schemas.microsoft.com/office/drawing/2014/main" id="{1D1ACA9D-5C56-5018-5C68-88C37DCBAA16}"/>
              </a:ext>
            </a:extLst>
          </p:cNvPr>
          <p:cNvCxnSpPr>
            <a:cxnSpLocks noChangeShapeType="1"/>
            <a:stCxn id="324613" idx="2"/>
            <a:endCxn id="324614" idx="0"/>
          </p:cNvCxnSpPr>
          <p:nvPr/>
        </p:nvCxnSpPr>
        <p:spPr bwMode="auto">
          <a:xfrm flipH="1">
            <a:off x="2705100" y="5029200"/>
            <a:ext cx="1371600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27" name="Text Box 19">
            <a:extLst>
              <a:ext uri="{FF2B5EF4-FFF2-40B4-BE49-F238E27FC236}">
                <a16:creationId xmlns:a16="http://schemas.microsoft.com/office/drawing/2014/main" id="{892B8B98-8501-A405-E5C1-D3E6A57F3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CFG</a:t>
            </a:r>
          </a:p>
        </p:txBody>
      </p:sp>
      <p:sp>
        <p:nvSpPr>
          <p:cNvPr id="324628" name="Text Box 20">
            <a:extLst>
              <a:ext uri="{FF2B5EF4-FFF2-40B4-BE49-F238E27FC236}">
                <a16:creationId xmlns:a16="http://schemas.microsoft.com/office/drawing/2014/main" id="{81B224CD-459D-D182-76CF-736C6862E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3246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SSA</a:t>
            </a:r>
          </a:p>
        </p:txBody>
      </p:sp>
      <p:sp>
        <p:nvSpPr>
          <p:cNvPr id="324629" name="Rectangle 21">
            <a:extLst>
              <a:ext uri="{FF2B5EF4-FFF2-40B4-BE49-F238E27FC236}">
                <a16:creationId xmlns:a16="http://schemas.microsoft.com/office/drawing/2014/main" id="{7477BC4F-FBAC-D3A5-B099-4D3D7A4BB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11080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i1 = 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j1 = 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4630" name="Rectangle 22">
            <a:extLst>
              <a:ext uri="{FF2B5EF4-FFF2-40B4-BE49-F238E27FC236}">
                <a16:creationId xmlns:a16="http://schemas.microsoft.com/office/drawing/2014/main" id="{E8EF9E3C-E5AF-AE77-A5BE-55622B2F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4318000"/>
            <a:ext cx="15652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i4 = i3+1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j4 = j3+1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4631" name="Rectangle 23">
            <a:extLst>
              <a:ext uri="{FF2B5EF4-FFF2-40B4-BE49-F238E27FC236}">
                <a16:creationId xmlns:a16="http://schemas.microsoft.com/office/drawing/2014/main" id="{6D89DF62-2753-877D-0A42-2939856B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18000"/>
            <a:ext cx="1565275" cy="863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i5 = i3+3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j5 = j3+3</a:t>
            </a:r>
          </a:p>
        </p:txBody>
      </p:sp>
      <p:sp>
        <p:nvSpPr>
          <p:cNvPr id="324632" name="Rectangle 24">
            <a:extLst>
              <a:ext uri="{FF2B5EF4-FFF2-40B4-BE49-F238E27FC236}">
                <a16:creationId xmlns:a16="http://schemas.microsoft.com/office/drawing/2014/main" id="{1E332E4A-84C2-1F47-B5CD-8737AC61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5613400"/>
            <a:ext cx="2486025" cy="711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i2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(i4, i5)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j2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(j4, j5)</a:t>
            </a:r>
          </a:p>
        </p:txBody>
      </p:sp>
      <p:sp>
        <p:nvSpPr>
          <p:cNvPr id="324633" name="Text Box 25">
            <a:extLst>
              <a:ext uri="{FF2B5EF4-FFF2-40B4-BE49-F238E27FC236}">
                <a16:creationId xmlns:a16="http://schemas.microsoft.com/office/drawing/2014/main" id="{9FC95602-59F9-5785-64EC-26444EF9A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24634" name="Text Box 26">
            <a:extLst>
              <a:ext uri="{FF2B5EF4-FFF2-40B4-BE49-F238E27FC236}">
                <a16:creationId xmlns:a16="http://schemas.microsoft.com/office/drawing/2014/main" id="{F3BCC08B-3F72-D934-2404-7FC522D26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5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24635" name="Text Box 27">
            <a:extLst>
              <a:ext uri="{FF2B5EF4-FFF2-40B4-BE49-F238E27FC236}">
                <a16:creationId xmlns:a16="http://schemas.microsoft.com/office/drawing/2014/main" id="{47EC886D-71C6-7346-C205-5C63C35F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33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24636" name="Rectangle 28">
            <a:extLst>
              <a:ext uri="{FF2B5EF4-FFF2-40B4-BE49-F238E27FC236}">
                <a16:creationId xmlns:a16="http://schemas.microsoft.com/office/drawing/2014/main" id="{4A5B14F0-FA5B-738C-0CDA-C4DAFFB5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251200"/>
            <a:ext cx="2479675" cy="711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i3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(i1, i2)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j3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(j1, j2)</a:t>
            </a:r>
          </a:p>
        </p:txBody>
      </p:sp>
      <p:sp>
        <p:nvSpPr>
          <p:cNvPr id="324637" name="Text Box 29">
            <a:extLst>
              <a:ext uri="{FF2B5EF4-FFF2-40B4-BE49-F238E27FC236}">
                <a16:creationId xmlns:a16="http://schemas.microsoft.com/office/drawing/2014/main" id="{4CF31909-C16A-ECF5-3C7E-E88A2C49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65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L5:</a:t>
            </a:r>
          </a:p>
        </p:txBody>
      </p:sp>
      <p:cxnSp>
        <p:nvCxnSpPr>
          <p:cNvPr id="324638" name="AutoShape 30">
            <a:extLst>
              <a:ext uri="{FF2B5EF4-FFF2-40B4-BE49-F238E27FC236}">
                <a16:creationId xmlns:a16="http://schemas.microsoft.com/office/drawing/2014/main" id="{045B888F-3CF3-1D24-BD46-FE35036191F7}"/>
              </a:ext>
            </a:extLst>
          </p:cNvPr>
          <p:cNvCxnSpPr>
            <a:cxnSpLocks noChangeShapeType="1"/>
            <a:stCxn id="324636" idx="2"/>
            <a:endCxn id="324631" idx="0"/>
          </p:cNvCxnSpPr>
          <p:nvPr/>
        </p:nvCxnSpPr>
        <p:spPr bwMode="auto">
          <a:xfrm>
            <a:off x="7032625" y="3962400"/>
            <a:ext cx="114141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39" name="AutoShape 31">
            <a:extLst>
              <a:ext uri="{FF2B5EF4-FFF2-40B4-BE49-F238E27FC236}">
                <a16:creationId xmlns:a16="http://schemas.microsoft.com/office/drawing/2014/main" id="{CD782609-8B4A-E61B-2114-EA8727B0A897}"/>
              </a:ext>
            </a:extLst>
          </p:cNvPr>
          <p:cNvCxnSpPr>
            <a:cxnSpLocks noChangeShapeType="1"/>
            <a:stCxn id="324636" idx="2"/>
            <a:endCxn id="324630" idx="0"/>
          </p:cNvCxnSpPr>
          <p:nvPr/>
        </p:nvCxnSpPr>
        <p:spPr bwMode="auto">
          <a:xfrm flipH="1">
            <a:off x="5999163" y="3962400"/>
            <a:ext cx="103346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40" name="AutoShape 32">
            <a:extLst>
              <a:ext uri="{FF2B5EF4-FFF2-40B4-BE49-F238E27FC236}">
                <a16:creationId xmlns:a16="http://schemas.microsoft.com/office/drawing/2014/main" id="{440AE267-8EB9-CA99-1C80-1469DB25A627}"/>
              </a:ext>
            </a:extLst>
          </p:cNvPr>
          <p:cNvCxnSpPr>
            <a:cxnSpLocks noChangeShapeType="1"/>
            <a:stCxn id="324629" idx="2"/>
            <a:endCxn id="324636" idx="0"/>
          </p:cNvCxnSpPr>
          <p:nvPr/>
        </p:nvCxnSpPr>
        <p:spPr bwMode="auto">
          <a:xfrm>
            <a:off x="7031038" y="2768600"/>
            <a:ext cx="1587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41" name="AutoShape 33">
            <a:extLst>
              <a:ext uri="{FF2B5EF4-FFF2-40B4-BE49-F238E27FC236}">
                <a16:creationId xmlns:a16="http://schemas.microsoft.com/office/drawing/2014/main" id="{19236CBD-12DC-E8BC-0621-C85476263DE6}"/>
              </a:ext>
            </a:extLst>
          </p:cNvPr>
          <p:cNvCxnSpPr>
            <a:cxnSpLocks noChangeShapeType="1"/>
            <a:stCxn id="324630" idx="2"/>
            <a:endCxn id="324632" idx="0"/>
          </p:cNvCxnSpPr>
          <p:nvPr/>
        </p:nvCxnSpPr>
        <p:spPr bwMode="auto">
          <a:xfrm>
            <a:off x="5999163" y="5181600"/>
            <a:ext cx="10509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642" name="AutoShape 34">
            <a:extLst>
              <a:ext uri="{FF2B5EF4-FFF2-40B4-BE49-F238E27FC236}">
                <a16:creationId xmlns:a16="http://schemas.microsoft.com/office/drawing/2014/main" id="{A5071B0C-BC99-6ACF-3C6E-0702D0E3C4CA}"/>
              </a:ext>
            </a:extLst>
          </p:cNvPr>
          <p:cNvCxnSpPr>
            <a:cxnSpLocks noChangeShapeType="1"/>
            <a:stCxn id="324631" idx="2"/>
            <a:endCxn id="324632" idx="0"/>
          </p:cNvCxnSpPr>
          <p:nvPr/>
        </p:nvCxnSpPr>
        <p:spPr bwMode="auto">
          <a:xfrm flipH="1">
            <a:off x="7050088" y="5181600"/>
            <a:ext cx="11239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43" name="Freeform 35">
            <a:extLst>
              <a:ext uri="{FF2B5EF4-FFF2-40B4-BE49-F238E27FC236}">
                <a16:creationId xmlns:a16="http://schemas.microsoft.com/office/drawing/2014/main" id="{3A3C68E2-4D3C-0965-6512-CFBCF436A545}"/>
              </a:ext>
            </a:extLst>
          </p:cNvPr>
          <p:cNvSpPr>
            <a:spLocks/>
          </p:cNvSpPr>
          <p:nvPr/>
        </p:nvSpPr>
        <p:spPr bwMode="auto">
          <a:xfrm>
            <a:off x="4724400" y="2895600"/>
            <a:ext cx="2552700" cy="3746500"/>
          </a:xfrm>
          <a:custGeom>
            <a:avLst/>
            <a:gdLst>
              <a:gd name="T0" fmla="*/ 1568 w 1608"/>
              <a:gd name="T1" fmla="*/ 2080 h 2360"/>
              <a:gd name="T2" fmla="*/ 1520 w 1608"/>
              <a:gd name="T3" fmla="*/ 2272 h 2360"/>
              <a:gd name="T4" fmla="*/ 1040 w 1608"/>
              <a:gd name="T5" fmla="*/ 2320 h 2360"/>
              <a:gd name="T6" fmla="*/ 368 w 1608"/>
              <a:gd name="T7" fmla="*/ 2032 h 2360"/>
              <a:gd name="T8" fmla="*/ 80 w 1608"/>
              <a:gd name="T9" fmla="*/ 1072 h 2360"/>
              <a:gd name="T10" fmla="*/ 80 w 1608"/>
              <a:gd name="T11" fmla="*/ 448 h 2360"/>
              <a:gd name="T12" fmla="*/ 560 w 1608"/>
              <a:gd name="T13" fmla="*/ 112 h 2360"/>
              <a:gd name="T14" fmla="*/ 1184 w 1608"/>
              <a:gd name="T15" fmla="*/ 16 h 2360"/>
              <a:gd name="T16" fmla="*/ 1472 w 1608"/>
              <a:gd name="T17" fmla="*/ 208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8" h="2360">
                <a:moveTo>
                  <a:pt x="1568" y="2080"/>
                </a:moveTo>
                <a:cubicBezTo>
                  <a:pt x="1588" y="2156"/>
                  <a:pt x="1608" y="2232"/>
                  <a:pt x="1520" y="2272"/>
                </a:cubicBezTo>
                <a:cubicBezTo>
                  <a:pt x="1432" y="2312"/>
                  <a:pt x="1232" y="2360"/>
                  <a:pt x="1040" y="2320"/>
                </a:cubicBezTo>
                <a:cubicBezTo>
                  <a:pt x="848" y="2280"/>
                  <a:pt x="528" y="2240"/>
                  <a:pt x="368" y="2032"/>
                </a:cubicBezTo>
                <a:cubicBezTo>
                  <a:pt x="208" y="1824"/>
                  <a:pt x="128" y="1336"/>
                  <a:pt x="80" y="1072"/>
                </a:cubicBezTo>
                <a:cubicBezTo>
                  <a:pt x="32" y="808"/>
                  <a:pt x="0" y="608"/>
                  <a:pt x="80" y="448"/>
                </a:cubicBezTo>
                <a:cubicBezTo>
                  <a:pt x="160" y="288"/>
                  <a:pt x="376" y="184"/>
                  <a:pt x="560" y="112"/>
                </a:cubicBezTo>
                <a:cubicBezTo>
                  <a:pt x="744" y="40"/>
                  <a:pt x="1032" y="0"/>
                  <a:pt x="1184" y="16"/>
                </a:cubicBezTo>
                <a:cubicBezTo>
                  <a:pt x="1336" y="32"/>
                  <a:pt x="1424" y="176"/>
                  <a:pt x="1472" y="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44" name="Text Box 36">
            <a:extLst>
              <a:ext uri="{FF2B5EF4-FFF2-40B4-BE49-F238E27FC236}">
                <a16:creationId xmlns:a16="http://schemas.microsoft.com/office/drawing/2014/main" id="{92124B0D-4F1D-9C46-654E-95263C277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324645" name="Line 37">
            <a:extLst>
              <a:ext uri="{FF2B5EF4-FFF2-40B4-BE49-F238E27FC236}">
                <a16:creationId xmlns:a16="http://schemas.microsoft.com/office/drawing/2014/main" id="{99F1AD72-3F07-BF34-D271-5053CA34E4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2514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46" name="Line 38">
            <a:extLst>
              <a:ext uri="{FF2B5EF4-FFF2-40B4-BE49-F238E27FC236}">
                <a16:creationId xmlns:a16="http://schemas.microsoft.com/office/drawing/2014/main" id="{DB97D584-D089-43EA-BD76-241D64689E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733800"/>
            <a:ext cx="2667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47" name="Line 39">
            <a:extLst>
              <a:ext uri="{FF2B5EF4-FFF2-40B4-BE49-F238E27FC236}">
                <a16:creationId xmlns:a16="http://schemas.microsoft.com/office/drawing/2014/main" id="{3F1A5CD3-0EBC-EFD5-883E-7F96D95ACB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4953000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48" name="Line 40">
            <a:extLst>
              <a:ext uri="{FF2B5EF4-FFF2-40B4-BE49-F238E27FC236}">
                <a16:creationId xmlns:a16="http://schemas.microsoft.com/office/drawing/2014/main" id="{D609FB45-4BE0-7EEE-5919-A00DA89D69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7600" y="4953000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49" name="Line 41">
            <a:extLst>
              <a:ext uri="{FF2B5EF4-FFF2-40B4-BE49-F238E27FC236}">
                <a16:creationId xmlns:a16="http://schemas.microsoft.com/office/drawing/2014/main" id="{E717DBCA-F115-B6DE-B2FE-A84F1746A7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6096000"/>
            <a:ext cx="2667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50" name="Line 42">
            <a:extLst>
              <a:ext uri="{FF2B5EF4-FFF2-40B4-BE49-F238E27FC236}">
                <a16:creationId xmlns:a16="http://schemas.microsoft.com/office/drawing/2014/main" id="{0AE9303D-0840-4C06-C973-9D1D5C32DF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2590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52" name="Line 44">
            <a:extLst>
              <a:ext uri="{FF2B5EF4-FFF2-40B4-BE49-F238E27FC236}">
                <a16:creationId xmlns:a16="http://schemas.microsoft.com/office/drawing/2014/main" id="{64CA3F7E-D9FA-44F8-4B8F-DFBC5C3CAB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00600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53" name="Line 45">
            <a:extLst>
              <a:ext uri="{FF2B5EF4-FFF2-40B4-BE49-F238E27FC236}">
                <a16:creationId xmlns:a16="http://schemas.microsoft.com/office/drawing/2014/main" id="{5BE2F1B4-DA09-40B0-155B-EB01D3851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4800600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2E6D5AE0-5FB4-F772-B671-1946EF63B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B4090BB2-35DC-0E7A-8304-A210B7DE9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Dominator-based GVN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D4C9E29-C459-2DF0-CCD1-FF1C18A1A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Dominator-based GVN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F9C6C294-23BE-D94B-4A29-64365A96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5636" name="Rectangle 4">
            <a:extLst>
              <a:ext uri="{FF2B5EF4-FFF2-40B4-BE49-F238E27FC236}">
                <a16:creationId xmlns:a16="http://schemas.microsoft.com/office/drawing/2014/main" id="{605F5BAF-D69A-F6C4-16DC-171835CB3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x1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5637" name="Rectangle 5">
            <a:extLst>
              <a:ext uri="{FF2B5EF4-FFF2-40B4-BE49-F238E27FC236}">
                <a16:creationId xmlns:a16="http://schemas.microsoft.com/office/drawing/2014/main" id="{559A7229-3602-B192-2C14-C6199EB23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x2 = x + y </a:t>
            </a:r>
          </a:p>
        </p:txBody>
      </p:sp>
      <p:sp>
        <p:nvSpPr>
          <p:cNvPr id="325638" name="Rectangle 6">
            <a:extLst>
              <a:ext uri="{FF2B5EF4-FFF2-40B4-BE49-F238E27FC236}">
                <a16:creationId xmlns:a16="http://schemas.microsoft.com/office/drawing/2014/main" id="{DAE02D7E-9754-916C-B8B2-84A6FA10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905000" cy="914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x3=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(x1, x2)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x3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5639" name="Line 7">
            <a:extLst>
              <a:ext uri="{FF2B5EF4-FFF2-40B4-BE49-F238E27FC236}">
                <a16:creationId xmlns:a16="http://schemas.microsoft.com/office/drawing/2014/main" id="{476BD406-0B41-A73D-AB51-AD5E90980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40" name="Line 8">
            <a:extLst>
              <a:ext uri="{FF2B5EF4-FFF2-40B4-BE49-F238E27FC236}">
                <a16:creationId xmlns:a16="http://schemas.microsoft.com/office/drawing/2014/main" id="{8A35C002-1DD9-BC8F-F5DE-8647BF63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41" name="Line 9">
            <a:extLst>
              <a:ext uri="{FF2B5EF4-FFF2-40B4-BE49-F238E27FC236}">
                <a16:creationId xmlns:a16="http://schemas.microsoft.com/office/drawing/2014/main" id="{6A626D46-3517-4B56-FF30-E1EC5A62A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42" name="Line 10">
            <a:extLst>
              <a:ext uri="{FF2B5EF4-FFF2-40B4-BE49-F238E27FC236}">
                <a16:creationId xmlns:a16="http://schemas.microsoft.com/office/drawing/2014/main" id="{AEFA004D-75CA-D34D-7005-9E80DED97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43" name="Text Box 11">
            <a:extLst>
              <a:ext uri="{FF2B5EF4-FFF2-40B4-BE49-F238E27FC236}">
                <a16:creationId xmlns:a16="http://schemas.microsoft.com/office/drawing/2014/main" id="{2E73FBCD-DF0E-25D3-EDD0-C6680C78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0"/>
            <a:ext cx="3657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VN can be extended to GVN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on dominator trees: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Do a (what order?) walk of the dominator tree;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Maintain a scoped table along the way (just as we did with the scope declarations of variables)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for each block B, do VN as before, for a successor S of B, modify the </a:t>
            </a:r>
            <a:r>
              <a:rPr lang="el-GR" altLang="zh-CN" b="1">
                <a:solidFill>
                  <a:schemeClr val="folHlink"/>
                </a:solidFill>
                <a:latin typeface="Tahoma" panose="020B0604030504040204" pitchFamily="34" charset="0"/>
              </a:rPr>
              <a:t>ϕ</a:t>
            </a:r>
            <a:r>
              <a:rPr lang="en-US" altLang="zh-CN" b="1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latin typeface="Tahoma" panose="020B0604030504040204" pitchFamily="34" charset="0"/>
              </a:rPr>
              <a:t>arguments</a:t>
            </a:r>
          </a:p>
        </p:txBody>
      </p:sp>
      <p:sp>
        <p:nvSpPr>
          <p:cNvPr id="325644" name="Text Box 12">
            <a:extLst>
              <a:ext uri="{FF2B5EF4-FFF2-40B4-BE49-F238E27FC236}">
                <a16:creationId xmlns:a16="http://schemas.microsoft.com/office/drawing/2014/main" id="{1FCC90E5-DBF4-53F8-4695-ED18C565F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325645" name="Text Box 13">
            <a:extLst>
              <a:ext uri="{FF2B5EF4-FFF2-40B4-BE49-F238E27FC236}">
                <a16:creationId xmlns:a16="http://schemas.microsoft.com/office/drawing/2014/main" id="{394F788E-193A-EA2E-0110-6DA25ABCE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325646" name="Text Box 14">
            <a:extLst>
              <a:ext uri="{FF2B5EF4-FFF2-40B4-BE49-F238E27FC236}">
                <a16:creationId xmlns:a16="http://schemas.microsoft.com/office/drawing/2014/main" id="{DA5F86D3-6275-F8CD-67C3-739723E03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325647" name="Text Box 15">
            <a:extLst>
              <a:ext uri="{FF2B5EF4-FFF2-40B4-BE49-F238E27FC236}">
                <a16:creationId xmlns:a16="http://schemas.microsoft.com/office/drawing/2014/main" id="{1112369E-3A1C-0AC3-3B79-28EEBD09F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13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325648" name="Oval 16">
            <a:extLst>
              <a:ext uri="{FF2B5EF4-FFF2-40B4-BE49-F238E27FC236}">
                <a16:creationId xmlns:a16="http://schemas.microsoft.com/office/drawing/2014/main" id="{023F3599-6486-F2A3-5238-F4915F48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L1</a:t>
            </a:r>
          </a:p>
        </p:txBody>
      </p:sp>
      <p:sp>
        <p:nvSpPr>
          <p:cNvPr id="325649" name="Oval 17">
            <a:extLst>
              <a:ext uri="{FF2B5EF4-FFF2-40B4-BE49-F238E27FC236}">
                <a16:creationId xmlns:a16="http://schemas.microsoft.com/office/drawing/2014/main" id="{DB8A27DA-51B5-B1F6-CFCF-1F6472A6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L2</a:t>
            </a:r>
          </a:p>
        </p:txBody>
      </p:sp>
      <p:sp>
        <p:nvSpPr>
          <p:cNvPr id="325650" name="Oval 18">
            <a:extLst>
              <a:ext uri="{FF2B5EF4-FFF2-40B4-BE49-F238E27FC236}">
                <a16:creationId xmlns:a16="http://schemas.microsoft.com/office/drawing/2014/main" id="{FD6D9775-8D97-444C-2F78-106AE5ACA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67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L4</a:t>
            </a:r>
          </a:p>
        </p:txBody>
      </p:sp>
      <p:sp>
        <p:nvSpPr>
          <p:cNvPr id="325651" name="Oval 19">
            <a:extLst>
              <a:ext uri="{FF2B5EF4-FFF2-40B4-BE49-F238E27FC236}">
                <a16:creationId xmlns:a16="http://schemas.microsoft.com/office/drawing/2014/main" id="{337BBA0E-BC65-B891-1B5C-2B6A0505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867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L3</a:t>
            </a:r>
          </a:p>
        </p:txBody>
      </p:sp>
      <p:sp>
        <p:nvSpPr>
          <p:cNvPr id="325652" name="Line 20">
            <a:extLst>
              <a:ext uri="{FF2B5EF4-FFF2-40B4-BE49-F238E27FC236}">
                <a16:creationId xmlns:a16="http://schemas.microsoft.com/office/drawing/2014/main" id="{4B78D4C6-914E-0A4C-3B4D-365190BDD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48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53" name="Line 21">
            <a:extLst>
              <a:ext uri="{FF2B5EF4-FFF2-40B4-BE49-F238E27FC236}">
                <a16:creationId xmlns:a16="http://schemas.microsoft.com/office/drawing/2014/main" id="{F90AB271-1737-26F0-3A68-B12DD226F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54" name="Line 22">
            <a:extLst>
              <a:ext uri="{FF2B5EF4-FFF2-40B4-BE49-F238E27FC236}">
                <a16:creationId xmlns:a16="http://schemas.microsoft.com/office/drawing/2014/main" id="{2CE66A44-2F2E-00F8-F99D-FC4ABEC4A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8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55" name="Freeform 23">
            <a:extLst>
              <a:ext uri="{FF2B5EF4-FFF2-40B4-BE49-F238E27FC236}">
                <a16:creationId xmlns:a16="http://schemas.microsoft.com/office/drawing/2014/main" id="{DB229B48-B391-DD0E-EBAE-C04FEC277703}"/>
              </a:ext>
            </a:extLst>
          </p:cNvPr>
          <p:cNvSpPr>
            <a:spLocks/>
          </p:cNvSpPr>
          <p:nvPr/>
        </p:nvSpPr>
        <p:spPr bwMode="auto">
          <a:xfrm>
            <a:off x="1219200" y="2743200"/>
            <a:ext cx="1143000" cy="1143000"/>
          </a:xfrm>
          <a:custGeom>
            <a:avLst/>
            <a:gdLst>
              <a:gd name="T0" fmla="*/ 720 w 720"/>
              <a:gd name="T1" fmla="*/ 0 h 720"/>
              <a:gd name="T2" fmla="*/ 336 w 720"/>
              <a:gd name="T3" fmla="*/ 192 h 720"/>
              <a:gd name="T4" fmla="*/ 0 w 720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720">
                <a:moveTo>
                  <a:pt x="720" y="0"/>
                </a:moveTo>
                <a:cubicBezTo>
                  <a:pt x="588" y="36"/>
                  <a:pt x="456" y="72"/>
                  <a:pt x="336" y="192"/>
                </a:cubicBezTo>
                <a:cubicBezTo>
                  <a:pt x="216" y="312"/>
                  <a:pt x="56" y="632"/>
                  <a:pt x="0" y="72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56" name="Freeform 24">
            <a:extLst>
              <a:ext uri="{FF2B5EF4-FFF2-40B4-BE49-F238E27FC236}">
                <a16:creationId xmlns:a16="http://schemas.microsoft.com/office/drawing/2014/main" id="{B4569EE7-BB89-4F8B-6124-312788EA7814}"/>
              </a:ext>
            </a:extLst>
          </p:cNvPr>
          <p:cNvSpPr>
            <a:spLocks/>
          </p:cNvSpPr>
          <p:nvPr/>
        </p:nvSpPr>
        <p:spPr bwMode="auto">
          <a:xfrm>
            <a:off x="3276600" y="2743200"/>
            <a:ext cx="812800" cy="990600"/>
          </a:xfrm>
          <a:custGeom>
            <a:avLst/>
            <a:gdLst>
              <a:gd name="T0" fmla="*/ 0 w 512"/>
              <a:gd name="T1" fmla="*/ 0 h 624"/>
              <a:gd name="T2" fmla="*/ 288 w 512"/>
              <a:gd name="T3" fmla="*/ 96 h 624"/>
              <a:gd name="T4" fmla="*/ 480 w 512"/>
              <a:gd name="T5" fmla="*/ 432 h 624"/>
              <a:gd name="T6" fmla="*/ 480 w 51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" h="624">
                <a:moveTo>
                  <a:pt x="0" y="0"/>
                </a:moveTo>
                <a:cubicBezTo>
                  <a:pt x="104" y="12"/>
                  <a:pt x="208" y="24"/>
                  <a:pt x="288" y="96"/>
                </a:cubicBezTo>
                <a:cubicBezTo>
                  <a:pt x="368" y="168"/>
                  <a:pt x="448" y="344"/>
                  <a:pt x="480" y="432"/>
                </a:cubicBezTo>
                <a:cubicBezTo>
                  <a:pt x="512" y="520"/>
                  <a:pt x="480" y="592"/>
                  <a:pt x="480" y="624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57" name="Freeform 25">
            <a:extLst>
              <a:ext uri="{FF2B5EF4-FFF2-40B4-BE49-F238E27FC236}">
                <a16:creationId xmlns:a16="http://schemas.microsoft.com/office/drawing/2014/main" id="{9E49DBBE-8FDF-ABA8-5A19-89793545B7CA}"/>
              </a:ext>
            </a:extLst>
          </p:cNvPr>
          <p:cNvSpPr>
            <a:spLocks/>
          </p:cNvSpPr>
          <p:nvPr/>
        </p:nvSpPr>
        <p:spPr bwMode="auto">
          <a:xfrm>
            <a:off x="2349500" y="2743200"/>
            <a:ext cx="469900" cy="2590800"/>
          </a:xfrm>
          <a:custGeom>
            <a:avLst/>
            <a:gdLst>
              <a:gd name="T0" fmla="*/ 296 w 296"/>
              <a:gd name="T1" fmla="*/ 0 h 1632"/>
              <a:gd name="T2" fmla="*/ 8 w 296"/>
              <a:gd name="T3" fmla="*/ 480 h 1632"/>
              <a:gd name="T4" fmla="*/ 248 w 296"/>
              <a:gd name="T5" fmla="*/ 912 h 1632"/>
              <a:gd name="T6" fmla="*/ 56 w 296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1632">
                <a:moveTo>
                  <a:pt x="296" y="0"/>
                </a:moveTo>
                <a:cubicBezTo>
                  <a:pt x="156" y="164"/>
                  <a:pt x="16" y="328"/>
                  <a:pt x="8" y="480"/>
                </a:cubicBezTo>
                <a:cubicBezTo>
                  <a:pt x="0" y="632"/>
                  <a:pt x="240" y="720"/>
                  <a:pt x="248" y="912"/>
                </a:cubicBezTo>
                <a:cubicBezTo>
                  <a:pt x="256" y="1104"/>
                  <a:pt x="88" y="1512"/>
                  <a:pt x="56" y="163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58" name="Oval 26">
            <a:extLst>
              <a:ext uri="{FF2B5EF4-FFF2-40B4-BE49-F238E27FC236}">
                <a16:creationId xmlns:a16="http://schemas.microsoft.com/office/drawing/2014/main" id="{0B53664C-9A59-DB5B-5CA3-48E9CA1C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25659" name="Oval 27">
            <a:extLst>
              <a:ext uri="{FF2B5EF4-FFF2-40B4-BE49-F238E27FC236}">
                <a16:creationId xmlns:a16="http://schemas.microsoft.com/office/drawing/2014/main" id="{A10E8E5F-D8B6-ECAA-737C-B2DC5BA9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25660" name="Oval 28">
            <a:extLst>
              <a:ext uri="{FF2B5EF4-FFF2-40B4-BE49-F238E27FC236}">
                <a16:creationId xmlns:a16="http://schemas.microsoft.com/office/drawing/2014/main" id="{99273030-0EA3-035E-5D87-E28CFE4B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25661" name="Oval 29">
            <a:extLst>
              <a:ext uri="{FF2B5EF4-FFF2-40B4-BE49-F238E27FC236}">
                <a16:creationId xmlns:a16="http://schemas.microsoft.com/office/drawing/2014/main" id="{53CC6A90-9FF2-7B70-3515-D5A21EF37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25662" name="Oval 30">
            <a:extLst>
              <a:ext uri="{FF2B5EF4-FFF2-40B4-BE49-F238E27FC236}">
                <a16:creationId xmlns:a16="http://schemas.microsoft.com/office/drawing/2014/main" id="{95CAB97F-6349-F123-99A1-8533011B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25663" name="Line 31">
            <a:extLst>
              <a:ext uri="{FF2B5EF4-FFF2-40B4-BE49-F238E27FC236}">
                <a16:creationId xmlns:a16="http://schemas.microsoft.com/office/drawing/2014/main" id="{96911CA0-FCE5-0DB2-F02B-E38800098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14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4" name="Line 32">
            <a:extLst>
              <a:ext uri="{FF2B5EF4-FFF2-40B4-BE49-F238E27FC236}">
                <a16:creationId xmlns:a16="http://schemas.microsoft.com/office/drawing/2014/main" id="{5D7FD4A5-1D99-7FD8-A302-2E0370561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14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5" name="Line 33">
            <a:extLst>
              <a:ext uri="{FF2B5EF4-FFF2-40B4-BE49-F238E27FC236}">
                <a16:creationId xmlns:a16="http://schemas.microsoft.com/office/drawing/2014/main" id="{1F822700-FDBF-2144-E195-47F17B14C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562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6" name="Oval 34">
            <a:extLst>
              <a:ext uri="{FF2B5EF4-FFF2-40B4-BE49-F238E27FC236}">
                <a16:creationId xmlns:a16="http://schemas.microsoft.com/office/drawing/2014/main" id="{91E55164-ED7D-4926-A276-17C96DD5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325667" name="Oval 35">
            <a:extLst>
              <a:ext uri="{FF2B5EF4-FFF2-40B4-BE49-F238E27FC236}">
                <a16:creationId xmlns:a16="http://schemas.microsoft.com/office/drawing/2014/main" id="{5711AFB8-05A5-B725-332A-DF771DDE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25668" name="Oval 36">
            <a:extLst>
              <a:ext uri="{FF2B5EF4-FFF2-40B4-BE49-F238E27FC236}">
                <a16:creationId xmlns:a16="http://schemas.microsoft.com/office/drawing/2014/main" id="{9C4E5087-0237-F0C4-BBA5-B1BF08F6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325669" name="Oval 37">
            <a:extLst>
              <a:ext uri="{FF2B5EF4-FFF2-40B4-BE49-F238E27FC236}">
                <a16:creationId xmlns:a16="http://schemas.microsoft.com/office/drawing/2014/main" id="{F91DC021-FE5D-D68D-8FBB-2FFEF641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25670" name="Oval 38">
            <a:extLst>
              <a:ext uri="{FF2B5EF4-FFF2-40B4-BE49-F238E27FC236}">
                <a16:creationId xmlns:a16="http://schemas.microsoft.com/office/drawing/2014/main" id="{83F66956-534C-301C-A02D-F68669C9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25671" name="Oval 39">
            <a:extLst>
              <a:ext uri="{FF2B5EF4-FFF2-40B4-BE49-F238E27FC236}">
                <a16:creationId xmlns:a16="http://schemas.microsoft.com/office/drawing/2014/main" id="{46122C4C-3576-891E-90AD-0DF7C7BA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325672" name="Oval 40">
            <a:extLst>
              <a:ext uri="{FF2B5EF4-FFF2-40B4-BE49-F238E27FC236}">
                <a16:creationId xmlns:a16="http://schemas.microsoft.com/office/drawing/2014/main" id="{DB7530D7-B231-3516-2543-057B54A6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25673" name="Oval 41">
            <a:extLst>
              <a:ext uri="{FF2B5EF4-FFF2-40B4-BE49-F238E27FC236}">
                <a16:creationId xmlns:a16="http://schemas.microsoft.com/office/drawing/2014/main" id="{C979F12E-3B40-0EC9-9DE1-AF1EDE323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25674" name="Oval 42">
            <a:extLst>
              <a:ext uri="{FF2B5EF4-FFF2-40B4-BE49-F238E27FC236}">
                <a16:creationId xmlns:a16="http://schemas.microsoft.com/office/drawing/2014/main" id="{BDE9E32C-F979-3836-420A-F19FB5B6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25675" name="Oval 43">
            <a:extLst>
              <a:ext uri="{FF2B5EF4-FFF2-40B4-BE49-F238E27FC236}">
                <a16:creationId xmlns:a16="http://schemas.microsoft.com/office/drawing/2014/main" id="{B5C1F098-6A78-D741-F698-E830041D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58" grpId="0" animBg="1"/>
      <p:bldP spid="325659" grpId="0" animBg="1"/>
      <p:bldP spid="325660" grpId="0" animBg="1"/>
      <p:bldP spid="325661" grpId="0" animBg="1"/>
      <p:bldP spid="325662" grpId="0" animBg="1"/>
      <p:bldP spid="325666" grpId="0" animBg="1"/>
      <p:bldP spid="325667" grpId="0" animBg="1"/>
      <p:bldP spid="325668" grpId="0" animBg="1"/>
      <p:bldP spid="325669" grpId="0" animBg="1"/>
      <p:bldP spid="325670" grpId="0" animBg="1"/>
      <p:bldP spid="325671" grpId="0" animBg="1"/>
      <p:bldP spid="325672" grpId="0" animBg="1"/>
      <p:bldP spid="325673" grpId="0" animBg="1"/>
      <p:bldP spid="325674" grpId="0" animBg="1"/>
      <p:bldP spid="3256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532EBE51-D262-CB90-5440-D167BCDB2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Example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F7628C14-CE25-71A5-550D-BB415712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9012" name="Rectangle 4">
            <a:extLst>
              <a:ext uri="{FF2B5EF4-FFF2-40B4-BE49-F238E27FC236}">
                <a16:creationId xmlns:a16="http://schemas.microsoft.com/office/drawing/2014/main" id="{B8AFD5A0-C07F-0BBB-114C-386E4075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9013" name="Rectangle 5">
            <a:extLst>
              <a:ext uri="{FF2B5EF4-FFF2-40B4-BE49-F238E27FC236}">
                <a16:creationId xmlns:a16="http://schemas.microsoft.com/office/drawing/2014/main" id="{6DFF8D13-D917-2904-73AE-24370BC1A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x1 = 2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a1 = 3</a:t>
            </a:r>
          </a:p>
        </p:txBody>
      </p:sp>
      <p:sp>
        <p:nvSpPr>
          <p:cNvPr id="299014" name="Rectangle 6">
            <a:extLst>
              <a:ext uri="{FF2B5EF4-FFF2-40B4-BE49-F238E27FC236}">
                <a16:creationId xmlns:a16="http://schemas.microsoft.com/office/drawing/2014/main" id="{0F7F6A2A-14D4-9DB9-37DF-8E8193AD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914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x2=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(x, x1)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x2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9015" name="Line 7">
            <a:extLst>
              <a:ext uri="{FF2B5EF4-FFF2-40B4-BE49-F238E27FC236}">
                <a16:creationId xmlns:a16="http://schemas.microsoft.com/office/drawing/2014/main" id="{ED76D265-FD49-A4B4-4635-9AA1F371BB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16" name="Line 8">
            <a:extLst>
              <a:ext uri="{FF2B5EF4-FFF2-40B4-BE49-F238E27FC236}">
                <a16:creationId xmlns:a16="http://schemas.microsoft.com/office/drawing/2014/main" id="{C0B44C43-799F-4C4A-E54C-C446108AE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17" name="Line 9">
            <a:extLst>
              <a:ext uri="{FF2B5EF4-FFF2-40B4-BE49-F238E27FC236}">
                <a16:creationId xmlns:a16="http://schemas.microsoft.com/office/drawing/2014/main" id="{EA56CC28-DDA6-57A1-3355-F2F815984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18" name="Line 10">
            <a:extLst>
              <a:ext uri="{FF2B5EF4-FFF2-40B4-BE49-F238E27FC236}">
                <a16:creationId xmlns:a16="http://schemas.microsoft.com/office/drawing/2014/main" id="{69A5AEAC-36B4-6F77-B67B-6BDE7AA39E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24" name="Text Box 16">
            <a:extLst>
              <a:ext uri="{FF2B5EF4-FFF2-40B4-BE49-F238E27FC236}">
                <a16:creationId xmlns:a16="http://schemas.microsoft.com/office/drawing/2014/main" id="{C24D4ACA-978A-9AE1-056C-6FD3AAE3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0"/>
            <a:ext cx="3657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VN can be extended to GVN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on dominator trees: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Do a (what order?) walk of the dominator tree;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Maintain a scoped table along the way (just as we did with the scope declarations of variables)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for each block B, do VN as before, for a successor S of B, modify the </a:t>
            </a:r>
            <a:r>
              <a:rPr lang="el-GR" altLang="zh-CN" b="1">
                <a:solidFill>
                  <a:schemeClr val="folHlink"/>
                </a:solidFill>
                <a:latin typeface="Tahoma" panose="020B0604030504040204" pitchFamily="34" charset="0"/>
              </a:rPr>
              <a:t>ϕ</a:t>
            </a:r>
            <a:r>
              <a:rPr lang="en-US" altLang="zh-CN" b="1">
                <a:solidFill>
                  <a:schemeClr val="folHlink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latin typeface="Tahoma" panose="020B0604030504040204" pitchFamily="34" charset="0"/>
              </a:rPr>
              <a:t>arguments.</a:t>
            </a:r>
          </a:p>
        </p:txBody>
      </p:sp>
      <p:sp>
        <p:nvSpPr>
          <p:cNvPr id="299029" name="Text Box 21">
            <a:extLst>
              <a:ext uri="{FF2B5EF4-FFF2-40B4-BE49-F238E27FC236}">
                <a16:creationId xmlns:a16="http://schemas.microsoft.com/office/drawing/2014/main" id="{8C0D9DF2-0F9F-8CB2-93D3-1CC29D65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299030" name="Text Box 22">
            <a:extLst>
              <a:ext uri="{FF2B5EF4-FFF2-40B4-BE49-F238E27FC236}">
                <a16:creationId xmlns:a16="http://schemas.microsoft.com/office/drawing/2014/main" id="{4F92043D-DA55-052C-4EFC-F5138AD77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sp>
        <p:nvSpPr>
          <p:cNvPr id="299031" name="Text Box 23">
            <a:extLst>
              <a:ext uri="{FF2B5EF4-FFF2-40B4-BE49-F238E27FC236}">
                <a16:creationId xmlns:a16="http://schemas.microsoft.com/office/drawing/2014/main" id="{6A2D63DF-0187-530D-1A88-D5859A5CB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08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299032" name="Text Box 24">
            <a:extLst>
              <a:ext uri="{FF2B5EF4-FFF2-40B4-BE49-F238E27FC236}">
                <a16:creationId xmlns:a16="http://schemas.microsoft.com/office/drawing/2014/main" id="{330615D6-8154-6F50-4138-51392FAF6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13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L4:</a:t>
            </a:r>
          </a:p>
        </p:txBody>
      </p:sp>
      <p:sp>
        <p:nvSpPr>
          <p:cNvPr id="299033" name="Oval 25">
            <a:extLst>
              <a:ext uri="{FF2B5EF4-FFF2-40B4-BE49-F238E27FC236}">
                <a16:creationId xmlns:a16="http://schemas.microsoft.com/office/drawing/2014/main" id="{C2FA4896-8C1E-D2F2-C98D-D4DEE0BA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L1</a:t>
            </a:r>
          </a:p>
        </p:txBody>
      </p:sp>
      <p:sp>
        <p:nvSpPr>
          <p:cNvPr id="299034" name="Oval 26">
            <a:extLst>
              <a:ext uri="{FF2B5EF4-FFF2-40B4-BE49-F238E27FC236}">
                <a16:creationId xmlns:a16="http://schemas.microsoft.com/office/drawing/2014/main" id="{4C08BD7C-0B19-051B-4320-7BE30E569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L2</a:t>
            </a:r>
          </a:p>
        </p:txBody>
      </p:sp>
      <p:sp>
        <p:nvSpPr>
          <p:cNvPr id="299035" name="Oval 27">
            <a:extLst>
              <a:ext uri="{FF2B5EF4-FFF2-40B4-BE49-F238E27FC236}">
                <a16:creationId xmlns:a16="http://schemas.microsoft.com/office/drawing/2014/main" id="{351599E7-EE98-121B-BDAA-AB5C7A97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67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L4</a:t>
            </a:r>
          </a:p>
        </p:txBody>
      </p:sp>
      <p:sp>
        <p:nvSpPr>
          <p:cNvPr id="299036" name="Oval 28">
            <a:extLst>
              <a:ext uri="{FF2B5EF4-FFF2-40B4-BE49-F238E27FC236}">
                <a16:creationId xmlns:a16="http://schemas.microsoft.com/office/drawing/2014/main" id="{89647C83-2DC7-3096-72FD-762AB3EB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867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L3</a:t>
            </a:r>
          </a:p>
        </p:txBody>
      </p:sp>
      <p:sp>
        <p:nvSpPr>
          <p:cNvPr id="299037" name="Line 29">
            <a:extLst>
              <a:ext uri="{FF2B5EF4-FFF2-40B4-BE49-F238E27FC236}">
                <a16:creationId xmlns:a16="http://schemas.microsoft.com/office/drawing/2014/main" id="{050E2620-7621-96AD-F649-5805007E4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48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9" name="Line 31">
            <a:extLst>
              <a:ext uri="{FF2B5EF4-FFF2-40B4-BE49-F238E27FC236}">
                <a16:creationId xmlns:a16="http://schemas.microsoft.com/office/drawing/2014/main" id="{7487F969-351F-E1BA-EAA2-7C8469B48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40" name="Line 32">
            <a:extLst>
              <a:ext uri="{FF2B5EF4-FFF2-40B4-BE49-F238E27FC236}">
                <a16:creationId xmlns:a16="http://schemas.microsoft.com/office/drawing/2014/main" id="{E21BF366-EEFE-BD0A-4D94-705BBA933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8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41" name="Freeform 33">
            <a:extLst>
              <a:ext uri="{FF2B5EF4-FFF2-40B4-BE49-F238E27FC236}">
                <a16:creationId xmlns:a16="http://schemas.microsoft.com/office/drawing/2014/main" id="{97AA1A38-EC22-6DDC-012C-D7977754B386}"/>
              </a:ext>
            </a:extLst>
          </p:cNvPr>
          <p:cNvSpPr>
            <a:spLocks/>
          </p:cNvSpPr>
          <p:nvPr/>
        </p:nvSpPr>
        <p:spPr bwMode="auto">
          <a:xfrm>
            <a:off x="1219200" y="2743200"/>
            <a:ext cx="1143000" cy="1143000"/>
          </a:xfrm>
          <a:custGeom>
            <a:avLst/>
            <a:gdLst>
              <a:gd name="T0" fmla="*/ 720 w 720"/>
              <a:gd name="T1" fmla="*/ 0 h 720"/>
              <a:gd name="T2" fmla="*/ 336 w 720"/>
              <a:gd name="T3" fmla="*/ 192 h 720"/>
              <a:gd name="T4" fmla="*/ 0 w 720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720">
                <a:moveTo>
                  <a:pt x="720" y="0"/>
                </a:moveTo>
                <a:cubicBezTo>
                  <a:pt x="588" y="36"/>
                  <a:pt x="456" y="72"/>
                  <a:pt x="336" y="192"/>
                </a:cubicBezTo>
                <a:cubicBezTo>
                  <a:pt x="216" y="312"/>
                  <a:pt x="56" y="632"/>
                  <a:pt x="0" y="72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42" name="Line 34">
            <a:extLst>
              <a:ext uri="{FF2B5EF4-FFF2-40B4-BE49-F238E27FC236}">
                <a16:creationId xmlns:a16="http://schemas.microsoft.com/office/drawing/2014/main" id="{72CA387D-E242-F0E7-9D1D-7A1B604B4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43" name="Freeform 35">
            <a:extLst>
              <a:ext uri="{FF2B5EF4-FFF2-40B4-BE49-F238E27FC236}">
                <a16:creationId xmlns:a16="http://schemas.microsoft.com/office/drawing/2014/main" id="{5D655628-AD35-66F4-EDCC-D4410C3DB453}"/>
              </a:ext>
            </a:extLst>
          </p:cNvPr>
          <p:cNvSpPr>
            <a:spLocks/>
          </p:cNvSpPr>
          <p:nvPr/>
        </p:nvSpPr>
        <p:spPr bwMode="auto">
          <a:xfrm>
            <a:off x="3276600" y="2743200"/>
            <a:ext cx="812800" cy="990600"/>
          </a:xfrm>
          <a:custGeom>
            <a:avLst/>
            <a:gdLst>
              <a:gd name="T0" fmla="*/ 0 w 512"/>
              <a:gd name="T1" fmla="*/ 0 h 624"/>
              <a:gd name="T2" fmla="*/ 288 w 512"/>
              <a:gd name="T3" fmla="*/ 96 h 624"/>
              <a:gd name="T4" fmla="*/ 480 w 512"/>
              <a:gd name="T5" fmla="*/ 432 h 624"/>
              <a:gd name="T6" fmla="*/ 480 w 51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" h="624">
                <a:moveTo>
                  <a:pt x="0" y="0"/>
                </a:moveTo>
                <a:cubicBezTo>
                  <a:pt x="104" y="12"/>
                  <a:pt x="208" y="24"/>
                  <a:pt x="288" y="96"/>
                </a:cubicBezTo>
                <a:cubicBezTo>
                  <a:pt x="368" y="168"/>
                  <a:pt x="448" y="344"/>
                  <a:pt x="480" y="432"/>
                </a:cubicBezTo>
                <a:cubicBezTo>
                  <a:pt x="512" y="520"/>
                  <a:pt x="480" y="592"/>
                  <a:pt x="480" y="624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44" name="Freeform 36">
            <a:extLst>
              <a:ext uri="{FF2B5EF4-FFF2-40B4-BE49-F238E27FC236}">
                <a16:creationId xmlns:a16="http://schemas.microsoft.com/office/drawing/2014/main" id="{456E38F9-3093-55EC-CB2F-09A3DD6F47F8}"/>
              </a:ext>
            </a:extLst>
          </p:cNvPr>
          <p:cNvSpPr>
            <a:spLocks/>
          </p:cNvSpPr>
          <p:nvPr/>
        </p:nvSpPr>
        <p:spPr bwMode="auto">
          <a:xfrm>
            <a:off x="2349500" y="2743200"/>
            <a:ext cx="469900" cy="2590800"/>
          </a:xfrm>
          <a:custGeom>
            <a:avLst/>
            <a:gdLst>
              <a:gd name="T0" fmla="*/ 296 w 296"/>
              <a:gd name="T1" fmla="*/ 0 h 1632"/>
              <a:gd name="T2" fmla="*/ 8 w 296"/>
              <a:gd name="T3" fmla="*/ 480 h 1632"/>
              <a:gd name="T4" fmla="*/ 248 w 296"/>
              <a:gd name="T5" fmla="*/ 912 h 1632"/>
              <a:gd name="T6" fmla="*/ 56 w 296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1632">
                <a:moveTo>
                  <a:pt x="296" y="0"/>
                </a:moveTo>
                <a:cubicBezTo>
                  <a:pt x="156" y="164"/>
                  <a:pt x="16" y="328"/>
                  <a:pt x="8" y="480"/>
                </a:cubicBezTo>
                <a:cubicBezTo>
                  <a:pt x="0" y="632"/>
                  <a:pt x="240" y="720"/>
                  <a:pt x="248" y="912"/>
                </a:cubicBezTo>
                <a:cubicBezTo>
                  <a:pt x="256" y="1104"/>
                  <a:pt x="88" y="1512"/>
                  <a:pt x="56" y="163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45" name="Oval 37">
            <a:extLst>
              <a:ext uri="{FF2B5EF4-FFF2-40B4-BE49-F238E27FC236}">
                <a16:creationId xmlns:a16="http://schemas.microsoft.com/office/drawing/2014/main" id="{B835F20B-BE65-57C1-0274-30B8BBA9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299046" name="Oval 38">
            <a:extLst>
              <a:ext uri="{FF2B5EF4-FFF2-40B4-BE49-F238E27FC236}">
                <a16:creationId xmlns:a16="http://schemas.microsoft.com/office/drawing/2014/main" id="{7ED69C34-D69A-169E-B818-124966C3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99047" name="Oval 39">
            <a:extLst>
              <a:ext uri="{FF2B5EF4-FFF2-40B4-BE49-F238E27FC236}">
                <a16:creationId xmlns:a16="http://schemas.microsoft.com/office/drawing/2014/main" id="{2D34767B-C1CC-2491-27CB-4D44B95B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99048" name="Oval 40">
            <a:extLst>
              <a:ext uri="{FF2B5EF4-FFF2-40B4-BE49-F238E27FC236}">
                <a16:creationId xmlns:a16="http://schemas.microsoft.com/office/drawing/2014/main" id="{3044FB75-95AF-2A01-045A-E1216F1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299049" name="Oval 41">
            <a:extLst>
              <a:ext uri="{FF2B5EF4-FFF2-40B4-BE49-F238E27FC236}">
                <a16:creationId xmlns:a16="http://schemas.microsoft.com/office/drawing/2014/main" id="{67D3CBAA-F7A7-F004-D84D-C62C6FB8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99050" name="Oval 42">
            <a:extLst>
              <a:ext uri="{FF2B5EF4-FFF2-40B4-BE49-F238E27FC236}">
                <a16:creationId xmlns:a16="http://schemas.microsoft.com/office/drawing/2014/main" id="{F6AF991D-A940-535C-8813-9A2F1AC7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99051" name="Oval 43">
            <a:extLst>
              <a:ext uri="{FF2B5EF4-FFF2-40B4-BE49-F238E27FC236}">
                <a16:creationId xmlns:a16="http://schemas.microsoft.com/office/drawing/2014/main" id="{FB18AC69-6734-2AF6-B0AB-3FA9F92F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299052" name="Oval 44">
            <a:extLst>
              <a:ext uri="{FF2B5EF4-FFF2-40B4-BE49-F238E27FC236}">
                <a16:creationId xmlns:a16="http://schemas.microsoft.com/office/drawing/2014/main" id="{4D82B7BF-4CBA-0FB0-3849-F39DA9D5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299053" name="Oval 45">
            <a:extLst>
              <a:ext uri="{FF2B5EF4-FFF2-40B4-BE49-F238E27FC236}">
                <a16:creationId xmlns:a16="http://schemas.microsoft.com/office/drawing/2014/main" id="{91B46860-4DB6-9DC1-EF6C-3610F69C0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299054" name="Oval 46">
            <a:extLst>
              <a:ext uri="{FF2B5EF4-FFF2-40B4-BE49-F238E27FC236}">
                <a16:creationId xmlns:a16="http://schemas.microsoft.com/office/drawing/2014/main" id="{B69634AE-9E78-0D5F-282A-7141AD9B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99055" name="Oval 47">
            <a:extLst>
              <a:ext uri="{FF2B5EF4-FFF2-40B4-BE49-F238E27FC236}">
                <a16:creationId xmlns:a16="http://schemas.microsoft.com/office/drawing/2014/main" id="{6B0C8227-EC3B-158F-5F8C-80DB9F65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99056" name="Oval 48">
            <a:extLst>
              <a:ext uri="{FF2B5EF4-FFF2-40B4-BE49-F238E27FC236}">
                <a16:creationId xmlns:a16="http://schemas.microsoft.com/office/drawing/2014/main" id="{167BC343-5863-27B9-A295-AD671407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299057" name="Oval 49">
            <a:extLst>
              <a:ext uri="{FF2B5EF4-FFF2-40B4-BE49-F238E27FC236}">
                <a16:creationId xmlns:a16="http://schemas.microsoft.com/office/drawing/2014/main" id="{76C7C450-ED04-77BB-B454-1FAA40049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299058" name="Oval 50">
            <a:extLst>
              <a:ext uri="{FF2B5EF4-FFF2-40B4-BE49-F238E27FC236}">
                <a16:creationId xmlns:a16="http://schemas.microsoft.com/office/drawing/2014/main" id="{BA214AEF-748D-9D95-F231-D73098FE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99059" name="Oval 51">
            <a:extLst>
              <a:ext uri="{FF2B5EF4-FFF2-40B4-BE49-F238E27FC236}">
                <a16:creationId xmlns:a16="http://schemas.microsoft.com/office/drawing/2014/main" id="{BBFBBE1C-53B1-3198-B3AB-B1531844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299060" name="Oval 52">
            <a:extLst>
              <a:ext uri="{FF2B5EF4-FFF2-40B4-BE49-F238E27FC236}">
                <a16:creationId xmlns:a16="http://schemas.microsoft.com/office/drawing/2014/main" id="{F741722A-5F23-6715-96AB-F19D6B069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63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 animBg="1"/>
      <p:bldP spid="299046" grpId="0" animBg="1"/>
      <p:bldP spid="299047" grpId="0" animBg="1"/>
      <p:bldP spid="299048" grpId="0" animBg="1"/>
      <p:bldP spid="299049" grpId="0" animBg="1"/>
      <p:bldP spid="299050" grpId="0" animBg="1"/>
      <p:bldP spid="299051" grpId="0" animBg="1"/>
      <p:bldP spid="299052" grpId="0" animBg="1"/>
      <p:bldP spid="299053" grpId="0" animBg="1"/>
      <p:bldP spid="299054" grpId="0" animBg="1"/>
      <p:bldP spid="299055" grpId="0" animBg="1"/>
      <p:bldP spid="299056" grpId="0" animBg="1"/>
      <p:bldP spid="299057" grpId="0" animBg="1"/>
      <p:bldP spid="299058" grpId="0" animBg="1"/>
      <p:bldP spid="299059" grpId="0" animBg="1"/>
      <p:bldP spid="2990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0290E605-6C2E-AB27-BCCF-25FDCC62D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296968" name="Rectangle 8">
            <a:extLst>
              <a:ext uri="{FF2B5EF4-FFF2-40B4-BE49-F238E27FC236}">
                <a16:creationId xmlns:a16="http://schemas.microsoft.com/office/drawing/2014/main" id="{81F2F767-E015-FF39-FC0A-8FEA66F3B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19200"/>
            <a:ext cx="22463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     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296969" name="Oval 9">
            <a:extLst>
              <a:ext uri="{FF2B5EF4-FFF2-40B4-BE49-F238E27FC236}">
                <a16:creationId xmlns:a16="http://schemas.microsoft.com/office/drawing/2014/main" id="{927BB70B-5D65-E77C-DFBB-17B43195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12954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0" name="Text Box 10">
            <a:extLst>
              <a:ext uri="{FF2B5EF4-FFF2-40B4-BE49-F238E27FC236}">
                <a16:creationId xmlns:a16="http://schemas.microsoft.com/office/drawing/2014/main" id="{A3909B11-37D1-9414-21AF-492E186F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9906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96971" name="Oval 11">
            <a:extLst>
              <a:ext uri="{FF2B5EF4-FFF2-40B4-BE49-F238E27FC236}">
                <a16:creationId xmlns:a16="http://schemas.microsoft.com/office/drawing/2014/main" id="{A3789F23-8707-C278-3328-3F588241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12954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2" name="Text Box 12">
            <a:extLst>
              <a:ext uri="{FF2B5EF4-FFF2-40B4-BE49-F238E27FC236}">
                <a16:creationId xmlns:a16="http://schemas.microsoft.com/office/drawing/2014/main" id="{AF764A5F-BE77-EF13-CB70-8D466FF0D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9906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6973" name="Oval 13">
            <a:extLst>
              <a:ext uri="{FF2B5EF4-FFF2-40B4-BE49-F238E27FC236}">
                <a16:creationId xmlns:a16="http://schemas.microsoft.com/office/drawing/2014/main" id="{B4609EA3-4BD3-3734-DE83-F02F404E6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12954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4" name="Text Box 14">
            <a:extLst>
              <a:ext uri="{FF2B5EF4-FFF2-40B4-BE49-F238E27FC236}">
                <a16:creationId xmlns:a16="http://schemas.microsoft.com/office/drawing/2014/main" id="{252FF621-296C-3683-A5F2-6B431C9B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9906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296977" name="Oval 17">
            <a:extLst>
              <a:ext uri="{FF2B5EF4-FFF2-40B4-BE49-F238E27FC236}">
                <a16:creationId xmlns:a16="http://schemas.microsoft.com/office/drawing/2014/main" id="{CDB6593E-E184-5D56-FFF1-A8DB13831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20574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8" name="Text Box 18">
            <a:extLst>
              <a:ext uri="{FF2B5EF4-FFF2-40B4-BE49-F238E27FC236}">
                <a16:creationId xmlns:a16="http://schemas.microsoft.com/office/drawing/2014/main" id="{A3161180-4F5B-6370-0CC7-986A78A9B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17526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96979" name="Oval 19">
            <a:extLst>
              <a:ext uri="{FF2B5EF4-FFF2-40B4-BE49-F238E27FC236}">
                <a16:creationId xmlns:a16="http://schemas.microsoft.com/office/drawing/2014/main" id="{D7559B13-FB50-FA91-2C46-E7AD4C3C5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0574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0" name="Text Box 20">
            <a:extLst>
              <a:ext uri="{FF2B5EF4-FFF2-40B4-BE49-F238E27FC236}">
                <a16:creationId xmlns:a16="http://schemas.microsoft.com/office/drawing/2014/main" id="{04CC7DAC-6B2C-8CFD-43E6-9B92AE41A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17526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6981" name="Oval 21">
            <a:extLst>
              <a:ext uri="{FF2B5EF4-FFF2-40B4-BE49-F238E27FC236}">
                <a16:creationId xmlns:a16="http://schemas.microsoft.com/office/drawing/2014/main" id="{F5609A6F-570C-1211-C35D-D5B9F0490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20574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2" name="Text Box 22">
            <a:extLst>
              <a:ext uri="{FF2B5EF4-FFF2-40B4-BE49-F238E27FC236}">
                <a16:creationId xmlns:a16="http://schemas.microsoft.com/office/drawing/2014/main" id="{C15F117A-BB04-159C-04B9-F647D7EC4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17526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296983" name="Oval 23">
            <a:extLst>
              <a:ext uri="{FF2B5EF4-FFF2-40B4-BE49-F238E27FC236}">
                <a16:creationId xmlns:a16="http://schemas.microsoft.com/office/drawing/2014/main" id="{93CE0FDA-0863-A572-9A70-7EA69243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27432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4" name="Text Box 24">
            <a:extLst>
              <a:ext uri="{FF2B5EF4-FFF2-40B4-BE49-F238E27FC236}">
                <a16:creationId xmlns:a16="http://schemas.microsoft.com/office/drawing/2014/main" id="{4FBB58D4-DEA4-6416-D921-70C04C01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24384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296985" name="Oval 25">
            <a:extLst>
              <a:ext uri="{FF2B5EF4-FFF2-40B4-BE49-F238E27FC236}">
                <a16:creationId xmlns:a16="http://schemas.microsoft.com/office/drawing/2014/main" id="{D5A72813-841A-DA3E-3E08-6F6F3E8C2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7432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6" name="Text Box 26">
            <a:extLst>
              <a:ext uri="{FF2B5EF4-FFF2-40B4-BE49-F238E27FC236}">
                <a16:creationId xmlns:a16="http://schemas.microsoft.com/office/drawing/2014/main" id="{4285CDB0-1EED-21BF-CEE7-3E95BE446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24384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296987" name="Oval 27">
            <a:extLst>
              <a:ext uri="{FF2B5EF4-FFF2-40B4-BE49-F238E27FC236}">
                <a16:creationId xmlns:a16="http://schemas.microsoft.com/office/drawing/2014/main" id="{F0FFA57F-DD19-CA73-B6F6-AAB93865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27432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88" name="Text Box 28">
            <a:extLst>
              <a:ext uri="{FF2B5EF4-FFF2-40B4-BE49-F238E27FC236}">
                <a16:creationId xmlns:a16="http://schemas.microsoft.com/office/drawing/2014/main" id="{C300FAB5-7BDB-6532-2255-B7C75B07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24384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96989" name="Oval 29">
            <a:extLst>
              <a:ext uri="{FF2B5EF4-FFF2-40B4-BE49-F238E27FC236}">
                <a16:creationId xmlns:a16="http://schemas.microsoft.com/office/drawing/2014/main" id="{66ADF1AB-2591-07B9-76BE-E53523D6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35052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0" name="Text Box 30">
            <a:extLst>
              <a:ext uri="{FF2B5EF4-FFF2-40B4-BE49-F238E27FC236}">
                <a16:creationId xmlns:a16="http://schemas.microsoft.com/office/drawing/2014/main" id="{CAAAE574-5E35-97B9-35C9-9F02160EA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32004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96991" name="Oval 31">
            <a:extLst>
              <a:ext uri="{FF2B5EF4-FFF2-40B4-BE49-F238E27FC236}">
                <a16:creationId xmlns:a16="http://schemas.microsoft.com/office/drawing/2014/main" id="{CF723D1E-96CA-B23A-30CF-8F5D874E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5052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2" name="Text Box 32">
            <a:extLst>
              <a:ext uri="{FF2B5EF4-FFF2-40B4-BE49-F238E27FC236}">
                <a16:creationId xmlns:a16="http://schemas.microsoft.com/office/drawing/2014/main" id="{BD0C7336-A304-FA3D-0588-EA4123F7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2004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6993" name="Oval 33">
            <a:extLst>
              <a:ext uri="{FF2B5EF4-FFF2-40B4-BE49-F238E27FC236}">
                <a16:creationId xmlns:a16="http://schemas.microsoft.com/office/drawing/2014/main" id="{9E15E3FD-3C49-6113-38DD-0EDC6A2E5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3505200"/>
            <a:ext cx="268287" cy="304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4" name="Text Box 34">
            <a:extLst>
              <a:ext uri="{FF2B5EF4-FFF2-40B4-BE49-F238E27FC236}">
                <a16:creationId xmlns:a16="http://schemas.microsoft.com/office/drawing/2014/main" id="{C8A23CD8-DA3E-9018-5781-954197D35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32004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96996" name="Text Box 36">
            <a:extLst>
              <a:ext uri="{FF2B5EF4-FFF2-40B4-BE49-F238E27FC236}">
                <a16:creationId xmlns:a16="http://schemas.microsoft.com/office/drawing/2014/main" id="{3BB4FC06-6E80-E3F9-F868-21D9E692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38862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96998" name="Text Box 38">
            <a:extLst>
              <a:ext uri="{FF2B5EF4-FFF2-40B4-BE49-F238E27FC236}">
                <a16:creationId xmlns:a16="http://schemas.microsoft.com/office/drawing/2014/main" id="{441801CF-CD37-F11D-A7A4-C9AE1093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8862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7000" name="Text Box 40">
            <a:extLst>
              <a:ext uri="{FF2B5EF4-FFF2-40B4-BE49-F238E27FC236}">
                <a16:creationId xmlns:a16="http://schemas.microsoft.com/office/drawing/2014/main" id="{4AB87970-A8AC-B965-70BA-0169F167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38862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97002" name="Text Box 42">
            <a:extLst>
              <a:ext uri="{FF2B5EF4-FFF2-40B4-BE49-F238E27FC236}">
                <a16:creationId xmlns:a16="http://schemas.microsoft.com/office/drawing/2014/main" id="{5B8D9DD1-1440-443B-8397-C3811BE05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46482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97004" name="Text Box 44">
            <a:extLst>
              <a:ext uri="{FF2B5EF4-FFF2-40B4-BE49-F238E27FC236}">
                <a16:creationId xmlns:a16="http://schemas.microsoft.com/office/drawing/2014/main" id="{B86BAF2D-07C8-6315-463E-ECF10FEA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46482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97006" name="Text Box 46">
            <a:extLst>
              <a:ext uri="{FF2B5EF4-FFF2-40B4-BE49-F238E27FC236}">
                <a16:creationId xmlns:a16="http://schemas.microsoft.com/office/drawing/2014/main" id="{40E7C257-F851-A96F-E957-FB8CB5A45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54102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7008" name="Text Box 48">
            <a:extLst>
              <a:ext uri="{FF2B5EF4-FFF2-40B4-BE49-F238E27FC236}">
                <a16:creationId xmlns:a16="http://schemas.microsoft.com/office/drawing/2014/main" id="{0C19A821-06D2-4EEE-E8F1-DAC75FD3E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54102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7010" name="Text Box 50">
            <a:extLst>
              <a:ext uri="{FF2B5EF4-FFF2-40B4-BE49-F238E27FC236}">
                <a16:creationId xmlns:a16="http://schemas.microsoft.com/office/drawing/2014/main" id="{C948849E-F0BC-F0C7-3F93-78715323D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60960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7012" name="Text Box 52">
            <a:extLst>
              <a:ext uri="{FF2B5EF4-FFF2-40B4-BE49-F238E27FC236}">
                <a16:creationId xmlns:a16="http://schemas.microsoft.com/office/drawing/2014/main" id="{546C1A9F-C272-A501-2A42-90CDF4EC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60960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97014" name="Text Box 54">
            <a:extLst>
              <a:ext uri="{FF2B5EF4-FFF2-40B4-BE49-F238E27FC236}">
                <a16:creationId xmlns:a16="http://schemas.microsoft.com/office/drawing/2014/main" id="{82D11DBF-5644-A6E1-8469-A3DD6BAA7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60960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97016" name="Rectangle 56">
            <a:extLst>
              <a:ext uri="{FF2B5EF4-FFF2-40B4-BE49-F238E27FC236}">
                <a16:creationId xmlns:a16="http://schemas.microsoft.com/office/drawing/2014/main" id="{D5C38FBB-89A0-E7EE-1749-E6DA7178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</a:t>
            </a:r>
          </a:p>
        </p:txBody>
      </p:sp>
      <p:sp>
        <p:nvSpPr>
          <p:cNvPr id="297022" name="Line 62">
            <a:extLst>
              <a:ext uri="{FF2B5EF4-FFF2-40B4-BE49-F238E27FC236}">
                <a16:creationId xmlns:a16="http://schemas.microsoft.com/office/drawing/2014/main" id="{49FF926C-34E3-DE4A-CAE1-BD758D43A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3" name="Text Box 63">
            <a:extLst>
              <a:ext uri="{FF2B5EF4-FFF2-40B4-BE49-F238E27FC236}">
                <a16:creationId xmlns:a16="http://schemas.microsoft.com/office/drawing/2014/main" id="{7A46BA26-6C27-2D7D-5014-825B7712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97025" name="Oval 65">
            <a:extLst>
              <a:ext uri="{FF2B5EF4-FFF2-40B4-BE49-F238E27FC236}">
                <a16:creationId xmlns:a16="http://schemas.microsoft.com/office/drawing/2014/main" id="{AA4013A8-168B-89EE-D8E4-39DDBC8A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1000"/>
            <a:ext cx="268288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6" name="Oval 66">
            <a:extLst>
              <a:ext uri="{FF2B5EF4-FFF2-40B4-BE49-F238E27FC236}">
                <a16:creationId xmlns:a16="http://schemas.microsoft.com/office/drawing/2014/main" id="{B9B57740-C385-5EB6-7E24-F1DC372C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41910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7" name="Oval 67">
            <a:extLst>
              <a:ext uri="{FF2B5EF4-FFF2-40B4-BE49-F238E27FC236}">
                <a16:creationId xmlns:a16="http://schemas.microsoft.com/office/drawing/2014/main" id="{25F27894-BD31-5225-E4DE-6D8604EF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41910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8" name="Oval 68">
            <a:extLst>
              <a:ext uri="{FF2B5EF4-FFF2-40B4-BE49-F238E27FC236}">
                <a16:creationId xmlns:a16="http://schemas.microsoft.com/office/drawing/2014/main" id="{16A5DCE1-EAB7-7ED7-CC3F-E65A0F5E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953000"/>
            <a:ext cx="268288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9" name="Oval 69">
            <a:extLst>
              <a:ext uri="{FF2B5EF4-FFF2-40B4-BE49-F238E27FC236}">
                <a16:creationId xmlns:a16="http://schemas.microsoft.com/office/drawing/2014/main" id="{7C30703E-A7D5-ED10-FCBA-D52EAC68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49530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0" name="Oval 70">
            <a:extLst>
              <a:ext uri="{FF2B5EF4-FFF2-40B4-BE49-F238E27FC236}">
                <a16:creationId xmlns:a16="http://schemas.microsoft.com/office/drawing/2014/main" id="{6688522E-C984-637B-04A3-8696DE0BF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56388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1" name="Oval 71">
            <a:extLst>
              <a:ext uri="{FF2B5EF4-FFF2-40B4-BE49-F238E27FC236}">
                <a16:creationId xmlns:a16="http://schemas.microsoft.com/office/drawing/2014/main" id="{DDBD4408-3E36-5CCB-F9CC-593EA8E1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56388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2" name="Oval 72">
            <a:extLst>
              <a:ext uri="{FF2B5EF4-FFF2-40B4-BE49-F238E27FC236}">
                <a16:creationId xmlns:a16="http://schemas.microsoft.com/office/drawing/2014/main" id="{2EE2E16B-F3C0-AABD-D63E-60AD8C18E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6400800"/>
            <a:ext cx="268288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3" name="Oval 73">
            <a:extLst>
              <a:ext uri="{FF2B5EF4-FFF2-40B4-BE49-F238E27FC236}">
                <a16:creationId xmlns:a16="http://schemas.microsoft.com/office/drawing/2014/main" id="{9F10C119-9CE6-531A-8E45-FE01B394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6400800"/>
            <a:ext cx="268287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4" name="Oval 74">
            <a:extLst>
              <a:ext uri="{FF2B5EF4-FFF2-40B4-BE49-F238E27FC236}">
                <a16:creationId xmlns:a16="http://schemas.microsoft.com/office/drawing/2014/main" id="{D2D1A050-441D-B8BA-1C17-EEACC031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400800"/>
            <a:ext cx="268288" cy="3048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5" name="Rectangle 75">
            <a:extLst>
              <a:ext uri="{FF2B5EF4-FFF2-40B4-BE49-F238E27FC236}">
                <a16:creationId xmlns:a16="http://schemas.microsoft.com/office/drawing/2014/main" id="{E0A9ABF7-C08B-2234-4B6F-180AFFE6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38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y</a:t>
            </a:r>
          </a:p>
        </p:txBody>
      </p:sp>
      <p:sp>
        <p:nvSpPr>
          <p:cNvPr id="297036" name="Line 76">
            <a:extLst>
              <a:ext uri="{FF2B5EF4-FFF2-40B4-BE49-F238E27FC236}">
                <a16:creationId xmlns:a16="http://schemas.microsoft.com/office/drawing/2014/main" id="{B0321977-E1ED-D879-8385-9E7DB8ED1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7" name="Text Box 77">
            <a:extLst>
              <a:ext uri="{FF2B5EF4-FFF2-40B4-BE49-F238E27FC236}">
                <a16:creationId xmlns:a16="http://schemas.microsoft.com/office/drawing/2014/main" id="{82D60105-B06B-29E2-40B1-7351DAA8F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7038" name="Rectangle 78">
            <a:extLst>
              <a:ext uri="{FF2B5EF4-FFF2-40B4-BE49-F238E27FC236}">
                <a16:creationId xmlns:a16="http://schemas.microsoft.com/office/drawing/2014/main" id="{806616CD-C692-7E06-9DA2-5119AE0C0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19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x+y</a:t>
            </a:r>
          </a:p>
        </p:txBody>
      </p:sp>
      <p:sp>
        <p:nvSpPr>
          <p:cNvPr id="297039" name="Line 79">
            <a:extLst>
              <a:ext uri="{FF2B5EF4-FFF2-40B4-BE49-F238E27FC236}">
                <a16:creationId xmlns:a16="http://schemas.microsoft.com/office/drawing/2014/main" id="{2AE4C2E3-A529-D83F-6294-3FBB969F6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0" name="Text Box 80">
            <a:extLst>
              <a:ext uri="{FF2B5EF4-FFF2-40B4-BE49-F238E27FC236}">
                <a16:creationId xmlns:a16="http://schemas.microsoft.com/office/drawing/2014/main" id="{A9F8185D-5957-B976-A4FF-E2B72A33D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297041" name="Rectangle 81">
            <a:extLst>
              <a:ext uri="{FF2B5EF4-FFF2-40B4-BE49-F238E27FC236}">
                <a16:creationId xmlns:a16="http://schemas.microsoft.com/office/drawing/2014/main" id="{F3C26D5F-E204-4AD8-4D02-5544CDB2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297042" name="Line 82">
            <a:extLst>
              <a:ext uri="{FF2B5EF4-FFF2-40B4-BE49-F238E27FC236}">
                <a16:creationId xmlns:a16="http://schemas.microsoft.com/office/drawing/2014/main" id="{982DEFA4-2B13-8155-9F15-86D1754B7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3" name="Text Box 83">
            <a:extLst>
              <a:ext uri="{FF2B5EF4-FFF2-40B4-BE49-F238E27FC236}">
                <a16:creationId xmlns:a16="http://schemas.microsoft.com/office/drawing/2014/main" id="{75600BAF-A1B1-96BB-1042-16FC3E753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297044" name="Rectangle 84">
            <a:extLst>
              <a:ext uri="{FF2B5EF4-FFF2-40B4-BE49-F238E27FC236}">
                <a16:creationId xmlns:a16="http://schemas.microsoft.com/office/drawing/2014/main" id="{6FE9ED49-F136-C993-DA69-E0411F6E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297045" name="Line 85">
            <a:extLst>
              <a:ext uri="{FF2B5EF4-FFF2-40B4-BE49-F238E27FC236}">
                <a16:creationId xmlns:a16="http://schemas.microsoft.com/office/drawing/2014/main" id="{02D90875-AAFF-2661-B08A-0D3F1BF6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6" name="Text Box 86">
            <a:extLst>
              <a:ext uri="{FF2B5EF4-FFF2-40B4-BE49-F238E27FC236}">
                <a16:creationId xmlns:a16="http://schemas.microsoft.com/office/drawing/2014/main" id="{8526179D-F83E-090A-3C26-97457395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5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297047" name="Rectangle 87">
            <a:extLst>
              <a:ext uri="{FF2B5EF4-FFF2-40B4-BE49-F238E27FC236}">
                <a16:creationId xmlns:a16="http://schemas.microsoft.com/office/drawing/2014/main" id="{B9EAC5E9-2AA7-C59D-272B-076B7F6D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m</a:t>
            </a:r>
          </a:p>
        </p:txBody>
      </p:sp>
      <p:sp>
        <p:nvSpPr>
          <p:cNvPr id="297048" name="Line 88">
            <a:extLst>
              <a:ext uri="{FF2B5EF4-FFF2-40B4-BE49-F238E27FC236}">
                <a16:creationId xmlns:a16="http://schemas.microsoft.com/office/drawing/2014/main" id="{8ADC8CAA-EF1A-72E6-9AE9-E43A98643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9" name="Text Box 89">
            <a:extLst>
              <a:ext uri="{FF2B5EF4-FFF2-40B4-BE49-F238E27FC236}">
                <a16:creationId xmlns:a16="http://schemas.microsoft.com/office/drawing/2014/main" id="{D6C7E0EB-32BB-1082-B784-F69A0180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86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297050" name="Rectangle 90">
            <a:extLst>
              <a:ext uri="{FF2B5EF4-FFF2-40B4-BE49-F238E27FC236}">
                <a16:creationId xmlns:a16="http://schemas.microsoft.com/office/drawing/2014/main" id="{C7F12DBE-3624-F2D0-D77C-5CB5DC616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</a:t>
            </a:r>
          </a:p>
        </p:txBody>
      </p:sp>
      <p:sp>
        <p:nvSpPr>
          <p:cNvPr id="297051" name="Line 91">
            <a:extLst>
              <a:ext uri="{FF2B5EF4-FFF2-40B4-BE49-F238E27FC236}">
                <a16:creationId xmlns:a16="http://schemas.microsoft.com/office/drawing/2014/main" id="{5AAA357C-A1D3-1DDE-8F36-381D03FAE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49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2" name="Text Box 92">
            <a:extLst>
              <a:ext uri="{FF2B5EF4-FFF2-40B4-BE49-F238E27FC236}">
                <a16:creationId xmlns:a16="http://schemas.microsoft.com/office/drawing/2014/main" id="{5A2E2FD9-65E7-135E-5302-FD9C987A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297053" name="Rectangle 93">
            <a:extLst>
              <a:ext uri="{FF2B5EF4-FFF2-40B4-BE49-F238E27FC236}">
                <a16:creationId xmlns:a16="http://schemas.microsoft.com/office/drawing/2014/main" id="{7E11638C-096C-0CE1-0F76-C7FA9817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m+n</a:t>
            </a:r>
          </a:p>
        </p:txBody>
      </p:sp>
      <p:sp>
        <p:nvSpPr>
          <p:cNvPr id="297054" name="Line 94">
            <a:extLst>
              <a:ext uri="{FF2B5EF4-FFF2-40B4-BE49-F238E27FC236}">
                <a16:creationId xmlns:a16="http://schemas.microsoft.com/office/drawing/2014/main" id="{4545701E-76B3-89EA-7761-DE709D685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5" name="Text Box 95">
            <a:extLst>
              <a:ext uri="{FF2B5EF4-FFF2-40B4-BE49-F238E27FC236}">
                <a16:creationId xmlns:a16="http://schemas.microsoft.com/office/drawing/2014/main" id="{08299886-F9E4-BD2E-7BA1-086D2C8E2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97056" name="Rectangle 96">
            <a:extLst>
              <a:ext uri="{FF2B5EF4-FFF2-40B4-BE49-F238E27FC236}">
                <a16:creationId xmlns:a16="http://schemas.microsoft.com/office/drawing/2014/main" id="{C20C8BD0-D466-6BBB-E1FB-6F036472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</a:t>
            </a:r>
          </a:p>
        </p:txBody>
      </p:sp>
      <p:sp>
        <p:nvSpPr>
          <p:cNvPr id="297057" name="Line 97">
            <a:extLst>
              <a:ext uri="{FF2B5EF4-FFF2-40B4-BE49-F238E27FC236}">
                <a16:creationId xmlns:a16="http://schemas.microsoft.com/office/drawing/2014/main" id="{7BD9BC4B-1C94-DA8C-34F0-D87142B20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25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8" name="Text Box 98">
            <a:extLst>
              <a:ext uri="{FF2B5EF4-FFF2-40B4-BE49-F238E27FC236}">
                <a16:creationId xmlns:a16="http://schemas.microsoft.com/office/drawing/2014/main" id="{4BA550B2-D157-0EF1-0174-7999B04C4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297059" name="Line 99">
            <a:extLst>
              <a:ext uri="{FF2B5EF4-FFF2-40B4-BE49-F238E27FC236}">
                <a16:creationId xmlns:a16="http://schemas.microsoft.com/office/drawing/2014/main" id="{1BA86D03-7622-A422-C705-D974FA0A2E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5486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0" name="Text Box 100">
            <a:extLst>
              <a:ext uri="{FF2B5EF4-FFF2-40B4-BE49-F238E27FC236}">
                <a16:creationId xmlns:a16="http://schemas.microsoft.com/office/drawing/2014/main" id="{27792A35-9CA1-7ED9-95BB-52865F02B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05488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good data structure for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9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9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9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9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9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9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9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9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9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9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9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9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9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9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9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9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9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9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9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2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9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9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9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9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29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29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9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9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29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2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29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29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0" grpId="0"/>
      <p:bldP spid="296972" grpId="0"/>
      <p:bldP spid="296974" grpId="0"/>
      <p:bldP spid="296978" grpId="0"/>
      <p:bldP spid="296980" grpId="0"/>
      <p:bldP spid="296982" grpId="0"/>
      <p:bldP spid="296984" grpId="0"/>
      <p:bldP spid="296986" grpId="0"/>
      <p:bldP spid="296988" grpId="0"/>
      <p:bldP spid="296990" grpId="0"/>
      <p:bldP spid="296992" grpId="0"/>
      <p:bldP spid="296994" grpId="0"/>
      <p:bldP spid="296996" grpId="0"/>
      <p:bldP spid="296998" grpId="0"/>
      <p:bldP spid="297000" grpId="0"/>
      <p:bldP spid="297002" grpId="0"/>
      <p:bldP spid="297004" grpId="0"/>
      <p:bldP spid="297006" grpId="0"/>
      <p:bldP spid="297008" grpId="0"/>
      <p:bldP spid="297010" grpId="0"/>
      <p:bldP spid="297012" grpId="0"/>
      <p:bldP spid="297014" grpId="0"/>
      <p:bldP spid="297016" grpId="0" animBg="1"/>
      <p:bldP spid="297023" grpId="0"/>
      <p:bldP spid="297035" grpId="0" animBg="1"/>
      <p:bldP spid="297037" grpId="0"/>
      <p:bldP spid="297038" grpId="0" animBg="1"/>
      <p:bldP spid="297040" grpId="0"/>
      <p:bldP spid="297041" grpId="0" animBg="1"/>
      <p:bldP spid="297043" grpId="0"/>
      <p:bldP spid="297044" grpId="0" animBg="1"/>
      <p:bldP spid="297046" grpId="0"/>
      <p:bldP spid="297047" grpId="0" animBg="1"/>
      <p:bldP spid="297049" grpId="0"/>
      <p:bldP spid="297050" grpId="0" animBg="1"/>
      <p:bldP spid="297052" grpId="0"/>
      <p:bldP spid="297053" grpId="0" animBg="1"/>
      <p:bldP spid="297055" grpId="0"/>
      <p:bldP spid="297056" grpId="0" animBg="1"/>
      <p:bldP spid="297058" grpId="0"/>
      <p:bldP spid="2970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50C8A42F-E76A-C6A8-FE97-0E5F0A268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 Numbering (VN) Algorithm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7690609C-630D-F6F1-65E5-C0BF22361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algorithm is in Tiger 17.4</a:t>
            </a:r>
          </a:p>
          <a:p>
            <a:r>
              <a:rPr lang="en-US" altLang="zh-CN" sz="2800"/>
              <a:t>This is a deep semantic property of expressions</a:t>
            </a:r>
          </a:p>
          <a:p>
            <a:pPr lvl="1"/>
            <a:r>
              <a:rPr lang="en-US" altLang="zh-CN" sz="2400"/>
              <a:t>In deciding whether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x+y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has been calculated and thus can be avoided, one can NOT just search the expression (by syntax), but some semantic property (here, the </a:t>
            </a:r>
            <a:r>
              <a:rPr lang="en-US" altLang="zh-CN" sz="2400">
                <a:solidFill>
                  <a:schemeClr val="folHlink"/>
                </a:solidFill>
              </a:rPr>
              <a:t>value number</a:t>
            </a:r>
            <a:r>
              <a:rPr lang="en-US" altLang="zh-CN" sz="2400"/>
              <a:t> of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x+y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)</a:t>
            </a:r>
          </a:p>
          <a:p>
            <a:pPr lvl="2"/>
            <a:r>
              <a:rPr lang="en-US" altLang="zh-CN" sz="2000"/>
              <a:t>x+y == a+b    </a:t>
            </a:r>
            <a:r>
              <a:rPr lang="en-US" altLang="zh-CN" sz="2000">
                <a:sym typeface="Wingdings" pitchFamily="2" charset="0"/>
              </a:rPr>
              <a:t>&lt;==&gt;  V(x)=V(a) /\ V(y)=V(b)</a:t>
            </a:r>
            <a:endParaRPr lang="en-US" altLang="zh-CN" sz="2000"/>
          </a:p>
          <a:p>
            <a:pPr lvl="1"/>
            <a:r>
              <a:rPr lang="en-US" altLang="zh-CN" sz="2400"/>
              <a:t>A form of abstract interpretation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0F2D5219-E91D-6AB3-7F11-F730038E5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VN vs CSE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5E0F171D-A0C1-8223-73BD-A0660956A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goals of both of the two algorithms is to perform redundancy elimination</a:t>
            </a:r>
          </a:p>
          <a:p>
            <a:pPr lvl="1"/>
            <a:r>
              <a:rPr lang="en-US" altLang="zh-CN" sz="2400"/>
              <a:t>how to detect redundancy:</a:t>
            </a:r>
          </a:p>
          <a:p>
            <a:pPr lvl="2"/>
            <a:r>
              <a:rPr lang="en-US" altLang="zh-CN" sz="2000"/>
              <a:t>VN: value number</a:t>
            </a:r>
          </a:p>
          <a:p>
            <a:pPr lvl="2"/>
            <a:r>
              <a:rPr lang="en-US" altLang="zh-CN" sz="2000"/>
              <a:t>CSE: available expression analysis</a:t>
            </a:r>
          </a:p>
          <a:p>
            <a:r>
              <a:rPr lang="en-US" altLang="zh-CN" sz="2800"/>
              <a:t>The key difference is the viewpoint to define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redundancy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endParaRPr lang="en-US" altLang="zh-CN" sz="2800"/>
          </a:p>
          <a:p>
            <a:pPr lvl="1"/>
            <a:r>
              <a:rPr lang="en-US" altLang="zh-CN" sz="2400"/>
              <a:t>VN: semantics</a:t>
            </a:r>
          </a:p>
          <a:p>
            <a:pPr lvl="1"/>
            <a:r>
              <a:rPr lang="en-US" altLang="zh-CN" sz="2400"/>
              <a:t>CSE: syntax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FAB94643-7CBB-BBED-AE45-0DDB9EA1D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VN vs CSE</a:t>
            </a:r>
          </a:p>
        </p:txBody>
      </p:sp>
      <p:sp>
        <p:nvSpPr>
          <p:cNvPr id="310275" name="Text Box 3">
            <a:extLst>
              <a:ext uri="{FF2B5EF4-FFF2-40B4-BE49-F238E27FC236}">
                <a16:creationId xmlns:a16="http://schemas.microsoft.com/office/drawing/2014/main" id="{3AC469B3-9007-C014-A606-0891F9DF4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h = a+b</a:t>
            </a:r>
          </a:p>
        </p:txBody>
      </p:sp>
      <p:sp>
        <p:nvSpPr>
          <p:cNvPr id="310276" name="Text Box 4">
            <a:extLst>
              <a:ext uri="{FF2B5EF4-FFF2-40B4-BE49-F238E27FC236}">
                <a16:creationId xmlns:a16="http://schemas.microsoft.com/office/drawing/2014/main" id="{AD057E8C-9285-E2A2-FD64-80EC9F1F7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a+b</a:t>
            </a:r>
          </a:p>
        </p:txBody>
      </p:sp>
      <p:sp>
        <p:nvSpPr>
          <p:cNvPr id="310277" name="Text Box 5">
            <a:extLst>
              <a:ext uri="{FF2B5EF4-FFF2-40B4-BE49-F238E27FC236}">
                <a16:creationId xmlns:a16="http://schemas.microsoft.com/office/drawing/2014/main" id="{AA6354AC-BF99-82E8-6091-52A44581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= 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= b 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t+s</a:t>
            </a:r>
          </a:p>
        </p:txBody>
      </p:sp>
      <p:sp>
        <p:nvSpPr>
          <p:cNvPr id="310278" name="Text Box 6">
            <a:extLst>
              <a:ext uri="{FF2B5EF4-FFF2-40B4-BE49-F238E27FC236}">
                <a16:creationId xmlns:a16="http://schemas.microsoft.com/office/drawing/2014/main" id="{B4900222-3CE9-63FA-2FC8-8F671AAEB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a+b</a:t>
            </a:r>
          </a:p>
        </p:txBody>
      </p:sp>
      <p:cxnSp>
        <p:nvCxnSpPr>
          <p:cNvPr id="310279" name="AutoShape 7">
            <a:extLst>
              <a:ext uri="{FF2B5EF4-FFF2-40B4-BE49-F238E27FC236}">
                <a16:creationId xmlns:a16="http://schemas.microsoft.com/office/drawing/2014/main" id="{61B089AF-8CE6-284C-4A8E-8D98434A9E7A}"/>
              </a:ext>
            </a:extLst>
          </p:cNvPr>
          <p:cNvCxnSpPr>
            <a:cxnSpLocks noChangeShapeType="1"/>
            <a:stCxn id="310276" idx="2"/>
            <a:endCxn id="310275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280" name="AutoShape 8">
            <a:extLst>
              <a:ext uri="{FF2B5EF4-FFF2-40B4-BE49-F238E27FC236}">
                <a16:creationId xmlns:a16="http://schemas.microsoft.com/office/drawing/2014/main" id="{A01311E5-1006-4AF5-83AC-1D53B3E5C35A}"/>
              </a:ext>
            </a:extLst>
          </p:cNvPr>
          <p:cNvCxnSpPr>
            <a:cxnSpLocks noChangeShapeType="1"/>
            <a:stCxn id="310277" idx="2"/>
            <a:endCxn id="310275" idx="0"/>
          </p:cNvCxnSpPr>
          <p:nvPr/>
        </p:nvCxnSpPr>
        <p:spPr bwMode="auto">
          <a:xfrm rot="5400000">
            <a:off x="4737100" y="3235325"/>
            <a:ext cx="584200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281" name="AutoShape 9">
            <a:extLst>
              <a:ext uri="{FF2B5EF4-FFF2-40B4-BE49-F238E27FC236}">
                <a16:creationId xmlns:a16="http://schemas.microsoft.com/office/drawing/2014/main" id="{B1FBABE6-2E53-563E-4A60-5ABFF6423615}"/>
              </a:ext>
            </a:extLst>
          </p:cNvPr>
          <p:cNvCxnSpPr>
            <a:cxnSpLocks noChangeShapeType="1"/>
            <a:stCxn id="310278" idx="2"/>
            <a:endCxn id="310275" idx="0"/>
          </p:cNvCxnSpPr>
          <p:nvPr/>
        </p:nvCxnSpPr>
        <p:spPr bwMode="auto">
          <a:xfrm rot="5400000">
            <a:off x="5799137" y="2316163"/>
            <a:ext cx="441325" cy="388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282" name="Text Box 10">
            <a:extLst>
              <a:ext uri="{FF2B5EF4-FFF2-40B4-BE49-F238E27FC236}">
                <a16:creationId xmlns:a16="http://schemas.microsoft.com/office/drawing/2014/main" id="{7CD21C93-5DEE-CC44-1E62-6E97D94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a redundancy computation?</a:t>
            </a:r>
          </a:p>
        </p:txBody>
      </p:sp>
      <p:sp>
        <p:nvSpPr>
          <p:cNvPr id="310283" name="Line 11">
            <a:extLst>
              <a:ext uri="{FF2B5EF4-FFF2-40B4-BE49-F238E27FC236}">
                <a16:creationId xmlns:a16="http://schemas.microsoft.com/office/drawing/2014/main" id="{847E89B7-525B-2200-7E32-160E5B5B5B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284" name="Text Box 12">
            <a:extLst>
              <a:ext uri="{FF2B5EF4-FFF2-40B4-BE49-F238E27FC236}">
                <a16:creationId xmlns:a16="http://schemas.microsoft.com/office/drawing/2014/main" id="{33BEB12B-5DCA-CD42-19A2-0E3321CE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1676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VN: Yes!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CSE: No!</a:t>
            </a:r>
          </a:p>
        </p:txBody>
      </p:sp>
      <p:sp>
        <p:nvSpPr>
          <p:cNvPr id="310286" name="Text Box 14">
            <a:extLst>
              <a:ext uri="{FF2B5EF4-FFF2-40B4-BE49-F238E27FC236}">
                <a16:creationId xmlns:a16="http://schemas.microsoft.com/office/drawing/2014/main" id="{E9E1B38E-1FE4-212C-2150-C4822945A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36925"/>
            <a:ext cx="3657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But research has revealed that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each of them come with  pros and cons. So most compilers contain both of them.</a:t>
            </a:r>
          </a:p>
        </p:txBody>
      </p:sp>
      <p:sp>
        <p:nvSpPr>
          <p:cNvPr id="310287" name="Oval 15">
            <a:extLst>
              <a:ext uri="{FF2B5EF4-FFF2-40B4-BE49-F238E27FC236}">
                <a16:creationId xmlns:a16="http://schemas.microsoft.com/office/drawing/2014/main" id="{7713F159-5464-6332-62DC-CC412782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1600200" cy="1295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VN</a:t>
            </a:r>
          </a:p>
        </p:txBody>
      </p:sp>
      <p:sp>
        <p:nvSpPr>
          <p:cNvPr id="310288" name="Oval 16">
            <a:extLst>
              <a:ext uri="{FF2B5EF4-FFF2-40B4-BE49-F238E27FC236}">
                <a16:creationId xmlns:a16="http://schemas.microsoft.com/office/drawing/2014/main" id="{9270D3C2-02C9-AB55-3B45-82C735F6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1600200" cy="1295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2" grpId="0"/>
      <p:bldP spid="310284" grpId="0"/>
      <p:bldP spid="310286" grpId="0"/>
      <p:bldP spid="310287" grpId="0" animBg="1"/>
      <p:bldP spid="3102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520E8374-CA72-520F-371D-68601A959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about control flow?</a:t>
            </a:r>
          </a:p>
        </p:txBody>
      </p:sp>
      <p:sp>
        <p:nvSpPr>
          <p:cNvPr id="297991" name="Rectangle 7">
            <a:extLst>
              <a:ext uri="{FF2B5EF4-FFF2-40B4-BE49-F238E27FC236}">
                <a16:creationId xmlns:a16="http://schemas.microsoft.com/office/drawing/2014/main" id="{7C3DEF82-CF02-F1F3-C842-DEC6EDD47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992" name="Rectangle 8">
            <a:extLst>
              <a:ext uri="{FF2B5EF4-FFF2-40B4-BE49-F238E27FC236}">
                <a16:creationId xmlns:a16="http://schemas.microsoft.com/office/drawing/2014/main" id="{500C0352-3DE3-81E3-27D8-4B1480A0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993" name="Rectangle 9">
            <a:extLst>
              <a:ext uri="{FF2B5EF4-FFF2-40B4-BE49-F238E27FC236}">
                <a16:creationId xmlns:a16="http://schemas.microsoft.com/office/drawing/2014/main" id="{DC0C3D30-EFCF-0812-E4FA-ACF7BFF31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2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3</a:t>
            </a:r>
          </a:p>
        </p:txBody>
      </p:sp>
      <p:sp>
        <p:nvSpPr>
          <p:cNvPr id="297994" name="Rectangle 10">
            <a:extLst>
              <a:ext uri="{FF2B5EF4-FFF2-40B4-BE49-F238E27FC236}">
                <a16:creationId xmlns:a16="http://schemas.microsoft.com/office/drawing/2014/main" id="{F1E236AD-25F2-A368-02C7-9A45DA54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995" name="Line 11">
            <a:extLst>
              <a:ext uri="{FF2B5EF4-FFF2-40B4-BE49-F238E27FC236}">
                <a16:creationId xmlns:a16="http://schemas.microsoft.com/office/drawing/2014/main" id="{C0ECF1C9-6407-F4AB-D856-6BF8805AD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96" name="Line 12">
            <a:extLst>
              <a:ext uri="{FF2B5EF4-FFF2-40B4-BE49-F238E27FC236}">
                <a16:creationId xmlns:a16="http://schemas.microsoft.com/office/drawing/2014/main" id="{30ECC96A-3233-1EEB-D511-BC20A4941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97" name="Line 13">
            <a:extLst>
              <a:ext uri="{FF2B5EF4-FFF2-40B4-BE49-F238E27FC236}">
                <a16:creationId xmlns:a16="http://schemas.microsoft.com/office/drawing/2014/main" id="{28A8D055-CD3C-3428-2054-E4B1B07D6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998" name="Line 14">
            <a:extLst>
              <a:ext uri="{FF2B5EF4-FFF2-40B4-BE49-F238E27FC236}">
                <a16:creationId xmlns:a16="http://schemas.microsoft.com/office/drawing/2014/main" id="{EEA9AEC7-6348-2CC2-41A7-4ACB50E6C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00" name="Line 16">
            <a:extLst>
              <a:ext uri="{FF2B5EF4-FFF2-40B4-BE49-F238E27FC236}">
                <a16:creationId xmlns:a16="http://schemas.microsoft.com/office/drawing/2014/main" id="{94F4AFDC-DA79-8126-DF5E-AE7FD21AA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114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01" name="Text Box 17">
            <a:extLst>
              <a:ext uri="{FF2B5EF4-FFF2-40B4-BE49-F238E27FC236}">
                <a16:creationId xmlns:a16="http://schemas.microsoft.com/office/drawing/2014/main" id="{3B0DE10A-6B79-F521-973F-C2B48149B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038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a?</a:t>
            </a:r>
          </a:p>
        </p:txBody>
      </p:sp>
      <p:sp>
        <p:nvSpPr>
          <p:cNvPr id="298004" name="Line 20">
            <a:extLst>
              <a:ext uri="{FF2B5EF4-FFF2-40B4-BE49-F238E27FC236}">
                <a16:creationId xmlns:a16="http://schemas.microsoft.com/office/drawing/2014/main" id="{8FF8A5EE-F252-DEEF-2D93-3CDDD3D21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2292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05" name="Text Box 21">
            <a:extLst>
              <a:ext uri="{FF2B5EF4-FFF2-40B4-BE49-F238E27FC236}">
                <a16:creationId xmlns:a16="http://schemas.microsoft.com/office/drawing/2014/main" id="{E2966C08-C804-BB1E-3166-C6820C1E3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467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a? b?</a:t>
            </a:r>
          </a:p>
        </p:txBody>
      </p:sp>
      <p:sp>
        <p:nvSpPr>
          <p:cNvPr id="298006" name="Text Box 22">
            <a:extLst>
              <a:ext uri="{FF2B5EF4-FFF2-40B4-BE49-F238E27FC236}">
                <a16:creationId xmlns:a16="http://schemas.microsoft.com/office/drawing/2014/main" id="{72BF5378-E3E1-B933-3529-EDA94E490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19800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Available expression +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Reaching expression</a:t>
            </a:r>
          </a:p>
        </p:txBody>
      </p:sp>
      <p:sp>
        <p:nvSpPr>
          <p:cNvPr id="298007" name="Text Box 23">
            <a:extLst>
              <a:ext uri="{FF2B5EF4-FFF2-40B4-BE49-F238E27FC236}">
                <a16:creationId xmlns:a16="http://schemas.microsoft.com/office/drawing/2014/main" id="{7269A4CC-6096-E2B3-2AD2-1B2A92D5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0"/>
            <a:ext cx="3657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VN can be extended to extended basic block (EBB) easily (recall that EBBs form a local tree):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Do a preorder walk of the EBB tree;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Maintain a scoped table along the way (just as we did with the scoped declarations of variables when we discuss elaboration)</a:t>
            </a:r>
          </a:p>
        </p:txBody>
      </p:sp>
      <p:sp>
        <p:nvSpPr>
          <p:cNvPr id="298008" name="Freeform 24">
            <a:extLst>
              <a:ext uri="{FF2B5EF4-FFF2-40B4-BE49-F238E27FC236}">
                <a16:creationId xmlns:a16="http://schemas.microsoft.com/office/drawing/2014/main" id="{8587095F-616D-E90F-6E0E-74A08CC5DF2D}"/>
              </a:ext>
            </a:extLst>
          </p:cNvPr>
          <p:cNvSpPr>
            <a:spLocks/>
          </p:cNvSpPr>
          <p:nvPr/>
        </p:nvSpPr>
        <p:spPr bwMode="auto">
          <a:xfrm>
            <a:off x="609600" y="2743200"/>
            <a:ext cx="3594100" cy="1905000"/>
          </a:xfrm>
          <a:custGeom>
            <a:avLst/>
            <a:gdLst>
              <a:gd name="T0" fmla="*/ 1008 w 2264"/>
              <a:gd name="T1" fmla="*/ 0 h 1200"/>
              <a:gd name="T2" fmla="*/ 576 w 2264"/>
              <a:gd name="T3" fmla="*/ 240 h 1200"/>
              <a:gd name="T4" fmla="*/ 48 w 2264"/>
              <a:gd name="T5" fmla="*/ 768 h 1200"/>
              <a:gd name="T6" fmla="*/ 288 w 2264"/>
              <a:gd name="T7" fmla="*/ 1152 h 1200"/>
              <a:gd name="T8" fmla="*/ 672 w 2264"/>
              <a:gd name="T9" fmla="*/ 960 h 1200"/>
              <a:gd name="T10" fmla="*/ 1296 w 2264"/>
              <a:gd name="T11" fmla="*/ 336 h 1200"/>
              <a:gd name="T12" fmla="*/ 1584 w 2264"/>
              <a:gd name="T13" fmla="*/ 576 h 1200"/>
              <a:gd name="T14" fmla="*/ 1872 w 2264"/>
              <a:gd name="T15" fmla="*/ 1104 h 1200"/>
              <a:gd name="T16" fmla="*/ 2112 w 2264"/>
              <a:gd name="T17" fmla="*/ 1152 h 1200"/>
              <a:gd name="T18" fmla="*/ 2256 w 2264"/>
              <a:gd name="T19" fmla="*/ 912 h 1200"/>
              <a:gd name="T20" fmla="*/ 2064 w 2264"/>
              <a:gd name="T21" fmla="*/ 432 h 1200"/>
              <a:gd name="T22" fmla="*/ 1728 w 2264"/>
              <a:gd name="T23" fmla="*/ 48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4" h="1200">
                <a:moveTo>
                  <a:pt x="1008" y="0"/>
                </a:moveTo>
                <a:cubicBezTo>
                  <a:pt x="872" y="56"/>
                  <a:pt x="736" y="112"/>
                  <a:pt x="576" y="240"/>
                </a:cubicBezTo>
                <a:cubicBezTo>
                  <a:pt x="416" y="368"/>
                  <a:pt x="96" y="616"/>
                  <a:pt x="48" y="768"/>
                </a:cubicBezTo>
                <a:cubicBezTo>
                  <a:pt x="0" y="920"/>
                  <a:pt x="184" y="1120"/>
                  <a:pt x="288" y="1152"/>
                </a:cubicBezTo>
                <a:cubicBezTo>
                  <a:pt x="392" y="1184"/>
                  <a:pt x="504" y="1096"/>
                  <a:pt x="672" y="960"/>
                </a:cubicBezTo>
                <a:cubicBezTo>
                  <a:pt x="840" y="824"/>
                  <a:pt x="1144" y="400"/>
                  <a:pt x="1296" y="336"/>
                </a:cubicBezTo>
                <a:cubicBezTo>
                  <a:pt x="1448" y="272"/>
                  <a:pt x="1488" y="448"/>
                  <a:pt x="1584" y="576"/>
                </a:cubicBezTo>
                <a:cubicBezTo>
                  <a:pt x="1680" y="704"/>
                  <a:pt x="1784" y="1008"/>
                  <a:pt x="1872" y="1104"/>
                </a:cubicBezTo>
                <a:cubicBezTo>
                  <a:pt x="1960" y="1200"/>
                  <a:pt x="2048" y="1184"/>
                  <a:pt x="2112" y="1152"/>
                </a:cubicBezTo>
                <a:cubicBezTo>
                  <a:pt x="2176" y="1120"/>
                  <a:pt x="2264" y="1032"/>
                  <a:pt x="2256" y="912"/>
                </a:cubicBezTo>
                <a:cubicBezTo>
                  <a:pt x="2248" y="792"/>
                  <a:pt x="2152" y="576"/>
                  <a:pt x="2064" y="432"/>
                </a:cubicBezTo>
                <a:cubicBezTo>
                  <a:pt x="1976" y="288"/>
                  <a:pt x="1784" y="112"/>
                  <a:pt x="1728" y="4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01" grpId="0"/>
      <p:bldP spid="298005" grpId="0"/>
      <p:bldP spid="298006" grpId="0"/>
      <p:bldP spid="2980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5EDBF081-4439-002E-7CE2-DA572C5C5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847A9BF2-0DEB-628D-B48C-8EF07929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0036" name="Rectangle 4">
            <a:extLst>
              <a:ext uri="{FF2B5EF4-FFF2-40B4-BE49-F238E27FC236}">
                <a16:creationId xmlns:a16="http://schemas.microsoft.com/office/drawing/2014/main" id="{07EE5A36-1273-C0FF-439A-112633918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BE9CC16D-0610-993B-C348-BF9044FF3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2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3</a:t>
            </a:r>
          </a:p>
        </p:txBody>
      </p:sp>
      <p:sp>
        <p:nvSpPr>
          <p:cNvPr id="300038" name="Rectangle 6">
            <a:extLst>
              <a:ext uri="{FF2B5EF4-FFF2-40B4-BE49-F238E27FC236}">
                <a16:creationId xmlns:a16="http://schemas.microsoft.com/office/drawing/2014/main" id="{F9AB31DE-5A17-DD75-6E67-390F0C648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0039" name="Line 7">
            <a:extLst>
              <a:ext uri="{FF2B5EF4-FFF2-40B4-BE49-F238E27FC236}">
                <a16:creationId xmlns:a16="http://schemas.microsoft.com/office/drawing/2014/main" id="{A5764E51-2C1B-9216-20FC-3A09E62E5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0" name="Line 8">
            <a:extLst>
              <a:ext uri="{FF2B5EF4-FFF2-40B4-BE49-F238E27FC236}">
                <a16:creationId xmlns:a16="http://schemas.microsoft.com/office/drawing/2014/main" id="{8650531F-33D7-682E-734A-9217FAF52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1" name="Line 9">
            <a:extLst>
              <a:ext uri="{FF2B5EF4-FFF2-40B4-BE49-F238E27FC236}">
                <a16:creationId xmlns:a16="http://schemas.microsoft.com/office/drawing/2014/main" id="{D3FBF00C-A662-F983-151E-E615A868C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2" name="Line 10">
            <a:extLst>
              <a:ext uri="{FF2B5EF4-FFF2-40B4-BE49-F238E27FC236}">
                <a16:creationId xmlns:a16="http://schemas.microsoft.com/office/drawing/2014/main" id="{BE316AC4-D980-D2AE-31AB-455C9DA664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0" name="Freeform 18">
            <a:extLst>
              <a:ext uri="{FF2B5EF4-FFF2-40B4-BE49-F238E27FC236}">
                <a16:creationId xmlns:a16="http://schemas.microsoft.com/office/drawing/2014/main" id="{C2BF3916-7A47-4D59-602E-DC1FDF06559E}"/>
              </a:ext>
            </a:extLst>
          </p:cNvPr>
          <p:cNvSpPr>
            <a:spLocks/>
          </p:cNvSpPr>
          <p:nvPr/>
        </p:nvSpPr>
        <p:spPr bwMode="auto">
          <a:xfrm>
            <a:off x="609600" y="2743200"/>
            <a:ext cx="3594100" cy="1905000"/>
          </a:xfrm>
          <a:custGeom>
            <a:avLst/>
            <a:gdLst>
              <a:gd name="T0" fmla="*/ 1008 w 2264"/>
              <a:gd name="T1" fmla="*/ 0 h 1200"/>
              <a:gd name="T2" fmla="*/ 576 w 2264"/>
              <a:gd name="T3" fmla="*/ 240 h 1200"/>
              <a:gd name="T4" fmla="*/ 48 w 2264"/>
              <a:gd name="T5" fmla="*/ 768 h 1200"/>
              <a:gd name="T6" fmla="*/ 288 w 2264"/>
              <a:gd name="T7" fmla="*/ 1152 h 1200"/>
              <a:gd name="T8" fmla="*/ 672 w 2264"/>
              <a:gd name="T9" fmla="*/ 960 h 1200"/>
              <a:gd name="T10" fmla="*/ 1296 w 2264"/>
              <a:gd name="T11" fmla="*/ 336 h 1200"/>
              <a:gd name="T12" fmla="*/ 1584 w 2264"/>
              <a:gd name="T13" fmla="*/ 576 h 1200"/>
              <a:gd name="T14" fmla="*/ 1872 w 2264"/>
              <a:gd name="T15" fmla="*/ 1104 h 1200"/>
              <a:gd name="T16" fmla="*/ 2112 w 2264"/>
              <a:gd name="T17" fmla="*/ 1152 h 1200"/>
              <a:gd name="T18" fmla="*/ 2256 w 2264"/>
              <a:gd name="T19" fmla="*/ 912 h 1200"/>
              <a:gd name="T20" fmla="*/ 2064 w 2264"/>
              <a:gd name="T21" fmla="*/ 432 h 1200"/>
              <a:gd name="T22" fmla="*/ 1728 w 2264"/>
              <a:gd name="T23" fmla="*/ 48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4" h="1200">
                <a:moveTo>
                  <a:pt x="1008" y="0"/>
                </a:moveTo>
                <a:cubicBezTo>
                  <a:pt x="872" y="56"/>
                  <a:pt x="736" y="112"/>
                  <a:pt x="576" y="240"/>
                </a:cubicBezTo>
                <a:cubicBezTo>
                  <a:pt x="416" y="368"/>
                  <a:pt x="96" y="616"/>
                  <a:pt x="48" y="768"/>
                </a:cubicBezTo>
                <a:cubicBezTo>
                  <a:pt x="0" y="920"/>
                  <a:pt x="184" y="1120"/>
                  <a:pt x="288" y="1152"/>
                </a:cubicBezTo>
                <a:cubicBezTo>
                  <a:pt x="392" y="1184"/>
                  <a:pt x="504" y="1096"/>
                  <a:pt x="672" y="960"/>
                </a:cubicBezTo>
                <a:cubicBezTo>
                  <a:pt x="840" y="824"/>
                  <a:pt x="1144" y="400"/>
                  <a:pt x="1296" y="336"/>
                </a:cubicBezTo>
                <a:cubicBezTo>
                  <a:pt x="1448" y="272"/>
                  <a:pt x="1488" y="448"/>
                  <a:pt x="1584" y="576"/>
                </a:cubicBezTo>
                <a:cubicBezTo>
                  <a:pt x="1680" y="704"/>
                  <a:pt x="1784" y="1008"/>
                  <a:pt x="1872" y="1104"/>
                </a:cubicBezTo>
                <a:cubicBezTo>
                  <a:pt x="1960" y="1200"/>
                  <a:pt x="2048" y="1184"/>
                  <a:pt x="2112" y="1152"/>
                </a:cubicBezTo>
                <a:cubicBezTo>
                  <a:pt x="2176" y="1120"/>
                  <a:pt x="2264" y="1032"/>
                  <a:pt x="2256" y="912"/>
                </a:cubicBezTo>
                <a:cubicBezTo>
                  <a:pt x="2248" y="792"/>
                  <a:pt x="2152" y="576"/>
                  <a:pt x="2064" y="432"/>
                </a:cubicBezTo>
                <a:cubicBezTo>
                  <a:pt x="1976" y="288"/>
                  <a:pt x="1784" y="112"/>
                  <a:pt x="1728" y="4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1" name="AutoShape 19">
            <a:extLst>
              <a:ext uri="{FF2B5EF4-FFF2-40B4-BE49-F238E27FC236}">
                <a16:creationId xmlns:a16="http://schemas.microsoft.com/office/drawing/2014/main" id="{F5AD13FD-24C1-4FCF-7F70-C0517DE7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52" name="Rectangle 20">
            <a:extLst>
              <a:ext uri="{FF2B5EF4-FFF2-40B4-BE49-F238E27FC236}">
                <a16:creationId xmlns:a16="http://schemas.microsoft.com/office/drawing/2014/main" id="{3F131D68-6FD7-84F5-D44C-DC7C8D28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</a:t>
            </a:r>
          </a:p>
        </p:txBody>
      </p:sp>
      <p:sp>
        <p:nvSpPr>
          <p:cNvPr id="300053" name="Line 21">
            <a:extLst>
              <a:ext uri="{FF2B5EF4-FFF2-40B4-BE49-F238E27FC236}">
                <a16:creationId xmlns:a16="http://schemas.microsoft.com/office/drawing/2014/main" id="{BD5AE507-8B94-0DB2-62BE-231B3775A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4" name="Text Box 22">
            <a:extLst>
              <a:ext uri="{FF2B5EF4-FFF2-40B4-BE49-F238E27FC236}">
                <a16:creationId xmlns:a16="http://schemas.microsoft.com/office/drawing/2014/main" id="{E2BC65F7-0839-DCAB-70F1-0AB6DFA2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300055" name="Rectangle 23">
            <a:extLst>
              <a:ext uri="{FF2B5EF4-FFF2-40B4-BE49-F238E27FC236}">
                <a16:creationId xmlns:a16="http://schemas.microsoft.com/office/drawing/2014/main" id="{E8BF9200-8A07-27D4-C6D0-C01FA4B1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24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y</a:t>
            </a:r>
          </a:p>
        </p:txBody>
      </p:sp>
      <p:sp>
        <p:nvSpPr>
          <p:cNvPr id="300056" name="Line 24">
            <a:extLst>
              <a:ext uri="{FF2B5EF4-FFF2-40B4-BE49-F238E27FC236}">
                <a16:creationId xmlns:a16="http://schemas.microsoft.com/office/drawing/2014/main" id="{C5027F78-E5D4-D309-64AA-C8F165297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7" name="Text Box 25">
            <a:extLst>
              <a:ext uri="{FF2B5EF4-FFF2-40B4-BE49-F238E27FC236}">
                <a16:creationId xmlns:a16="http://schemas.microsoft.com/office/drawing/2014/main" id="{FB5F03D8-23A5-3541-54D8-F538F624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447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300058" name="Rectangle 26">
            <a:extLst>
              <a:ext uri="{FF2B5EF4-FFF2-40B4-BE49-F238E27FC236}">
                <a16:creationId xmlns:a16="http://schemas.microsoft.com/office/drawing/2014/main" id="{AA992AC0-55A7-B9C0-6B02-BE99BD207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x+y</a:t>
            </a:r>
          </a:p>
        </p:txBody>
      </p:sp>
      <p:sp>
        <p:nvSpPr>
          <p:cNvPr id="300059" name="Line 27">
            <a:extLst>
              <a:ext uri="{FF2B5EF4-FFF2-40B4-BE49-F238E27FC236}">
                <a16:creationId xmlns:a16="http://schemas.microsoft.com/office/drawing/2014/main" id="{5F625CA9-8C30-BD02-CDCA-80FB78703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60" name="Text Box 28">
            <a:extLst>
              <a:ext uri="{FF2B5EF4-FFF2-40B4-BE49-F238E27FC236}">
                <a16:creationId xmlns:a16="http://schemas.microsoft.com/office/drawing/2014/main" id="{E54034D4-C819-00A1-922C-B05DDDCC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82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00061" name="AutoShape 29">
            <a:extLst>
              <a:ext uri="{FF2B5EF4-FFF2-40B4-BE49-F238E27FC236}">
                <a16:creationId xmlns:a16="http://schemas.microsoft.com/office/drawing/2014/main" id="{AFA2F81E-7579-9CCC-3A5B-9FE054BF2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505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62" name="Rectangle 30">
            <a:extLst>
              <a:ext uri="{FF2B5EF4-FFF2-40B4-BE49-F238E27FC236}">
                <a16:creationId xmlns:a16="http://schemas.microsoft.com/office/drawing/2014/main" id="{1DC72271-7FC5-B285-DE1D-B7D1D0A0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86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00063" name="Line 31">
            <a:extLst>
              <a:ext uri="{FF2B5EF4-FFF2-40B4-BE49-F238E27FC236}">
                <a16:creationId xmlns:a16="http://schemas.microsoft.com/office/drawing/2014/main" id="{467BB6A3-B1A3-4FCC-411B-BDCB222D8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64" name="Text Box 32">
            <a:extLst>
              <a:ext uri="{FF2B5EF4-FFF2-40B4-BE49-F238E27FC236}">
                <a16:creationId xmlns:a16="http://schemas.microsoft.com/office/drawing/2014/main" id="{F32B5722-EAB3-2A89-FE9C-B400952E9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209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00072" name="Rectangle 40">
            <a:extLst>
              <a:ext uri="{FF2B5EF4-FFF2-40B4-BE49-F238E27FC236}">
                <a16:creationId xmlns:a16="http://schemas.microsoft.com/office/drawing/2014/main" id="{1D2EB3F9-52C8-14D5-FFEF-54D6C260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300073" name="Line 41">
            <a:extLst>
              <a:ext uri="{FF2B5EF4-FFF2-40B4-BE49-F238E27FC236}">
                <a16:creationId xmlns:a16="http://schemas.microsoft.com/office/drawing/2014/main" id="{B2C4585E-AB03-82DA-2FE0-0AE8E6802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74" name="Text Box 42">
            <a:extLst>
              <a:ext uri="{FF2B5EF4-FFF2-40B4-BE49-F238E27FC236}">
                <a16:creationId xmlns:a16="http://schemas.microsoft.com/office/drawing/2014/main" id="{58C114A1-CADC-DD73-24B9-FDFBE1C2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590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00075" name="Line 43">
            <a:extLst>
              <a:ext uri="{FF2B5EF4-FFF2-40B4-BE49-F238E27FC236}">
                <a16:creationId xmlns:a16="http://schemas.microsoft.com/office/drawing/2014/main" id="{E19197B7-F63D-AEF2-7946-E6FC46CD7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114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76" name="Text Box 44">
            <a:extLst>
              <a:ext uri="{FF2B5EF4-FFF2-40B4-BE49-F238E27FC236}">
                <a16:creationId xmlns:a16="http://schemas.microsoft.com/office/drawing/2014/main" id="{984DD4C0-448F-5DF5-8094-5EF0C5101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038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00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00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00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2" grpId="0" animBg="1"/>
      <p:bldP spid="300054" grpId="0"/>
      <p:bldP spid="300055" grpId="0" animBg="1"/>
      <p:bldP spid="300057" grpId="0"/>
      <p:bldP spid="300058" grpId="0" animBg="1"/>
      <p:bldP spid="300060" grpId="0"/>
      <p:bldP spid="300062" grpId="0" animBg="1"/>
      <p:bldP spid="300064" grpId="0"/>
      <p:bldP spid="300072" grpId="0" animBg="1"/>
      <p:bldP spid="300072" grpId="1" animBg="1"/>
      <p:bldP spid="300074" grpId="0"/>
      <p:bldP spid="300074" grpId="1"/>
      <p:bldP spid="3000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B36E9874-364D-E9EB-C1C1-D9923E2CE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FA46D705-DC91-1B32-31B9-A19FC0D2E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1060" name="Rectangle 4">
            <a:extLst>
              <a:ext uri="{FF2B5EF4-FFF2-40B4-BE49-F238E27FC236}">
                <a16:creationId xmlns:a16="http://schemas.microsoft.com/office/drawing/2014/main" id="{167EA0CE-6CCA-FE5C-D191-E32F4614B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1061" name="Rectangle 5">
            <a:extLst>
              <a:ext uri="{FF2B5EF4-FFF2-40B4-BE49-F238E27FC236}">
                <a16:creationId xmlns:a16="http://schemas.microsoft.com/office/drawing/2014/main" id="{7ADEAFA0-C6F8-E826-96D9-06FAB608B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2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3</a:t>
            </a:r>
          </a:p>
        </p:txBody>
      </p:sp>
      <p:sp>
        <p:nvSpPr>
          <p:cNvPr id="301062" name="Rectangle 6">
            <a:extLst>
              <a:ext uri="{FF2B5EF4-FFF2-40B4-BE49-F238E27FC236}">
                <a16:creationId xmlns:a16="http://schemas.microsoft.com/office/drawing/2014/main" id="{7EA92CAB-6F71-9A9E-8BBC-2BA9D356A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1063" name="Line 7">
            <a:extLst>
              <a:ext uri="{FF2B5EF4-FFF2-40B4-BE49-F238E27FC236}">
                <a16:creationId xmlns:a16="http://schemas.microsoft.com/office/drawing/2014/main" id="{881FEB15-7AE3-33F3-DDFC-AA55385A0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64" name="Line 8">
            <a:extLst>
              <a:ext uri="{FF2B5EF4-FFF2-40B4-BE49-F238E27FC236}">
                <a16:creationId xmlns:a16="http://schemas.microsoft.com/office/drawing/2014/main" id="{8885CF24-27B7-74DE-4492-C2283BC04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65" name="Line 9">
            <a:extLst>
              <a:ext uri="{FF2B5EF4-FFF2-40B4-BE49-F238E27FC236}">
                <a16:creationId xmlns:a16="http://schemas.microsoft.com/office/drawing/2014/main" id="{8F60223F-8EDC-44CD-F0D2-4CF603923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66" name="Line 10">
            <a:extLst>
              <a:ext uri="{FF2B5EF4-FFF2-40B4-BE49-F238E27FC236}">
                <a16:creationId xmlns:a16="http://schemas.microsoft.com/office/drawing/2014/main" id="{BC4C9EB0-2087-8236-B070-EA0DED9066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67" name="Freeform 11">
            <a:extLst>
              <a:ext uri="{FF2B5EF4-FFF2-40B4-BE49-F238E27FC236}">
                <a16:creationId xmlns:a16="http://schemas.microsoft.com/office/drawing/2014/main" id="{57504A8A-CC06-25C1-D412-BC35D75A1FC6}"/>
              </a:ext>
            </a:extLst>
          </p:cNvPr>
          <p:cNvSpPr>
            <a:spLocks/>
          </p:cNvSpPr>
          <p:nvPr/>
        </p:nvSpPr>
        <p:spPr bwMode="auto">
          <a:xfrm>
            <a:off x="609600" y="2743200"/>
            <a:ext cx="3594100" cy="1905000"/>
          </a:xfrm>
          <a:custGeom>
            <a:avLst/>
            <a:gdLst>
              <a:gd name="T0" fmla="*/ 1008 w 2264"/>
              <a:gd name="T1" fmla="*/ 0 h 1200"/>
              <a:gd name="T2" fmla="*/ 576 w 2264"/>
              <a:gd name="T3" fmla="*/ 240 h 1200"/>
              <a:gd name="T4" fmla="*/ 48 w 2264"/>
              <a:gd name="T5" fmla="*/ 768 h 1200"/>
              <a:gd name="T6" fmla="*/ 288 w 2264"/>
              <a:gd name="T7" fmla="*/ 1152 h 1200"/>
              <a:gd name="T8" fmla="*/ 672 w 2264"/>
              <a:gd name="T9" fmla="*/ 960 h 1200"/>
              <a:gd name="T10" fmla="*/ 1296 w 2264"/>
              <a:gd name="T11" fmla="*/ 336 h 1200"/>
              <a:gd name="T12" fmla="*/ 1584 w 2264"/>
              <a:gd name="T13" fmla="*/ 576 h 1200"/>
              <a:gd name="T14" fmla="*/ 1872 w 2264"/>
              <a:gd name="T15" fmla="*/ 1104 h 1200"/>
              <a:gd name="T16" fmla="*/ 2112 w 2264"/>
              <a:gd name="T17" fmla="*/ 1152 h 1200"/>
              <a:gd name="T18" fmla="*/ 2256 w 2264"/>
              <a:gd name="T19" fmla="*/ 912 h 1200"/>
              <a:gd name="T20" fmla="*/ 2064 w 2264"/>
              <a:gd name="T21" fmla="*/ 432 h 1200"/>
              <a:gd name="T22" fmla="*/ 1728 w 2264"/>
              <a:gd name="T23" fmla="*/ 48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4" h="1200">
                <a:moveTo>
                  <a:pt x="1008" y="0"/>
                </a:moveTo>
                <a:cubicBezTo>
                  <a:pt x="872" y="56"/>
                  <a:pt x="736" y="112"/>
                  <a:pt x="576" y="240"/>
                </a:cubicBezTo>
                <a:cubicBezTo>
                  <a:pt x="416" y="368"/>
                  <a:pt x="96" y="616"/>
                  <a:pt x="48" y="768"/>
                </a:cubicBezTo>
                <a:cubicBezTo>
                  <a:pt x="0" y="920"/>
                  <a:pt x="184" y="1120"/>
                  <a:pt x="288" y="1152"/>
                </a:cubicBezTo>
                <a:cubicBezTo>
                  <a:pt x="392" y="1184"/>
                  <a:pt x="504" y="1096"/>
                  <a:pt x="672" y="960"/>
                </a:cubicBezTo>
                <a:cubicBezTo>
                  <a:pt x="840" y="824"/>
                  <a:pt x="1144" y="400"/>
                  <a:pt x="1296" y="336"/>
                </a:cubicBezTo>
                <a:cubicBezTo>
                  <a:pt x="1448" y="272"/>
                  <a:pt x="1488" y="448"/>
                  <a:pt x="1584" y="576"/>
                </a:cubicBezTo>
                <a:cubicBezTo>
                  <a:pt x="1680" y="704"/>
                  <a:pt x="1784" y="1008"/>
                  <a:pt x="1872" y="1104"/>
                </a:cubicBezTo>
                <a:cubicBezTo>
                  <a:pt x="1960" y="1200"/>
                  <a:pt x="2048" y="1184"/>
                  <a:pt x="2112" y="1152"/>
                </a:cubicBezTo>
                <a:cubicBezTo>
                  <a:pt x="2176" y="1120"/>
                  <a:pt x="2264" y="1032"/>
                  <a:pt x="2256" y="912"/>
                </a:cubicBezTo>
                <a:cubicBezTo>
                  <a:pt x="2248" y="792"/>
                  <a:pt x="2152" y="576"/>
                  <a:pt x="2064" y="432"/>
                </a:cubicBezTo>
                <a:cubicBezTo>
                  <a:pt x="1976" y="288"/>
                  <a:pt x="1784" y="112"/>
                  <a:pt x="1728" y="48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68" name="AutoShape 12">
            <a:extLst>
              <a:ext uri="{FF2B5EF4-FFF2-40B4-BE49-F238E27FC236}">
                <a16:creationId xmlns:a16="http://schemas.microsoft.com/office/drawing/2014/main" id="{763A900B-445A-F5CE-926F-A23D14D9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9" name="Rectangle 13">
            <a:extLst>
              <a:ext uri="{FF2B5EF4-FFF2-40B4-BE49-F238E27FC236}">
                <a16:creationId xmlns:a16="http://schemas.microsoft.com/office/drawing/2014/main" id="{5D801227-818A-F8DA-F163-A72D1681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</a:t>
            </a:r>
          </a:p>
        </p:txBody>
      </p:sp>
      <p:sp>
        <p:nvSpPr>
          <p:cNvPr id="301070" name="Line 14">
            <a:extLst>
              <a:ext uri="{FF2B5EF4-FFF2-40B4-BE49-F238E27FC236}">
                <a16:creationId xmlns:a16="http://schemas.microsoft.com/office/drawing/2014/main" id="{A81F29AD-A7A9-C4E9-637F-623822FD3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1" name="Text Box 15">
            <a:extLst>
              <a:ext uri="{FF2B5EF4-FFF2-40B4-BE49-F238E27FC236}">
                <a16:creationId xmlns:a16="http://schemas.microsoft.com/office/drawing/2014/main" id="{FF5D4FC2-E91D-183D-E396-BA92ADF1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06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301072" name="Rectangle 16">
            <a:extLst>
              <a:ext uri="{FF2B5EF4-FFF2-40B4-BE49-F238E27FC236}">
                <a16:creationId xmlns:a16="http://schemas.microsoft.com/office/drawing/2014/main" id="{BF04F42C-9C48-2636-0AA0-B0747390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24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y</a:t>
            </a:r>
          </a:p>
        </p:txBody>
      </p:sp>
      <p:sp>
        <p:nvSpPr>
          <p:cNvPr id="301073" name="Line 17">
            <a:extLst>
              <a:ext uri="{FF2B5EF4-FFF2-40B4-BE49-F238E27FC236}">
                <a16:creationId xmlns:a16="http://schemas.microsoft.com/office/drawing/2014/main" id="{2922F4CE-766B-205E-4576-BE60B89FE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4" name="Text Box 18">
            <a:extLst>
              <a:ext uri="{FF2B5EF4-FFF2-40B4-BE49-F238E27FC236}">
                <a16:creationId xmlns:a16="http://schemas.microsoft.com/office/drawing/2014/main" id="{A650730A-3884-E070-CBA6-00F5E27A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447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301075" name="Rectangle 19">
            <a:extLst>
              <a:ext uri="{FF2B5EF4-FFF2-40B4-BE49-F238E27FC236}">
                <a16:creationId xmlns:a16="http://schemas.microsoft.com/office/drawing/2014/main" id="{6BC5DF1B-D79C-658F-E13B-01228EC7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x+y</a:t>
            </a:r>
          </a:p>
        </p:txBody>
      </p:sp>
      <p:sp>
        <p:nvSpPr>
          <p:cNvPr id="301076" name="Line 20">
            <a:extLst>
              <a:ext uri="{FF2B5EF4-FFF2-40B4-BE49-F238E27FC236}">
                <a16:creationId xmlns:a16="http://schemas.microsoft.com/office/drawing/2014/main" id="{8D4E8977-21EF-5F7F-AB09-AC383F8C6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77" name="Text Box 21">
            <a:extLst>
              <a:ext uri="{FF2B5EF4-FFF2-40B4-BE49-F238E27FC236}">
                <a16:creationId xmlns:a16="http://schemas.microsoft.com/office/drawing/2014/main" id="{92564C68-4690-0A0C-100E-CCFCA1E37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828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01079" name="Rectangle 23">
            <a:extLst>
              <a:ext uri="{FF2B5EF4-FFF2-40B4-BE49-F238E27FC236}">
                <a16:creationId xmlns:a16="http://schemas.microsoft.com/office/drawing/2014/main" id="{183EAB58-5CBE-78E7-AA98-58969402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86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01080" name="Line 24">
            <a:extLst>
              <a:ext uri="{FF2B5EF4-FFF2-40B4-BE49-F238E27FC236}">
                <a16:creationId xmlns:a16="http://schemas.microsoft.com/office/drawing/2014/main" id="{202D5AC9-2B1C-4E4E-6AEA-23F8E1BA8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1" name="Text Box 25">
            <a:extLst>
              <a:ext uri="{FF2B5EF4-FFF2-40B4-BE49-F238E27FC236}">
                <a16:creationId xmlns:a16="http://schemas.microsoft.com/office/drawing/2014/main" id="{FFB15EA4-1427-A27D-BC59-7E900B75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209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01085" name="AutoShape 29">
            <a:extLst>
              <a:ext uri="{FF2B5EF4-FFF2-40B4-BE49-F238E27FC236}">
                <a16:creationId xmlns:a16="http://schemas.microsoft.com/office/drawing/2014/main" id="{5E7644F3-D3D3-7799-7F06-B0F50725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89" name="Rectangle 33">
            <a:extLst>
              <a:ext uri="{FF2B5EF4-FFF2-40B4-BE49-F238E27FC236}">
                <a16:creationId xmlns:a16="http://schemas.microsoft.com/office/drawing/2014/main" id="{A840309C-FC43-BFF4-71B0-59C7D97F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</a:t>
            </a:r>
          </a:p>
        </p:txBody>
      </p:sp>
      <p:sp>
        <p:nvSpPr>
          <p:cNvPr id="301090" name="Line 34">
            <a:extLst>
              <a:ext uri="{FF2B5EF4-FFF2-40B4-BE49-F238E27FC236}">
                <a16:creationId xmlns:a16="http://schemas.microsoft.com/office/drawing/2014/main" id="{593979BC-BD84-6740-8C25-A52B57610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91" name="Text Box 35">
            <a:extLst>
              <a:ext uri="{FF2B5EF4-FFF2-40B4-BE49-F238E27FC236}">
                <a16:creationId xmlns:a16="http://schemas.microsoft.com/office/drawing/2014/main" id="{4B40CB7E-266C-EDD4-38B9-0181A32EB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590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01092" name="Rectangle 36">
            <a:extLst>
              <a:ext uri="{FF2B5EF4-FFF2-40B4-BE49-F238E27FC236}">
                <a16:creationId xmlns:a16="http://schemas.microsoft.com/office/drawing/2014/main" id="{4A866465-4622-A944-C399-742A8343F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01093" name="Line 37">
            <a:extLst>
              <a:ext uri="{FF2B5EF4-FFF2-40B4-BE49-F238E27FC236}">
                <a16:creationId xmlns:a16="http://schemas.microsoft.com/office/drawing/2014/main" id="{6BEC61FB-E9CD-6416-876A-3880F5BCF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00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94" name="Text Box 38">
            <a:extLst>
              <a:ext uri="{FF2B5EF4-FFF2-40B4-BE49-F238E27FC236}">
                <a16:creationId xmlns:a16="http://schemas.microsoft.com/office/drawing/2014/main" id="{AF5F4214-6CA1-6A3B-0DEC-011B98815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971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1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0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0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01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01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01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9" grpId="0" animBg="1"/>
      <p:bldP spid="301091" grpId="0"/>
      <p:bldP spid="301092" grpId="0" animBg="1"/>
      <p:bldP spid="301094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4183</TotalTime>
  <Words>1788</Words>
  <Application>Microsoft Macintosh PowerPoint</Application>
  <PresentationFormat>全屏显示(4:3)</PresentationFormat>
  <Paragraphs>438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Tahoma</vt:lpstr>
      <vt:lpstr>Wingdings</vt:lpstr>
      <vt:lpstr>Courier New</vt:lpstr>
      <vt:lpstr>Times New Roman</vt:lpstr>
      <vt:lpstr>Blends</vt:lpstr>
      <vt:lpstr> Value Numbering</vt:lpstr>
      <vt:lpstr>Motivation</vt:lpstr>
      <vt:lpstr>Motivation</vt:lpstr>
      <vt:lpstr>Value Numbering (VN) Algorithm</vt:lpstr>
      <vt:lpstr>VN vs CSE</vt:lpstr>
      <vt:lpstr>VN vs CSE</vt:lpstr>
      <vt:lpstr>What about control flow?</vt:lpstr>
      <vt:lpstr>Example</vt:lpstr>
      <vt:lpstr>Example</vt:lpstr>
      <vt:lpstr>GVN: Global Value Numbering</vt:lpstr>
      <vt:lpstr> </vt:lpstr>
      <vt:lpstr>Partition-based GVN</vt:lpstr>
      <vt:lpstr>Partition-based GVN</vt:lpstr>
      <vt:lpstr>Partition-based GVN</vt:lpstr>
      <vt:lpstr>Partition-based GVN</vt:lpstr>
      <vt:lpstr>Partition-based GVN</vt:lpstr>
      <vt:lpstr>Partition-based GVN Algorithm</vt:lpstr>
      <vt:lpstr>Example</vt:lpstr>
      <vt:lpstr>Example</vt:lpstr>
      <vt:lpstr>Example</vt:lpstr>
      <vt:lpstr> </vt:lpstr>
      <vt:lpstr>Dominator-based GVN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Baojian Hua</dc:creator>
  <cp:lastModifiedBy>Microsoft Office User</cp:lastModifiedBy>
  <cp:revision>3342</cp:revision>
  <cp:lastPrinted>1601-01-01T00:00:00Z</cp:lastPrinted>
  <dcterms:created xsi:type="dcterms:W3CDTF">1601-01-01T00:00:00Z</dcterms:created>
  <dcterms:modified xsi:type="dcterms:W3CDTF">2024-03-14T02:54:12Z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