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359" r:id="rId5"/>
    <p:sldId id="362" r:id="rId7"/>
    <p:sldId id="364" r:id="rId8"/>
    <p:sldId id="395" r:id="rId9"/>
    <p:sldId id="393" r:id="rId10"/>
    <p:sldId id="394" r:id="rId11"/>
    <p:sldId id="396" r:id="rId12"/>
    <p:sldId id="365" r:id="rId13"/>
    <p:sldId id="281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9" r:id="rId24"/>
    <p:sldId id="380" r:id="rId25"/>
    <p:sldId id="381" r:id="rId26"/>
    <p:sldId id="360" r:id="rId27"/>
    <p:sldId id="382" r:id="rId28"/>
    <p:sldId id="401" r:id="rId29"/>
    <p:sldId id="383" r:id="rId30"/>
    <p:sldId id="402" r:id="rId31"/>
    <p:sldId id="384" r:id="rId32"/>
    <p:sldId id="386" r:id="rId33"/>
    <p:sldId id="387" r:id="rId34"/>
    <p:sldId id="325" r:id="rId35"/>
    <p:sldId id="32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02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Pure Simply Typed Lambda-Calculus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972185"/>
            <a:ext cx="921004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topic2: Simple Extension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chap11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Base Types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1223645"/>
            <a:ext cx="9041130" cy="2175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190" y="3867150"/>
            <a:ext cx="6429375" cy="1986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A：无解释的类型抽象符号，将类型的论域抽象化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x:A. x    &lt;fun&gt;: A -&gt; A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x:B. x    &lt;fun&gt;: B -&gt; B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The Unit Type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212850"/>
            <a:ext cx="8570595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6615" y="5181600"/>
            <a:ext cx="8685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t1;t2   ==   (lambda x:Unit.t2)t1  where x∉FV(t2)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 Sequencing and Wildcards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2084705"/>
            <a:ext cx="8150225" cy="297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 Ascription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247140"/>
            <a:ext cx="9756140" cy="3818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065" y="5553075"/>
            <a:ext cx="434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类型标注可用于实现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“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抽象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机制。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 Let Binding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308735"/>
            <a:ext cx="9381490" cy="3162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805" y="5000625"/>
            <a:ext cx="66979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syntax sugar</a:t>
            </a:r>
            <a:r>
              <a:rPr lang="zh-CN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de-sugar: 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let x=t1 in t2  ==  (lambda x:T1.t2)t1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 Pairs</a:t>
            </a:r>
            <a:r>
              <a:rPr lang="zh-CN" altLang="en-US" sz="2400" dirty="0"/>
              <a:t>二元组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913130"/>
            <a:ext cx="8380730" cy="560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 Tuples</a:t>
            </a:r>
            <a:r>
              <a:rPr lang="zh-CN" altLang="en-US" sz="2400" dirty="0"/>
              <a:t>扩展：</a:t>
            </a:r>
            <a:r>
              <a:rPr lang="en-US" altLang="zh-CN" sz="2400" dirty="0"/>
              <a:t>n</a:t>
            </a:r>
            <a:r>
              <a:rPr lang="zh-CN" altLang="en-US" sz="2400" dirty="0"/>
              <a:t>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252220"/>
            <a:ext cx="9173210" cy="494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8 Records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177290"/>
            <a:ext cx="9542780" cy="506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114681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Review</a:t>
            </a:r>
            <a:endParaRPr lang="en-US" altLang="zh-CN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5375" y="2268855"/>
            <a:ext cx="9464675" cy="2743835"/>
          </a:xfrm>
        </p:spPr>
        <p:txBody>
          <a:bodyPr>
            <a:noAutofit/>
          </a:bodyPr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1.</a:t>
            </a:r>
            <a:r>
              <a:rPr lang="en-US" altLang="zh-CN" sz="2400" b="1"/>
              <a:t> </a:t>
            </a:r>
            <a:r>
              <a:rPr lang="en-US" altLang="zh-CN" sz="2400"/>
              <a:t>simple types</a:t>
            </a:r>
            <a:r>
              <a:rPr lang="en-US" altLang="zh-CN" sz="2400" b="1"/>
              <a:t>	</a:t>
            </a:r>
            <a:endParaRPr lang="en-US" altLang="zh-CN" sz="2400" b="1"/>
          </a:p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2.</a:t>
            </a:r>
            <a:r>
              <a:rPr lang="en-US" sz="2400" b="1"/>
              <a:t> </a:t>
            </a:r>
            <a:r>
              <a:rPr lang="en-US" sz="2400"/>
              <a:t>simple extensions</a:t>
            </a:r>
            <a:endParaRPr lang="en-US" sz="2400" b="1"/>
          </a:p>
          <a:p>
            <a:pPr marL="0" lvl="0" indent="0">
              <a:lnSpc>
                <a:spcPct val="180000"/>
              </a:lnSpc>
              <a:buFont typeface="Arial" panose="02080604020202020204" pitchFamily="34" charset="0"/>
              <a:buNone/>
            </a:pPr>
            <a:r>
              <a:rPr lang="en-US" altLang="zh-CN" sz="2800" b="1"/>
              <a:t>topic 3.</a:t>
            </a:r>
            <a:r>
              <a:rPr lang="en-US" sz="2400" b="1"/>
              <a:t> </a:t>
            </a:r>
            <a:r>
              <a:rPr lang="en-US" sz="2400"/>
              <a:t>reference</a:t>
            </a:r>
            <a:r>
              <a:rPr lang="en-US" sz="2400" b="1"/>
              <a:t> &amp;</a:t>
            </a:r>
            <a:r>
              <a:rPr lang="en-US" sz="2400"/>
              <a:t> exception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9 Sums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843915"/>
            <a:ext cx="7842885" cy="589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10 Variants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963295"/>
            <a:ext cx="953389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11 Recursion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419860"/>
            <a:ext cx="9068435" cy="401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12 Lists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672" b="2623"/>
          <a:stretch>
            <a:fillRect/>
          </a:stretch>
        </p:blipFill>
        <p:spPr>
          <a:xfrm>
            <a:off x="3035300" y="474980"/>
            <a:ext cx="6736080" cy="590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topic3: Reference &amp; Exception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chap13,14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785" y="0"/>
            <a:ext cx="6777990" cy="680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stores &amp; typings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1609725"/>
            <a:ext cx="4972050" cy="424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386330"/>
            <a:ext cx="5179695" cy="2456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370" y="5991225"/>
            <a:ext cx="576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</a:t>
            </a:r>
            <a:r>
              <a:rPr lang="en-US" altLang="zh-CN"/>
              <a:t>μ</a:t>
            </a:r>
            <a:r>
              <a:rPr lang="zh-CN" altLang="en-US"/>
              <a:t>：保存元素的值</a:t>
            </a:r>
            <a:r>
              <a:rPr lang="en-US" altLang="zh-CN"/>
              <a:t>v</a:t>
            </a:r>
            <a:r>
              <a:rPr lang="zh-CN" altLang="en-US"/>
              <a:t>。</a:t>
            </a:r>
            <a:r>
              <a:rPr lang="en-US" altLang="zh-CN"/>
              <a:t>    </a:t>
            </a:r>
            <a:r>
              <a:rPr lang="zh-CN" altLang="en-US"/>
              <a:t>内存</a:t>
            </a:r>
            <a:r>
              <a:rPr lang="en-US" altLang="zh-CN"/>
              <a:t>Σ</a:t>
            </a:r>
            <a:r>
              <a:rPr lang="zh-CN" altLang="en-US"/>
              <a:t>：保存元素的类型</a:t>
            </a:r>
            <a:r>
              <a:rPr lang="en-US" altLang="zh-CN"/>
              <a:t>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Reference(continued)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421130"/>
            <a:ext cx="9820910" cy="447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306320" y="923925"/>
            <a:ext cx="63341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000" b="1"/>
              <a:t>1.To handle exceptional cases gracefully</a:t>
            </a:r>
            <a:r>
              <a:rPr lang="zh-CN" altLang="en-US" sz="2000" b="1"/>
              <a:t>；</a:t>
            </a:r>
            <a:endParaRPr lang="zh-CN" altLang="en-US" sz="2000" b="1"/>
          </a:p>
          <a:p>
            <a:pPr marL="800100" lvl="1" indent="-342900">
              <a:lnSpc>
                <a:spcPct val="160000"/>
              </a:lnSpc>
              <a:buFont typeface="Arial" panose="02080604020202020204" pitchFamily="34" charset="0"/>
              <a:buChar char="•"/>
            </a:pPr>
            <a:r>
              <a:rPr lang="en-US" altLang="zh-CN" sz="2000"/>
              <a:t>divided by 0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80604020202020204" pitchFamily="34" charset="0"/>
              <a:buChar char="•"/>
            </a:pPr>
            <a:r>
              <a:rPr lang="en-US" altLang="zh-CN" sz="2000"/>
              <a:t>array out of bound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80604020202020204" pitchFamily="34" charset="0"/>
              <a:buChar char="•"/>
            </a:pPr>
            <a:r>
              <a:rPr lang="en-US" altLang="zh-CN" sz="2000"/>
              <a:t>out memory</a:t>
            </a:r>
            <a:r>
              <a:rPr lang="zh-CN" altLang="en-US" sz="2000"/>
              <a:t>；</a:t>
            </a:r>
            <a:endParaRPr lang="zh-CN" altLang="en-US" sz="2000"/>
          </a:p>
          <a:p>
            <a:pPr marL="342900" indent="-342900">
              <a:lnSpc>
                <a:spcPct val="160000"/>
              </a:lnSpc>
            </a:pPr>
            <a:r>
              <a:rPr lang="en-US" altLang="zh-CN" sz="2000" b="1"/>
              <a:t>2.Global “jump” from callees to callers.</a:t>
            </a:r>
            <a:endParaRPr lang="en-US" altLang="zh-CN" sz="2000" b="1"/>
          </a:p>
          <a:p>
            <a:pPr>
              <a:lnSpc>
                <a:spcPct val="160000"/>
              </a:lnSpc>
            </a:pPr>
            <a:r>
              <a:rPr lang="en-US" altLang="zh-CN" sz="2000"/>
              <a:t>	func_a{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func_b;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func_c </a:t>
            </a:r>
            <a:r>
              <a:rPr lang="en-US" altLang="zh-CN" sz="2000"/>
              <a:t> --&gt;  throw </a:t>
            </a:r>
            <a:r>
              <a:rPr lang="en-US" altLang="zh-CN" sz="2000" b="1">
                <a:solidFill>
                  <a:srgbClr val="FF0000"/>
                </a:solidFill>
              </a:rPr>
              <a:t>error ! 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008380"/>
            <a:ext cx="7973695" cy="2999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270" y="4371975"/>
            <a:ext cx="4697730" cy="166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一点说明：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作为函数</a:t>
            </a:r>
            <a:r>
              <a:rPr lang="en-US" altLang="zh-CN"/>
              <a:t>/</a:t>
            </a:r>
            <a:r>
              <a:rPr lang="zh-CN" altLang="en-US"/>
              <a:t>参数的求值结果均为</a:t>
            </a:r>
            <a:r>
              <a:rPr lang="en-US" altLang="zh-CN"/>
              <a:t>error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可以是任意类型的。</a:t>
            </a:r>
            <a:r>
              <a:rPr lang="en-US" altLang="zh-CN"/>
              <a:t>                   ---&gt;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4352290"/>
            <a:ext cx="3325495" cy="172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topic1: Simple Types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chap8,9,10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2.2 Handling Exceptions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066165"/>
            <a:ext cx="8334375" cy="3350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270" y="4533900"/>
            <a:ext cx="5208905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求值规则：</a:t>
            </a:r>
            <a:r>
              <a:rPr lang="en-US" altLang="zh-CN" b="1"/>
              <a:t>  try t1 with t2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能够进一步求值，则求</a:t>
            </a:r>
            <a:r>
              <a:rPr lang="en-US" altLang="zh-CN" sz="1600"/>
              <a:t>t1    (E-Try)</a:t>
            </a:r>
            <a:r>
              <a:rPr lang="zh-CN" altLang="en-US" sz="1600"/>
              <a:t>；</a:t>
            </a:r>
            <a:endParaRPr lang="en-US" altLang="zh-CN" sz="1600"/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能正确求值</a:t>
            </a:r>
            <a:r>
              <a:rPr lang="en-US" altLang="zh-CN" sz="1600"/>
              <a:t>v1</a:t>
            </a:r>
            <a:r>
              <a:rPr lang="zh-CN" altLang="en-US" sz="1600"/>
              <a:t>，则表达式返回</a:t>
            </a:r>
            <a:r>
              <a:rPr lang="en-US" altLang="zh-CN" sz="1600"/>
              <a:t>v1</a:t>
            </a:r>
            <a:r>
              <a:rPr lang="zh-CN" altLang="en-US" sz="1600"/>
              <a:t>，结束；</a:t>
            </a:r>
            <a:endParaRPr lang="zh-CN" altLang="en-US" sz="1600"/>
          </a:p>
          <a:p>
            <a:pPr marL="285750" indent="-285750">
              <a:lnSpc>
                <a:spcPct val="190000"/>
              </a:lnSpc>
              <a:buFont typeface="Arial" panose="0208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求值为</a:t>
            </a:r>
            <a:r>
              <a:rPr lang="en-US" altLang="zh-CN" sz="1600"/>
              <a:t>error</a:t>
            </a:r>
            <a:r>
              <a:rPr lang="zh-CN" altLang="en-US" sz="1600"/>
              <a:t>，则求</a:t>
            </a:r>
            <a:r>
              <a:rPr lang="en-US" altLang="zh-CN" sz="1600"/>
              <a:t>t2          (E-TryError)</a:t>
            </a:r>
            <a:r>
              <a:rPr lang="zh-CN" altLang="en-US" sz="1600"/>
              <a:t>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2.3 Exceptions Carrying Values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948055"/>
            <a:ext cx="95250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0" y="76136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6480" y="1694815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8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8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zh-CN" altLang="en-GB" sz="213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en-GB" altLang="zh-CN" sz="2130" dirty="0"/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Untyped Arithmetic Expressions recall...</a:t>
            </a:r>
            <a:endParaRPr lang="en-US" altLang="zh-CN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055" y="1017905"/>
            <a:ext cx="9279890" cy="541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Typed Arithmetic Expressions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680" y="786130"/>
            <a:ext cx="8423275" cy="587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Exercise: p94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895" y="2490470"/>
            <a:ext cx="8538210" cy="187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为何引入类型系统？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66570" y="1438275"/>
            <a:ext cx="9148445" cy="5988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可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通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前期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过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对类型的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静态分析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和检查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，判断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一个项（表达式）是否正确，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减少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进一步对项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计算的步骤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eg: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 t : succ(3) -&gt; 4 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succ(0) -&gt; 1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succ(true) : succ(Bool) -&gt; </a:t>
            </a:r>
            <a:r>
              <a:rPr lang="en-US" altLang="zh-CN" sz="2400" spc="150" dirty="0">
                <a:solidFill>
                  <a:srgbClr val="FF0000"/>
                </a:solidFill>
                <a:uFillTx/>
              </a:rPr>
              <a:t>error, stuck!</a:t>
            </a:r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Rule </a:t>
            </a:r>
            <a:r>
              <a:rPr lang="zh-CN" altLang="en-US" sz="2400" b="1" spc="150" dirty="0">
                <a:solidFill>
                  <a:schemeClr val="tx1"/>
                </a:solidFill>
                <a:uFillTx/>
              </a:rPr>
              <a:t>：</a:t>
            </a:r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 succ t : Nat -&gt; Nat</a:t>
            </a:r>
            <a:endParaRPr lang="en-US" altLang="zh-CN" sz="2400" b="1" spc="150" dirty="0">
              <a:solidFill>
                <a:schemeClr val="tx1"/>
              </a:solidFill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" y="21336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类型系统的安全性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2095" y="970280"/>
            <a:ext cx="9147175" cy="5020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Safety = Progress + Preservation</a:t>
            </a:r>
            <a:endParaRPr lang="en-US" sz="24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progress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不会阻塞（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要么是一个值，要么可继续求值）。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preservation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在经过一步求值后获得的结果也是良类型的。</a:t>
            </a:r>
            <a:endParaRPr lang="en-US" altLang="zh-CN" sz="1200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Term :    t1  -&gt;  t2  -&gt;  t3  -&gt;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	       :         :         :      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                             T1      T2       T3     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在当前的类型系统下，T1 == T2 == T3...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Function Types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98930" y="1024255"/>
            <a:ext cx="8994775" cy="5271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 ::=   			types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Bool		type of booleans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T -&gt; T		type of functions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右结合性：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T1-&gt;T2-&gt;T3 == T1-&gt;(T2-&gt;T3)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9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eg: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lambda x:bool. x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		:	  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  Bool   Nat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(lambda x:bool. x): Bool -&gt; Bool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690,&quot;width&quot;:783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演示</Application>
  <PresentationFormat>宽屏</PresentationFormat>
  <Paragraphs>155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Nimbus Roman No9 L</vt:lpstr>
      <vt:lpstr>Wingdings</vt:lpstr>
      <vt:lpstr>3270 Condensed</vt:lpstr>
      <vt:lpstr>Courier New</vt:lpstr>
      <vt:lpstr>DejaVu Sans</vt:lpstr>
      <vt:lpstr>微软雅黑</vt:lpstr>
      <vt:lpstr>Droid Sans Fallback</vt:lpstr>
      <vt:lpstr>宋体</vt:lpstr>
      <vt:lpstr>Arial Unicode MS</vt:lpstr>
      <vt:lpstr>Calibri</vt:lpstr>
      <vt:lpstr>Office 主题​​</vt:lpstr>
      <vt:lpstr>Principles of Programming Languages  Spring 2022</vt:lpstr>
      <vt:lpstr>Review</vt:lpstr>
      <vt:lpstr>topic1: Simple Types</vt:lpstr>
      <vt:lpstr>1 Untyped Arithmetic Expressions recall...</vt:lpstr>
      <vt:lpstr>Typed Arithmetic Expressions</vt:lpstr>
      <vt:lpstr>Exercise: p94</vt:lpstr>
      <vt:lpstr>为何引入类型系统？</vt:lpstr>
      <vt:lpstr>类型系统的安全性</vt:lpstr>
      <vt:lpstr>2 Function Types</vt:lpstr>
      <vt:lpstr>Pure Simply Typed Lambda-Calculus</vt:lpstr>
      <vt:lpstr>topic2: Simple Extension</vt:lpstr>
      <vt:lpstr>1 Base Types</vt:lpstr>
      <vt:lpstr>2 The Unit Type</vt:lpstr>
      <vt:lpstr>3 Sequencing and Wildcards</vt:lpstr>
      <vt:lpstr>4 Ascription</vt:lpstr>
      <vt:lpstr>5 Let Binding</vt:lpstr>
      <vt:lpstr>6 Pairs二元组</vt:lpstr>
      <vt:lpstr>7 Tuples扩展：n元组</vt:lpstr>
      <vt:lpstr>8 Records</vt:lpstr>
      <vt:lpstr>9 Sums</vt:lpstr>
      <vt:lpstr>10 Variants</vt:lpstr>
      <vt:lpstr>11 Recursion</vt:lpstr>
      <vt:lpstr>12 Lists</vt:lpstr>
      <vt:lpstr>topic3: Reference &amp; Exception</vt:lpstr>
      <vt:lpstr>1 Reference</vt:lpstr>
      <vt:lpstr>1 stores &amp; typings</vt:lpstr>
      <vt:lpstr>1 Reference(continued)</vt:lpstr>
      <vt:lpstr>2 Exceptions</vt:lpstr>
      <vt:lpstr>2 Exceptions</vt:lpstr>
      <vt:lpstr>2.2 Handling Exceptions</vt:lpstr>
      <vt:lpstr>2.3 Exceptions Carrying Values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MasakiKeigo</cp:lastModifiedBy>
  <cp:revision>361</cp:revision>
  <dcterms:created xsi:type="dcterms:W3CDTF">2022-04-18T06:51:46Z</dcterms:created>
  <dcterms:modified xsi:type="dcterms:W3CDTF">2022-04-18T06:51:46Z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  <property fmtid="{D5CDD505-2E9C-101B-9397-08002B2CF9AE}" pid="3" name="ICV">
    <vt:lpwstr>62BF7E9BFA264DDB863F796812DDBB19</vt:lpwstr>
  </property>
</Properties>
</file>