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282" r:id="rId3"/>
    <p:sldId id="284" r:id="rId4"/>
    <p:sldId id="280" r:id="rId5"/>
    <p:sldId id="285" r:id="rId6"/>
    <p:sldId id="283" r:id="rId7"/>
    <p:sldId id="286" r:id="rId8"/>
    <p:sldId id="287" r:id="rId9"/>
    <p:sldId id="281" r:id="rId10"/>
    <p:sldId id="290" r:id="rId11"/>
    <p:sldId id="289" r:id="rId12"/>
    <p:sldId id="291" r:id="rId13"/>
    <p:sldId id="294" r:id="rId14"/>
    <p:sldId id="292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1" r:id="rId28"/>
    <p:sldId id="308" r:id="rId29"/>
    <p:sldId id="320" r:id="rId30"/>
    <p:sldId id="309" r:id="rId31"/>
    <p:sldId id="314" r:id="rId32"/>
    <p:sldId id="315" r:id="rId33"/>
    <p:sldId id="312" r:id="rId34"/>
    <p:sldId id="311" r:id="rId35"/>
    <p:sldId id="316" r:id="rId36"/>
    <p:sldId id="317" r:id="rId37"/>
    <p:sldId id="323" r:id="rId38"/>
    <p:sldId id="319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62090-C1D0-4DB4-81CA-41B73BB09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7109E6-6250-4A63-8306-57AE1624A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E0D7F84-2D3F-4C23-99B5-3562CF46C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78D29BF-2D4A-4569-A30E-DC3912B8B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9DB1575-0E88-4483-9FE4-C277319D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6875374-8879-4547-AE41-57948FD704E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EB58931-C875-4BA2-BFEC-30203841E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0C64C51-48FA-421A-9A16-A97F85B2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6E70EE2-EA3C-4DB9-A286-4E9698F6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A285B4C-6911-4305-9A07-5B1114DC8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EAA92EE-27F8-4120-8293-A8EE3564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A3D0A7A8-4214-4A6B-BA5F-B99CBD9A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8347565-1405-43C0-8120-4F0BF2D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06A5841-46E2-4F63-9738-C29017CA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83E6C9D-394C-4678-A8C5-7B02D1301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062CF0D-B103-4064-9719-0E2FAC286F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A527F16-0458-4D09-A6D5-505C30C27D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CBBA5F6-59C3-45C0-A84F-E55A2FCB8E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28975F72-95AC-45D6-9395-543EA55DB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1AA13D9-1A13-4A14-B10B-13422CDCB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EB3A52-F5FF-4591-B6E0-D44C9BF56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8141-808C-4608-BCF8-0BE11BC0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579C4-15C1-4979-B344-57478B6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0C31-D887-4D18-B0B7-7ADE8AE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8231-4EDF-429B-9BD8-BEA71FC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A4DD-A147-4266-B362-84CE4BE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63D4C-4D74-4FF4-8325-80FE59E39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E3ACCA-BA8D-4FB5-B0AD-86E61248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8B55A-4FD6-466A-9EDA-EB8098746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124A-0C1D-48BA-BA06-1F8512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42-C121-4B30-81D4-83E71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985A-FAFD-418A-A5A7-A81F78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88F5-4EEB-4612-B375-EC3A0FEE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B62-7446-4968-8CC4-309D08F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CF01-4E12-414B-A6BD-CB79C1F8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91E-B10D-4D4F-8034-F2CCC59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BCE4E-9026-49DE-920E-5B92514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38BD-0D78-4389-A6EA-F2DDE07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A580-FD62-4BD9-AA7A-D324B53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5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D809-DB48-4D60-B75A-02BE77A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B74B8-D3B6-4633-B8F2-7A4E19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DFA3-4D80-4278-BD8A-4ADA917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31637-FCB2-4601-A8FA-2AA49B6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387-7824-46CE-9F94-A0D3592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BCD3-8A21-4782-9394-099D84771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3F17-8B20-445D-919B-EC1A1B4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3C48-2072-4DA8-8189-35E30B97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DE950-385E-460E-80A9-C9EB957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0224D-8D24-475C-91C8-FB1E3EB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EBA9-6163-408F-BDC6-06B856F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D3D7-4A89-4528-B5A2-EB55029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5142-49ED-4AD1-9A50-2D5D7F51C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5E5E-7925-494F-9315-EA2A1129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5B320-C237-4A88-A855-D77C398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65D-ADC1-46F1-BC5A-A108335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443E-9A43-46B5-A2DF-5E6044D2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4557A-62CC-4E79-B604-B3DC1D8F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3D73D-948D-4EA5-8116-A42B335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AC6A6-42CF-4FF3-9096-D96A985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9EEF5-FD99-4DC8-B5FC-1896E2B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5D45-8D8D-4A03-9656-7ACB0DDEB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7F6B-197B-4A7B-9B0E-28A552B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A24DE-08A1-455C-BE68-01E44C57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F35A9-CFB8-41BA-A8AC-DB3D254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C1312-1816-4030-82BE-5730309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D04-D449-4245-AE51-5F4191923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6540-24FB-423D-B861-CBD5818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8D84E-0566-43D5-B3C9-0096AF5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E6929-825F-44D1-BEA0-9253EFBD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875D-7B99-49CC-9145-F7E7B6C97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A62B-5EA4-42C1-9903-5BCF2ED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DFBE-E6A0-4BDE-B1F8-40F76C3F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05B2-433C-4575-B8F3-D1AB60CF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B8C05-39AB-4CF4-AFED-75D6322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0A41-5B27-46B3-8955-F909F9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A253-813D-4B4D-9A61-C136F92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9DE6-DBB8-4369-976C-3261B4DD8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D9FC-3BDD-429A-9085-0BB654E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A2C68-9FE7-47FF-B8B3-47D8B8FD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FDABB-C771-4ED2-8615-363908A4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A1E01-DC14-4A0E-8DC5-7A423B4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82A2-A5B5-4B9E-A387-162332A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9627-6347-4D9E-9948-36FBEC0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8291-3D9A-464A-960A-635F8C4B8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A4FC52-202C-497E-AA1D-74214B7AD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9A6EB2-516C-40DA-A638-00799D8F6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B914CB4-A8CD-4B30-84C3-1587891AFB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FA42566-C9E7-4E44-8F62-066F01C065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146650F-6EAF-4F21-A46D-3557DCD4EE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D45FBC-9E9C-4538-8445-72692A006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3AB246-29C0-48B2-8B2B-A52FF73E6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AD27F6D-AA65-4E2B-8E78-CF702EFC3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A8ECF6-85C3-4D04-8079-7851E43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DA060CE-88C8-4E0F-95A9-F14EB77FC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8D042F-9B6C-4BBC-BF89-C4862EE762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11868F1-4D09-4ECC-B798-E4B61BCD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433DC-C317-407C-ACE2-352BBEF6E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E47F83-9F94-49A4-BA31-920FAF9B9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536BB-8F8C-4C41-8029-47A968584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45F5F0-F158-4298-A89F-66B8E2DC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38FFFAA-C790-443F-AA61-8E7AABB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 (a=3, b=5);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E73C48F4-E06D-4A83-8DDE-E24F988E62A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1961F267-D8DC-4290-A42A-1704D7FB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D2756CD2-C8C0-45C6-97B8-31417208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3FA519DA-549C-4A1E-B665-C4BFC34F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x==5</a:t>
              </a: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B648D056-8E7F-4C26-AFC0-E57C3EB9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y==3</a:t>
              </a:r>
            </a:p>
          </p:txBody>
        </p:sp>
        <p:cxnSp>
          <p:nvCxnSpPr>
            <p:cNvPr id="112649" name="AutoShape 9">
              <a:extLst>
                <a:ext uri="{FF2B5EF4-FFF2-40B4-BE49-F238E27FC236}">
                  <a16:creationId xmlns:a16="http://schemas.microsoft.com/office/drawing/2014/main" id="{1458224B-B86B-4987-BBE7-1AC13EBCF144}"/>
                </a:ext>
              </a:extLst>
            </p:cNvPr>
            <p:cNvCxnSpPr>
              <a:cxnSpLocks noChangeShapeType="1"/>
              <a:stCxn id="112645" idx="0"/>
              <a:endCxn id="112647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50" name="AutoShape 10">
              <a:extLst>
                <a:ext uri="{FF2B5EF4-FFF2-40B4-BE49-F238E27FC236}">
                  <a16:creationId xmlns:a16="http://schemas.microsoft.com/office/drawing/2014/main" id="{91F91DD6-8457-4D58-9AB5-75399DBF9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BCAC06-364E-49AC-9066-4266A6AA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674A585-70BC-452C-90E2-D9EE56AA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 (&amp;a, &amp;b);</a:t>
            </a:r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D8B174DC-C12E-45AB-B279-75326E2F67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970006EF-00B6-4727-8C81-BB8A836F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848285A9-7471-4139-ADF5-0C26195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457656C8-7101-4107-AA3C-BC1A745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743B5C8A-4692-44D8-8695-EDE0E75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1627" name="AutoShape 11">
              <a:extLst>
                <a:ext uri="{FF2B5EF4-FFF2-40B4-BE49-F238E27FC236}">
                  <a16:creationId xmlns:a16="http://schemas.microsoft.com/office/drawing/2014/main" id="{1A56E3A3-6BEE-46F6-8822-52E233CFBA20}"/>
                </a:ext>
              </a:extLst>
            </p:cNvPr>
            <p:cNvCxnSpPr>
              <a:cxnSpLocks noChangeShapeType="1"/>
              <a:stCxn id="111623" idx="2"/>
              <a:endCxn id="111621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28" name="AutoShape 12">
              <a:extLst>
                <a:ext uri="{FF2B5EF4-FFF2-40B4-BE49-F238E27FC236}">
                  <a16:creationId xmlns:a16="http://schemas.microsoft.com/office/drawing/2014/main" id="{4220D7BA-86A0-4199-AB13-9D48D24B835A}"/>
                </a:ext>
              </a:extLst>
            </p:cNvPr>
            <p:cNvCxnSpPr>
              <a:cxnSpLocks noChangeShapeType="1"/>
              <a:stCxn id="111624" idx="2"/>
              <a:endCxn id="111622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A058137-239A-44D0-BC2E-A6CE39C6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8D9BCF-2828-4B7D-90F5-11BE935DD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 (&amp;a, &amp;b);</a:t>
            </a:r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DBBDE495-60F0-4F28-B20D-6C101101838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9B66C3E5-395D-4BE8-BC7B-0F0E3B0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a==5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4A69E110-C768-4737-8B56-331E76E4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b==3</a:t>
              </a:r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CA3EE69C-1D64-4059-B255-7A70F74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B86063B3-26DE-47A4-82E6-5ABA8CB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3672" name="AutoShape 8">
              <a:extLst>
                <a:ext uri="{FF2B5EF4-FFF2-40B4-BE49-F238E27FC236}">
                  <a16:creationId xmlns:a16="http://schemas.microsoft.com/office/drawing/2014/main" id="{73E80486-BEAE-4825-B477-75423D2EF747}"/>
                </a:ext>
              </a:extLst>
            </p:cNvPr>
            <p:cNvCxnSpPr>
              <a:cxnSpLocks noChangeShapeType="1"/>
              <a:stCxn id="113670" idx="2"/>
              <a:endCxn id="113668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73" name="AutoShape 9">
              <a:extLst>
                <a:ext uri="{FF2B5EF4-FFF2-40B4-BE49-F238E27FC236}">
                  <a16:creationId xmlns:a16="http://schemas.microsoft.com/office/drawing/2014/main" id="{4A5908FB-11C0-48F1-9A02-08F8B5E77E3D}"/>
                </a:ext>
              </a:extLst>
            </p:cNvPr>
            <p:cNvCxnSpPr>
              <a:cxnSpLocks noChangeShapeType="1"/>
              <a:stCxn id="113671" idx="2"/>
              <a:endCxn id="113669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93312-825C-4D10-AE9D-B2ACBD05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8F9A2A-84ED-402B-9635-1CA12300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summary, pointer arguments make it possible:</a:t>
            </a:r>
          </a:p>
          <a:p>
            <a:pPr lvl="1"/>
            <a:r>
              <a:rPr lang="en-US" altLang="zh-CN"/>
              <a:t>to access data in the caller</a:t>
            </a:r>
          </a:p>
          <a:p>
            <a:pPr lvl="1"/>
            <a:r>
              <a:rPr lang="en-US" altLang="zh-CN"/>
              <a:t>to change values of arguments</a:t>
            </a:r>
          </a:p>
          <a:p>
            <a:pPr lvl="1"/>
            <a:r>
              <a:rPr lang="en-US" altLang="zh-CN"/>
              <a:t>to return values implicitly</a:t>
            </a:r>
          </a:p>
          <a:p>
            <a:pPr lvl="2"/>
            <a:r>
              <a:rPr lang="en-US" altLang="zh-CN"/>
              <a:t>See next slide for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5083FD-E43E-446F-A373-B72041E1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E0D1BDC-0276-4342-9B85-05E4470CF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implicit returned values: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sum (int x, int y, int *result){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*result = x 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 (3, 4, &amp;s);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everywhere in system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34A13-9733-409B-9DB2-72A265A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27A1F-4F45-4C37-A670-75DD1EC8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7A58F28-7DA3-484D-B016-EB839CCF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2B8E262-1973-41C4-A926-21323BF5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93488AF-493B-4BE1-AB9E-9AD8EBD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B68C55A7-7078-4827-80A9-2D7D238C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413AD1F1-0004-48B0-BB47-EA9093E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7C54508C-B865-463B-9767-6A2D4982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02901D0B-1FFD-4CB5-89AD-00A432FF6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Text Box 11">
            <a:extLst>
              <a:ext uri="{FF2B5EF4-FFF2-40B4-BE49-F238E27FC236}">
                <a16:creationId xmlns:a16="http://schemas.microsoft.com/office/drawing/2014/main" id="{AA22ECCF-BDC8-4FFD-BE47-71923894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00A87A11-1F8E-4A19-A143-23436AEC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438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333104BA-4F41-4E39-97B5-0F389616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9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3EF67755-C970-4E48-B551-01C2DF76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6F42B628-5A9C-402A-9966-B2B19535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ED9F507A-10A2-4841-9E19-E81F6D2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1284F7-D289-48FF-B6D5-96E6C301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78EC8E7-922D-4C1F-A8CD-AFE9DE528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assignments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take the same effect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E3230DC5-2B3F-4ABE-ABD2-CF3E56A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70EB0A8-CEBA-4E2F-BB90-D4DEE737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9A038F39-B98B-443B-8D9E-79A2DFBE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2207DE3-ADD0-4E0C-8CF0-2C66E161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6CABF491-AA9E-44BD-80D9-52244673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CE50FA3D-0EFB-4DAE-BA50-86BE64D9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CA7B5EA9-59C8-41C6-A5B6-19271AB714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2120FD7-6589-4C5F-A9B1-263081D2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699D88AF-2591-41CB-9127-81B18261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944EC618-8881-42FA-820A-16DF0742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04AA14FF-DAC1-4A7E-8866-6599168B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B62C492D-F767-4FB3-AF71-ED67B383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297566E1-4E9B-497B-B3D5-3F336E6F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60246A-79E9-4860-BA8B-B8FD6162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08357D-0F3C-4622-A8A7-0DC3AAD5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could also do arithmetic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operations on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*(p+1) = 77;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that the compiler automatically moves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pointer p to an appropriate location.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BE62077-8E53-477C-8463-849DB0D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C3F7F144-012A-4DB8-95BF-D938B5D2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0D4E39A-6AB5-495D-9261-04E0FD59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695A10EB-5D21-4438-8FB5-41AA63F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86B462E-0A7B-4B71-9724-2074491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53A325FA-36C8-4582-9734-BE28EB9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0842" name="Line 10">
            <a:extLst>
              <a:ext uri="{FF2B5EF4-FFF2-40B4-BE49-F238E27FC236}">
                <a16:creationId xmlns:a16="http://schemas.microsoft.com/office/drawing/2014/main" id="{C57EA378-9889-4E12-B424-0BC3FC42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9BD35FB-9D63-4A67-96B9-C726916A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68373AFF-584B-479B-8A50-48FA5C7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BDFFF4A0-6F8A-470D-A16A-1F40D44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077086B-FCD7-4E04-98FF-5246E0B4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17211139-D147-4A6F-B947-3606C612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4FEF60B-6858-459F-B0C4-6BE0B763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2CF7DA-5415-42CA-84A0-DF66132B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BC0254C-E041-4294-9E17-39983066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By definition, the value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variable a equals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a’s first element. So the above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is equivalent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However, a is not changeable, this is illegal: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6329ECD-E903-49BA-B85A-1AC0B8D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DEF7D6B-AD5A-4DE6-BF51-6B40CD63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8B5DCCB5-F542-4BE9-9211-F67751C9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EC59F0CA-4208-4192-84A0-8822B7F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AED3C30-91B7-4F31-8EE3-54950ED4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20E62C8B-40C8-4762-867C-416781B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79ED3234-2DB3-46CC-8421-349F7DA1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CB8889C5-B449-454E-A987-812F47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A0FCB8D-59D2-43B1-A8B6-EDCB3497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3CFB432A-8124-4444-8D2C-0FC2F164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E59A3C06-D862-414F-952D-F7516216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DE8C7402-1EE1-4722-96B2-C0D4BB2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78C181FD-E156-458D-8FF6-C8E5EBB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385AA8-7E5F-4B5D-A74B-7314A98A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Function Arguments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DE4BA0-2654-4500-8031-100A7877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as function argument is essentially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to the first element of the array.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a[]){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also be written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*a)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FED498F-7FC8-4A81-89D9-92B1A6C9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453AC69-82DE-489E-B416-3451B9BE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Think the memory as a big array</a:t>
            </a:r>
          </a:p>
          <a:p>
            <a:pPr lvl="1"/>
            <a:r>
              <a:rPr lang="en-US" altLang="zh-CN"/>
              <a:t>With each slot a distinct address</a:t>
            </a:r>
          </a:p>
          <a:p>
            <a:pPr lvl="1"/>
            <a:r>
              <a:rPr lang="en-US" altLang="zh-CN"/>
              <a:t>In these slides, 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use pseudo-address</a:t>
            </a:r>
          </a:p>
          <a:p>
            <a:r>
              <a:rPr lang="en-US" altLang="zh-CN"/>
              <a:t>A pointer is a variable that contains a memory address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E6E345A-C505-450E-908C-C1642ED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A5EECDA-9E62-4005-BA31-773CEFBE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EF3C16-4238-4C4C-8858-44D53968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8E0136F-E996-4AA3-AFC6-2822F05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978BAE52-3E14-4DAC-A874-788F5A8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F83B59D8-A04C-47CF-A6E1-6ECF32B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310CB31E-6D53-421F-A0EE-1FB527F5E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5EB8D8-568C-4A7F-8663-24402161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9526E74-89AF-42CB-A61E-C84A1F73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DF5C9404-9B3F-49D6-B68B-1D5848C6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422429F-6D29-4E4C-A12F-19F35A6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0174C45-057E-4458-8832-3DE95FAC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42E2BB-7F55-4477-9F9A-F86E1745D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Arithmetic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2C5E2D-0F0C-4E0D-9694-939ADA0B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forms of address arithmetic: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+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substraction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– 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228D601-7CCB-47D3-9479-F64E5B28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Pointers and Functions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D8E1E2-72A5-44C9-B513-CB8EA0A9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a string s is a sequence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terminated with a null char \0.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storage it occupies is one more than the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in the string. So,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“hello, world”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will occupy 12 bytes, rather than 11.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string s passed as argument to a function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the address of the first element of s.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(“hello, world\n”);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roughly reads: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 = “hello, world\n”;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468506-8048-402A-9DB1-62C9632E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86537B-A4E6-4B92-82AA-E0DE15A50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copy from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latin typeface="Courier New" panose="02070309020205020404" pitchFamily="49" charset="0"/>
              </a:rPr>
              <a:t> to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dst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recall the relationship between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and 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1BBC7F9-32E9-45F5-A520-AF000391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29A6BF-FDA0-40D7-8FBD-367C167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pointer-based version: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169B594-B7F7-4CAA-8448-D06DDA54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100A545-A5CB-4026-8530-11E893E0C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even: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 =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DC6BF1E-6F59-4CA6-8068-BC0897E4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6E1657-5552-4E62-99A4-85818755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array could contain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*(a[10]);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is an array containing 10 pointers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integers. And we may write a summation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func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sum += *(a[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EE6929-CB52-4872-A788-F4A4F027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8294C81-99D1-4F80-A2C2-2AB735EB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Arrays to string: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*(a[10]);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print function printing all strings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(“%s\n”,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prototype of main function: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 is the numbers of command arguments,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including the name of the executable, with 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arguments (an array of pointers to string)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stored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A82AD6-4952-4C52-89D7-3673CFCB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248956-472F-474E-8AFD-14F52E43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[%d]=%s\n”,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this program,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run it (on Linux):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$./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a.out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hello world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(on Windows):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c:\a.exe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7082BC-ADDA-491D-B57E-2115AC3D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Functions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10C9C07-BB3D-4166-8E72-262B2D7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Besides for calling, in essence, a C function could be: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assigned to other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stored in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returned from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But could not nest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Though some compilers support this feature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 the following slides,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how to do all these really cool things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Essential to understand OO languages, say C++ or Java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And functional languages, say ML or F#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970BB5-D626-4D29-8FE7-3FD5A0C5B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Function in Memory?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42456E0-BE74-490B-A70B-267DF8DD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essentially 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Roughly as right:</a:t>
            </a:r>
          </a:p>
        </p:txBody>
      </p: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3F3332FC-6572-4BF7-BC13-FE69F79DCD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048000" cy="1920875"/>
            <a:chOff x="3456" y="1728"/>
            <a:chExt cx="1920" cy="1210"/>
          </a:xfrm>
        </p:grpSpPr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7936A350-823D-4790-9AED-97693619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4389" name="Rectangle 5">
              <a:extLst>
                <a:ext uri="{FF2B5EF4-FFF2-40B4-BE49-F238E27FC236}">
                  <a16:creationId xmlns:a16="http://schemas.microsoft.com/office/drawing/2014/main" id="{51BB2A0A-4C9C-422D-BA6D-A2BF42BB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C848144C-16C8-4853-82A4-DDD8374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A1B1140-56D0-497E-94C8-823A412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6FAE71CB-03A2-43F6-B628-AC19360B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3" name="Text Box 9">
              <a:extLst>
                <a:ext uri="{FF2B5EF4-FFF2-40B4-BE49-F238E27FC236}">
                  <a16:creationId xmlns:a16="http://schemas.microsoft.com/office/drawing/2014/main" id="{820BF863-59EB-4D58-AA26-7E70B54F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60BB9A01-E6D4-4EE4-8085-C6018927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E172E770-D531-45D6-8B8E-FA970F02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D7BBF628-B804-4437-AD1B-06F3F91D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924F82AB-4F2E-4E8D-860E-F567F66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A5BFD51C-A8FD-46A1-9A30-5CF33828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3C0FCB-EB07-4AE6-A81E-35025DDE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EF955EB-EA54-448A-AF40-D8D9DE954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B3DAC74-94DB-416F-AE2F-3AD4E2D0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CB9458C-7F0E-4285-B2D1-9595D007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3BE4CCC-0D10-499C-A5A4-AA5222B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E5251AE5-3848-451F-A7A9-17B5875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09971D0-F441-4952-B116-D217AE68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50670E-17E8-456A-BD89-71AFDDF2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EBF1293B-0482-4F69-84F0-433F58DE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2EE16A7E-C39E-4085-9AB6-A6A8B455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E268A8C2-FF8C-4F89-B5CA-4B4DE35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FCC5D8F1-58C1-4E10-A79F-002763DD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C1FC26-FA9F-403F-8100-52EF9860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Declaration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7DF3B5C-37F6-4AE8-B2C8-8292E62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Syntax for Function variable declaration: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 (*name)(type1,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Or, much simpler: :-)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type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 again: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like to discuss “typedef” in next slide,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now, I’ll make use of the raw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2E661A2-7401-4DFA-A676-CACBBD9E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Assignment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181379F-DD10-483F-8644-95101E27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B16BB106-8274-4574-BF05-BD170C8903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72520529-9806-4B49-BB88-58C15867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213F9453-C06D-4C5C-87EB-7BEAF2C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6CD26844-C2DD-4F35-958E-45B6091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400CC41E-C685-4B8D-8B29-AB2B9E76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75F7E01A-3317-4230-A9A4-0BAC64D1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50" name="Text Box 10">
              <a:extLst>
                <a:ext uri="{FF2B5EF4-FFF2-40B4-BE49-F238E27FC236}">
                  <a16:creationId xmlns:a16="http://schemas.microsoft.com/office/drawing/2014/main" id="{5251E495-65F9-4D34-AE83-E464AE4A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38251" name="Text Box 11">
              <a:extLst>
                <a:ext uri="{FF2B5EF4-FFF2-40B4-BE49-F238E27FC236}">
                  <a16:creationId xmlns:a16="http://schemas.microsoft.com/office/drawing/2014/main" id="{21776B60-035E-4905-A8E0-9E9254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CE37E707-2222-4E25-9E13-4EBF4E84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7E55650C-44D9-4D17-8EA1-9DDB90BB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38254" name="Text Box 14">
              <a:extLst>
                <a:ext uri="{FF2B5EF4-FFF2-40B4-BE49-F238E27FC236}">
                  <a16:creationId xmlns:a16="http://schemas.microsoft.com/office/drawing/2014/main" id="{5DDE5ED7-C57F-47A1-9412-59D51C62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38255" name="Text Box 15">
              <a:extLst>
                <a:ext uri="{FF2B5EF4-FFF2-40B4-BE49-F238E27FC236}">
                  <a16:creationId xmlns:a16="http://schemas.microsoft.com/office/drawing/2014/main" id="{1A50D150-3558-4532-962C-78ED1834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894045EB-08BC-4174-9033-EDAC32A46C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06DBF087-611C-4637-883A-572CA68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f1</a:t>
              </a: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B6251947-C5C9-47DD-A88C-4F758662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B952B32F-6999-4943-80D0-284CA817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f2</a:t>
            </a:r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9409EBDF-3BD3-4AE8-9179-C4185171D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229AC5-9D83-4E64-8E77-F6F06937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Call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26EA944-07CD-436D-A370-E665BC5B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sum;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 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(*f)(7, 8); </a:t>
            </a:r>
            <a:r>
              <a:rPr lang="en-US" altLang="zh-CN" sz="2000" b="1" dirty="0">
                <a:latin typeface="Courier New" panose="02070309020205020404" pitchFamily="49" charset="0"/>
              </a:rPr>
              <a:t>// another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C90E12-F9C9-482A-834D-9984184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41A274A-DD5A-4180-9A29-CEB283E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cook a “higher order” functions: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sameple</a:t>
            </a:r>
            <a:r>
              <a:rPr lang="en-US" altLang="zh-CN" sz="2000" b="1" dirty="0">
                <a:latin typeface="Courier New" panose="02070309020205020404" pitchFamily="49" charset="0"/>
              </a:rPr>
              <a:t> definition of “high”: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x, y);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F90AB5B-2CDA-4D64-82EE-C7DF5ACC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C75AABB-D9A5-4D43-9361-5416DF08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First, I cook some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I may call function “hf” with: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sum);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D2BFE7E-C358-4B77-BD43-5EF75D52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Return Values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4925BB7-D7D2-4813-9013-DD4EF18F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Functions can return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(*f(int))(int,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 kind))(int,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CADA3C-EDC6-4629-B4DE-59EDCE40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Stored in Data Structures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8832DE-A03E-4F92-A02B-4F11ABF0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 = mult;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A[2]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A[1](8,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92FA8A-B808-4F51-8268-AC08CAF3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Beyond</a:t>
            </a:r>
            <a:br>
              <a:rPr lang="en-US" altLang="zh-CN"/>
            </a:br>
            <a:r>
              <a:rPr lang="en-US" altLang="zh-CN"/>
              <a:t>(Note: This is NOT C)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5607E41-CF6C-464A-A03A-FBDFB835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Nested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(*foo (int x))(int,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local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bar(int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local+y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bar;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3)(4);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Why C does not support this feature?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EAD79C-F422-4E3A-9023-05CD576DF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4E46365-72BE-4A2D-AC73-B63F32CB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 pointers make functions first-class:</a:t>
            </a:r>
          </a:p>
          <a:p>
            <a:pPr lvl="1"/>
            <a:r>
              <a:rPr lang="en-US" altLang="zh-CN" sz="2400"/>
              <a:t>assignment</a:t>
            </a:r>
          </a:p>
          <a:p>
            <a:pPr lvl="1"/>
            <a:r>
              <a:rPr lang="en-US" altLang="zh-CN" sz="2400"/>
              <a:t>passed as arguments, returned as results</a:t>
            </a:r>
          </a:p>
          <a:p>
            <a:pPr lvl="1"/>
            <a:r>
              <a:rPr lang="en-US" altLang="zh-CN" sz="2400"/>
              <a:t>stored in data structures</a:t>
            </a:r>
          </a:p>
          <a:p>
            <a:r>
              <a:rPr lang="en-US" altLang="zh-CN" sz="2800"/>
              <a:t>This mechanism make it possible to implement call back or dynamic code dispatch</a:t>
            </a:r>
          </a:p>
          <a:p>
            <a:pPr lvl="1"/>
            <a:r>
              <a:rPr lang="en-US" altLang="zh-CN" sz="2400"/>
              <a:t>think objects and methods in C++/Java/C#</a:t>
            </a:r>
          </a:p>
          <a:p>
            <a:pPr lvl="1"/>
            <a:r>
              <a:rPr lang="en-US" altLang="zh-CN" sz="2400"/>
              <a:t>more on this topic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DDB6E3-B071-4FBF-9669-097BA622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0116F3B-EA42-4D30-B0A4-F5FBD7CF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91D3C53-0710-4D0A-9E88-B29BA82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54589421-5482-447C-9D29-B0BB5667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8F940142-A2E3-492D-80AC-3A8C3AC3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66B6B13-BA19-4BF0-9DC0-94C25CFC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BF0CEAC8-13D5-45F1-B0DE-FC72C625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F147BF13-4023-4336-9447-D8AF620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p=???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E6D8240-83C1-482F-A803-8C967916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610182A2-5C50-4694-A5A7-0CDA479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84400A-8343-47F2-8BC2-66FFB5B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3DD98E66-A301-4B3A-AC01-C6FB5E7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0F92916-0D23-4126-B4B3-D71B793B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50978EE-1103-4FC3-8364-D33173D27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120C6D-D0E4-4D15-8209-BF0F965C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points to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could we write this?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(int *)1000;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089764F-993D-4B71-8F82-40ED01C1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49273381-9549-411E-A030-793DA89A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697630BB-053E-40BB-BE20-1D6EF51F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09F40A7-E084-4387-B06D-DEE8EAA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2A6B68D4-B9A5-4113-B36E-714E8C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44511451-BE86-46F1-87BC-7C295EDB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6C128BA4-0A6F-4FCE-92D3-08EF20B40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0B253BD-2BB1-461D-906A-B59B882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0DD2E090-ACC3-48EA-B1D7-5B42782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04715EEA-B5DF-4E25-B28A-4CE1B5B9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ADCA845A-F081-44CC-8F3E-3265480D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62174A80-91D9-4733-AB78-834C59CD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F4A89-C4FF-484F-84E6-7C808B8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7071F6-96CF-4045-AB84-92619558F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symbol * has another meaning as dereference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zh-CN" sz="2000" b="1">
                <a:latin typeface="Courier New" panose="02070309020205020404" pitchFamily="49" charset="0"/>
              </a:rPr>
              <a:t>  // p’s value is junk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*p takes the value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memory slot p points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 = *p;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37E412-4CFC-424A-BA1C-E350AFD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289EE6F-18D7-46A2-A250-773B9A9E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922FE09-ED25-4993-9774-F7C827D9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74AF504-A858-4785-ABD8-4F031709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DE643FF9-670B-41B4-9B01-2C7435B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6AF02DD-A2E0-4599-B19A-0E7CACD4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35947B5D-7A3F-41AA-9852-C1AD24EB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A29779E2-BB24-4BCB-955E-6F5FAB03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F273014D-95D5-4A22-8F01-0E39B834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7527EE5A-D606-4201-A7EB-FEBBE202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80E5A9E-946E-4466-B7AC-9A9D356F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64B7DC99-0A5B-4C12-95FF-B5E63F41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40309AF-F9F5-44BC-8EB5-F3572B5D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E18B53-1225-4724-B237-1F2D40E1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here, *p and x denotes the same memory slot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try this: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++(*p);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D8E0B4-7D1F-442B-9A71-22AF6737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x=99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0EC2B902-AF91-443F-B4B9-B83C34B6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8A662DF7-8D0C-40B7-9DFD-340D070E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E73C1417-E4F9-4AB9-88F2-ECD9B382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D06584FF-7C7A-494D-9991-C72485EB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AB95BD5-B8DF-472F-B7BD-6763815B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1E68FCD-4480-44AC-8424-FEC79AE60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DDEC413D-64BE-46BD-9852-3BC9DCA7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B5A1CB6A-72A6-4A40-8839-8CA505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6E4AF823-5D03-4657-8A83-D0B68C4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4DACA7C4-F4C7-4EC3-8BBF-F4F3BD4F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6D228D14-4455-48F9-B625-DFBFC68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5C57F0D-7EA9-42CA-A501-771A863E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Assignment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C28534-07AC-4CA1-9ECC-12F42BED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are just ordinary variables,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they could also be used in 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*p, *q, *r;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 = q + 1;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F5F66DA-D086-48DD-91C8-E38F1A4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A0CC3217-7E64-4F6D-BB97-C4389467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AF29B4B-C1FD-4B2B-B00F-A26795A4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E901152-BB0F-4B27-8E02-A5EA99C6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793C5A41-E3B2-4075-AD19-689CB9E7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AC9CC77E-8E3C-41C3-B2C6-E03D9C7E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49B6B198-04FF-4D16-89FB-EC0CFB831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66249CC5-CE34-4514-82AB-A4839D8F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1429376-6BFF-41F6-9236-C897456A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4CA7534D-813B-4E7A-B67A-AF9A6F44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C096166D-EF6F-4EF5-9511-D36F582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C4423BAA-6273-4735-B567-33AE3B2E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B6BE6BAA-64C3-42AB-80FD-E1C5308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q=1000</a:t>
            </a:r>
          </a:p>
        </p:txBody>
      </p:sp>
      <p:sp>
        <p:nvSpPr>
          <p:cNvPr id="109585" name="Line 17">
            <a:extLst>
              <a:ext uri="{FF2B5EF4-FFF2-40B4-BE49-F238E27FC236}">
                <a16:creationId xmlns:a16="http://schemas.microsoft.com/office/drawing/2014/main" id="{E40E3E13-25F9-4676-A70F-38727A8F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BF1C7ED-21F3-45EF-B3A4-F0FEF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r=1004</a:t>
            </a: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298E7FC8-96DF-4652-B950-91F7FF7D5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  <p:bldP spid="109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6B30D-B735-416A-8C4B-D8F3D2D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C613DC-8F7B-4AC9-9AB4-8E8F2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 (a=3, b=5);</a:t>
            </a:r>
          </a:p>
        </p:txBody>
      </p: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98424064-DA8C-4600-817C-EA4BCE8B18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E58FFA89-3DB1-4343-B523-4214E3E5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45D83116-3663-48FA-99F4-BC711792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5F7B4EB7-B62F-42FA-9132-68507D2D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EEC8EFFB-235B-4CB2-9E6A-B5BA5B23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y==5</a:t>
              </a:r>
            </a:p>
          </p:txBody>
        </p:sp>
        <p:cxnSp>
          <p:nvCxnSpPr>
            <p:cNvPr id="101384" name="AutoShape 8">
              <a:extLst>
                <a:ext uri="{FF2B5EF4-FFF2-40B4-BE49-F238E27FC236}">
                  <a16:creationId xmlns:a16="http://schemas.microsoft.com/office/drawing/2014/main" id="{9E34F85B-D8E9-4726-888E-CF16944FD53B}"/>
                </a:ext>
              </a:extLst>
            </p:cNvPr>
            <p:cNvCxnSpPr>
              <a:cxnSpLocks noChangeShapeType="1"/>
              <a:stCxn id="101380" idx="0"/>
              <a:endCxn id="101382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5" name="AutoShape 9">
              <a:extLst>
                <a:ext uri="{FF2B5EF4-FFF2-40B4-BE49-F238E27FC236}">
                  <a16:creationId xmlns:a16="http://schemas.microsoft.com/office/drawing/2014/main" id="{7EBAC46F-A17A-4B13-A281-A746DB89F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4439</TotalTime>
  <Words>2427</Words>
  <Application>Microsoft Office PowerPoint</Application>
  <PresentationFormat>全屏显示(4:3)</PresentationFormat>
  <Paragraphs>560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Tahoma</vt:lpstr>
      <vt:lpstr>Wingdings</vt:lpstr>
      <vt:lpstr>Blends</vt:lpstr>
      <vt:lpstr>Pointers and Arrays</vt:lpstr>
      <vt:lpstr>Pointers and Addresses</vt:lpstr>
      <vt:lpstr>Pointers and Addresses</vt:lpstr>
      <vt:lpstr>Pointers and Addresses</vt:lpstr>
      <vt:lpstr>Pointers and Addresses</vt:lpstr>
      <vt:lpstr>Dereference</vt:lpstr>
      <vt:lpstr>Dereference</vt:lpstr>
      <vt:lpstr>Pointer Assignment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Arrays</vt:lpstr>
      <vt:lpstr>Pointers and Arrays</vt:lpstr>
      <vt:lpstr>Pointers and Arrays</vt:lpstr>
      <vt:lpstr>Pointers and Arrays</vt:lpstr>
      <vt:lpstr>Arrays as Function Arguments</vt:lpstr>
      <vt:lpstr>Address Arithmetic</vt:lpstr>
      <vt:lpstr>Character Pointers and Functions</vt:lpstr>
      <vt:lpstr>String Copy</vt:lpstr>
      <vt:lpstr>String Copy</vt:lpstr>
      <vt:lpstr>String Copy</vt:lpstr>
      <vt:lpstr>Pointer Arrays; Pointers to Pointers </vt:lpstr>
      <vt:lpstr>Pointer Arrays; Pointers to Pointers </vt:lpstr>
      <vt:lpstr>Pointer Arrays; Pointers to Pointers </vt:lpstr>
      <vt:lpstr>Pointers to Functions </vt:lpstr>
      <vt:lpstr>What’s a Function in Memory?</vt:lpstr>
      <vt:lpstr>Function Variable Declaration</vt:lpstr>
      <vt:lpstr>Function Variable Assignment</vt:lpstr>
      <vt:lpstr>Function Variable Call</vt:lpstr>
      <vt:lpstr>Function as Arguments</vt:lpstr>
      <vt:lpstr>Function as Arguments</vt:lpstr>
      <vt:lpstr>Function as Return Values</vt:lpstr>
      <vt:lpstr>Functions Stored in Data Structures</vt:lpstr>
      <vt:lpstr>Function Pointer Beyond (Note: This is NOT 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subject>Baojian Hua</dc:subject>
  <dc:creator>admin</dc:creator>
  <cp:lastModifiedBy>admin</cp:lastModifiedBy>
  <cp:revision>1872</cp:revision>
  <cp:lastPrinted>1601-01-01T00:00:00Z</cp:lastPrinted>
  <dcterms:created xsi:type="dcterms:W3CDTF">1601-01-01T00:00:00Z</dcterms:created>
  <dcterms:modified xsi:type="dcterms:W3CDTF">2022-09-25T06:43:08Z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