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1"/>
  </p:handoutMasterIdLst>
  <p:sldIdLst>
    <p:sldId id="256" r:id="rId2"/>
    <p:sldId id="310" r:id="rId3"/>
    <p:sldId id="311" r:id="rId4"/>
    <p:sldId id="280" r:id="rId5"/>
    <p:sldId id="281" r:id="rId6"/>
    <p:sldId id="283" r:id="rId7"/>
    <p:sldId id="282" r:id="rId8"/>
    <p:sldId id="284" r:id="rId9"/>
    <p:sldId id="313" r:id="rId10"/>
    <p:sldId id="314" r:id="rId11"/>
    <p:sldId id="315" r:id="rId12"/>
    <p:sldId id="316" r:id="rId13"/>
    <p:sldId id="317" r:id="rId14"/>
    <p:sldId id="318" r:id="rId15"/>
    <p:sldId id="288" r:id="rId16"/>
    <p:sldId id="290" r:id="rId17"/>
    <p:sldId id="295" r:id="rId18"/>
    <p:sldId id="292" r:id="rId19"/>
    <p:sldId id="296" r:id="rId20"/>
    <p:sldId id="303" r:id="rId21"/>
    <p:sldId id="304" r:id="rId22"/>
    <p:sldId id="305" r:id="rId23"/>
    <p:sldId id="307" r:id="rId24"/>
    <p:sldId id="320" r:id="rId25"/>
    <p:sldId id="306" r:id="rId26"/>
    <p:sldId id="308" r:id="rId27"/>
    <p:sldId id="309" r:id="rId28"/>
    <p:sldId id="321" r:id="rId29"/>
    <p:sldId id="298" r:id="rId30"/>
    <p:sldId id="299" r:id="rId31"/>
    <p:sldId id="300" r:id="rId32"/>
    <p:sldId id="301" r:id="rId33"/>
    <p:sldId id="322" r:id="rId34"/>
    <p:sldId id="323" r:id="rId35"/>
    <p:sldId id="325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02" r:id="rId45"/>
    <p:sldId id="319" r:id="rId46"/>
    <p:sldId id="326" r:id="rId47"/>
    <p:sldId id="327" r:id="rId48"/>
    <p:sldId id="329" r:id="rId49"/>
    <p:sldId id="331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A72A7E-7E45-4ABB-9D38-22DF4DBBB8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7A00F5-CDDC-4389-BBD5-4DD0E8C7C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416E3A-BB5D-4A13-A638-E4C97C9F12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01C1F03-5C39-49FD-B7BD-C13D9E6971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6DA87D-7B7B-4DBD-98D8-C1B3FFC38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8D945A6-A118-4CED-86F1-FA7F53F53D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BA691C2-A1B9-4FF5-9C7F-EBAF25C02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C92D160-4025-4A9E-BF1C-2104C716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2731F50-E241-4612-92BB-9BCA95D0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C1CA38F-78AE-4ED4-AC27-5B2314CC7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F423C3-7245-4B4F-B3B9-1B3E17E5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F2F40E1-AEA8-4A3D-9E96-5B4BBB6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6285F72-4956-4A86-830E-206F936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1DEC93A-9452-481F-895C-5567D00A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95E5D8-33A6-4C9E-B0BB-6A3B66FAC7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58C59FD-46C3-4F45-825D-D888F898D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1A7CE3A-F18A-4504-9481-7E7F058E1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B61F670-C305-4B9C-8B0C-6E3B702A8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C813E62-13EA-4C34-99B0-5B0014CC0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4DD0C4C-84B8-4BA0-A87C-F4421B322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44DD29-EBCA-4FF1-B7D7-C2DAF3D67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6DC-F49E-4DC4-9C1A-1611F34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D3E4C-BA6B-40B9-8856-38B9E30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E7A1-9B98-4898-AC22-099BFF9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4401-BB12-4E94-A574-40DF052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D136-1D23-4782-9D8B-0929FBD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18F2-2F78-4AEA-A2AD-1872546BA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0F1C1-8820-4D74-B295-B6E2D131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33F07-E8A9-461E-BE6F-168CAD3D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E4A45-FFEB-4AC6-9F3A-F05DD4A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231C-66E9-4906-A033-C8F79B7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4153-7338-4E55-B1B0-53292DD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C0ECD-4225-417E-9872-3259907D9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AF4D-5C48-4CF2-8CCC-D37FA8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E65D-6ACF-484E-B207-E91799C8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478C-D480-43ED-BCD6-3041B21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AAC-82CB-4817-B0A7-01009E3A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A54-7140-449B-BFE3-76CE7326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5FF-4761-4431-AF00-C7219C984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1D62-88D2-4095-A1EA-65387221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D2DC-9967-43BC-A604-99649DF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B16D-6C79-43B7-B047-4D714EC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2A82-0C5F-4D2F-8122-7F5D42A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C04E-43CF-457A-8147-190F476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BFC7-21CB-4E9D-B8E9-7D76D9AF8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623C-B061-4D1F-9F68-CF39421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225-075B-4C5F-BBBC-7FB4478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EE0E-5292-4D83-8201-7D36BD5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92D89-E50A-4827-BF0B-3934E5B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8678-1718-47D1-AD67-1EEC33A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A98F0-E71A-4701-BAB7-432B0AA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6FEB-89D7-48D0-A20C-3AD378BAF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4C0FB-3C5E-4375-B9EA-F265E3E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56506-DFC1-4A37-830E-1D407E4D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AD18C-3D42-4C69-B3EA-0202312C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7EF0-1545-48ED-A966-0F76FBB4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D9B6B-1188-4366-ACE2-A75A0C89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5EA1-1188-41C0-AE7E-76E4CCB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43990-67CA-4735-A0B7-F38A7B1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9972-8170-439A-AF28-4AF8FE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927B-CCAA-46D6-8933-0479C54BB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451D-2496-45AD-97A2-9F6DD0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6A1D5-9D0B-4E3B-8086-DD4BEEF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F9C91-5EA2-48A6-B016-8D5F95E2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DC9D0-CEF6-4E61-81DE-CEEA3B2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C8B03-D5F6-4FD6-B04B-331750E7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F35EB-D486-4BCC-9C94-B6924F5A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91CA9-E484-4352-8FD2-6C4650B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DA879-6771-4C70-A409-3CA3D11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34DA-BBA3-47F9-8C8D-7BE2E9E64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6E01-2DA1-4142-A222-1C20327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229E-830E-4E3E-80E5-04052959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198A-AB5A-4F1E-AAB9-AE1FC59F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3949-E31B-469A-A312-9AF3151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B901-403C-4798-94A7-6293074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6DF4B-396A-48CB-94EB-8B24104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69B1E-5332-4468-B1A1-6B2F8DA3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AC33-DD31-4C1B-9CB6-6D941FD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46DB6-E5E5-425B-8CB4-12D60A44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C566-6DF3-45A2-BA3B-9B8377F4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4B412-9BCF-45C0-B796-573ED72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EA8F4-147E-488A-BA5A-8075CD2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84033-B9C6-4250-BDFB-86558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2DF7-617F-411C-9252-68C39A2ED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F13255-A47B-4E33-9D68-E69E2555F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1DF42-C8E3-487D-92F8-6B464B9DF6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C48104-CC14-4EEE-9A84-51385B8F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777647-6405-45AA-A37E-7EEDD4F50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F2570D-1F2B-465A-B999-822FA22A52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D282841-E286-41D2-A05D-61339B50D1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ECAE876-5F73-4BC9-81B5-758157F7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BDDAA6-7BE0-4FE7-B090-02416812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C80023-4322-4A30-85B9-BA3309B9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ADB8794-FDF4-45D4-8DD4-531B2DD55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C14C936-D220-42AF-8DC6-FB34E3B3E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71D1ECC-B25A-4F36-9876-B56A065CC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58028-EBFB-4E92-A66A-29B5314D1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B3566F-3695-4B0F-A24D-C80E7F531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5956E3-36AA-4BE9-8236-15375C0375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5CB733C-A09B-4EE2-88B6-C3464559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AC65B36-97B0-4223-992B-997164E3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5FE6F309-0A26-42BD-BB7E-9AC532CF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CE9C5223-5AF2-4521-A649-CB6ED1B1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00B91A52-F173-4F7D-A540-9AC7DF1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A3F4D9F3-D99D-473F-AA67-46ACDA6F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8491" name="Freeform 11">
            <a:extLst>
              <a:ext uri="{FF2B5EF4-FFF2-40B4-BE49-F238E27FC236}">
                <a16:creationId xmlns:a16="http://schemas.microsoft.com/office/drawing/2014/main" id="{6E375E67-A457-4F8E-9AEE-35AC188C284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Freeform 12">
            <a:extLst>
              <a:ext uri="{FF2B5EF4-FFF2-40B4-BE49-F238E27FC236}">
                <a16:creationId xmlns:a16="http://schemas.microsoft.com/office/drawing/2014/main" id="{C05FCFFE-7950-446B-ABDC-A4728FF1DE5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9CD92DFA-4E05-4357-91CB-400A32221E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8494" name="Rectangle 14">
              <a:extLst>
                <a:ext uri="{FF2B5EF4-FFF2-40B4-BE49-F238E27FC236}">
                  <a16:creationId xmlns:a16="http://schemas.microsoft.com/office/drawing/2014/main" id="{EF211919-04FA-4AC2-80D3-8C574519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8495" name="Rectangle 15">
              <a:extLst>
                <a:ext uri="{FF2B5EF4-FFF2-40B4-BE49-F238E27FC236}">
                  <a16:creationId xmlns:a16="http://schemas.microsoft.com/office/drawing/2014/main" id="{D00AC1F5-57AB-4315-999E-86ACE738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22A4FB-45D2-4FE6-9220-6A689FAF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01B867-5A4C-445B-854E-A3831BCFB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A4A4F6E3-16BC-405C-9B51-AEF3838869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9509" name="Rectangle 5">
              <a:extLst>
                <a:ext uri="{FF2B5EF4-FFF2-40B4-BE49-F238E27FC236}">
                  <a16:creationId xmlns:a16="http://schemas.microsoft.com/office/drawing/2014/main" id="{BBAC5DA7-16B5-47B9-B3D0-C4783F09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E7CA799B-AC89-404C-B71D-7251AD1D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722C590C-D798-43D5-8A93-C8A06344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E84304B-51AC-4BC6-8E5D-13C1B796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BD764F5D-DB54-4B1D-A534-3E2530F9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FD9E285-070D-4ED5-8400-F2B343C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9515" name="Freeform 11">
            <a:extLst>
              <a:ext uri="{FF2B5EF4-FFF2-40B4-BE49-F238E27FC236}">
                <a16:creationId xmlns:a16="http://schemas.microsoft.com/office/drawing/2014/main" id="{877DEB90-05AF-4792-9452-7B67DA14B4A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B2788804-515B-45D1-8789-AE1987F83F5F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E3DD72E-89C2-4791-A0BF-D9F47D9F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284CDEE-D3C9-4E5E-BC82-BA30124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D29A7228-8E31-4007-A513-8DEAA3189B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99A21951-1924-4F3A-8C90-1FFE2628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918C2D67-3631-4DBE-AD49-81267B3D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F1AB8A97-5A4C-42A9-AE67-2C4B32F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1F9928E0-A128-425B-A9FB-93AF5668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FF5ADAD6-21EE-4B5F-AAC7-6F9C660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3A9CCE2D-C883-4D84-97BC-AA869D98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0539" name="Freeform 11">
            <a:extLst>
              <a:ext uri="{FF2B5EF4-FFF2-40B4-BE49-F238E27FC236}">
                <a16:creationId xmlns:a16="http://schemas.microsoft.com/office/drawing/2014/main" id="{324DFCF0-49A8-4DAF-A73D-D9C17615F09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Freeform 12">
            <a:extLst>
              <a:ext uri="{FF2B5EF4-FFF2-40B4-BE49-F238E27FC236}">
                <a16:creationId xmlns:a16="http://schemas.microsoft.com/office/drawing/2014/main" id="{2938A332-97D1-454C-9FD3-0FD0726AFDB8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C2A82A6-F388-4C97-9BDF-411C7EC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16D147F-830B-46EB-B083-028E7618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A7B5BADF-5A26-42CE-8AF1-03BC54AAD48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636D9BAB-3765-4C55-91A1-E90C97A6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B70B2348-CDEB-44EB-BC38-455B48F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665AAEB-BF15-491C-B7A4-CA08DB6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1FF0714-43EE-4C38-A718-8B56634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AFD1A7D-4F26-4F6D-8A55-FB2C0415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5F2DA0F9-1661-4583-9CC7-B0007ED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1563" name="Freeform 11">
            <a:extLst>
              <a:ext uri="{FF2B5EF4-FFF2-40B4-BE49-F238E27FC236}">
                <a16:creationId xmlns:a16="http://schemas.microsoft.com/office/drawing/2014/main" id="{EA9A1CA7-6875-453C-9E45-1AABCAE907E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Freeform 12">
            <a:extLst>
              <a:ext uri="{FF2B5EF4-FFF2-40B4-BE49-F238E27FC236}">
                <a16:creationId xmlns:a16="http://schemas.microsoft.com/office/drawing/2014/main" id="{15F2C09F-E092-4CEB-A6F2-2910E5109A1D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4B3682CA-BBE1-4AFE-9405-C75B485295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E137FC6C-8210-478A-8F5E-B3FC049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2D2EA36-E42F-49F0-A0E3-2C189AC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69" name="Freeform 17">
            <a:extLst>
              <a:ext uri="{FF2B5EF4-FFF2-40B4-BE49-F238E27FC236}">
                <a16:creationId xmlns:a16="http://schemas.microsoft.com/office/drawing/2014/main" id="{1F4B6A9C-7C80-4A74-A140-5C355D147502}"/>
              </a:ext>
            </a:extLst>
          </p:cNvPr>
          <p:cNvSpPr>
            <a:spLocks/>
          </p:cNvSpPr>
          <p:nvPr/>
        </p:nvSpPr>
        <p:spPr bwMode="auto">
          <a:xfrm>
            <a:off x="5105400" y="4114800"/>
            <a:ext cx="533400" cy="533400"/>
          </a:xfrm>
          <a:custGeom>
            <a:avLst/>
            <a:gdLst>
              <a:gd name="T0" fmla="*/ 336 w 336"/>
              <a:gd name="T1" fmla="*/ 0 h 336"/>
              <a:gd name="T2" fmla="*/ 96 w 336"/>
              <a:gd name="T3" fmla="*/ 144 h 336"/>
              <a:gd name="T4" fmla="*/ 0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0"/>
                </a:moveTo>
                <a:cubicBezTo>
                  <a:pt x="244" y="44"/>
                  <a:pt x="152" y="88"/>
                  <a:pt x="96" y="144"/>
                </a:cubicBezTo>
                <a:cubicBezTo>
                  <a:pt x="40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8B0D0DE-DE66-4071-B18E-DD513DBB3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5F20B2F-8BFD-48F7-8F3B-EABC52A6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p =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create (3, 4);</a:t>
            </a:r>
          </a:p>
        </p:txBody>
      </p:sp>
      <p:grpSp>
        <p:nvGrpSpPr>
          <p:cNvPr id="152589" name="Group 13">
            <a:extLst>
              <a:ext uri="{FF2B5EF4-FFF2-40B4-BE49-F238E27FC236}">
                <a16:creationId xmlns:a16="http://schemas.microsoft.com/office/drawing/2014/main" id="{8E6B7F53-4CA7-4E5B-A67D-2754D10D6A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2590" name="Rectangle 14">
              <a:extLst>
                <a:ext uri="{FF2B5EF4-FFF2-40B4-BE49-F238E27FC236}">
                  <a16:creationId xmlns:a16="http://schemas.microsoft.com/office/drawing/2014/main" id="{04BA9242-16AC-49BB-9262-E173FCE6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2591" name="Rectangle 15">
              <a:extLst>
                <a:ext uri="{FF2B5EF4-FFF2-40B4-BE49-F238E27FC236}">
                  <a16:creationId xmlns:a16="http://schemas.microsoft.com/office/drawing/2014/main" id="{856F4615-41D7-4AF2-AFA6-E1ADD5FD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D265CF-8428-45C7-9C2B-E361242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2D6F0EB-22D3-4879-ACDB-21E3BA1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EF835C0-5060-40E8-84EC-88DFEFA7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7EA4A9A-1075-43E7-ABD1-145E558B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Functions Arguments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F3DF94-92D8-4A04-8EDB-61D9BA68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Like the structure return value, passing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structures to functions copy the whole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field-by-field (call-by-value):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mult2(struct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mult2(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initPt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Much like the previous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2816E313-1177-4D6D-BC07-E985F4A3B6F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86400"/>
            <a:ext cx="1066800" cy="1066800"/>
            <a:chOff x="4800" y="2256"/>
            <a:chExt cx="672" cy="672"/>
          </a:xfrm>
        </p:grpSpPr>
        <p:sp>
          <p:nvSpPr>
            <p:cNvPr id="119816" name="Rectangle 8">
              <a:extLst>
                <a:ext uri="{FF2B5EF4-FFF2-40B4-BE49-F238E27FC236}">
                  <a16:creationId xmlns:a16="http://schemas.microsoft.com/office/drawing/2014/main" id="{9BC774CB-D212-465C-8DB9-657AEAF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19817" name="Rectangle 9">
              <a:extLst>
                <a:ext uri="{FF2B5EF4-FFF2-40B4-BE49-F238E27FC236}">
                  <a16:creationId xmlns:a16="http://schemas.microsoft.com/office/drawing/2014/main" id="{65BE3B99-43AF-4B9F-BF58-61E92343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AEF2CC-8791-494F-A694-70DF7C06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178B719-4EB3-47C3-A32B-8CD04FD1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Structures returned from function and passed to functions are call-by-value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 a simple style of functional programming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result in elegant and easy-to-reason code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ideas from functional languages (lisp, ML, F#), but may also be useful in imperative and OO languages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 may be too inefficient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stupidly copy a big value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semantics inconsistent with array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Next,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discuss a more imperative style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Update in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1FF265A-CA03-498B-9687-3B6DA6CE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Structures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EE6CBF-4DE8-4AC4-84F9-38569085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to structures are just like pointers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any other kind of data: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*pt;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pt to be a pointer to a structure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ponit2d, which looks like: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reference x and y, we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(*pt).y;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a more concise shorthand: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pt-&gt;y;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E8F5B516-5E9F-4394-AEDC-6761714B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pt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E610CFC0-57E0-4E90-832C-5F55AA9E6612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91000"/>
            <a:ext cx="1066800" cy="1066800"/>
            <a:chOff x="4800" y="2256"/>
            <a:chExt cx="672" cy="672"/>
          </a:xfrm>
        </p:grpSpPr>
        <p:sp>
          <p:nvSpPr>
            <p:cNvPr id="126982" name="Rectangle 6">
              <a:extLst>
                <a:ext uri="{FF2B5EF4-FFF2-40B4-BE49-F238E27FC236}">
                  <a16:creationId xmlns:a16="http://schemas.microsoft.com/office/drawing/2014/main" id="{0BDFE41C-11AD-4066-9339-48363BAD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26983" name="Rectangle 7">
              <a:extLst>
                <a:ext uri="{FF2B5EF4-FFF2-40B4-BE49-F238E27FC236}">
                  <a16:creationId xmlns:a16="http://schemas.microsoft.com/office/drawing/2014/main" id="{B1AD56D0-93C5-400B-B8CA-F7536E6A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26985" name="Freeform 9">
            <a:extLst>
              <a:ext uri="{FF2B5EF4-FFF2-40B4-BE49-F238E27FC236}">
                <a16:creationId xmlns:a16="http://schemas.microsoft.com/office/drawing/2014/main" id="{D33182A6-FA58-4441-B490-B1C2914C32BC}"/>
              </a:ext>
            </a:extLst>
          </p:cNvPr>
          <p:cNvSpPr>
            <a:spLocks/>
          </p:cNvSpPr>
          <p:nvPr/>
        </p:nvSpPr>
        <p:spPr bwMode="auto">
          <a:xfrm>
            <a:off x="6858000" y="4419600"/>
            <a:ext cx="914400" cy="1295400"/>
          </a:xfrm>
          <a:custGeom>
            <a:avLst/>
            <a:gdLst>
              <a:gd name="T0" fmla="*/ 0 w 576"/>
              <a:gd name="T1" fmla="*/ 816 h 816"/>
              <a:gd name="T2" fmla="*/ 288 w 576"/>
              <a:gd name="T3" fmla="*/ 624 h 816"/>
              <a:gd name="T4" fmla="*/ 192 w 576"/>
              <a:gd name="T5" fmla="*/ 144 h 816"/>
              <a:gd name="T6" fmla="*/ 576 w 57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816">
                <a:moveTo>
                  <a:pt x="0" y="816"/>
                </a:moveTo>
                <a:cubicBezTo>
                  <a:pt x="128" y="776"/>
                  <a:pt x="256" y="736"/>
                  <a:pt x="288" y="624"/>
                </a:cubicBezTo>
                <a:cubicBezTo>
                  <a:pt x="320" y="512"/>
                  <a:pt x="144" y="248"/>
                  <a:pt x="192" y="144"/>
                </a:cubicBezTo>
                <a:cubicBezTo>
                  <a:pt x="240" y="40"/>
                  <a:pt x="512" y="2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F6DDC0B-DAA5-4F5D-997D-DC44DC15F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Pointers as Functions Arguments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5E1FE1-F1B5-4307-B70E-C8C89AC6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Address passing: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mult2(struct point2d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-&gt;x *= 2;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-&gt;y *=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call (no return value):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creat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mult2 (&amp;p);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DF9FBD-9DA5-4BBB-928C-00334C2F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Self-referential Structures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94AFF8-93ED-4A59-A6DF-FE4564BD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structures pointer mechanism,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write self-referential structures (structures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fields point to same type of structures):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F89C72C7-875D-4B3B-A576-F90ADAC4DF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57800"/>
            <a:ext cx="1066800" cy="1066800"/>
            <a:chOff x="4800" y="2256"/>
            <a:chExt cx="672" cy="672"/>
          </a:xfrm>
        </p:grpSpPr>
        <p:sp>
          <p:nvSpPr>
            <p:cNvPr id="128005" name="Rectangle 5">
              <a:extLst>
                <a:ext uri="{FF2B5EF4-FFF2-40B4-BE49-F238E27FC236}">
                  <a16:creationId xmlns:a16="http://schemas.microsoft.com/office/drawing/2014/main" id="{85DC9291-0795-40CA-9ACF-2823CB9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6" name="Rectangle 6">
              <a:extLst>
                <a:ext uri="{FF2B5EF4-FFF2-40B4-BE49-F238E27FC236}">
                  <a16:creationId xmlns:a16="http://schemas.microsoft.com/office/drawing/2014/main" id="{6336F2C4-F799-4E64-897F-FB71D308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FE14A3D8-2588-4D97-B31F-033EBF00B52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066800" cy="1066800"/>
            <a:chOff x="4800" y="2256"/>
            <a:chExt cx="672" cy="672"/>
          </a:xfrm>
        </p:grpSpPr>
        <p:sp>
          <p:nvSpPr>
            <p:cNvPr id="128008" name="Rectangle 8">
              <a:extLst>
                <a:ext uri="{FF2B5EF4-FFF2-40B4-BE49-F238E27FC236}">
                  <a16:creationId xmlns:a16="http://schemas.microsoft.com/office/drawing/2014/main" id="{83C600F9-F1F5-4134-8AD4-AA12B6EA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9" name="Rectangle 9">
              <a:extLst>
                <a:ext uri="{FF2B5EF4-FFF2-40B4-BE49-F238E27FC236}">
                  <a16:creationId xmlns:a16="http://schemas.microsoft.com/office/drawing/2014/main" id="{4D74BEA3-C07E-482C-8985-81729DE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9E8204D9-634A-4C84-AA5D-40516BD49B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257800"/>
            <a:ext cx="1066800" cy="1066800"/>
            <a:chOff x="4800" y="2256"/>
            <a:chExt cx="672" cy="672"/>
          </a:xfrm>
        </p:grpSpPr>
        <p:sp>
          <p:nvSpPr>
            <p:cNvPr id="128011" name="Rectangle 11">
              <a:extLst>
                <a:ext uri="{FF2B5EF4-FFF2-40B4-BE49-F238E27FC236}">
                  <a16:creationId xmlns:a16="http://schemas.microsoft.com/office/drawing/2014/main" id="{6C1E44EE-9267-488C-9D89-2794F84E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12" name="Rectangle 12">
              <a:extLst>
                <a:ext uri="{FF2B5EF4-FFF2-40B4-BE49-F238E27FC236}">
                  <a16:creationId xmlns:a16="http://schemas.microsoft.com/office/drawing/2014/main" id="{F2014A8A-22E9-470E-923F-9D4A2E8F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cxnSp>
        <p:nvCxnSpPr>
          <p:cNvPr id="128014" name="AutoShape 14">
            <a:extLst>
              <a:ext uri="{FF2B5EF4-FFF2-40B4-BE49-F238E27FC236}">
                <a16:creationId xmlns:a16="http://schemas.microsoft.com/office/drawing/2014/main" id="{EC272FE1-F9FA-458F-9A1C-E0E8A0EC48A4}"/>
              </a:ext>
            </a:extLst>
          </p:cNvPr>
          <p:cNvCxnSpPr>
            <a:cxnSpLocks noChangeShapeType="1"/>
            <a:stCxn id="128006" idx="3"/>
            <a:endCxn id="128008" idx="1"/>
          </p:cNvCxnSpPr>
          <p:nvPr/>
        </p:nvCxnSpPr>
        <p:spPr bwMode="auto">
          <a:xfrm flipV="1">
            <a:off x="3048000" y="55245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5" name="AutoShape 15">
            <a:extLst>
              <a:ext uri="{FF2B5EF4-FFF2-40B4-BE49-F238E27FC236}">
                <a16:creationId xmlns:a16="http://schemas.microsoft.com/office/drawing/2014/main" id="{43C6CF88-4D0B-4B49-AF14-DCFC48F8A6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5486400"/>
            <a:ext cx="914400" cy="533400"/>
          </a:xfrm>
          <a:prstGeom prst="curvedConnector3">
            <a:avLst>
              <a:gd name="adj1" fmla="val 484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6" name="AutoShape 16">
            <a:extLst>
              <a:ext uri="{FF2B5EF4-FFF2-40B4-BE49-F238E27FC236}">
                <a16:creationId xmlns:a16="http://schemas.microsoft.com/office/drawing/2014/main" id="{AF94CEAB-A570-42FB-94C5-952D1D3A5DAF}"/>
              </a:ext>
            </a:extLst>
          </p:cNvPr>
          <p:cNvCxnSpPr>
            <a:cxnSpLocks noChangeShapeType="1"/>
            <a:endCxn id="128011" idx="0"/>
          </p:cNvCxnSpPr>
          <p:nvPr/>
        </p:nvCxnSpPr>
        <p:spPr bwMode="auto">
          <a:xfrm rot="5400000" flipH="1">
            <a:off x="6362700" y="5372100"/>
            <a:ext cx="762000" cy="533400"/>
          </a:xfrm>
          <a:prstGeom prst="curvedConnector5">
            <a:avLst>
              <a:gd name="adj1" fmla="val 15000"/>
              <a:gd name="adj2" fmla="val -42856"/>
              <a:gd name="adj3" fmla="val 1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EEB1F0-7F8E-47CD-A4B3-7E037897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Structure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8ABEAB-17C9-4FBE-B60D-A7DAB879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 far,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two kinds of data:</a:t>
            </a:r>
          </a:p>
          <a:p>
            <a:pPr lvl="1"/>
            <a:r>
              <a:rPr lang="en-US" altLang="zh-CN"/>
              <a:t>Simple: char, int, long, double, etc.</a:t>
            </a:r>
          </a:p>
          <a:p>
            <a:pPr lvl="1"/>
            <a:r>
              <a:rPr lang="en-US" altLang="zh-CN"/>
              <a:t>Scalar: array, pointer, etc.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inconvenient in some applications:</a:t>
            </a:r>
          </a:p>
          <a:p>
            <a:pPr lvl="1"/>
            <a:r>
              <a:rPr lang="en-US" altLang="zh-CN"/>
              <a:t>See next slides for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B97A2DB-8F07-4795-8467-1CFE3BEFF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0D9167-3F3E-4C66-978D-A0F8D3CE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union</a:t>
            </a:r>
            <a:r>
              <a:rPr lang="en-US" altLang="zh-CN"/>
              <a:t> may hold (at different times) objects of different types and sizes</a:t>
            </a:r>
          </a:p>
          <a:p>
            <a:pPr lvl="1"/>
            <a:r>
              <a:rPr lang="en-US" altLang="zh-CN"/>
              <a:t>compilers take care of the space allocation, alignment, etc.</a:t>
            </a:r>
          </a:p>
          <a:p>
            <a:pPr lvl="1"/>
            <a:r>
              <a:rPr lang="en-US" altLang="zh-CN"/>
              <a:t>Unions provide a way to manipulate different kinds of data in a single area of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BE7E6EA-8A4B-41D8-BBF7-9C4F4923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6CECCC3-6CA7-4E4F-AF9B-58160BB4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476D5CFD-23FF-43E2-99DE-FD5C54F16D5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7221" name="Rectangle 5">
              <a:extLst>
                <a:ext uri="{FF2B5EF4-FFF2-40B4-BE49-F238E27FC236}">
                  <a16:creationId xmlns:a16="http://schemas.microsoft.com/office/drawing/2014/main" id="{9FF102C6-8F0C-43F1-BCC3-70E234FA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 a[0]</a:t>
              </a:r>
            </a:p>
          </p:txBody>
        </p:sp>
        <p:sp>
          <p:nvSpPr>
            <p:cNvPr id="137222" name="Rectangle 6">
              <a:extLst>
                <a:ext uri="{FF2B5EF4-FFF2-40B4-BE49-F238E27FC236}">
                  <a16:creationId xmlns:a16="http://schemas.microsoft.com/office/drawing/2014/main" id="{A86AEC9C-63CE-4F95-A365-1117E5ED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A1E3ED9-9041-46CE-88B2-A64CCF34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AB12C77-329C-450E-9D71-45105204A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99;  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== ???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8C551FF2-5A87-4E29-8548-C85383F711F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3D51CA2-DA31-4D19-8771-34F27AB4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FE815BB0-7182-4323-B463-C7D5ED24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BBED88-C768-4FDF-A0FD-0155CF69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67C53C-72EE-491E-8874-2D316A05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77;;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 = ???</a:t>
            </a:r>
          </a:p>
        </p:txBody>
      </p:sp>
      <p:grpSp>
        <p:nvGrpSpPr>
          <p:cNvPr id="140292" name="Group 4">
            <a:extLst>
              <a:ext uri="{FF2B5EF4-FFF2-40B4-BE49-F238E27FC236}">
                <a16:creationId xmlns:a16="http://schemas.microsoft.com/office/drawing/2014/main" id="{0B3461A3-846B-4459-86D1-87D17DB6C0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40293" name="Rectangle 5">
              <a:extLst>
                <a:ext uri="{FF2B5EF4-FFF2-40B4-BE49-F238E27FC236}">
                  <a16:creationId xmlns:a16="http://schemas.microsoft.com/office/drawing/2014/main" id="{A3F18F5B-7944-4B98-95D6-DD3A103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0294" name="Rectangle 6">
              <a:extLst>
                <a:ext uri="{FF2B5EF4-FFF2-40B4-BE49-F238E27FC236}">
                  <a16:creationId xmlns:a16="http://schemas.microsoft.com/office/drawing/2014/main" id="{50AD786E-3053-4080-AC2F-D6133E7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727FF7C-FF92-42E4-888F-9880AEEC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DAD5933-74EE-46E7-9A59-2F3623CF8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worse. What if we write an “output”?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(“%d, 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AF1C5931-A45B-4B05-816E-75D3413250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54629" name="Rectangle 5">
              <a:extLst>
                <a:ext uri="{FF2B5EF4-FFF2-40B4-BE49-F238E27FC236}">
                  <a16:creationId xmlns:a16="http://schemas.microsoft.com/office/drawing/2014/main" id="{5A36E433-0BFC-46A3-9A68-8F49729F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4630" name="Rectangle 6">
              <a:extLst>
                <a:ext uri="{FF2B5EF4-FFF2-40B4-BE49-F238E27FC236}">
                  <a16:creationId xmlns:a16="http://schemas.microsoft.com/office/drawing/2014/main" id="{2FC7A30C-11D4-4E81-A7F7-62E0C9F5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FD5F9BF-AF91-4FB0-8270-F2D3D180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on Union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AED5F8-DE12-4CDA-9850-22DCCBF4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gives us a magical bag to let us bypass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</a:t>
            </a:r>
          </a:p>
          <a:p>
            <a:pPr lvl="1"/>
            <a:r>
              <a:rPr lang="en-US" altLang="zh-CN"/>
              <a:t>store an integer, but take out an array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keep union data consistent</a:t>
            </a:r>
          </a:p>
          <a:p>
            <a:pPr lvl="1"/>
            <a:r>
              <a:rPr lang="en-US" altLang="zh-CN"/>
              <a:t>But what if the union value is written by others or from a library, which we may know nothing about?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49CAA18-9C00-4918-B5C8-2F34193A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EE5C3EA-2D3F-4B9A-8B9B-760E71847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order to distinguish union states, we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annotate unions with tags: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ss{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{INT, ARRAY} tag;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union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41323" name="Group 11">
            <a:extLst>
              <a:ext uri="{FF2B5EF4-FFF2-40B4-BE49-F238E27FC236}">
                <a16:creationId xmlns:a16="http://schemas.microsoft.com/office/drawing/2014/main" id="{1E3272CA-4801-4410-AF1E-F16481397C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066800" cy="1600200"/>
            <a:chOff x="4080" y="2304"/>
            <a:chExt cx="672" cy="1008"/>
          </a:xfrm>
        </p:grpSpPr>
        <p:sp>
          <p:nvSpPr>
            <p:cNvPr id="141317" name="Rectangle 5">
              <a:extLst>
                <a:ext uri="{FF2B5EF4-FFF2-40B4-BE49-F238E27FC236}">
                  <a16:creationId xmlns:a16="http://schemas.microsoft.com/office/drawing/2014/main" id="{2C3576B1-1D36-43CD-84DF-84B14FDC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1318" name="Rectangle 6">
              <a:extLst>
                <a:ext uri="{FF2B5EF4-FFF2-40B4-BE49-F238E27FC236}">
                  <a16:creationId xmlns:a16="http://schemas.microsoft.com/office/drawing/2014/main" id="{8B4D6ECB-A304-4A51-907B-52D3D61B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1322" name="Rectangle 10">
              <a:extLst>
                <a:ext uri="{FF2B5EF4-FFF2-40B4-BE49-F238E27FC236}">
                  <a16:creationId xmlns:a16="http://schemas.microsoft.com/office/drawing/2014/main" id="{F9DA454D-DACC-4568-8280-635F3301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BCD53B0-980C-40CE-9E12-E16434D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41EDC26-F5C9-405E-A9D5-7F6B29E1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for variable temp: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ss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now we must take care of temp’s tag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temp.u.i = 99;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to store an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temp.u.a[0]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temp.u.a[1] = 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temp.tag = ARRAY;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85C1D6DB-06F6-4AEC-A32F-99A6E823B3E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5DD15C27-C6AC-4DD5-B8F7-B46F9D3B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15484E5-3E97-4AC9-A75E-D4071E9C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ECE10C4E-275C-463C-B76D-310C91F3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1C3C10-517A-4912-8601-3213E5CD3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7D4C282-6B48-4226-8CA4-B0571A190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accessing is guarded: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output(struct ss x){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x.tag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INT: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%d”,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// error handling…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CB34017-DD0D-4F87-8C70-DA4FC19FAC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9D24837B-60BA-42FA-819B-9B96BEF8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288C1F3C-6EE4-4F20-AEFE-46563F0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AD91CCA-C700-4740-8892-129D0A9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1487BC-B0FC-4353-90B7-2B8B9554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8A4F56-545E-4B8B-A327-C6E01528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And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rather stupid and annoying to always write long type names like these: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>
                <a:latin typeface="Courier New" panose="02070309020205020404" pitchFamily="49" charset="0"/>
              </a:rPr>
              <a:t> *pp;</a:t>
            </a:r>
          </a:p>
          <a:p>
            <a:pPr>
              <a:lnSpc>
                <a:spcPct val="90000"/>
              </a:lnSpc>
            </a:pPr>
            <a:r>
              <a:rPr lang="en-US" altLang="zh-CN"/>
              <a:t>And even some types are rather crazy: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(*f[10])(int,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(*f(char c))(int, int);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/>
              <a:t>Are there some better methods?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Yes! 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typedef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5EF149-CE87-4532-8A1F-C676F3C7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ACD2C7D-9633-4841-9720-B91B9899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to represent time as year/month/date: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year1, year2, month, date;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year1 = 2050;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year2 = 2020;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month = 12;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 = 30;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date++; // Should we increase year1 or year2?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problem is that there is no logical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connection between them. We need “structure”!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17722FC-4E75-4037-A004-1B61A169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650D64-6D02-43DD-8147-32CA3DB8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has a mechanism called “typedef” allowing us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define our own types (abbreviations).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point2d pt2d;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defines “pt2d” to be a type equivalent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“struct point2d”. And next, “pt2d” could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used just as any other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pt.x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pt.y = 4;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5D841C0-72AC-44A2-990A-3D62CC3A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F480A74-5E98-4EA7-B8AA-69A2FB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 only structures can be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typedefed</a:t>
            </a:r>
            <a:r>
              <a:rPr lang="en-US" altLang="zh-CN" sz="2000" b="1" dirty="0">
                <a:latin typeface="Courier New" panose="02070309020205020404" pitchFamily="49" charset="0"/>
              </a:rPr>
              <a:t>, but also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type name, even the pre-defined ones in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5FE6189-621A-4285-82E9-FE3CE56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BAEE50E-002E-4B5A-8C81-F17278B5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(*(*t8[3])())[5];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AB35700-BB67-4ECD-8CF5-9F80FE8E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31A1FA-557A-4B8B-8A6D-BEDB8F5B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(*(*t8[3])())[5];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read these crazy stuffs?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to show the general principal, I’ll take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type t7 as a running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08BA51-30C8-4803-ABE4-762B3A28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Inorder Analysis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3420C87-FAEB-4546-A29D-6CFC3AD7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t7 is a function, takes 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returns a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an array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storing pointers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pointing to functions (taking void returning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char)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Really annoying! Better solutions? Yes!</a:t>
            </a:r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C4B56EBA-F6FE-4044-A05D-F2B04B1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E00C62E6-2953-43FA-ABFA-D6F5031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2DAD712F-292B-4DE8-B3D6-296DE20F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2F345712-86C6-486B-9D67-04E3DF25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1375C9BE-4750-4872-987D-1262922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A6F2CAA-AAFD-408F-B3A4-179387115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Preorder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6567B4-6113-4FF9-9547-2BADC21D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by step: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(*t71)();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t71 t72[];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t72 *t7();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How to rewrite t8?</a:t>
            </a:r>
          </a:p>
        </p:txBody>
      </p:sp>
      <p:sp>
        <p:nvSpPr>
          <p:cNvPr id="159748" name="Line 4">
            <a:extLst>
              <a:ext uri="{FF2B5EF4-FFF2-40B4-BE49-F238E27FC236}">
                <a16:creationId xmlns:a16="http://schemas.microsoft.com/office/drawing/2014/main" id="{C6F25D66-6278-4F3B-905A-498B9C74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CF6AD5EB-E4AC-47E8-98CE-60A1CC48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AD43C7E0-44C1-4259-9EFA-92E12481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>
            <a:extLst>
              <a:ext uri="{FF2B5EF4-FFF2-40B4-BE49-F238E27FC236}">
                <a16:creationId xmlns:a16="http://schemas.microsoft.com/office/drawing/2014/main" id="{9F892B75-A50C-41A3-9C30-A4759549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>
            <a:extLst>
              <a:ext uri="{FF2B5EF4-FFF2-40B4-BE49-F238E27FC236}">
                <a16:creationId xmlns:a16="http://schemas.microsoft.com/office/drawing/2014/main" id="{36843F24-8FA1-40BB-9866-7B05B98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3CAF7E6-F5B8-4DEF-837C-3BB058EF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Revisit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D61D67F-0EA2-4598-B213-B4B5DA91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type cast</a:t>
            </a:r>
          </a:p>
          <a:p>
            <a:pPr lvl="1"/>
            <a:r>
              <a:rPr lang="en-US" altLang="zh-CN"/>
              <a:t>Ex: (int)3.14</a:t>
            </a:r>
          </a:p>
          <a:p>
            <a:pPr lvl="1"/>
            <a:r>
              <a:rPr lang="en-US" altLang="zh-CN"/>
              <a:t>unsafe in general</a:t>
            </a:r>
          </a:p>
          <a:p>
            <a:r>
              <a:rPr lang="en-US" altLang="zh-CN"/>
              <a:t>Type cast on pointers is more flexible, subtle, and dangerous</a:t>
            </a:r>
          </a:p>
          <a:p>
            <a:pPr lvl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 an example below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4A985C6-5C86-4F9A-B356-4346ACD9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on Pointers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A54968-351C-4926-B200-5EAF281F0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c = ‘a’;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*p = &amp;c;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 = (int *)p;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*q = 9999;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short *r = (short *)q;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*r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98DF8DB-4EC9-4FFF-97B6-FD5F20A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F42AF8FC-DED1-4988-9066-A4C19436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3221B5C6-1332-465A-92E5-2FCAC18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4BFE9B59-AB2C-4FBF-A531-C6B4E4F7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E58093C8-8C26-4514-AD90-49DCC8C9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E279FC6D-042D-4EC1-A7FC-E8B5FEF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5B1AF2B0-415F-4278-9715-A620B503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AD8BAA7-066D-4465-BA63-2991812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1EFED1F4-1269-4F6E-8483-0FE83094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1001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07E49C-9324-4B8C-A8EB-B89FD0BF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1002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AE77AE31-E28C-4D74-AB65-EE35850D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1003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203F3765-869C-4A45-B791-86CE1E19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68AF7F-C5D2-43D6-A677-F3D519F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EF52-DF53-45C9-A8A5-163145EEE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3ED1E958-304C-4417-B8FB-CB97D834FE2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469A077-F144-4020-B1FF-25ECA967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E9F7CE3D-CE0B-4D3C-B89B-2DDDF4C8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6A5F9F40-394F-4161-820E-600DF44E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E0C010E-D740-42EB-84B8-DAB30200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69993" name="Rectangle 9">
              <a:extLst>
                <a:ext uri="{FF2B5EF4-FFF2-40B4-BE49-F238E27FC236}">
                  <a16:creationId xmlns:a16="http://schemas.microsoft.com/office/drawing/2014/main" id="{3B64F3A7-C6AC-41CB-971C-CED9455A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484C3263-45F0-44B5-B575-F19396B7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E28D13DC-DDF5-462A-A87B-6BDD5493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69996" name="Text Box 12">
              <a:extLst>
                <a:ext uri="{FF2B5EF4-FFF2-40B4-BE49-F238E27FC236}">
                  <a16:creationId xmlns:a16="http://schemas.microsoft.com/office/drawing/2014/main" id="{D3ABF03E-317A-4AE7-AB66-E2CB38B8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69997" name="Text Box 13">
              <a:extLst>
                <a:ext uri="{FF2B5EF4-FFF2-40B4-BE49-F238E27FC236}">
                  <a16:creationId xmlns:a16="http://schemas.microsoft.com/office/drawing/2014/main" id="{A1B73767-5673-4FD7-8D13-DC902449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2C31BDB5-339C-416F-8E12-83AD677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43F4F6E1-9FCC-4F18-B8E8-BB456BE0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0000" name="Group 16">
            <a:extLst>
              <a:ext uri="{FF2B5EF4-FFF2-40B4-BE49-F238E27FC236}">
                <a16:creationId xmlns:a16="http://schemas.microsoft.com/office/drawing/2014/main" id="{4FC8ABDD-1C89-4B6F-B0AC-BE61421AD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0001" name="Rectangle 17">
              <a:extLst>
                <a:ext uri="{FF2B5EF4-FFF2-40B4-BE49-F238E27FC236}">
                  <a16:creationId xmlns:a16="http://schemas.microsoft.com/office/drawing/2014/main" id="{8E85485E-F45E-4EC3-A5B9-0D6AD05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CDC183D8-0FAB-41EA-9D7E-F3E71349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32726B-3578-4A9E-9053-A4E7B59E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A33BBC-6B0B-4C25-8B35-04F5DC6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CEE5154C-25CE-4163-8F79-25D57BE2728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1013" name="Rectangle 5">
              <a:extLst>
                <a:ext uri="{FF2B5EF4-FFF2-40B4-BE49-F238E27FC236}">
                  <a16:creationId xmlns:a16="http://schemas.microsoft.com/office/drawing/2014/main" id="{1527782F-39F1-4B56-BB8B-85AC7E03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E49B9109-1BA2-4BAA-8101-BB9B4EC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1015" name="Rectangle 7">
              <a:extLst>
                <a:ext uri="{FF2B5EF4-FFF2-40B4-BE49-F238E27FC236}">
                  <a16:creationId xmlns:a16="http://schemas.microsoft.com/office/drawing/2014/main" id="{FD81EA67-394E-4629-B7C1-475F33E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6" name="Rectangle 8">
              <a:extLst>
                <a:ext uri="{FF2B5EF4-FFF2-40B4-BE49-F238E27FC236}">
                  <a16:creationId xmlns:a16="http://schemas.microsoft.com/office/drawing/2014/main" id="{3C086A42-E7BC-4634-93CE-0282B184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1017" name="Rectangle 9">
              <a:extLst>
                <a:ext uri="{FF2B5EF4-FFF2-40B4-BE49-F238E27FC236}">
                  <a16:creationId xmlns:a16="http://schemas.microsoft.com/office/drawing/2014/main" id="{2F7708F9-04C8-422A-A215-0C13F275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3932693D-E955-4229-A102-AB4DA8AB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62408DA9-13EE-4C59-8CC0-F898F50E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AA203DF2-36D9-4280-BBFF-FBA134F27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3F4D196C-18B7-41B7-BFA0-0758856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43FF7A8C-9454-44B2-BDF2-ADD81EB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C3F05046-21B1-46A0-88A1-1192C0D2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8A623062-A141-46E6-98D3-51D9B4EB3FC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1025" name="Rectangle 17">
              <a:extLst>
                <a:ext uri="{FF2B5EF4-FFF2-40B4-BE49-F238E27FC236}">
                  <a16:creationId xmlns:a16="http://schemas.microsoft.com/office/drawing/2014/main" id="{9D80AF11-A246-4B57-959F-ED9C4E3B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1026" name="Line 18">
              <a:extLst>
                <a:ext uri="{FF2B5EF4-FFF2-40B4-BE49-F238E27FC236}">
                  <a16:creationId xmlns:a16="http://schemas.microsoft.com/office/drawing/2014/main" id="{62D8080E-32B0-4D42-8D41-04A0B6D1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27784FF-72A9-441A-B59A-E731A6BA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Declaration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BB279C1-F185-4952-A462-CD58C4DA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Start with key word “struct” and followed by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optional structure tag, and then a list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(one or more) of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Example, to represent a two-dimensional point: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         // note the semicolon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point2d contains two fields x and y, both of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type int.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(as a whole) is a (user-defined)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new type.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31D267-D03C-4761-A3E2-79ABCB16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1589DAD-C9D7-4EE6-8EE1-0BEBCB4F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A894BFEB-688D-4C62-A553-ACBD4D90B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6E20D656-C156-4CC8-A9E4-6D811671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4614D102-E3C6-4D41-8DFE-CB2CAAE4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A6E3934A-4E41-48B8-8658-47375D3E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576F1482-3067-4368-AE2E-81764F39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1C60121-4CAF-4BB7-A926-CFFE6FBB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2" name="Text Box 10">
              <a:extLst>
                <a:ext uri="{FF2B5EF4-FFF2-40B4-BE49-F238E27FC236}">
                  <a16:creationId xmlns:a16="http://schemas.microsoft.com/office/drawing/2014/main" id="{A3349313-3E2F-49A1-8125-2C6A85D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2043" name="Text Box 11">
              <a:extLst>
                <a:ext uri="{FF2B5EF4-FFF2-40B4-BE49-F238E27FC236}">
                  <a16:creationId xmlns:a16="http://schemas.microsoft.com/office/drawing/2014/main" id="{F3DE0A31-6629-485C-A26C-A95BD9A39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DDA17FD4-BB18-4E50-9F44-22898009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2045" name="Text Box 13">
              <a:extLst>
                <a:ext uri="{FF2B5EF4-FFF2-40B4-BE49-F238E27FC236}">
                  <a16:creationId xmlns:a16="http://schemas.microsoft.com/office/drawing/2014/main" id="{18FE33EC-542B-4501-B631-CFECC51E8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EE38E70E-F060-4BAA-9D65-C3D4943C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B9D1CED1-88A2-45E7-9CBE-521CE29A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8C09C046-0329-497B-BE5E-6342272A033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C5B339DA-A6CD-4C85-B175-D878CAFE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2050" name="Line 18">
              <a:extLst>
                <a:ext uri="{FF2B5EF4-FFF2-40B4-BE49-F238E27FC236}">
                  <a16:creationId xmlns:a16="http://schemas.microsoft.com/office/drawing/2014/main" id="{1BBDC43E-DE02-4EB1-AC12-3D3D2E25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961ECA-5079-4F3F-A96F-82A64835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CA55465-35B8-4F20-864B-F969606B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CB531794-EE33-4CB3-954F-FC44CF4E65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3061" name="Rectangle 5">
              <a:extLst>
                <a:ext uri="{FF2B5EF4-FFF2-40B4-BE49-F238E27FC236}">
                  <a16:creationId xmlns:a16="http://schemas.microsoft.com/office/drawing/2014/main" id="{271E2540-6FE9-4C45-A0AA-5866F426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3062" name="Rectangle 6">
              <a:extLst>
                <a:ext uri="{FF2B5EF4-FFF2-40B4-BE49-F238E27FC236}">
                  <a16:creationId xmlns:a16="http://schemas.microsoft.com/office/drawing/2014/main" id="{5785C621-615A-4FB8-9891-217AE9A9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3063" name="Rectangle 7">
              <a:extLst>
                <a:ext uri="{FF2B5EF4-FFF2-40B4-BE49-F238E27FC236}">
                  <a16:creationId xmlns:a16="http://schemas.microsoft.com/office/drawing/2014/main" id="{2ECD72F3-7F60-4D22-8E7E-E97FBA0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4" name="Rectangle 8">
              <a:extLst>
                <a:ext uri="{FF2B5EF4-FFF2-40B4-BE49-F238E27FC236}">
                  <a16:creationId xmlns:a16="http://schemas.microsoft.com/office/drawing/2014/main" id="{04E12FE3-3CC9-43F2-906C-D0C4E6D4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E568C7F6-5653-4433-AABC-414C8241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6" name="Text Box 10">
              <a:extLst>
                <a:ext uri="{FF2B5EF4-FFF2-40B4-BE49-F238E27FC236}">
                  <a16:creationId xmlns:a16="http://schemas.microsoft.com/office/drawing/2014/main" id="{4FD0FA15-2A0D-4C88-8324-CB1EDDD5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3067" name="Text Box 11">
              <a:extLst>
                <a:ext uri="{FF2B5EF4-FFF2-40B4-BE49-F238E27FC236}">
                  <a16:creationId xmlns:a16="http://schemas.microsoft.com/office/drawing/2014/main" id="{94C71FF3-A4E0-40B9-AD44-14BD1F1F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CBF26652-465B-46DA-BAA4-8E9EEE33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3069" name="Text Box 13">
              <a:extLst>
                <a:ext uri="{FF2B5EF4-FFF2-40B4-BE49-F238E27FC236}">
                  <a16:creationId xmlns:a16="http://schemas.microsoft.com/office/drawing/2014/main" id="{0E730418-D432-4CFB-8F52-66F8CA8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3070" name="Text Box 14">
              <a:extLst>
                <a:ext uri="{FF2B5EF4-FFF2-40B4-BE49-F238E27FC236}">
                  <a16:creationId xmlns:a16="http://schemas.microsoft.com/office/drawing/2014/main" id="{046C6F40-BAA5-4359-93CF-32D4A0C0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3071" name="Text Box 15">
              <a:extLst>
                <a:ext uri="{FF2B5EF4-FFF2-40B4-BE49-F238E27FC236}">
                  <a16:creationId xmlns:a16="http://schemas.microsoft.com/office/drawing/2014/main" id="{4B55F2B5-99CB-4616-967F-17BD3E91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3072" name="Group 16">
            <a:extLst>
              <a:ext uri="{FF2B5EF4-FFF2-40B4-BE49-F238E27FC236}">
                <a16:creationId xmlns:a16="http://schemas.microsoft.com/office/drawing/2014/main" id="{270EC321-14E5-4DED-A72B-D16E376514F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3073" name="Rectangle 17">
              <a:extLst>
                <a:ext uri="{FF2B5EF4-FFF2-40B4-BE49-F238E27FC236}">
                  <a16:creationId xmlns:a16="http://schemas.microsoft.com/office/drawing/2014/main" id="{A42AE221-EF6A-4538-9262-A79277D5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3074" name="Line 18">
              <a:extLst>
                <a:ext uri="{FF2B5EF4-FFF2-40B4-BE49-F238E27FC236}">
                  <a16:creationId xmlns:a16="http://schemas.microsoft.com/office/drawing/2014/main" id="{3DB66E40-DBD8-44F6-BF10-1A3C7D0A9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09D5D664-70F0-4690-B518-0F2C9372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3076" name="Line 20">
            <a:extLst>
              <a:ext uri="{FF2B5EF4-FFF2-40B4-BE49-F238E27FC236}">
                <a16:creationId xmlns:a16="http://schemas.microsoft.com/office/drawing/2014/main" id="{318665D0-4D7E-48B2-B7F5-C17FB6A2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60A118A-E270-4390-A27A-5A73CBB4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8A82E1C-B297-4B83-BD8C-7DF7E6EE8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a(3,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74323CA1-7959-43E7-A41A-429B65782D0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60A6A8A-B72C-45BA-8F31-650245D9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4086" name="Rectangle 6">
              <a:extLst>
                <a:ext uri="{FF2B5EF4-FFF2-40B4-BE49-F238E27FC236}">
                  <a16:creationId xmlns:a16="http://schemas.microsoft.com/office/drawing/2014/main" id="{A3A28109-F5A8-4FAE-93FE-B675E01A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4087" name="Rectangle 7">
              <a:extLst>
                <a:ext uri="{FF2B5EF4-FFF2-40B4-BE49-F238E27FC236}">
                  <a16:creationId xmlns:a16="http://schemas.microsoft.com/office/drawing/2014/main" id="{DAAABBE6-B62F-4CAC-AFFD-B91AE64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8C2AC2D9-4059-4D20-A6B1-045D6CD8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E2FD56CB-E613-4AD8-918E-DCA0803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3146B1B-74F3-4626-A77E-783C907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9A4452C1-D8BF-4884-B54D-6122F37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C27FC234-5865-409F-A8F8-4F892544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A020B147-BDEF-4E7E-8DBD-BB3525FB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6332BCC0-2DB1-4060-9755-CBD8EB5E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7DC7EDB2-194E-4682-8911-CFA73908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2F2AE76C-3866-4495-BB8F-22CDDC7B2C9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4097" name="Rectangle 17">
              <a:extLst>
                <a:ext uri="{FF2B5EF4-FFF2-40B4-BE49-F238E27FC236}">
                  <a16:creationId xmlns:a16="http://schemas.microsoft.com/office/drawing/2014/main" id="{D5E61878-05FD-459B-AA56-3AE5F6A19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4098" name="Line 18">
              <a:extLst>
                <a:ext uri="{FF2B5EF4-FFF2-40B4-BE49-F238E27FC236}">
                  <a16:creationId xmlns:a16="http://schemas.microsoft.com/office/drawing/2014/main" id="{EE3B7452-EC7A-4D31-8DD5-D347335D6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975157D7-6C6A-472B-9FA4-3188D8C2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194CE44-93D3-441B-A45B-DDF6C5F6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FEE59C-84D1-4725-AC2C-E9FA77A4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Can be Called!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B133EE-1A26-416C-BC26-30478A2A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(a)) 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2CCCA473-05BC-422F-BFB6-4FD9EB2156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9AD014CE-10CB-40A4-8AC2-F24DB706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A3B20B42-3943-43BD-86E4-9CB0AC4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5111" name="Rectangle 7">
              <a:extLst>
                <a:ext uri="{FF2B5EF4-FFF2-40B4-BE49-F238E27FC236}">
                  <a16:creationId xmlns:a16="http://schemas.microsoft.com/office/drawing/2014/main" id="{D759C334-6A04-4A9E-B097-ED5FA68F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C093282F-F9FD-4920-8CC8-4E0E6304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5113" name="Rectangle 9">
              <a:extLst>
                <a:ext uri="{FF2B5EF4-FFF2-40B4-BE49-F238E27FC236}">
                  <a16:creationId xmlns:a16="http://schemas.microsoft.com/office/drawing/2014/main" id="{60B9BCD8-155E-49FF-938F-10BA1A6E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18D50C2E-252A-4E19-972B-52434B39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C7916408-ADEB-40BF-A3C9-22B2AAB8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5116" name="Text Box 12">
              <a:extLst>
                <a:ext uri="{FF2B5EF4-FFF2-40B4-BE49-F238E27FC236}">
                  <a16:creationId xmlns:a16="http://schemas.microsoft.com/office/drawing/2014/main" id="{BDBEECD3-6B2B-4E25-B45B-CF07A284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55C4DAE9-3E84-4D05-80F2-1E2183AC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4CAB3BB2-BB0D-4E9D-8593-26CFC7C1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5B4B99EA-2651-4307-9C10-FFE3C1E5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5120" name="Group 16">
            <a:extLst>
              <a:ext uri="{FF2B5EF4-FFF2-40B4-BE49-F238E27FC236}">
                <a16:creationId xmlns:a16="http://schemas.microsoft.com/office/drawing/2014/main" id="{9D371405-0AB4-495E-B8C0-CA0C6EDF477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DD40CF0D-6B2B-4FCB-BA05-5679580A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35172881-82EB-4016-84D0-B4C37E155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ACAA16D6-2290-4596-87AE-0588DB1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708525"/>
            <a:ext cx="3581399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5124" name="Line 20">
            <a:extLst>
              <a:ext uri="{FF2B5EF4-FFF2-40B4-BE49-F238E27FC236}">
                <a16:creationId xmlns:a16="http://schemas.microsoft.com/office/drawing/2014/main" id="{FD5FAA0C-5218-4BDC-A718-A0D94B78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A74490E-35B0-4278-9E51-913E9DB79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Typedefs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14EEAA-BF8E-411A-9928-A4B802C6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create any new type name</a:t>
            </a:r>
          </a:p>
          <a:p>
            <a:pPr lvl="1"/>
            <a:r>
              <a:rPr lang="en-US" altLang="zh-CN"/>
              <a:t>it creates shorthands for known types</a:t>
            </a:r>
          </a:p>
          <a:p>
            <a:r>
              <a:rPr lang="en-US" altLang="zh-CN"/>
              <a:t>typedef is an important mechanism:</a:t>
            </a:r>
          </a:p>
          <a:p>
            <a:pPr lvl="1"/>
            <a:r>
              <a:rPr lang="en-US" altLang="zh-CN"/>
              <a:t>to make program maintenance and porting easy</a:t>
            </a:r>
          </a:p>
          <a:p>
            <a:pPr lvl="1"/>
            <a:r>
              <a:rPr lang="en-US" altLang="zh-CN"/>
              <a:t>to enable information hiding</a:t>
            </a:r>
          </a:p>
          <a:p>
            <a:pPr lvl="2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0375ED-3CC3-4F85-8B11-4FEB7523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71096D3-1D6C-44F4-959E-0D597ED7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bit-fields, and why do we want them?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start by defining a student structure: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gender;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See the problem?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2D51C8-0E75-4BD9-A2A8-21D4C20F2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AB78-1BEE-4874-A84D-BAB018FE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save space, We use bit-fields: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gender  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classNum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3;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unsigned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isLeader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: 1;    </a:t>
            </a:r>
            <a:r>
              <a:rPr lang="en-US" altLang="zh-CN" sz="2000" b="1" dirty="0">
                <a:latin typeface="Courier New" panose="02070309020205020404" pitchFamily="49" charset="0"/>
              </a:rPr>
              <a:t>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what the size of “struct student”?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4DA5C51-10E2-4B60-BA59-381095E8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7A4A9F-B985-4E9E-82C6-06B7164E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FEMALE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MALE   0x01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CLASS1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CLASS8 0x07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student 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s.name = “Bill Gates”;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s.gender = MALE;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s.classNum = CLASS0;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s.isLeader = 0x00;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CC80493-7A85-4BE8-9609-A6374136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E6B306F-7140-4686-ABF1-8B62D0B5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Besides saving space, some externally-imposed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formats require compact data rep’.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a final example in this slide, we discuss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x86’s interrupt descriptor (id):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66507556-4C0F-445A-9EE1-2E66C3F1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2296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2A41B5F-D02B-4B05-91C2-E2E7A1F5B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23C29ED-02B5-4A59-88AA-EDDE58C0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124200"/>
            <a:ext cx="7772400" cy="2855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idtEntry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offset0_15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selector  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notUsed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zeros       :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reserved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dpl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: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p           :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unsigned int offset16_31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39902ABA-EAEA-451C-B2D0-10266AAB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B00B6F-7B91-4AFB-BDF8-112AEC93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Definition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C9EAF3E-08A3-47D8-A96E-E2A483F3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the declaration above, we may declare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pt: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be of type “struct point2d”, just the same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way as we write: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403CBE-637E-46C6-8287-EE641A40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Fields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A4C8FC5-F760-4BFA-95F3-F8D9CFD9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variable 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fetching its fields x or 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act as ordinary variables, such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BFA5C5-BCB1-44C1-B1F2-FE1FD51A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in Structure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DB3ECFF-6BFB-4584-81BD-CB959B40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Having known that structures are types,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study its memory layout. Technically,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occupies a piece of continuous space: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So, we may even nest 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other structures,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rect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struct point2d pt2;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23DAE4F5-0F0E-40B8-8D6C-44FD17A1DC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1066800" cy="1066800"/>
            <a:chOff x="4800" y="2256"/>
            <a:chExt cx="672" cy="672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375DEECF-8D75-4F3B-AFA8-2751A96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EC752F1D-AFBF-47C1-87C9-30C280E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65E4D4F9-BF89-4669-9E8B-D5265421ACB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81600"/>
            <a:ext cx="1066800" cy="1066800"/>
            <a:chOff x="4800" y="2256"/>
            <a:chExt cx="672" cy="672"/>
          </a:xfrm>
        </p:grpSpPr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0017FE16-E2F9-4E01-851E-F01EB028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8A57894-DC2D-48B3-9ADC-FF3BA0F8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9BB12BD1-F3D0-48CF-BE74-7E3194E1B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14800"/>
            <a:ext cx="1066800" cy="1066800"/>
            <a:chOff x="4800" y="2256"/>
            <a:chExt cx="672" cy="672"/>
          </a:xfrm>
        </p:grpSpPr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F90E51EC-EC91-4C99-BB42-04822AC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AAD1FB37-DEA8-4860-AE1F-E02B0679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sp>
        <p:nvSpPr>
          <p:cNvPr id="113679" name="Oval 15">
            <a:extLst>
              <a:ext uri="{FF2B5EF4-FFF2-40B4-BE49-F238E27FC236}">
                <a16:creationId xmlns:a16="http://schemas.microsoft.com/office/drawing/2014/main" id="{0F9A35F9-444B-4923-B4CE-8D4CAA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524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Oval 16">
            <a:extLst>
              <a:ext uri="{FF2B5EF4-FFF2-40B4-BE49-F238E27FC236}">
                <a16:creationId xmlns:a16="http://schemas.microsoft.com/office/drawing/2014/main" id="{1D51FCEF-476B-4F27-92A3-48F7D319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2514600" cy="2895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Oval 17">
            <a:extLst>
              <a:ext uri="{FF2B5EF4-FFF2-40B4-BE49-F238E27FC236}">
                <a16:creationId xmlns:a16="http://schemas.microsoft.com/office/drawing/2014/main" id="{048258D9-7D31-4B5B-8164-338E7195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Oval 18">
            <a:extLst>
              <a:ext uri="{FF2B5EF4-FFF2-40B4-BE49-F238E27FC236}">
                <a16:creationId xmlns:a16="http://schemas.microsoft.com/office/drawing/2014/main" id="{ADC00A61-CAE1-4386-BF3F-06FF51A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92A801-1E09-40B5-9495-88EC2435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8E2E67A-B75A-4441-B941-223625BF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point2d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create (3, 4);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11C8F178-8178-4A6A-A041-2E365B6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AACDE165-FE04-4757-87EE-3D65EDF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94B1D467-8E62-40B9-B978-2F113156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C49F2AD4-9110-4F3B-B2D3-5BBF7CC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8CA35750-218B-4F63-ADDF-1D0196FF898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6ACFD506-15C3-4B0C-BF26-BBAA9491CA94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9D5FB06-F69D-4CFC-A47D-A7F05DDB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37D3044-FCE1-4B04-A439-928DD864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create(int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sample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 p = create (3, 4);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E18C92B8-A0C8-42C6-8301-01652A0C5B8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7461" name="Rectangle 5">
              <a:extLst>
                <a:ext uri="{FF2B5EF4-FFF2-40B4-BE49-F238E27FC236}">
                  <a16:creationId xmlns:a16="http://schemas.microsoft.com/office/drawing/2014/main" id="{9A4662B8-E00D-4FBF-9230-1264638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7462" name="Rectangle 6">
              <a:extLst>
                <a:ext uri="{FF2B5EF4-FFF2-40B4-BE49-F238E27FC236}">
                  <a16:creationId xmlns:a16="http://schemas.microsoft.com/office/drawing/2014/main" id="{8734198A-ED18-4388-A934-BD49E295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4CB8CE4F-84C3-4A43-B1EF-9C7D552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3A25A0-F9D2-4717-9F88-78E773CE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38336718-6801-47DE-BBEB-F9560FE7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546A5BC2-C922-470D-BA75-47B80969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FAEDAD79-0E75-4179-A75F-0ADB2D93FDAB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Freeform 12">
            <a:extLst>
              <a:ext uri="{FF2B5EF4-FFF2-40B4-BE49-F238E27FC236}">
                <a16:creationId xmlns:a16="http://schemas.microsoft.com/office/drawing/2014/main" id="{92D9270F-4142-4179-A538-2CB7185F0D2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3558</TotalTime>
  <Words>3262</Words>
  <Application>Microsoft Office PowerPoint</Application>
  <PresentationFormat>全屏显示(4:3)</PresentationFormat>
  <Paragraphs>682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5" baseType="lpstr">
      <vt:lpstr>Arial</vt:lpstr>
      <vt:lpstr>宋体</vt:lpstr>
      <vt:lpstr>Tahoma</vt:lpstr>
      <vt:lpstr>Wingdings</vt:lpstr>
      <vt:lpstr>Courier New</vt:lpstr>
      <vt:lpstr>Blends</vt:lpstr>
      <vt:lpstr>Structures</vt:lpstr>
      <vt:lpstr>Why need “Structure”?</vt:lpstr>
      <vt:lpstr>Example</vt:lpstr>
      <vt:lpstr>Structure Declaration</vt:lpstr>
      <vt:lpstr>Variable Definition</vt:lpstr>
      <vt:lpstr>Structure Fields</vt:lpstr>
      <vt:lpstr>Structure in Structure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as Functions Arguments</vt:lpstr>
      <vt:lpstr>Moral</vt:lpstr>
      <vt:lpstr>Pointers to Structures</vt:lpstr>
      <vt:lpstr>Structure Pointers as Functions Arguments</vt:lpstr>
      <vt:lpstr>Self-referential Structures</vt:lpstr>
      <vt:lpstr>Union</vt:lpstr>
      <vt:lpstr>Union</vt:lpstr>
      <vt:lpstr>Union</vt:lpstr>
      <vt:lpstr>Union</vt:lpstr>
      <vt:lpstr>Union</vt:lpstr>
      <vt:lpstr>Moral on Union</vt:lpstr>
      <vt:lpstr>Tagged Union</vt:lpstr>
      <vt:lpstr>Tagged Union</vt:lpstr>
      <vt:lpstr>Tagged Union</vt:lpstr>
      <vt:lpstr>typedef---Define Our Own Types</vt:lpstr>
      <vt:lpstr>typedef---Define Our Own Types</vt:lpstr>
      <vt:lpstr>typedef---Define Our Own Types</vt:lpstr>
      <vt:lpstr>typedef---Define Our Own Types</vt:lpstr>
      <vt:lpstr>typedef---Define Our Own Types</vt:lpstr>
      <vt:lpstr>Inorder Analysis</vt:lpstr>
      <vt:lpstr>Preorder</vt:lpstr>
      <vt:lpstr>Type Cast Revisit</vt:lpstr>
      <vt:lpstr>Type Cast on Pointers</vt:lpstr>
      <vt:lpstr>Example</vt:lpstr>
      <vt:lpstr>Example</vt:lpstr>
      <vt:lpstr>Example</vt:lpstr>
      <vt:lpstr>Example</vt:lpstr>
      <vt:lpstr>Example</vt:lpstr>
      <vt:lpstr>An Array Can be Called!</vt:lpstr>
      <vt:lpstr>Summary of Typedefs</vt:lpstr>
      <vt:lpstr>Bit-fields</vt:lpstr>
      <vt:lpstr>Bit-fields</vt:lpstr>
      <vt:lpstr>Bit-fields</vt:lpstr>
      <vt:lpstr>Bit-fields for Data </vt:lpstr>
      <vt:lpstr>Bit-fields for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subject>Baojian Hua</dc:subject>
  <dc:creator>admin</dc:creator>
  <cp:lastModifiedBy>admin</cp:lastModifiedBy>
  <cp:revision>2057</cp:revision>
  <cp:lastPrinted>1601-01-01T00:00:00Z</cp:lastPrinted>
  <dcterms:created xsi:type="dcterms:W3CDTF">1601-01-01T00:00:00Z</dcterms:created>
  <dcterms:modified xsi:type="dcterms:W3CDTF">2022-10-14T13:30:36Z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