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9"/>
  </p:handout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10" r:id="rId10"/>
    <p:sldId id="311" r:id="rId11"/>
    <p:sldId id="313" r:id="rId12"/>
    <p:sldId id="315" r:id="rId13"/>
    <p:sldId id="316" r:id="rId14"/>
    <p:sldId id="318" r:id="rId15"/>
    <p:sldId id="319" r:id="rId16"/>
    <p:sldId id="320" r:id="rId17"/>
    <p:sldId id="328" r:id="rId18"/>
    <p:sldId id="329" r:id="rId19"/>
    <p:sldId id="331" r:id="rId20"/>
    <p:sldId id="336" r:id="rId21"/>
    <p:sldId id="337" r:id="rId22"/>
    <p:sldId id="338" r:id="rId23"/>
    <p:sldId id="339" r:id="rId24"/>
    <p:sldId id="340" r:id="rId25"/>
    <p:sldId id="326" r:id="rId26"/>
    <p:sldId id="330" r:id="rId27"/>
    <p:sldId id="327" r:id="rId2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C05728-A396-0A42-B85D-737C21F418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97A66A-8353-D542-B526-E60DEA8D06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97F9BB1-8EF8-AC42-8524-E06CD96D29C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3B9A100-6295-334B-8CEE-A4CA2CF3FA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8D7C2C-2F80-3F40-B9E2-AFCFF3B68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8A5ED87-7DDF-E544-A13A-6DD2C738EA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8A76200-F2FE-F54A-8DDD-8E955D715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1E3FDF70-20A0-854B-880D-1A451B241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BB96A6C-3154-9247-BD3D-4675A64A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F0BB995-155C-5D4A-A389-CDF6BB9D7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82937D1-F24E-D34E-A7E9-09BBA97BC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FF25930-20F5-CF48-8FB8-B8DC5C44A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FAE7F8F-F97E-AF44-B345-C77E56546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AA584F04-C71A-2849-95A5-E6A49E77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66EBE43D-F22B-B844-931C-A080E95FC07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DF0B612-8651-F44F-8CDE-70F3DEADF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DC3EF645-A87C-7340-A97C-78913E14F8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C2B7D3F-63BB-9944-8A5C-7C75D3E69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61914AA-D209-7947-B602-5460F98B0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62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9252E6-3157-CC4B-ACB9-6038587E8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D1B698-E790-0242-8DFD-C56C16BDE4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D9EAD43-CBB5-B641-A1D6-E06FA7FC66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DD83D-3A65-3C4E-AAC8-B291C8DCA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166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2927808-611A-B24C-8DE5-320841524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C358F7-1444-A641-BC9D-DC1A93072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594D36-8152-7A4F-BBA1-6259846A2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23906-3567-2B47-856A-00B6544D2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4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FC56BA-B444-404B-A833-294121F655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CBF63E-B280-F64A-A85B-996C494DA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9B761CF-B568-9C42-B7D5-8F04F9DB4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C4E8-7678-8F41-A53A-9458D7C388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81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700AEA-043B-1345-A002-7DE5E10DA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CE5763-518D-1447-BB90-29347F5CAE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4E96A9-2CB0-DD43-9C7D-9950C7C5C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E5458-B554-4045-A5F7-AF0341BB2D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85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453BA59-4D46-5844-B839-D78F22DFA3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B6CDC0-4926-C04B-938D-2CD54B5912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CC07831-C203-B342-9F04-2182ABA48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65A08-CB74-CF40-B4D7-C7595F7F4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10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0F98C1E-9867-0C4E-9020-E9F27F053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D7F9A012-E600-2645-A387-AE6FE338AB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359DBFD-4643-A140-BDCA-97DBCC3EC2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7C57C-97F1-E74B-962E-8523B0F4E4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6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0C9F72A-9C31-3B4D-875A-8A117F70E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D18A0E4-F269-D845-8821-D3B4BF066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9507FF-43A6-2347-B8F6-4BEE16987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771B1-AA9B-3945-B0E9-66EE72A22A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45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47592D7-8EF9-D449-A0BB-CBDC99187F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84285E5-D407-F047-8FF0-77CA551957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CEE14FB-AFA4-B444-97DE-E9E777AF3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CD687-3417-454E-94DA-068CD9AFD4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2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171897C-DDAF-2E4D-A0CB-B944E4A6D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BB75933-936E-B04D-9718-C252299735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66280C2-E41F-6C4C-A013-383A63B5EE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EE305-F320-804E-8843-DC40C53C31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854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A6818B-C522-C149-A126-B8C617E65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2D91D37-2770-214D-925A-FC2023698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9D3E34D-2D0E-C64F-9186-7F2C10E86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D2E39-4B89-4A4C-8E4D-456AC1A82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93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5007CD1-A532-9342-ACDF-7C44F69D10F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9A14ACB-43EB-5A40-ACF7-6B6EE5F5E6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D89007C-ABE3-E442-8B24-EFE1FB259E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19AF46-F3D8-E24F-BE5F-B09E408F6F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57063D-1E62-B54E-A235-3E4D1F30BD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DEA9448-F326-2B4E-89EA-21B0498EEC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1FBAC09-F4F0-3048-B782-679D6ACA8A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8FDF96B-CB27-354A-BE40-20690C6C1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7F383F4-74D1-3E46-85FC-BF6152547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690E73B-7D19-844D-9F5C-B3D9AB29190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6F5BF3-C423-AD4E-85DA-74F2E7E3C9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EA8B3AC-2225-E14C-9BE4-80FA0EF1FA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836654B-F814-3143-A7FC-F65FEEA9B9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4319CA19-1FF9-514C-8925-3CDF5705F9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Layout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9D02BE31-19F6-2A40-AB0B-E85AEC2EAC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 Language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5B3BC83-A3A0-8B42-A285-1C61B8605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stack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25F3690-6310-0943-83D7-26B4568DD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Stack: local variables in functions</a:t>
            </a:r>
          </a:p>
          <a:p>
            <a:pPr lvl="1" eaLnBrk="1" hangingPunct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discuss stack soon</a:t>
            </a:r>
          </a:p>
          <a:p>
            <a:pPr lvl="1" eaLnBrk="1" hangingPunct="1"/>
            <a:r>
              <a:rPr lang="en-US" altLang="zh-CN"/>
              <a:t>support function call/return and recursive functions</a:t>
            </a:r>
          </a:p>
          <a:p>
            <a:pPr lvl="1" eaLnBrk="1" hangingPunct="1"/>
            <a:r>
              <a:rPr lang="en-US" altLang="zh-CN"/>
              <a:t>grow to low address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7B9FF8AD-0554-3245-AE93-3EBFA2BC21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BAAED898-7BEF-0A4F-9502-A02DC65AB15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BEC253D1-96DB-844E-BFA9-B6D10812E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75ED11DA-825C-DC4E-A88B-681CC5959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8">
            <a:extLst>
              <a:ext uri="{FF2B5EF4-FFF2-40B4-BE49-F238E27FC236}">
                <a16:creationId xmlns:a16="http://schemas.microsoft.com/office/drawing/2014/main" id="{B58BAD8D-E654-6548-8EE0-47C944C44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D33A72BA-4C28-2840-8172-B2CD954C5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224E276B-065D-C040-B385-041AAE2CD4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99021A52-45BC-0548-963A-168671D36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Text Box 12">
            <a:extLst>
              <a:ext uri="{FF2B5EF4-FFF2-40B4-BE49-F238E27FC236}">
                <a16:creationId xmlns:a16="http://schemas.microsoft.com/office/drawing/2014/main" id="{92FDAC8C-6FA3-D44E-8DD0-230AF893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BAAC2329-F1B7-FB40-B7DB-22839A5B1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5" name="Text Box 14">
            <a:extLst>
              <a:ext uri="{FF2B5EF4-FFF2-40B4-BE49-F238E27FC236}">
                <a16:creationId xmlns:a16="http://schemas.microsoft.com/office/drawing/2014/main" id="{B8E9571D-A677-244F-876F-AD4A8C5E4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3326" name="Line 15">
            <a:extLst>
              <a:ext uri="{FF2B5EF4-FFF2-40B4-BE49-F238E27FC236}">
                <a16:creationId xmlns:a16="http://schemas.microsoft.com/office/drawing/2014/main" id="{26757FF3-90B2-8F46-848C-8E05829FB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7" name="Text Box 16">
            <a:extLst>
              <a:ext uri="{FF2B5EF4-FFF2-40B4-BE49-F238E27FC236}">
                <a16:creationId xmlns:a16="http://schemas.microsoft.com/office/drawing/2014/main" id="{0C7CE40C-D3F1-1248-B220-9D4FB5EC6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3328" name="Line 17">
            <a:extLst>
              <a:ext uri="{FF2B5EF4-FFF2-40B4-BE49-F238E27FC236}">
                <a16:creationId xmlns:a16="http://schemas.microsoft.com/office/drawing/2014/main" id="{C57BA687-C89B-4D41-954A-5A0AF5A5A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Line 18">
            <a:extLst>
              <a:ext uri="{FF2B5EF4-FFF2-40B4-BE49-F238E27FC236}">
                <a16:creationId xmlns:a16="http://schemas.microsoft.com/office/drawing/2014/main" id="{F95D5642-4D0F-0345-BB71-6C9938E20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C3B2863F-2585-4945-A462-FF60103C0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0E724B41-C745-8541-AEA1-B1E844ACA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text: program text</a:t>
            </a:r>
          </a:p>
          <a:p>
            <a:pPr eaLnBrk="1" hangingPunct="1"/>
            <a:r>
              <a:rPr lang="en-US" altLang="zh-CN" sz="2800"/>
              <a:t>data: initialized globals &amp; static data</a:t>
            </a:r>
          </a:p>
          <a:p>
            <a:pPr eaLnBrk="1" hangingPunct="1"/>
            <a:r>
              <a:rPr lang="en-US" altLang="zh-CN" sz="2800"/>
              <a:t>bss: un-initialized globals &amp; static data</a:t>
            </a:r>
          </a:p>
          <a:p>
            <a:pPr eaLnBrk="1" hangingPunct="1"/>
            <a:r>
              <a:rPr lang="en-US" altLang="zh-CN" sz="2800"/>
              <a:t>heap: dynamically managed memory</a:t>
            </a:r>
          </a:p>
          <a:p>
            <a:pPr eaLnBrk="1" hangingPunct="1"/>
            <a:r>
              <a:rPr lang="en-US" altLang="zh-CN" sz="2800"/>
              <a:t>stack: function local variables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53D3C680-8580-E84D-94AD-084A8FA7415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Text Box 5">
            <a:extLst>
              <a:ext uri="{FF2B5EF4-FFF2-40B4-BE49-F238E27FC236}">
                <a16:creationId xmlns:a16="http://schemas.microsoft.com/office/drawing/2014/main" id="{642C7B0C-F275-6C4B-B2AE-9B339FE6E1A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D3984157-5623-EC48-9A0B-83AB1E0F6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4342" name="Line 7">
            <a:extLst>
              <a:ext uri="{FF2B5EF4-FFF2-40B4-BE49-F238E27FC236}">
                <a16:creationId xmlns:a16="http://schemas.microsoft.com/office/drawing/2014/main" id="{DA48221B-3E09-D145-8CE1-1BAE0B832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8">
            <a:extLst>
              <a:ext uri="{FF2B5EF4-FFF2-40B4-BE49-F238E27FC236}">
                <a16:creationId xmlns:a16="http://schemas.microsoft.com/office/drawing/2014/main" id="{E41D25BC-900E-974D-A0F2-746EB451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22031493-3A3F-3D4A-959E-DC51CE995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4345" name="Line 10">
            <a:extLst>
              <a:ext uri="{FF2B5EF4-FFF2-40B4-BE49-F238E27FC236}">
                <a16:creationId xmlns:a16="http://schemas.microsoft.com/office/drawing/2014/main" id="{4E032283-E7E8-9847-A0BC-F14F4929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Line 11">
            <a:extLst>
              <a:ext uri="{FF2B5EF4-FFF2-40B4-BE49-F238E27FC236}">
                <a16:creationId xmlns:a16="http://schemas.microsoft.com/office/drawing/2014/main" id="{23094EC5-C64F-F740-AFF8-3F322772A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7" name="Text Box 12">
            <a:extLst>
              <a:ext uri="{FF2B5EF4-FFF2-40B4-BE49-F238E27FC236}">
                <a16:creationId xmlns:a16="http://schemas.microsoft.com/office/drawing/2014/main" id="{5E59E7B1-9EE0-A74E-B09E-1D5F6587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4348" name="Line 13">
            <a:extLst>
              <a:ext uri="{FF2B5EF4-FFF2-40B4-BE49-F238E27FC236}">
                <a16:creationId xmlns:a16="http://schemas.microsoft.com/office/drawing/2014/main" id="{CA6F38C5-364A-E140-8C89-AC753BE23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9" name="Text Box 14">
            <a:extLst>
              <a:ext uri="{FF2B5EF4-FFF2-40B4-BE49-F238E27FC236}">
                <a16:creationId xmlns:a16="http://schemas.microsoft.com/office/drawing/2014/main" id="{9E4A8AF1-AAB8-C94D-B848-1C108C66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4350" name="Line 15">
            <a:extLst>
              <a:ext uri="{FF2B5EF4-FFF2-40B4-BE49-F238E27FC236}">
                <a16:creationId xmlns:a16="http://schemas.microsoft.com/office/drawing/2014/main" id="{6B357C50-7D3B-9944-B0C9-83830C158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Text Box 16">
            <a:extLst>
              <a:ext uri="{FF2B5EF4-FFF2-40B4-BE49-F238E27FC236}">
                <a16:creationId xmlns:a16="http://schemas.microsoft.com/office/drawing/2014/main" id="{E81D162E-5FBD-F649-A169-E54D3BB98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4352" name="Line 17">
            <a:extLst>
              <a:ext uri="{FF2B5EF4-FFF2-40B4-BE49-F238E27FC236}">
                <a16:creationId xmlns:a16="http://schemas.microsoft.com/office/drawing/2014/main" id="{EF7A6E58-63C1-3040-872B-3940D8683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8">
            <a:extLst>
              <a:ext uri="{FF2B5EF4-FFF2-40B4-BE49-F238E27FC236}">
                <a16:creationId xmlns:a16="http://schemas.microsoft.com/office/drawing/2014/main" id="{354026A1-D77A-F044-B21B-E27FA14AA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9DFE26A-14F4-9043-8FFD-CE8DF5BF7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828D30D-9D31-2240-AA4F-71CD708DD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*string = 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iSize;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*f (int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iSize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(char *)malloc (iSize);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70E8131-5DA7-F944-99FA-A76D0FB2017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650087F7-2879-264D-9351-DBDC9D3A6B3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BBA45339-8F2A-4E4B-881F-DD1731DA2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9D23759D-A18D-3B46-B000-DE2FFFE27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5E6F1769-E534-7141-A23C-BD81AA621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81D450C4-3164-164E-A90D-31BD1A2A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369" name="Line 10">
            <a:extLst>
              <a:ext uri="{FF2B5EF4-FFF2-40B4-BE49-F238E27FC236}">
                <a16:creationId xmlns:a16="http://schemas.microsoft.com/office/drawing/2014/main" id="{E0738C64-F143-CD4E-8F67-F6FE5AF62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1">
            <a:extLst>
              <a:ext uri="{FF2B5EF4-FFF2-40B4-BE49-F238E27FC236}">
                <a16:creationId xmlns:a16="http://schemas.microsoft.com/office/drawing/2014/main" id="{E436B3D2-4672-BC47-8BD8-4A754CB33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DFD60672-B64B-4F48-81ED-17B3A9771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372" name="Line 13">
            <a:extLst>
              <a:ext uri="{FF2B5EF4-FFF2-40B4-BE49-F238E27FC236}">
                <a16:creationId xmlns:a16="http://schemas.microsoft.com/office/drawing/2014/main" id="{1DAE7F75-5A9E-1E4C-ADCA-BBBBA8954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4">
            <a:extLst>
              <a:ext uri="{FF2B5EF4-FFF2-40B4-BE49-F238E27FC236}">
                <a16:creationId xmlns:a16="http://schemas.microsoft.com/office/drawing/2014/main" id="{BEADD656-9178-1A49-9043-62837890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374" name="Line 15">
            <a:extLst>
              <a:ext uri="{FF2B5EF4-FFF2-40B4-BE49-F238E27FC236}">
                <a16:creationId xmlns:a16="http://schemas.microsoft.com/office/drawing/2014/main" id="{B62333D5-018E-3943-877B-228206E6B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Text Box 16">
            <a:extLst>
              <a:ext uri="{FF2B5EF4-FFF2-40B4-BE49-F238E27FC236}">
                <a16:creationId xmlns:a16="http://schemas.microsoft.com/office/drawing/2014/main" id="{774503D9-E77C-3745-B218-1B6C113A3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376" name="Line 17">
            <a:extLst>
              <a:ext uri="{FF2B5EF4-FFF2-40B4-BE49-F238E27FC236}">
                <a16:creationId xmlns:a16="http://schemas.microsoft.com/office/drawing/2014/main" id="{1E70CA27-A2A1-8C4C-9AD2-2D9B0D36A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8">
            <a:extLst>
              <a:ext uri="{FF2B5EF4-FFF2-40B4-BE49-F238E27FC236}">
                <a16:creationId xmlns:a16="http://schemas.microsoft.com/office/drawing/2014/main" id="{F8BFBB07-B4D3-4B4F-9A7E-9906FFFDC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696" name="Group 24">
            <a:extLst>
              <a:ext uri="{FF2B5EF4-FFF2-40B4-BE49-F238E27FC236}">
                <a16:creationId xmlns:a16="http://schemas.microsoft.com/office/drawing/2014/main" id="{2B829C01-1107-BE46-ABF4-6D3624F7A82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209800"/>
            <a:ext cx="4038600" cy="3429000"/>
            <a:chOff x="1824" y="1392"/>
            <a:chExt cx="2544" cy="2160"/>
          </a:xfrm>
        </p:grpSpPr>
        <p:sp>
          <p:nvSpPr>
            <p:cNvPr id="15379" name="Line 19">
              <a:extLst>
                <a:ext uri="{FF2B5EF4-FFF2-40B4-BE49-F238E27FC236}">
                  <a16:creationId xmlns:a16="http://schemas.microsoft.com/office/drawing/2014/main" id="{50A6826C-5F8F-6444-AE47-99CC4252F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>
              <a:extLst>
                <a:ext uri="{FF2B5EF4-FFF2-40B4-BE49-F238E27FC236}">
                  <a16:creationId xmlns:a16="http://schemas.microsoft.com/office/drawing/2014/main" id="{2094EA91-4301-CC41-8F98-00AC6B35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728"/>
              <a:ext cx="254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>
              <a:extLst>
                <a:ext uri="{FF2B5EF4-FFF2-40B4-BE49-F238E27FC236}">
                  <a16:creationId xmlns:a16="http://schemas.microsoft.com/office/drawing/2014/main" id="{4C6DD9B9-FBDC-F247-A28C-D8C989C20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448"/>
              <a:ext cx="240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22">
              <a:extLst>
                <a:ext uri="{FF2B5EF4-FFF2-40B4-BE49-F238E27FC236}">
                  <a16:creationId xmlns:a16="http://schemas.microsoft.com/office/drawing/2014/main" id="{1CE39E6B-1695-0A4E-B814-81250A6B63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544"/>
              <a:ext cx="144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23">
              <a:extLst>
                <a:ext uri="{FF2B5EF4-FFF2-40B4-BE49-F238E27FC236}">
                  <a16:creationId xmlns:a16="http://schemas.microsoft.com/office/drawing/2014/main" id="{0B39405D-4D55-A44F-88FB-4B5373320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84AF062-BC6D-324B-BF40-A1908F675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1AA419AF-69B8-B74F-97B5-385B813A0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*string =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iSize;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char *f (int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char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iSize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p = (char *)malloc (iSize);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A7A89407-7388-F549-9DDE-72215B34406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388" name="Text Box 5">
            <a:extLst>
              <a:ext uri="{FF2B5EF4-FFF2-40B4-BE49-F238E27FC236}">
                <a16:creationId xmlns:a16="http://schemas.microsoft.com/office/drawing/2014/main" id="{19504494-3DB9-4B4F-894C-85064028929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6389" name="Text Box 6">
            <a:extLst>
              <a:ext uri="{FF2B5EF4-FFF2-40B4-BE49-F238E27FC236}">
                <a16:creationId xmlns:a16="http://schemas.microsoft.com/office/drawing/2014/main" id="{A691AB02-90F3-424C-B0B3-E915CAFB4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F753EB5D-7872-A14F-82CA-8E055A1D54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Text Box 8">
            <a:extLst>
              <a:ext uri="{FF2B5EF4-FFF2-40B4-BE49-F238E27FC236}">
                <a16:creationId xmlns:a16="http://schemas.microsoft.com/office/drawing/2014/main" id="{1FD29EF2-FF35-AB40-BD87-435A13DDF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6392" name="Text Box 9">
            <a:extLst>
              <a:ext uri="{FF2B5EF4-FFF2-40B4-BE49-F238E27FC236}">
                <a16:creationId xmlns:a16="http://schemas.microsoft.com/office/drawing/2014/main" id="{FC58DFF2-B0F2-A740-BD50-173D92119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6393" name="Line 10">
            <a:extLst>
              <a:ext uri="{FF2B5EF4-FFF2-40B4-BE49-F238E27FC236}">
                <a16:creationId xmlns:a16="http://schemas.microsoft.com/office/drawing/2014/main" id="{577E3C3C-58FE-D545-AEDB-58029A12F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Line 11">
            <a:extLst>
              <a:ext uri="{FF2B5EF4-FFF2-40B4-BE49-F238E27FC236}">
                <a16:creationId xmlns:a16="http://schemas.microsoft.com/office/drawing/2014/main" id="{F5F4220A-D4BA-DA40-A873-945F743AD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Text Box 12">
            <a:extLst>
              <a:ext uri="{FF2B5EF4-FFF2-40B4-BE49-F238E27FC236}">
                <a16:creationId xmlns:a16="http://schemas.microsoft.com/office/drawing/2014/main" id="{BE07109A-8B7F-7149-B29C-4C30DD22A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6396" name="Line 13">
            <a:extLst>
              <a:ext uri="{FF2B5EF4-FFF2-40B4-BE49-F238E27FC236}">
                <a16:creationId xmlns:a16="http://schemas.microsoft.com/office/drawing/2014/main" id="{21A2AC7B-F7C0-5242-8D7D-73CE461EAE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4">
            <a:extLst>
              <a:ext uri="{FF2B5EF4-FFF2-40B4-BE49-F238E27FC236}">
                <a16:creationId xmlns:a16="http://schemas.microsoft.com/office/drawing/2014/main" id="{B94E20B4-7281-DA41-8248-F400B0909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6398" name="Line 15">
            <a:extLst>
              <a:ext uri="{FF2B5EF4-FFF2-40B4-BE49-F238E27FC236}">
                <a16:creationId xmlns:a16="http://schemas.microsoft.com/office/drawing/2014/main" id="{3B10DFF8-F6C1-B54C-AF88-CBCFC4823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16">
            <a:extLst>
              <a:ext uri="{FF2B5EF4-FFF2-40B4-BE49-F238E27FC236}">
                <a16:creationId xmlns:a16="http://schemas.microsoft.com/office/drawing/2014/main" id="{4DB2276E-40C7-A144-A254-AAF47FD09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6400" name="Line 17">
            <a:extLst>
              <a:ext uri="{FF2B5EF4-FFF2-40B4-BE49-F238E27FC236}">
                <a16:creationId xmlns:a16="http://schemas.microsoft.com/office/drawing/2014/main" id="{3AFAF883-46B9-1144-B8E6-F885DA8BD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8">
            <a:extLst>
              <a:ext uri="{FF2B5EF4-FFF2-40B4-BE49-F238E27FC236}">
                <a16:creationId xmlns:a16="http://schemas.microsoft.com/office/drawing/2014/main" id="{DBB95F43-62D5-544B-AEF5-058706578F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9">
            <a:extLst>
              <a:ext uri="{FF2B5EF4-FFF2-40B4-BE49-F238E27FC236}">
                <a16:creationId xmlns:a16="http://schemas.microsoft.com/office/drawing/2014/main" id="{AB1D51F4-393D-324B-BEE2-34BD9E6B2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09800"/>
            <a:ext cx="2133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20">
            <a:extLst>
              <a:ext uri="{FF2B5EF4-FFF2-40B4-BE49-F238E27FC236}">
                <a16:creationId xmlns:a16="http://schemas.microsoft.com/office/drawing/2014/main" id="{90946AC3-F869-6E42-AA0A-2D94F5705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743200"/>
            <a:ext cx="40386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1">
            <a:extLst>
              <a:ext uri="{FF2B5EF4-FFF2-40B4-BE49-F238E27FC236}">
                <a16:creationId xmlns:a16="http://schemas.microsoft.com/office/drawing/2014/main" id="{0DECD3EB-16B0-0F41-97BF-7CFF9AFF6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86200"/>
            <a:ext cx="3810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Line 22">
            <a:extLst>
              <a:ext uri="{FF2B5EF4-FFF2-40B4-BE49-F238E27FC236}">
                <a16:creationId xmlns:a16="http://schemas.microsoft.com/office/drawing/2014/main" id="{9E2E0D45-3829-5A43-AB49-7F191D9E9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038600"/>
            <a:ext cx="2286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3">
            <a:extLst>
              <a:ext uri="{FF2B5EF4-FFF2-40B4-BE49-F238E27FC236}">
                <a16:creationId xmlns:a16="http://schemas.microsoft.com/office/drawing/2014/main" id="{8466E8C3-FDB5-5640-BE7B-9D1F130A5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352800"/>
            <a:ext cx="365760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2C9B80C-761F-C148-9FE3-39CECBACA5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Variable Lifetime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92AB585B-DD26-1047-9C6B-337A63B26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text: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startup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finish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data, bss: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startup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program finish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heap: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dynamically allocated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de-allocated (free)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stack: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function call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function return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2F82D167-69BF-8A40-AC45-6C52EF55213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601EFC45-D639-594F-A068-4C955524334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207AC19C-B869-9A4E-9B80-269A0BE7A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B69FCD6F-03D3-594D-8D11-DD02E3172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8">
            <a:extLst>
              <a:ext uri="{FF2B5EF4-FFF2-40B4-BE49-F238E27FC236}">
                <a16:creationId xmlns:a16="http://schemas.microsoft.com/office/drawing/2014/main" id="{E74ACEE7-5CC5-7441-9CFE-31E52143D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49FA7E46-BBD9-164E-8C02-1EAF2B0F8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CB34B275-C698-DA4E-9919-932D607B0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262E1348-F14B-1044-8201-57CA62A95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D37062AF-3861-8446-8A96-2842CE08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7420" name="Line 13">
            <a:extLst>
              <a:ext uri="{FF2B5EF4-FFF2-40B4-BE49-F238E27FC236}">
                <a16:creationId xmlns:a16="http://schemas.microsoft.com/office/drawing/2014/main" id="{95255DFB-38F2-A84D-824B-8D82976B4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14">
            <a:extLst>
              <a:ext uri="{FF2B5EF4-FFF2-40B4-BE49-F238E27FC236}">
                <a16:creationId xmlns:a16="http://schemas.microsoft.com/office/drawing/2014/main" id="{CC65DB49-9E80-5945-A36D-0041A307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7422" name="Line 15">
            <a:extLst>
              <a:ext uri="{FF2B5EF4-FFF2-40B4-BE49-F238E27FC236}">
                <a16:creationId xmlns:a16="http://schemas.microsoft.com/office/drawing/2014/main" id="{EA8BFA2F-BD81-DD49-894A-0284FB1B3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Text Box 16">
            <a:extLst>
              <a:ext uri="{FF2B5EF4-FFF2-40B4-BE49-F238E27FC236}">
                <a16:creationId xmlns:a16="http://schemas.microsoft.com/office/drawing/2014/main" id="{25BEA3CA-F5B5-794A-9E61-AC9950239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7424" name="Line 17">
            <a:extLst>
              <a:ext uri="{FF2B5EF4-FFF2-40B4-BE49-F238E27FC236}">
                <a16:creationId xmlns:a16="http://schemas.microsoft.com/office/drawing/2014/main" id="{594427E5-C73D-9F46-9374-0F9617E2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8">
            <a:extLst>
              <a:ext uri="{FF2B5EF4-FFF2-40B4-BE49-F238E27FC236}">
                <a16:creationId xmlns:a16="http://schemas.microsoft.com/office/drawing/2014/main" id="{51762A9C-FB06-F94D-92AD-7B9037844F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9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4D4159C3-7EAD-F247-9A2B-1C5BCED67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FB1BC48-3344-8746-A199-49B7637FF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*string = “hello”;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iSize;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*f (int x)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char*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iSize = 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(char *)malloc (iSize);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578CCE41-4521-464E-BAEA-6BA7DE37D58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9DB409C1-C70E-5745-8A97-BC24699F409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8437" name="Text Box 6">
            <a:extLst>
              <a:ext uri="{FF2B5EF4-FFF2-40B4-BE49-F238E27FC236}">
                <a16:creationId xmlns:a16="http://schemas.microsoft.com/office/drawing/2014/main" id="{01AB5B3F-8593-7C43-A93C-880CEA0B3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26A79D16-4808-154D-887A-A742F1820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2FD71FB9-8F16-9B46-A0CD-D4CB4C403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C9ABC5DA-3374-3740-AAA0-0F128A19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8441" name="Line 10">
            <a:extLst>
              <a:ext uri="{FF2B5EF4-FFF2-40B4-BE49-F238E27FC236}">
                <a16:creationId xmlns:a16="http://schemas.microsoft.com/office/drawing/2014/main" id="{7A3E3A4A-66A2-F449-B28F-BB2374B52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1">
            <a:extLst>
              <a:ext uri="{FF2B5EF4-FFF2-40B4-BE49-F238E27FC236}">
                <a16:creationId xmlns:a16="http://schemas.microsoft.com/office/drawing/2014/main" id="{652C0317-F663-D84F-ACD1-3465DF1F1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Text Box 12">
            <a:extLst>
              <a:ext uri="{FF2B5EF4-FFF2-40B4-BE49-F238E27FC236}">
                <a16:creationId xmlns:a16="http://schemas.microsoft.com/office/drawing/2014/main" id="{C6EBF69E-B6E3-624C-9F08-47ED5E54D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8444" name="Line 13">
            <a:extLst>
              <a:ext uri="{FF2B5EF4-FFF2-40B4-BE49-F238E27FC236}">
                <a16:creationId xmlns:a16="http://schemas.microsoft.com/office/drawing/2014/main" id="{DB4FD4F6-C481-3F4E-9D90-386A65B6E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4">
            <a:extLst>
              <a:ext uri="{FF2B5EF4-FFF2-40B4-BE49-F238E27FC236}">
                <a16:creationId xmlns:a16="http://schemas.microsoft.com/office/drawing/2014/main" id="{DA6FDA57-505F-6C42-88C2-16246B05B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8446" name="Line 15">
            <a:extLst>
              <a:ext uri="{FF2B5EF4-FFF2-40B4-BE49-F238E27FC236}">
                <a16:creationId xmlns:a16="http://schemas.microsoft.com/office/drawing/2014/main" id="{2C6A58E2-52A9-D74C-B961-C5BE9C339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7303F392-49F7-FF4A-BC78-2FD2447FF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8448" name="Line 17">
            <a:extLst>
              <a:ext uri="{FF2B5EF4-FFF2-40B4-BE49-F238E27FC236}">
                <a16:creationId xmlns:a16="http://schemas.microsoft.com/office/drawing/2014/main" id="{D59FD89C-AFB6-9947-A6FE-B3762231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8">
            <a:extLst>
              <a:ext uri="{FF2B5EF4-FFF2-40B4-BE49-F238E27FC236}">
                <a16:creationId xmlns:a16="http://schemas.microsoft.com/office/drawing/2014/main" id="{887D50B9-6057-A042-A2AA-983FA71762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0795" name="Group 27">
            <a:extLst>
              <a:ext uri="{FF2B5EF4-FFF2-40B4-BE49-F238E27FC236}">
                <a16:creationId xmlns:a16="http://schemas.microsoft.com/office/drawing/2014/main" id="{50A3C9EE-798E-2A44-A2D0-B2E8C28B1A7E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133600"/>
            <a:ext cx="3657600" cy="701675"/>
            <a:chOff x="1824" y="1344"/>
            <a:chExt cx="2304" cy="442"/>
          </a:xfrm>
        </p:grpSpPr>
        <p:sp>
          <p:nvSpPr>
            <p:cNvPr id="18457" name="Text Box 24">
              <a:extLst>
                <a:ext uri="{FF2B5EF4-FFF2-40B4-BE49-F238E27FC236}">
                  <a16:creationId xmlns:a16="http://schemas.microsoft.com/office/drawing/2014/main" id="{EB9B0949-7083-244F-B56C-9EA8B1A49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18458" name="Line 25">
              <a:extLst>
                <a:ext uri="{FF2B5EF4-FFF2-40B4-BE49-F238E27FC236}">
                  <a16:creationId xmlns:a16="http://schemas.microsoft.com/office/drawing/2014/main" id="{1872AC50-F94C-9C48-BC70-355201C00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9" name="Line 26">
              <a:extLst>
                <a:ext uri="{FF2B5EF4-FFF2-40B4-BE49-F238E27FC236}">
                  <a16:creationId xmlns:a16="http://schemas.microsoft.com/office/drawing/2014/main" id="{1FC5BFE8-F23B-7040-9F33-1D19B9ECF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536"/>
              <a:ext cx="1536" cy="1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01" name="Group 33">
            <a:extLst>
              <a:ext uri="{FF2B5EF4-FFF2-40B4-BE49-F238E27FC236}">
                <a16:creationId xmlns:a16="http://schemas.microsoft.com/office/drawing/2014/main" id="{78DDDF4B-2F5D-8F44-8611-DB209033925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581400"/>
            <a:ext cx="3352800" cy="701675"/>
            <a:chOff x="1920" y="2256"/>
            <a:chExt cx="2112" cy="442"/>
          </a:xfrm>
        </p:grpSpPr>
        <p:sp>
          <p:nvSpPr>
            <p:cNvPr id="18455" name="Text Box 30">
              <a:extLst>
                <a:ext uri="{FF2B5EF4-FFF2-40B4-BE49-F238E27FC236}">
                  <a16:creationId xmlns:a16="http://schemas.microsoft.com/office/drawing/2014/main" id="{2BC565E5-6D0B-BA4C-B283-667528705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18456" name="Line 32">
              <a:extLst>
                <a:ext uri="{FF2B5EF4-FFF2-40B4-BE49-F238E27FC236}">
                  <a16:creationId xmlns:a16="http://schemas.microsoft.com/office/drawing/2014/main" id="{D802B1B1-EF8C-A94E-BAA6-EA367E863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0806" name="Group 38">
            <a:extLst>
              <a:ext uri="{FF2B5EF4-FFF2-40B4-BE49-F238E27FC236}">
                <a16:creationId xmlns:a16="http://schemas.microsoft.com/office/drawing/2014/main" id="{4BEB4F26-C867-9743-9910-F0A5621A4B6B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800600"/>
            <a:ext cx="2514600" cy="1844675"/>
            <a:chOff x="1536" y="3024"/>
            <a:chExt cx="1584" cy="1162"/>
          </a:xfrm>
        </p:grpSpPr>
        <p:sp>
          <p:nvSpPr>
            <p:cNvPr id="18453" name="Text Box 35">
              <a:extLst>
                <a:ext uri="{FF2B5EF4-FFF2-40B4-BE49-F238E27FC236}">
                  <a16:creationId xmlns:a16="http://schemas.microsoft.com/office/drawing/2014/main" id="{42C9A653-8D50-704C-8234-6BF79B9E6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live after allocation; till free() or program finish</a:t>
              </a:r>
            </a:p>
          </p:txBody>
        </p:sp>
        <p:sp>
          <p:nvSpPr>
            <p:cNvPr id="18454" name="Line 36">
              <a:extLst>
                <a:ext uri="{FF2B5EF4-FFF2-40B4-BE49-F238E27FC236}">
                  <a16:creationId xmlns:a16="http://schemas.microsoft.com/office/drawing/2014/main" id="{DF07080C-F0BF-3A41-8BEF-5D3BA2CAF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08" y="3024"/>
              <a:ext cx="384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AC9E16C-412A-4B4A-9595-E1545469A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Variable Initialization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840EB3B5-80A8-BA47-A4D9-334AACA2D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text: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readonly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on program startup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bss: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 (though some systems initialize with 0)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heap: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stack: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un-initialized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55EABF99-EB7F-F94E-89FC-C47200CB423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5BBDE62A-910A-2943-A03E-A2FA3A2D060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9461" name="Text Box 6">
            <a:extLst>
              <a:ext uri="{FF2B5EF4-FFF2-40B4-BE49-F238E27FC236}">
                <a16:creationId xmlns:a16="http://schemas.microsoft.com/office/drawing/2014/main" id="{CB0AD27E-1EBF-1341-8E07-26D67DF40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9462" name="Line 7">
            <a:extLst>
              <a:ext uri="{FF2B5EF4-FFF2-40B4-BE49-F238E27FC236}">
                <a16:creationId xmlns:a16="http://schemas.microsoft.com/office/drawing/2014/main" id="{86E0118A-E004-7B4A-99F0-5E6DD4464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Text Box 8">
            <a:extLst>
              <a:ext uri="{FF2B5EF4-FFF2-40B4-BE49-F238E27FC236}">
                <a16:creationId xmlns:a16="http://schemas.microsoft.com/office/drawing/2014/main" id="{7B3267BE-E971-0C4F-8A18-B465B404F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9464" name="Text Box 9">
            <a:extLst>
              <a:ext uri="{FF2B5EF4-FFF2-40B4-BE49-F238E27FC236}">
                <a16:creationId xmlns:a16="http://schemas.microsoft.com/office/drawing/2014/main" id="{E098410D-8E3F-FF4B-96E9-186517901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7E0C3E00-0245-1E46-9CAC-A95D748FA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D246E711-6D20-4E47-8A93-96E093EB9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Text Box 12">
            <a:extLst>
              <a:ext uri="{FF2B5EF4-FFF2-40B4-BE49-F238E27FC236}">
                <a16:creationId xmlns:a16="http://schemas.microsoft.com/office/drawing/2014/main" id="{7CD7C960-2CC9-B441-AA0C-F49BE9AD9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53F7A70D-EF52-4B46-8F46-3ECAEB82A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4">
            <a:extLst>
              <a:ext uri="{FF2B5EF4-FFF2-40B4-BE49-F238E27FC236}">
                <a16:creationId xmlns:a16="http://schemas.microsoft.com/office/drawing/2014/main" id="{62023EAF-B2B5-2148-8417-A73AB0015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9470" name="Line 15">
            <a:extLst>
              <a:ext uri="{FF2B5EF4-FFF2-40B4-BE49-F238E27FC236}">
                <a16:creationId xmlns:a16="http://schemas.microsoft.com/office/drawing/2014/main" id="{382E3DF3-370C-044C-A542-0394E5342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 Box 16">
            <a:extLst>
              <a:ext uri="{FF2B5EF4-FFF2-40B4-BE49-F238E27FC236}">
                <a16:creationId xmlns:a16="http://schemas.microsoft.com/office/drawing/2014/main" id="{A5950B51-8C4A-C549-B272-127FE22C0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56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9472" name="Line 17">
            <a:extLst>
              <a:ext uri="{FF2B5EF4-FFF2-40B4-BE49-F238E27FC236}">
                <a16:creationId xmlns:a16="http://schemas.microsoft.com/office/drawing/2014/main" id="{EB322748-37C3-B547-B5E7-4C5F1AA1B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8">
            <a:extLst>
              <a:ext uri="{FF2B5EF4-FFF2-40B4-BE49-F238E27FC236}">
                <a16:creationId xmlns:a16="http://schemas.microsoft.com/office/drawing/2014/main" id="{191FB636-3204-1448-9035-CA64F3433E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4C45A1F0-5B32-7243-891F-BF2B621F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Explicit Memory Management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132AE80D-84C5-8E42-94E3-A2ED99C8E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Heap management in C is explicit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void *malloc (int bytes);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free (void *p);</a:t>
            </a:r>
          </a:p>
          <a:p>
            <a:pPr eaLnBrk="1" hangingPunct="1"/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responsibility to make sure that such a sequence of action is safe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71039A0-138C-084F-BAA1-42112BC78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0A1F941-D5DD-5547-96D5-54FCD0AAE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 (sizeof (*p));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229368E7-9488-424C-A5A3-2240E13618A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7A88F0DB-2EAF-7F41-9B8D-2ABF4A0EE25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1509" name="Text Box 6">
            <a:extLst>
              <a:ext uri="{FF2B5EF4-FFF2-40B4-BE49-F238E27FC236}">
                <a16:creationId xmlns:a16="http://schemas.microsoft.com/office/drawing/2014/main" id="{70DDCBD1-6597-E645-A006-2A8C4464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3C27DECC-5CCC-A842-A4EF-A95F221F90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67AD6457-EEDD-2344-ADBA-A598D2A25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E72CCA6C-89C2-C54E-A1D6-6D117304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A08C41A2-C06A-4245-9DA5-3AC2DB4AB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1">
            <a:extLst>
              <a:ext uri="{FF2B5EF4-FFF2-40B4-BE49-F238E27FC236}">
                <a16:creationId xmlns:a16="http://schemas.microsoft.com/office/drawing/2014/main" id="{63FBDA06-5CA2-BB4D-A4FD-A9D77A0317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Text Box 12">
            <a:extLst>
              <a:ext uri="{FF2B5EF4-FFF2-40B4-BE49-F238E27FC236}">
                <a16:creationId xmlns:a16="http://schemas.microsoft.com/office/drawing/2014/main" id="{F7B18AB6-C6CA-5E43-851F-929399409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1516" name="Line 13">
            <a:extLst>
              <a:ext uri="{FF2B5EF4-FFF2-40B4-BE49-F238E27FC236}">
                <a16:creationId xmlns:a16="http://schemas.microsoft.com/office/drawing/2014/main" id="{681DC76B-89F6-D44D-AF31-1B83D7F6B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 Box 14">
            <a:extLst>
              <a:ext uri="{FF2B5EF4-FFF2-40B4-BE49-F238E27FC236}">
                <a16:creationId xmlns:a16="http://schemas.microsoft.com/office/drawing/2014/main" id="{C0427620-2690-3745-9C61-670BEFE5B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1518" name="Line 15">
            <a:extLst>
              <a:ext uri="{FF2B5EF4-FFF2-40B4-BE49-F238E27FC236}">
                <a16:creationId xmlns:a16="http://schemas.microsoft.com/office/drawing/2014/main" id="{11EC9A2B-2AC4-A54F-8071-FFF8A5187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Text Box 16">
            <a:extLst>
              <a:ext uri="{FF2B5EF4-FFF2-40B4-BE49-F238E27FC236}">
                <a16:creationId xmlns:a16="http://schemas.microsoft.com/office/drawing/2014/main" id="{83FDD3D3-410C-2E4D-94F7-8D95A06DD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1520" name="Line 17">
            <a:extLst>
              <a:ext uri="{FF2B5EF4-FFF2-40B4-BE49-F238E27FC236}">
                <a16:creationId xmlns:a16="http://schemas.microsoft.com/office/drawing/2014/main" id="{02E84681-2390-0C40-8427-88E1D065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Line 18">
            <a:extLst>
              <a:ext uri="{FF2B5EF4-FFF2-40B4-BE49-F238E27FC236}">
                <a16:creationId xmlns:a16="http://schemas.microsoft.com/office/drawing/2014/main" id="{D130E771-E6B2-2748-8641-8EDF61246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Line 21">
            <a:extLst>
              <a:ext uri="{FF2B5EF4-FFF2-40B4-BE49-F238E27FC236}">
                <a16:creationId xmlns:a16="http://schemas.microsoft.com/office/drawing/2014/main" id="{7EF3F77C-A344-EA4F-93E0-D0F49EE87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Text Box 23">
            <a:extLst>
              <a:ext uri="{FF2B5EF4-FFF2-40B4-BE49-F238E27FC236}">
                <a16:creationId xmlns:a16="http://schemas.microsoft.com/office/drawing/2014/main" id="{095CEEAC-DB56-FD4A-BC35-2362ECA0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CE26F6E7-F7AB-F744-B46E-476FD3D93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08E659B1-808D-9249-84BF-D7F02C432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 = (int *)malloc (sizeof 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13040F5-887A-3C43-84FB-3A78F1A1E92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D1A5E9A5-5CC2-614C-AF77-C6580049DEF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6B690999-6154-DE44-AFD7-C1619050F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FAEDFDBF-6BC5-0344-AD68-B81D43816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A64788C4-DF79-0549-9D2D-59FECF4D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A4B3A5F6-5029-C040-BC95-EF1B97CB6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2537" name="Line 10">
            <a:extLst>
              <a:ext uri="{FF2B5EF4-FFF2-40B4-BE49-F238E27FC236}">
                <a16:creationId xmlns:a16="http://schemas.microsoft.com/office/drawing/2014/main" id="{0F792860-A723-5549-9E85-157509B83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1">
            <a:extLst>
              <a:ext uri="{FF2B5EF4-FFF2-40B4-BE49-F238E27FC236}">
                <a16:creationId xmlns:a16="http://schemas.microsoft.com/office/drawing/2014/main" id="{E3CF434F-1F6D-A546-9F7E-CE2202F80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5FC1B12E-5F74-094A-ACC9-8C20D195F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2540" name="Line 13">
            <a:extLst>
              <a:ext uri="{FF2B5EF4-FFF2-40B4-BE49-F238E27FC236}">
                <a16:creationId xmlns:a16="http://schemas.microsoft.com/office/drawing/2014/main" id="{C3D6DC1C-FCB7-FB46-8714-6D290A9CF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6950B040-54E3-AA4B-8FD4-7FFCD43D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2542" name="Line 15">
            <a:extLst>
              <a:ext uri="{FF2B5EF4-FFF2-40B4-BE49-F238E27FC236}">
                <a16:creationId xmlns:a16="http://schemas.microsoft.com/office/drawing/2014/main" id="{22D3B236-2967-7940-A7AD-B552F15F6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A2C771F9-C286-0642-B100-C72FD484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2544" name="Line 17">
            <a:extLst>
              <a:ext uri="{FF2B5EF4-FFF2-40B4-BE49-F238E27FC236}">
                <a16:creationId xmlns:a16="http://schemas.microsoft.com/office/drawing/2014/main" id="{AB2D1141-78F3-E441-968A-3E8A79FB2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18">
            <a:extLst>
              <a:ext uri="{FF2B5EF4-FFF2-40B4-BE49-F238E27FC236}">
                <a16:creationId xmlns:a16="http://schemas.microsoft.com/office/drawing/2014/main" id="{60255329-D575-6247-ADFC-589FB6F3A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19">
            <a:extLst>
              <a:ext uri="{FF2B5EF4-FFF2-40B4-BE49-F238E27FC236}">
                <a16:creationId xmlns:a16="http://schemas.microsoft.com/office/drawing/2014/main" id="{C9BAA032-353D-E447-A413-094709C05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67F857C9-AC12-AB4A-AA82-64983068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#@%*&amp;</a:t>
            </a:r>
          </a:p>
        </p:txBody>
      </p:sp>
      <p:sp>
        <p:nvSpPr>
          <p:cNvPr id="22548" name="Line 21">
            <a:extLst>
              <a:ext uri="{FF2B5EF4-FFF2-40B4-BE49-F238E27FC236}">
                <a16:creationId xmlns:a16="http://schemas.microsoft.com/office/drawing/2014/main" id="{BEFA0A91-127C-8741-B760-F8B466723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2">
            <a:extLst>
              <a:ext uri="{FF2B5EF4-FFF2-40B4-BE49-F238E27FC236}">
                <a16:creationId xmlns:a16="http://schemas.microsoft.com/office/drawing/2014/main" id="{D282EED3-E21F-CB45-AB70-C5015B64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2550" name="Freeform 24">
            <a:extLst>
              <a:ext uri="{FF2B5EF4-FFF2-40B4-BE49-F238E27FC236}">
                <a16:creationId xmlns:a16="http://schemas.microsoft.com/office/drawing/2014/main" id="{71C8656F-1A6C-D94B-B45F-3024403906AA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DF68B83A-1095-134A-AC62-7140589F9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Goals of Today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Lecture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0EA95DF9-DD1A-124A-B92A-6B9AF7718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Behind the scenes of running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Code, executable, and process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Memory layout for Linux processes, and relationship to 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Explicit memory management in 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*malloc (int bytes);</a:t>
            </a:r>
            <a:r>
              <a:rPr lang="en-US" altLang="zh-CN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allocate memory from the 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free</a:t>
            </a:r>
            <a:r>
              <a:rPr lang="en-US" altLang="zh-CN"/>
              <a:t>: deallocate memory from the heap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73CA241-40EF-6341-952B-384B76C96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DABDEBB-9E6D-624B-A101-434318B17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 (sizeof 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7DEBF7E1-5787-7943-87B5-C6AADDF4B5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3556" name="Text Box 5">
            <a:extLst>
              <a:ext uri="{FF2B5EF4-FFF2-40B4-BE49-F238E27FC236}">
                <a16:creationId xmlns:a16="http://schemas.microsoft.com/office/drawing/2014/main" id="{3A7880DD-D3AB-FA48-9120-3F44FA97F9F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3557" name="Text Box 6">
            <a:extLst>
              <a:ext uri="{FF2B5EF4-FFF2-40B4-BE49-F238E27FC236}">
                <a16:creationId xmlns:a16="http://schemas.microsoft.com/office/drawing/2014/main" id="{4AF0D73E-4348-3545-BD82-21DF231D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3558" name="Line 7">
            <a:extLst>
              <a:ext uri="{FF2B5EF4-FFF2-40B4-BE49-F238E27FC236}">
                <a16:creationId xmlns:a16="http://schemas.microsoft.com/office/drawing/2014/main" id="{46A5F426-4B40-4644-A84C-0E68EA83E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Text Box 8">
            <a:extLst>
              <a:ext uri="{FF2B5EF4-FFF2-40B4-BE49-F238E27FC236}">
                <a16:creationId xmlns:a16="http://schemas.microsoft.com/office/drawing/2014/main" id="{BA093B19-FB2E-E74A-9215-800CBC08D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069AB5D7-1985-3146-B19F-3CADD77E2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6C9625E6-828B-C340-B3A9-D455107B2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1">
            <a:extLst>
              <a:ext uri="{FF2B5EF4-FFF2-40B4-BE49-F238E27FC236}">
                <a16:creationId xmlns:a16="http://schemas.microsoft.com/office/drawing/2014/main" id="{4C8FA0D6-C691-3B45-B345-C9B656716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Text Box 12">
            <a:extLst>
              <a:ext uri="{FF2B5EF4-FFF2-40B4-BE49-F238E27FC236}">
                <a16:creationId xmlns:a16="http://schemas.microsoft.com/office/drawing/2014/main" id="{B7117510-3DCE-8D42-8E34-43EFE8AB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3564" name="Line 13">
            <a:extLst>
              <a:ext uri="{FF2B5EF4-FFF2-40B4-BE49-F238E27FC236}">
                <a16:creationId xmlns:a16="http://schemas.microsoft.com/office/drawing/2014/main" id="{60014F8F-09BA-2942-9666-AD0EC22D1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5" name="Text Box 14">
            <a:extLst>
              <a:ext uri="{FF2B5EF4-FFF2-40B4-BE49-F238E27FC236}">
                <a16:creationId xmlns:a16="http://schemas.microsoft.com/office/drawing/2014/main" id="{35A2F2D8-6823-034C-911D-D8FF7189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12355E92-B6B2-0647-9BEB-3E5E6C859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Text Box 16">
            <a:extLst>
              <a:ext uri="{FF2B5EF4-FFF2-40B4-BE49-F238E27FC236}">
                <a16:creationId xmlns:a16="http://schemas.microsoft.com/office/drawing/2014/main" id="{9F38E69C-A41E-8148-847E-36E6E14C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3568" name="Line 17">
            <a:extLst>
              <a:ext uri="{FF2B5EF4-FFF2-40B4-BE49-F238E27FC236}">
                <a16:creationId xmlns:a16="http://schemas.microsoft.com/office/drawing/2014/main" id="{6C79F67F-56D9-DB4B-B326-D57FEBB73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8">
            <a:extLst>
              <a:ext uri="{FF2B5EF4-FFF2-40B4-BE49-F238E27FC236}">
                <a16:creationId xmlns:a16="http://schemas.microsoft.com/office/drawing/2014/main" id="{A7E65374-2618-794A-961E-33C0AB59BF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19">
            <a:extLst>
              <a:ext uri="{FF2B5EF4-FFF2-40B4-BE49-F238E27FC236}">
                <a16:creationId xmlns:a16="http://schemas.microsoft.com/office/drawing/2014/main" id="{C4F6A9DA-3382-984C-8C48-E03E47F04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Text Box 20">
            <a:extLst>
              <a:ext uri="{FF2B5EF4-FFF2-40B4-BE49-F238E27FC236}">
                <a16:creationId xmlns:a16="http://schemas.microsoft.com/office/drawing/2014/main" id="{A8261238-7D86-F647-B0AD-EF87E34AD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23572" name="Line 21">
            <a:extLst>
              <a:ext uri="{FF2B5EF4-FFF2-40B4-BE49-F238E27FC236}">
                <a16:creationId xmlns:a16="http://schemas.microsoft.com/office/drawing/2014/main" id="{C472DE77-EB1C-0442-8AF1-805C4BB54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2">
            <a:extLst>
              <a:ext uri="{FF2B5EF4-FFF2-40B4-BE49-F238E27FC236}">
                <a16:creationId xmlns:a16="http://schemas.microsoft.com/office/drawing/2014/main" id="{1D0E6EAA-8776-AF41-843A-C0C202DC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3574" name="Freeform 23">
            <a:extLst>
              <a:ext uri="{FF2B5EF4-FFF2-40B4-BE49-F238E27FC236}">
                <a16:creationId xmlns:a16="http://schemas.microsoft.com/office/drawing/2014/main" id="{8B03DE50-3E97-714A-BD52-5EF54309C196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5E2069D-6567-C146-903D-ECE032F0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C5739DA-8388-CA43-AFA4-C7C03D763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 (sizeof 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q = 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37D3BA18-9885-AE4B-956A-B2D6E8F0669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A5C54A09-1973-1040-BA3A-CBFBE3C2FC7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FA391E7B-0296-2647-A705-4BB06D1A0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4582" name="Line 7">
            <a:extLst>
              <a:ext uri="{FF2B5EF4-FFF2-40B4-BE49-F238E27FC236}">
                <a16:creationId xmlns:a16="http://schemas.microsoft.com/office/drawing/2014/main" id="{32252432-8858-254A-BE50-6E750F8E1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1ADCF98B-B3F7-1F4E-AFD6-06F41500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1B3A5CF9-4838-3B45-86B4-F16BD308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4585" name="Line 10">
            <a:extLst>
              <a:ext uri="{FF2B5EF4-FFF2-40B4-BE49-F238E27FC236}">
                <a16:creationId xmlns:a16="http://schemas.microsoft.com/office/drawing/2014/main" id="{56FCD5EB-A12C-0F45-854F-C33588A28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1">
            <a:extLst>
              <a:ext uri="{FF2B5EF4-FFF2-40B4-BE49-F238E27FC236}">
                <a16:creationId xmlns:a16="http://schemas.microsoft.com/office/drawing/2014/main" id="{716730F6-18AB-0248-B143-074EE19AB1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F562A20A-864D-5248-A729-8A4C1E16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4588" name="Line 13">
            <a:extLst>
              <a:ext uri="{FF2B5EF4-FFF2-40B4-BE49-F238E27FC236}">
                <a16:creationId xmlns:a16="http://schemas.microsoft.com/office/drawing/2014/main" id="{BA23ABC4-56F9-9D46-9E89-9AFB1FD39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9" name="Text Box 14">
            <a:extLst>
              <a:ext uri="{FF2B5EF4-FFF2-40B4-BE49-F238E27FC236}">
                <a16:creationId xmlns:a16="http://schemas.microsoft.com/office/drawing/2014/main" id="{B65D0CDD-576D-004C-B906-6F58274D5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4590" name="Line 15">
            <a:extLst>
              <a:ext uri="{FF2B5EF4-FFF2-40B4-BE49-F238E27FC236}">
                <a16:creationId xmlns:a16="http://schemas.microsoft.com/office/drawing/2014/main" id="{E9B0DBFA-BBEA-C94B-8E5D-7DB64F6941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1" name="Text Box 16">
            <a:extLst>
              <a:ext uri="{FF2B5EF4-FFF2-40B4-BE49-F238E27FC236}">
                <a16:creationId xmlns:a16="http://schemas.microsoft.com/office/drawing/2014/main" id="{B350DADA-2120-214C-B015-7A9E8DA7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4592" name="Line 17">
            <a:extLst>
              <a:ext uri="{FF2B5EF4-FFF2-40B4-BE49-F238E27FC236}">
                <a16:creationId xmlns:a16="http://schemas.microsoft.com/office/drawing/2014/main" id="{DB20EF4C-6E38-AB4F-868E-13E89C16E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3" name="Line 18">
            <a:extLst>
              <a:ext uri="{FF2B5EF4-FFF2-40B4-BE49-F238E27FC236}">
                <a16:creationId xmlns:a16="http://schemas.microsoft.com/office/drawing/2014/main" id="{3D7CB347-ED64-2547-BA55-83726286B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9">
            <a:extLst>
              <a:ext uri="{FF2B5EF4-FFF2-40B4-BE49-F238E27FC236}">
                <a16:creationId xmlns:a16="http://schemas.microsoft.com/office/drawing/2014/main" id="{8BE2A426-BA01-F942-970E-EFB5D4441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Text Box 20">
            <a:extLst>
              <a:ext uri="{FF2B5EF4-FFF2-40B4-BE49-F238E27FC236}">
                <a16:creationId xmlns:a16="http://schemas.microsoft.com/office/drawing/2014/main" id="{EB2465F4-3A4B-2241-B5D2-C8EAE7D9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99</a:t>
            </a:r>
          </a:p>
        </p:txBody>
      </p:sp>
      <p:sp>
        <p:nvSpPr>
          <p:cNvPr id="24596" name="Line 21">
            <a:extLst>
              <a:ext uri="{FF2B5EF4-FFF2-40B4-BE49-F238E27FC236}">
                <a16:creationId xmlns:a16="http://schemas.microsoft.com/office/drawing/2014/main" id="{417677F5-05F6-7A46-ABC4-F15039F6E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2">
            <a:extLst>
              <a:ext uri="{FF2B5EF4-FFF2-40B4-BE49-F238E27FC236}">
                <a16:creationId xmlns:a16="http://schemas.microsoft.com/office/drawing/2014/main" id="{0018F839-25C1-5A40-82BA-CA7B0C38F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4598" name="Freeform 23">
            <a:extLst>
              <a:ext uri="{FF2B5EF4-FFF2-40B4-BE49-F238E27FC236}">
                <a16:creationId xmlns:a16="http://schemas.microsoft.com/office/drawing/2014/main" id="{C33F7C67-8FF4-434C-BAE2-38E21846D418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Line 24">
            <a:extLst>
              <a:ext uri="{FF2B5EF4-FFF2-40B4-BE49-F238E27FC236}">
                <a16:creationId xmlns:a16="http://schemas.microsoft.com/office/drawing/2014/main" id="{9FF70514-4799-8A42-98B6-B3BE9A017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0" name="Text Box 25">
            <a:extLst>
              <a:ext uri="{FF2B5EF4-FFF2-40B4-BE49-F238E27FC236}">
                <a16:creationId xmlns:a16="http://schemas.microsoft.com/office/drawing/2014/main" id="{330D4736-972F-C64B-95A4-F4BA2EAFD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4601" name="Freeform 26">
            <a:extLst>
              <a:ext uri="{FF2B5EF4-FFF2-40B4-BE49-F238E27FC236}">
                <a16:creationId xmlns:a16="http://schemas.microsoft.com/office/drawing/2014/main" id="{2389E1DD-75BF-7C4A-81C9-CB2CA8679109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9D6841C-F4EF-0C4F-8BE6-8B56D40F5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BB9BA1D7-71D2-1643-9EC8-8CB9276AD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 (sizeof (*p));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*q = 88;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8FB66D2-C888-7C4C-9FDB-EB5F94CC89A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5E650B1D-60F2-EE46-BA36-9F4F1E43AF4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E1279B40-6A4B-D642-82A8-B3D172F57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5606" name="Line 7">
            <a:extLst>
              <a:ext uri="{FF2B5EF4-FFF2-40B4-BE49-F238E27FC236}">
                <a16:creationId xmlns:a16="http://schemas.microsoft.com/office/drawing/2014/main" id="{ED495432-0CE7-D24A-82CE-0769D9B54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Text Box 8">
            <a:extLst>
              <a:ext uri="{FF2B5EF4-FFF2-40B4-BE49-F238E27FC236}">
                <a16:creationId xmlns:a16="http://schemas.microsoft.com/office/drawing/2014/main" id="{751770BB-CB92-0145-B56B-57FC3045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D334854F-F0EF-1140-8AA5-2BCD014AE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5609" name="Line 10">
            <a:extLst>
              <a:ext uri="{FF2B5EF4-FFF2-40B4-BE49-F238E27FC236}">
                <a16:creationId xmlns:a16="http://schemas.microsoft.com/office/drawing/2014/main" id="{A04D4F82-1911-FB4D-A2C8-CE2F7B0A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0" name="Line 11">
            <a:extLst>
              <a:ext uri="{FF2B5EF4-FFF2-40B4-BE49-F238E27FC236}">
                <a16:creationId xmlns:a16="http://schemas.microsoft.com/office/drawing/2014/main" id="{3E0EE1B4-2584-084A-9C31-4A9A09D3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Text Box 12">
            <a:extLst>
              <a:ext uri="{FF2B5EF4-FFF2-40B4-BE49-F238E27FC236}">
                <a16:creationId xmlns:a16="http://schemas.microsoft.com/office/drawing/2014/main" id="{997D1C1C-2126-C34F-A1A7-651FE39D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5612" name="Line 13">
            <a:extLst>
              <a:ext uri="{FF2B5EF4-FFF2-40B4-BE49-F238E27FC236}">
                <a16:creationId xmlns:a16="http://schemas.microsoft.com/office/drawing/2014/main" id="{08149FEE-969D-5440-A137-39C6B516A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Text Box 14">
            <a:extLst>
              <a:ext uri="{FF2B5EF4-FFF2-40B4-BE49-F238E27FC236}">
                <a16:creationId xmlns:a16="http://schemas.microsoft.com/office/drawing/2014/main" id="{076E7C21-4128-4949-AB82-8836482B2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5614" name="Line 15">
            <a:extLst>
              <a:ext uri="{FF2B5EF4-FFF2-40B4-BE49-F238E27FC236}">
                <a16:creationId xmlns:a16="http://schemas.microsoft.com/office/drawing/2014/main" id="{0615234C-F109-B544-986E-0C7E4327B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724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6">
            <a:extLst>
              <a:ext uri="{FF2B5EF4-FFF2-40B4-BE49-F238E27FC236}">
                <a16:creationId xmlns:a16="http://schemas.microsoft.com/office/drawing/2014/main" id="{AE726EE8-5DF8-E048-85F3-DDEE8C03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5616" name="Line 17">
            <a:extLst>
              <a:ext uri="{FF2B5EF4-FFF2-40B4-BE49-F238E27FC236}">
                <a16:creationId xmlns:a16="http://schemas.microsoft.com/office/drawing/2014/main" id="{91D09602-9F4A-234D-8BA8-46EB30BF0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8">
            <a:extLst>
              <a:ext uri="{FF2B5EF4-FFF2-40B4-BE49-F238E27FC236}">
                <a16:creationId xmlns:a16="http://schemas.microsoft.com/office/drawing/2014/main" id="{A5963BD0-722E-F64C-BE2B-EB2D570AD9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9">
            <a:extLst>
              <a:ext uri="{FF2B5EF4-FFF2-40B4-BE49-F238E27FC236}">
                <a16:creationId xmlns:a16="http://schemas.microsoft.com/office/drawing/2014/main" id="{E80EA9E3-B071-AD4A-80D6-13DA00452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Text Box 20">
            <a:extLst>
              <a:ext uri="{FF2B5EF4-FFF2-40B4-BE49-F238E27FC236}">
                <a16:creationId xmlns:a16="http://schemas.microsoft.com/office/drawing/2014/main" id="{60CB150B-2BE3-2D45-B935-376777E35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88</a:t>
            </a:r>
          </a:p>
        </p:txBody>
      </p:sp>
      <p:sp>
        <p:nvSpPr>
          <p:cNvPr id="25620" name="Line 21">
            <a:extLst>
              <a:ext uri="{FF2B5EF4-FFF2-40B4-BE49-F238E27FC236}">
                <a16:creationId xmlns:a16="http://schemas.microsoft.com/office/drawing/2014/main" id="{13E41821-BF72-4141-A264-688A1937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Text Box 22">
            <a:extLst>
              <a:ext uri="{FF2B5EF4-FFF2-40B4-BE49-F238E27FC236}">
                <a16:creationId xmlns:a16="http://schemas.microsoft.com/office/drawing/2014/main" id="{3C4A329A-7BD8-794E-9F54-9C8381E18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5622" name="Freeform 23">
            <a:extLst>
              <a:ext uri="{FF2B5EF4-FFF2-40B4-BE49-F238E27FC236}">
                <a16:creationId xmlns:a16="http://schemas.microsoft.com/office/drawing/2014/main" id="{96CEADFF-009C-9849-BD22-3C5CBDD1E9C8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4">
            <a:extLst>
              <a:ext uri="{FF2B5EF4-FFF2-40B4-BE49-F238E27FC236}">
                <a16:creationId xmlns:a16="http://schemas.microsoft.com/office/drawing/2014/main" id="{51A84CD4-6374-9344-9A72-8DE87BB7E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Text Box 25">
            <a:extLst>
              <a:ext uri="{FF2B5EF4-FFF2-40B4-BE49-F238E27FC236}">
                <a16:creationId xmlns:a16="http://schemas.microsoft.com/office/drawing/2014/main" id="{55D45367-4F28-A548-A6E5-2289C922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5625" name="Freeform 26">
            <a:extLst>
              <a:ext uri="{FF2B5EF4-FFF2-40B4-BE49-F238E27FC236}">
                <a16:creationId xmlns:a16="http://schemas.microsoft.com/office/drawing/2014/main" id="{3CAAAE42-2F79-EF41-B011-248369413F2E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10685763-FA71-7942-A58F-8510A89F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Aliasing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607B31D-5AC0-CF46-BA86-7E96B3943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 (sizeof (*p));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free (q);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14E1A1CE-1234-7A4B-816E-AE6B481297C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F7B19097-1E78-BA47-AAD2-1021D319DFE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7DD42261-1758-034F-B2A2-B5A6C8D1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9927E6AE-6E23-AE41-A6B6-553D5B769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772476E2-B54C-F14B-8A77-8AEEB274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35A79CED-9B70-474C-8B74-5BF4FB4EB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F91AD9E-8AE6-0740-A74C-92910DC4A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C8132DE8-5D55-CE44-A287-7C29F955D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0FD4A917-0232-9544-9DE2-6667ED0B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6636" name="Text Box 14">
            <a:extLst>
              <a:ext uri="{FF2B5EF4-FFF2-40B4-BE49-F238E27FC236}">
                <a16:creationId xmlns:a16="http://schemas.microsoft.com/office/drawing/2014/main" id="{DD34CE77-6493-D243-8BFF-98715AF1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6637" name="Line 15">
            <a:extLst>
              <a:ext uri="{FF2B5EF4-FFF2-40B4-BE49-F238E27FC236}">
                <a16:creationId xmlns:a16="http://schemas.microsoft.com/office/drawing/2014/main" id="{1641467D-C7B4-C141-B62E-7937B7D7D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Text Box 16">
            <a:extLst>
              <a:ext uri="{FF2B5EF4-FFF2-40B4-BE49-F238E27FC236}">
                <a16:creationId xmlns:a16="http://schemas.microsoft.com/office/drawing/2014/main" id="{BC8C6BAA-8ADD-5A4E-BBEF-C9A111AE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6639" name="Line 17">
            <a:extLst>
              <a:ext uri="{FF2B5EF4-FFF2-40B4-BE49-F238E27FC236}">
                <a16:creationId xmlns:a16="http://schemas.microsoft.com/office/drawing/2014/main" id="{F12C63D7-3C45-994E-B327-6D909E2C2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8">
            <a:extLst>
              <a:ext uri="{FF2B5EF4-FFF2-40B4-BE49-F238E27FC236}">
                <a16:creationId xmlns:a16="http://schemas.microsoft.com/office/drawing/2014/main" id="{1A5F94F2-E6CB-FA4D-8661-38029F630F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9">
            <a:extLst>
              <a:ext uri="{FF2B5EF4-FFF2-40B4-BE49-F238E27FC236}">
                <a16:creationId xmlns:a16="http://schemas.microsoft.com/office/drawing/2014/main" id="{D98674D3-E8F9-D349-9102-4E16708EA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Text Box 20">
            <a:extLst>
              <a:ext uri="{FF2B5EF4-FFF2-40B4-BE49-F238E27FC236}">
                <a16:creationId xmlns:a16="http://schemas.microsoft.com/office/drawing/2014/main" id="{A54889BB-315E-C149-A905-3B46375C6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26643" name="Line 21">
            <a:extLst>
              <a:ext uri="{FF2B5EF4-FFF2-40B4-BE49-F238E27FC236}">
                <a16:creationId xmlns:a16="http://schemas.microsoft.com/office/drawing/2014/main" id="{B0F1BD1F-BBCF-5B45-94D5-7293EA48F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Text Box 22">
            <a:extLst>
              <a:ext uri="{FF2B5EF4-FFF2-40B4-BE49-F238E27FC236}">
                <a16:creationId xmlns:a16="http://schemas.microsoft.com/office/drawing/2014/main" id="{3E3ACCAC-DBCA-EC4F-ACE2-10D7C5A8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6645" name="Freeform 23">
            <a:extLst>
              <a:ext uri="{FF2B5EF4-FFF2-40B4-BE49-F238E27FC236}">
                <a16:creationId xmlns:a16="http://schemas.microsoft.com/office/drawing/2014/main" id="{569041B3-08DC-1848-BA90-D80ABB92DB4C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4">
            <a:extLst>
              <a:ext uri="{FF2B5EF4-FFF2-40B4-BE49-F238E27FC236}">
                <a16:creationId xmlns:a16="http://schemas.microsoft.com/office/drawing/2014/main" id="{29D5CC59-DBC1-8648-AAA7-C28E87A54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Text Box 25">
            <a:extLst>
              <a:ext uri="{FF2B5EF4-FFF2-40B4-BE49-F238E27FC236}">
                <a16:creationId xmlns:a16="http://schemas.microsoft.com/office/drawing/2014/main" id="{DA46E40B-5122-3743-B372-28AE5CAA7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6648" name="Freeform 26">
            <a:extLst>
              <a:ext uri="{FF2B5EF4-FFF2-40B4-BE49-F238E27FC236}">
                <a16:creationId xmlns:a16="http://schemas.microsoft.com/office/drawing/2014/main" id="{1296ABF0-1682-4A41-B65F-767255EA187F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69196899-34BA-864A-BF39-A1C06E7D6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Dangling Reference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097F84D-AF68-834E-B161-A21B1634E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*p, *q;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p = (int *)malloc (sizeof 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*p = 99;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*q = 88;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free (q);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	*p = 77;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A29E1F7B-EDD1-A247-A364-1DC4DC62414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43434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27652" name="Text Box 5">
            <a:extLst>
              <a:ext uri="{FF2B5EF4-FFF2-40B4-BE49-F238E27FC236}">
                <a16:creationId xmlns:a16="http://schemas.microsoft.com/office/drawing/2014/main" id="{8243C663-84C7-1E41-9774-E8CDBF931D0A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26050" y="6302375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27653" name="Text Box 6">
            <a:extLst>
              <a:ext uri="{FF2B5EF4-FFF2-40B4-BE49-F238E27FC236}">
                <a16:creationId xmlns:a16="http://schemas.microsoft.com/office/drawing/2014/main" id="{E7E28E19-2DDC-084B-AFA7-C74C344AF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27654" name="Line 7">
            <a:extLst>
              <a:ext uri="{FF2B5EF4-FFF2-40B4-BE49-F238E27FC236}">
                <a16:creationId xmlns:a16="http://schemas.microsoft.com/office/drawing/2014/main" id="{720C67CE-269B-2E47-94DE-1D131A721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72152F89-F361-7046-9F1D-911CC6DAD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5DB4D867-CF39-D446-8162-2ADCE0C9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27657" name="Line 10">
            <a:extLst>
              <a:ext uri="{FF2B5EF4-FFF2-40B4-BE49-F238E27FC236}">
                <a16:creationId xmlns:a16="http://schemas.microsoft.com/office/drawing/2014/main" id="{82AD7A66-CDF6-734A-93FB-63D46E894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1">
            <a:extLst>
              <a:ext uri="{FF2B5EF4-FFF2-40B4-BE49-F238E27FC236}">
                <a16:creationId xmlns:a16="http://schemas.microsoft.com/office/drawing/2014/main" id="{7A42ED76-6EC0-AD4B-80A6-0D4AB594D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Text Box 12">
            <a:extLst>
              <a:ext uri="{FF2B5EF4-FFF2-40B4-BE49-F238E27FC236}">
                <a16:creationId xmlns:a16="http://schemas.microsoft.com/office/drawing/2014/main" id="{D00CF2B4-3406-B74D-80F0-18C792833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27660" name="Text Box 13">
            <a:extLst>
              <a:ext uri="{FF2B5EF4-FFF2-40B4-BE49-F238E27FC236}">
                <a16:creationId xmlns:a16="http://schemas.microsoft.com/office/drawing/2014/main" id="{93B936DA-F404-A346-A136-DB9D470F5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27661" name="Line 14">
            <a:extLst>
              <a:ext uri="{FF2B5EF4-FFF2-40B4-BE49-F238E27FC236}">
                <a16:creationId xmlns:a16="http://schemas.microsoft.com/office/drawing/2014/main" id="{789E4238-7C14-FB46-9F44-82DF0BB8B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7900E65F-E7F9-9249-8B9D-96D8C2E20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24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27663" name="Line 16">
            <a:extLst>
              <a:ext uri="{FF2B5EF4-FFF2-40B4-BE49-F238E27FC236}">
                <a16:creationId xmlns:a16="http://schemas.microsoft.com/office/drawing/2014/main" id="{FFFCEDAA-FC98-DC44-97B6-5F09757C0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7">
            <a:extLst>
              <a:ext uri="{FF2B5EF4-FFF2-40B4-BE49-F238E27FC236}">
                <a16:creationId xmlns:a16="http://schemas.microsoft.com/office/drawing/2014/main" id="{70EE2012-41B4-ED4A-B320-88639C8FD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400" y="5105400"/>
            <a:ext cx="0" cy="2286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8">
            <a:extLst>
              <a:ext uri="{FF2B5EF4-FFF2-40B4-BE49-F238E27FC236}">
                <a16:creationId xmlns:a16="http://schemas.microsoft.com/office/drawing/2014/main" id="{8E016410-5A1C-FE4C-9722-87719214E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Text Box 19">
            <a:extLst>
              <a:ext uri="{FF2B5EF4-FFF2-40B4-BE49-F238E27FC236}">
                <a16:creationId xmlns:a16="http://schemas.microsoft.com/office/drawing/2014/main" id="{73D79E04-4C1E-AC4E-A1E4-E7A468CB8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4196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$%#^&amp;</a:t>
            </a:r>
          </a:p>
        </p:txBody>
      </p:sp>
      <p:sp>
        <p:nvSpPr>
          <p:cNvPr id="27667" name="Line 20">
            <a:extLst>
              <a:ext uri="{FF2B5EF4-FFF2-40B4-BE49-F238E27FC236}">
                <a16:creationId xmlns:a16="http://schemas.microsoft.com/office/drawing/2014/main" id="{4514BA78-3058-6644-8397-46F5B8B5E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8674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Text Box 21">
            <a:extLst>
              <a:ext uri="{FF2B5EF4-FFF2-40B4-BE49-F238E27FC236}">
                <a16:creationId xmlns:a16="http://schemas.microsoft.com/office/drawing/2014/main" id="{DE84BDA7-D880-F140-ACDB-449F73D3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5626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27669" name="Freeform 22">
            <a:extLst>
              <a:ext uri="{FF2B5EF4-FFF2-40B4-BE49-F238E27FC236}">
                <a16:creationId xmlns:a16="http://schemas.microsoft.com/office/drawing/2014/main" id="{10D59A14-87CB-C544-A089-760A4B039EE0}"/>
              </a:ext>
            </a:extLst>
          </p:cNvPr>
          <p:cNvSpPr>
            <a:spLocks/>
          </p:cNvSpPr>
          <p:nvPr/>
        </p:nvSpPr>
        <p:spPr bwMode="auto">
          <a:xfrm>
            <a:off x="6502400" y="4572000"/>
            <a:ext cx="431800" cy="1143000"/>
          </a:xfrm>
          <a:custGeom>
            <a:avLst/>
            <a:gdLst>
              <a:gd name="T0" fmla="*/ 431800 w 272"/>
              <a:gd name="T1" fmla="*/ 1143000 h 720"/>
              <a:gd name="T2" fmla="*/ 50800 w 272"/>
              <a:gd name="T3" fmla="*/ 990600 h 720"/>
              <a:gd name="T4" fmla="*/ 127000 w 272"/>
              <a:gd name="T5" fmla="*/ 457200 h 720"/>
              <a:gd name="T6" fmla="*/ 431800 w 272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720">
                <a:moveTo>
                  <a:pt x="272" y="720"/>
                </a:moveTo>
                <a:cubicBezTo>
                  <a:pt x="168" y="708"/>
                  <a:pt x="64" y="696"/>
                  <a:pt x="32" y="624"/>
                </a:cubicBezTo>
                <a:cubicBezTo>
                  <a:pt x="0" y="552"/>
                  <a:pt x="40" y="392"/>
                  <a:pt x="80" y="288"/>
                </a:cubicBezTo>
                <a:cubicBezTo>
                  <a:pt x="120" y="184"/>
                  <a:pt x="240" y="48"/>
                  <a:pt x="27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3">
            <a:extLst>
              <a:ext uri="{FF2B5EF4-FFF2-40B4-BE49-F238E27FC236}">
                <a16:creationId xmlns:a16="http://schemas.microsoft.com/office/drawing/2014/main" id="{D52CF800-C7AC-1048-A938-8D1454886D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638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4">
            <a:extLst>
              <a:ext uri="{FF2B5EF4-FFF2-40B4-BE49-F238E27FC236}">
                <a16:creationId xmlns:a16="http://schemas.microsoft.com/office/drawing/2014/main" id="{9B648A86-4793-364C-9754-872AF6D2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257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q</a:t>
            </a:r>
          </a:p>
        </p:txBody>
      </p:sp>
      <p:sp>
        <p:nvSpPr>
          <p:cNvPr id="27672" name="Freeform 25">
            <a:extLst>
              <a:ext uri="{FF2B5EF4-FFF2-40B4-BE49-F238E27FC236}">
                <a16:creationId xmlns:a16="http://schemas.microsoft.com/office/drawing/2014/main" id="{7565182E-A41B-2D4A-9626-92B64EA96666}"/>
              </a:ext>
            </a:extLst>
          </p:cNvPr>
          <p:cNvSpPr>
            <a:spLocks/>
          </p:cNvSpPr>
          <p:nvPr/>
        </p:nvSpPr>
        <p:spPr bwMode="auto">
          <a:xfrm>
            <a:off x="8686800" y="4572000"/>
            <a:ext cx="304800" cy="914400"/>
          </a:xfrm>
          <a:custGeom>
            <a:avLst/>
            <a:gdLst>
              <a:gd name="T0" fmla="*/ 0 w 192"/>
              <a:gd name="T1" fmla="*/ 914400 h 576"/>
              <a:gd name="T2" fmla="*/ 304800 w 192"/>
              <a:gd name="T3" fmla="*/ 609600 h 576"/>
              <a:gd name="T4" fmla="*/ 0 w 192"/>
              <a:gd name="T5" fmla="*/ 0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576">
                <a:moveTo>
                  <a:pt x="0" y="576"/>
                </a:moveTo>
                <a:cubicBezTo>
                  <a:pt x="96" y="528"/>
                  <a:pt x="192" y="480"/>
                  <a:pt x="192" y="384"/>
                </a:cubicBezTo>
                <a:cubicBezTo>
                  <a:pt x="192" y="288"/>
                  <a:pt x="32" y="6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F37C762-2E3F-1548-AE1A-568254FF0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Leaking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35328995-894E-3246-B2F5-66CAFD50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 (sizeof 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make the above space unreachable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 (sizeof 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even worse…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 = (int *)malloc (sizeof 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35EC85A-2EE0-424B-9572-67AC88F38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Memory Leaking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761E3A3E-BA65-3F45-964C-6082888EA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 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 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*p;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 = (int *)malloc (sizeof (*p));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C8D173B-E3DF-BE41-8E11-D9509605B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7D5D507E-850F-284A-BBD8-F6470A86E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Dangling pointers and memory leaking are evil sources of bugs: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hard to debug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may fire after a long time of run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may far from the bug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hard to prevent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especially by using the static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Part of the reasons for the popularity of garbage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2834C8AE-C0EE-F74B-A42E-E79ACC437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 Code to Process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EC5E1D1C-E5C9-F44A-80B8-80B52EEBF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 source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.c; .h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Binary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.o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Executables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a.out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Managed by OS</a:t>
            </a:r>
          </a:p>
        </p:txBody>
      </p:sp>
      <p:sp>
        <p:nvSpPr>
          <p:cNvPr id="6147" name="AutoShape 5">
            <a:extLst>
              <a:ext uri="{FF2B5EF4-FFF2-40B4-BE49-F238E27FC236}">
                <a16:creationId xmlns:a16="http://schemas.microsoft.com/office/drawing/2014/main" id="{1A239001-BFFC-5649-B72E-BE80DEB5E8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24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AutoShape 6">
            <a:extLst>
              <a:ext uri="{FF2B5EF4-FFF2-40B4-BE49-F238E27FC236}">
                <a16:creationId xmlns:a16="http://schemas.microsoft.com/office/drawing/2014/main" id="{7DBA9736-2D28-A142-88EA-BBCEDB2D5C6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248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AutoShape 7">
            <a:extLst>
              <a:ext uri="{FF2B5EF4-FFF2-40B4-BE49-F238E27FC236}">
                <a16:creationId xmlns:a16="http://schemas.microsoft.com/office/drawing/2014/main" id="{2B15B03C-1FE1-F840-9CB6-5681C0CD061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Line 8">
            <a:extLst>
              <a:ext uri="{FF2B5EF4-FFF2-40B4-BE49-F238E27FC236}">
                <a16:creationId xmlns:a16="http://schemas.microsoft.com/office/drawing/2014/main" id="{8D78D751-4F1E-C547-BFA5-D5D4D100F15E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86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F875D5C1-4A01-F242-8CAE-70666AFE66D7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6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52" name="Text Box 10">
            <a:extLst>
              <a:ext uri="{FF2B5EF4-FFF2-40B4-BE49-F238E27FC236}">
                <a16:creationId xmlns:a16="http://schemas.microsoft.com/office/drawing/2014/main" id="{B8B04DC1-E8C2-2341-B5A8-F53E1D39C151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400800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binary files</a:t>
            </a:r>
          </a:p>
        </p:txBody>
      </p:sp>
      <p:sp>
        <p:nvSpPr>
          <p:cNvPr id="6153" name="Text Box 11">
            <a:extLst>
              <a:ext uri="{FF2B5EF4-FFF2-40B4-BE49-F238E27FC236}">
                <a16:creationId xmlns:a16="http://schemas.microsoft.com/office/drawing/2014/main" id="{89849B3B-1379-8244-80E3-C072342E5F5C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57913" y="2362200"/>
            <a:ext cx="199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C source code</a:t>
            </a:r>
          </a:p>
        </p:txBody>
      </p:sp>
      <p:sp>
        <p:nvSpPr>
          <p:cNvPr id="6154" name="Line 12">
            <a:extLst>
              <a:ext uri="{FF2B5EF4-FFF2-40B4-BE49-F238E27FC236}">
                <a16:creationId xmlns:a16="http://schemas.microsoft.com/office/drawing/2014/main" id="{E8232759-F223-B844-9ED5-4ACDFAF261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086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Rectangle 13">
            <a:extLst>
              <a:ext uri="{FF2B5EF4-FFF2-40B4-BE49-F238E27FC236}">
                <a16:creationId xmlns:a16="http://schemas.microsoft.com/office/drawing/2014/main" id="{7F6744FD-7F1A-4840-B0AD-713287534CC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56" name="Text Box 14">
            <a:extLst>
              <a:ext uri="{FF2B5EF4-FFF2-40B4-BE49-F238E27FC236}">
                <a16:creationId xmlns:a16="http://schemas.microsoft.com/office/drawing/2014/main" id="{362FEF67-5264-544B-8A62-A4B17070AC37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53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6157" name="Text Box 15">
            <a:extLst>
              <a:ext uri="{FF2B5EF4-FFF2-40B4-BE49-F238E27FC236}">
                <a16:creationId xmlns:a16="http://schemas.microsoft.com/office/drawing/2014/main" id="{40166AAF-EE0E-184B-8DB9-9BF69A5756C0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315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compiling</a:t>
            </a:r>
          </a:p>
        </p:txBody>
      </p:sp>
      <p:sp>
        <p:nvSpPr>
          <p:cNvPr id="6158" name="Text Box 16">
            <a:extLst>
              <a:ext uri="{FF2B5EF4-FFF2-40B4-BE49-F238E27FC236}">
                <a16:creationId xmlns:a16="http://schemas.microsoft.com/office/drawing/2014/main" id="{0AA2FCA7-452A-224B-B7D1-C2DF56E4CB39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91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6159" name="Rectangle 17">
            <a:extLst>
              <a:ext uri="{FF2B5EF4-FFF2-40B4-BE49-F238E27FC236}">
                <a16:creationId xmlns:a16="http://schemas.microsoft.com/office/drawing/2014/main" id="{FB714890-4D7B-D54F-8AAA-CC8F0B25CE87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096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Char char="•"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160" name="Text Box 18">
            <a:extLst>
              <a:ext uri="{FF2B5EF4-FFF2-40B4-BE49-F238E27FC236}">
                <a16:creationId xmlns:a16="http://schemas.microsoft.com/office/drawing/2014/main" id="{2618479A-8A48-8148-9F90-E5B45615AAD1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00800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Times New Roman" panose="02020603050405020304" pitchFamily="18" charset="0"/>
              </a:rPr>
              <a:t>executable</a:t>
            </a:r>
          </a:p>
        </p:txBody>
      </p:sp>
      <p:sp>
        <p:nvSpPr>
          <p:cNvPr id="6161" name="Line 19">
            <a:extLst>
              <a:ext uri="{FF2B5EF4-FFF2-40B4-BE49-F238E27FC236}">
                <a16:creationId xmlns:a16="http://schemas.microsoft.com/office/drawing/2014/main" id="{C7AC39F9-65DB-C447-B195-A6A9A9F4468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7086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2" name="Text Box 20">
            <a:extLst>
              <a:ext uri="{FF2B5EF4-FFF2-40B4-BE49-F238E27FC236}">
                <a16:creationId xmlns:a16="http://schemas.microsoft.com/office/drawing/2014/main" id="{0D0DDEBE-96E9-DD47-A6AA-5684A4B72FC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391400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linking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2A075A5-EE1E-5140-BB91-3EC505471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Main Memory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9437AACB-C430-6D4C-A6E8-023098AA0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C0B192CD-9765-2742-9FBF-B71E8E8F4F6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581400"/>
            <a:ext cx="1371600" cy="762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CPU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033A520-61FC-314C-96AA-C0F000F5B9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4572000"/>
            <a:ext cx="1371600" cy="762000"/>
          </a:xfrm>
          <a:prstGeom prst="rect">
            <a:avLst/>
          </a:prstGeom>
          <a:solidFill>
            <a:srgbClr val="FF9966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Memory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663CDAE7-8341-1A47-A0AC-750204DF39F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0" y="44196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Disk</a:t>
            </a:r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2021663B-245D-F945-8822-57546F0DE2C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1981200" y="4343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8">
            <a:extLst>
              <a:ext uri="{FF2B5EF4-FFF2-40B4-BE49-F238E27FC236}">
                <a16:creationId xmlns:a16="http://schemas.microsoft.com/office/drawing/2014/main" id="{EBC94C11-916C-DD4A-BBF6-184A0653E17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048000" y="3962400"/>
            <a:ext cx="3733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8A6A8A9B-1372-D545-8DC6-6DC556822C3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1400" y="27432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Network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E29F99E3-AE65-D345-8C9A-E60F839B6D5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44196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Video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A453ACC9-9C5B-214E-960B-7BD12F94218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257800" y="2743200"/>
            <a:ext cx="13716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Audio</a:t>
            </a:r>
          </a:p>
        </p:txBody>
      </p:sp>
      <p:sp>
        <p:nvSpPr>
          <p:cNvPr id="7179" name="Line 12">
            <a:extLst>
              <a:ext uri="{FF2B5EF4-FFF2-40B4-BE49-F238E27FC236}">
                <a16:creationId xmlns:a16="http://schemas.microsoft.com/office/drawing/2014/main" id="{44B424CC-1EAC-CD45-B5C3-5361109606E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4267200" y="35052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Line 13">
            <a:extLst>
              <a:ext uri="{FF2B5EF4-FFF2-40B4-BE49-F238E27FC236}">
                <a16:creationId xmlns:a16="http://schemas.microsoft.com/office/drawing/2014/main" id="{B50AC57A-110A-334C-B12B-38AD2C9D98E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943600" y="3505200"/>
            <a:ext cx="0" cy="914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5B1EEA53-8D33-FC48-9AC3-259FA8341086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089275" y="3551238"/>
            <a:ext cx="1192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chemeClr val="hlink"/>
                </a:solidFill>
              </a:rPr>
              <a:t>Data Bus</a:t>
            </a:r>
          </a:p>
        </p:txBody>
      </p:sp>
      <p:sp>
        <p:nvSpPr>
          <p:cNvPr id="7182" name="Line 15">
            <a:extLst>
              <a:ext uri="{FF2B5EF4-FFF2-40B4-BE49-F238E27FC236}">
                <a16:creationId xmlns:a16="http://schemas.microsoft.com/office/drawing/2014/main" id="{4807CA8F-198B-5044-A127-E6E6EDEE3F6E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2667000" y="4343400"/>
            <a:ext cx="0" cy="228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4" name="Text Box 16">
            <a:extLst>
              <a:ext uri="{FF2B5EF4-FFF2-40B4-BE49-F238E27FC236}">
                <a16:creationId xmlns:a16="http://schemas.microsoft.com/office/drawing/2014/main" id="{4FF32557-180E-3F48-B8D9-40533E58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01980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shared by all processes</a:t>
            </a:r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443E6359-3B11-5348-AF9F-20AE1DBE0A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24200" y="5410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041E3F3E-9847-0C4F-A349-EFA5C2BD20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Memory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8017A6CE-0047-4548-A1EC-F48730A06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Continuous memory space for all process</a:t>
            </a:r>
          </a:p>
          <a:p>
            <a:pPr lvl="1" eaLnBrk="1" hangingPunct="1"/>
            <a:r>
              <a:rPr lang="en-US" altLang="zh-CN"/>
              <a:t>each with its physical space</a:t>
            </a:r>
          </a:p>
          <a:p>
            <a:pPr lvl="1" eaLnBrk="1" hangingPunct="1"/>
            <a:r>
              <a:rPr lang="en-US" altLang="zh-CN"/>
              <a:t>pretends you the same virtual space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A94C45D2-2EBB-E945-B7DE-A4ABF3E93B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Text Box 6">
            <a:extLst>
              <a:ext uri="{FF2B5EF4-FFF2-40B4-BE49-F238E27FC236}">
                <a16:creationId xmlns:a16="http://schemas.microsoft.com/office/drawing/2014/main" id="{BA8CEBA8-4D37-9B4B-9B8B-DAA70DAA153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8197" name="Text Box 9">
            <a:extLst>
              <a:ext uri="{FF2B5EF4-FFF2-40B4-BE49-F238E27FC236}">
                <a16:creationId xmlns:a16="http://schemas.microsoft.com/office/drawing/2014/main" id="{367BDAC5-992D-5047-AEDD-8ACAB9782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E592D5D-A4E2-9C47-94B0-B2A7353A8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.text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A069156A-EE24-7640-80FC-7AB8E8686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Program code and constant</a:t>
            </a:r>
          </a:p>
          <a:p>
            <a:pPr lvl="1" eaLnBrk="1" hangingPunct="1"/>
            <a:r>
              <a:rPr lang="en-US" altLang="zh-CN"/>
              <a:t>binary form</a:t>
            </a:r>
          </a:p>
          <a:p>
            <a:pPr lvl="1" eaLnBrk="1" hangingPunct="1"/>
            <a:r>
              <a:rPr lang="en-US" altLang="zh-CN"/>
              <a:t>loaded libraries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2FBC98C2-C955-4146-BBCC-0B72D121F35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AA772A71-9C6C-1E42-B443-CD623C9BFC1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9221" name="Text Box 6">
            <a:extLst>
              <a:ext uri="{FF2B5EF4-FFF2-40B4-BE49-F238E27FC236}">
                <a16:creationId xmlns:a16="http://schemas.microsoft.com/office/drawing/2014/main" id="{A8FE48F4-0AF8-5B4F-BAE8-08E6799B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9222" name="Line 7">
            <a:extLst>
              <a:ext uri="{FF2B5EF4-FFF2-40B4-BE49-F238E27FC236}">
                <a16:creationId xmlns:a16="http://schemas.microsoft.com/office/drawing/2014/main" id="{81DE8EFB-0ABC-3F49-BF87-980692D03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Text Box 8">
            <a:extLst>
              <a:ext uri="{FF2B5EF4-FFF2-40B4-BE49-F238E27FC236}">
                <a16:creationId xmlns:a16="http://schemas.microsoft.com/office/drawing/2014/main" id="{46B17024-2D53-F544-9DA3-C796C491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CB4978FC-AB36-F249-AE49-17271A9A6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.text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AEBB16F-4E2F-804E-B11A-258CECB7D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Program code and constant</a:t>
            </a:r>
          </a:p>
          <a:p>
            <a:pPr lvl="1" eaLnBrk="1" hangingPunct="1"/>
            <a:r>
              <a:rPr lang="en-US" altLang="zh-CN"/>
              <a:t>binary form</a:t>
            </a:r>
          </a:p>
          <a:p>
            <a:pPr lvl="1" eaLnBrk="1" hangingPunct="1"/>
            <a:r>
              <a:rPr lang="en-US" altLang="zh-CN"/>
              <a:t>loaded libraries</a:t>
            </a:r>
          </a:p>
          <a:p>
            <a:pPr lvl="1" eaLnBrk="1" hangingPunct="1"/>
            <a:r>
              <a:rPr lang="en-US" altLang="zh-CN"/>
              <a:t>known as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text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segment</a:t>
            </a:r>
          </a:p>
          <a:p>
            <a:pPr lvl="1" eaLnBrk="1" hangingPunct="1"/>
            <a:r>
              <a:rPr lang="en-US" altLang="zh-CN"/>
              <a:t>space calculated at compile-time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874AE28E-6A0D-D24C-A4D2-E4B9D3FAD1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CBAC7D7A-48CE-AE40-B136-8661F326A9E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84936728-5D8E-6844-BA9A-59CB14D1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0246" name="Line 7">
            <a:extLst>
              <a:ext uri="{FF2B5EF4-FFF2-40B4-BE49-F238E27FC236}">
                <a16:creationId xmlns:a16="http://schemas.microsoft.com/office/drawing/2014/main" id="{3A4ABED5-75B8-1B49-A700-434BBBD6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Text Box 8">
            <a:extLst>
              <a:ext uri="{FF2B5EF4-FFF2-40B4-BE49-F238E27FC236}">
                <a16:creationId xmlns:a16="http://schemas.microsoft.com/office/drawing/2014/main" id="{715F3841-88DF-2D44-8310-EF92E49D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2B2CD0DE-6533-1C46-A323-F0B6D4A45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.data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680CA02-2F29-2748-A18E-A87AC7808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Data: initialized global data in the program</a:t>
            </a:r>
          </a:p>
          <a:p>
            <a:pPr lvl="1" eaLnBrk="1" hangingPunct="1"/>
            <a:r>
              <a:rPr lang="en-US" altLang="zh-CN"/>
              <a:t>Ex: </a:t>
            </a:r>
            <a:r>
              <a:rPr lang="en-US" altLang="zh-CN">
                <a:solidFill>
                  <a:schemeClr val="folHlink"/>
                </a:solidFill>
              </a:rPr>
              <a:t>int size = 100;</a:t>
            </a:r>
          </a:p>
          <a:p>
            <a:pPr eaLnBrk="1" hangingPunct="1"/>
            <a:r>
              <a:rPr lang="en-US" altLang="zh-CN"/>
              <a:t>BSS: un-initialized global data in the program</a:t>
            </a:r>
          </a:p>
          <a:p>
            <a:pPr lvl="1" eaLnBrk="1" hangingPunct="1"/>
            <a:r>
              <a:rPr lang="en-US" altLang="zh-CN"/>
              <a:t>Ex: </a:t>
            </a:r>
            <a:r>
              <a:rPr lang="en-US" altLang="zh-CN">
                <a:solidFill>
                  <a:schemeClr val="folHlink"/>
                </a:solidFill>
              </a:rPr>
              <a:t>int length;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A2A9D47B-B91B-934B-A94C-0D5EDEF0E6F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218DCAD2-2956-6046-9AD1-276A13F36EB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899DCABB-C9F1-6842-9EBF-7527F0C7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909DF49D-78CB-3746-9BB5-E03634CBF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5D316696-3C03-D744-8865-9B98ED22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526947D6-A383-FC4F-BF33-AF3B17D5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8B33DA64-00DD-C646-AA1F-5A1C63AFD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273B49B1-D9B7-0B4A-AB2D-B0BAA96FA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Text Box 12">
            <a:extLst>
              <a:ext uri="{FF2B5EF4-FFF2-40B4-BE49-F238E27FC236}">
                <a16:creationId xmlns:a16="http://schemas.microsoft.com/office/drawing/2014/main" id="{3F564605-892B-4044-AAD6-88878D62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16655306-C469-254D-91BE-703063610E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Organization of Virtual Memory: heap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53A0AABF-CF8C-4549-B59C-BDE558BB8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/>
            <a:r>
              <a:rPr lang="en-US" altLang="zh-CN"/>
              <a:t>Heap: dynamically-allocated spaces</a:t>
            </a:r>
          </a:p>
          <a:p>
            <a:pPr lvl="1" eaLnBrk="1" hangingPunct="1"/>
            <a:r>
              <a:rPr lang="en-US" altLang="zh-CN"/>
              <a:t>Ex: malloc, free</a:t>
            </a:r>
          </a:p>
          <a:p>
            <a:pPr lvl="1" eaLnBrk="1" hangingPunct="1"/>
            <a:r>
              <a:rPr lang="en-US" altLang="zh-CN"/>
              <a:t>OS knows nothing about it</a:t>
            </a:r>
          </a:p>
          <a:p>
            <a:pPr lvl="2" eaLnBrk="1" hangingPunct="1"/>
            <a:r>
              <a:rPr lang="en-US" altLang="zh-CN"/>
              <a:t>space</a:t>
            </a:r>
          </a:p>
          <a:p>
            <a:pPr lvl="2" eaLnBrk="1" hangingPunct="1"/>
            <a:r>
              <a:rPr lang="en-US" altLang="zh-CN"/>
              <a:t>content</a:t>
            </a:r>
          </a:p>
          <a:p>
            <a:pPr lvl="1" eaLnBrk="1" hangingPunct="1"/>
            <a:r>
              <a:rPr lang="en-US" altLang="zh-CN"/>
              <a:t>dynamically grows as program runs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AC2FD687-B84B-654A-AB41-3428DD28A35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934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DF7D5DF3-1C20-7844-A954-52D7BD504DF4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567848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C26C0504-4711-E14A-B544-30734E69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0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2294" name="Line 7">
            <a:extLst>
              <a:ext uri="{FF2B5EF4-FFF2-40B4-BE49-F238E27FC236}">
                <a16:creationId xmlns:a16="http://schemas.microsoft.com/office/drawing/2014/main" id="{2E0A6BAF-EDE0-924D-9072-DE0FF598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4958C1A6-C760-D342-875D-C47EA2B70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438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826C1EF1-9845-0643-9582-400F4ECCB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95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2297" name="Line 10">
            <a:extLst>
              <a:ext uri="{FF2B5EF4-FFF2-40B4-BE49-F238E27FC236}">
                <a16:creationId xmlns:a16="http://schemas.microsoft.com/office/drawing/2014/main" id="{38C29A27-BCA2-0A48-86A4-28FAF32C2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1">
            <a:extLst>
              <a:ext uri="{FF2B5EF4-FFF2-40B4-BE49-F238E27FC236}">
                <a16:creationId xmlns:a16="http://schemas.microsoft.com/office/drawing/2014/main" id="{CFADBE24-F48E-7340-B5BB-CA5E3E467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4B7E3AC2-10B5-D740-A8D6-B0A1AC93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3528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2300" name="Line 14">
            <a:extLst>
              <a:ext uri="{FF2B5EF4-FFF2-40B4-BE49-F238E27FC236}">
                <a16:creationId xmlns:a16="http://schemas.microsoft.com/office/drawing/2014/main" id="{0735FA71-24C3-8B4C-B0E1-91EB600A7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CB51E7E6-C1B7-CD47-8341-2AF3AF59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96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2302" name="Line 16">
            <a:extLst>
              <a:ext uri="{FF2B5EF4-FFF2-40B4-BE49-F238E27FC236}">
                <a16:creationId xmlns:a16="http://schemas.microsoft.com/office/drawing/2014/main" id="{CA44C8D8-E45A-6E46-9079-0375B2772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3240</TotalTime>
  <Words>1128</Words>
  <Application>Microsoft Macintosh PowerPoint</Application>
  <PresentationFormat>全屏显示(4:3)</PresentationFormat>
  <Paragraphs>408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Tahoma</vt:lpstr>
      <vt:lpstr>宋体</vt:lpstr>
      <vt:lpstr>Arial</vt:lpstr>
      <vt:lpstr>Wingdings</vt:lpstr>
      <vt:lpstr>等线</vt:lpstr>
      <vt:lpstr>Courier New</vt:lpstr>
      <vt:lpstr>Times New Roman</vt:lpstr>
      <vt:lpstr>Blends</vt:lpstr>
      <vt:lpstr>Memory Layout</vt:lpstr>
      <vt:lpstr>Goals of Today’s Lecture</vt:lpstr>
      <vt:lpstr>From C Code to Process</vt:lpstr>
      <vt:lpstr>Main Memory</vt:lpstr>
      <vt:lpstr>Virtual Memory</vt:lpstr>
      <vt:lpstr>Organization of Virtual Memory: .text</vt:lpstr>
      <vt:lpstr>Organization of Virtual Memory: .text</vt:lpstr>
      <vt:lpstr>Organization of Virtual Memory: .data</vt:lpstr>
      <vt:lpstr>Organization of Virtual Memory: heap</vt:lpstr>
      <vt:lpstr>Organization of Virtual Memory: stack</vt:lpstr>
      <vt:lpstr>Summary</vt:lpstr>
      <vt:lpstr>Example</vt:lpstr>
      <vt:lpstr>Example</vt:lpstr>
      <vt:lpstr>Variable Lifetime</vt:lpstr>
      <vt:lpstr>Example</vt:lpstr>
      <vt:lpstr>Variable Initialization</vt:lpstr>
      <vt:lpstr>Explicit Memory Management</vt:lpstr>
      <vt:lpstr>Example</vt:lpstr>
      <vt:lpstr>Example</vt:lpstr>
      <vt:lpstr>Example</vt:lpstr>
      <vt:lpstr>Aliasing</vt:lpstr>
      <vt:lpstr>Aliasing</vt:lpstr>
      <vt:lpstr>Aliasing</vt:lpstr>
      <vt:lpstr>Dangling Reference</vt:lpstr>
      <vt:lpstr>Memory Leaking</vt:lpstr>
      <vt:lpstr>Memory Leaking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subject>Baojian Hua</dc:subject>
  <dc:creator/>
  <cp:lastModifiedBy>Microsoft Office 用户</cp:lastModifiedBy>
  <cp:revision>1759</cp:revision>
  <cp:lastPrinted>1601-01-01T00:00:00Z</cp:lastPrinted>
  <dcterms:created xsi:type="dcterms:W3CDTF">1601-01-01T00:00:00Z</dcterms:created>
  <dcterms:modified xsi:type="dcterms:W3CDTF">2022-10-16T05:23:26Z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