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1"/>
  </p:handoutMasterIdLst>
  <p:sldIdLst>
    <p:sldId id="256" r:id="rId2"/>
    <p:sldId id="321" r:id="rId3"/>
    <p:sldId id="363" r:id="rId4"/>
    <p:sldId id="375" r:id="rId5"/>
    <p:sldId id="428" r:id="rId6"/>
    <p:sldId id="323" r:id="rId7"/>
    <p:sldId id="401" r:id="rId8"/>
    <p:sldId id="403" r:id="rId9"/>
    <p:sldId id="408" r:id="rId10"/>
    <p:sldId id="433" r:id="rId11"/>
    <p:sldId id="434" r:id="rId12"/>
    <p:sldId id="435" r:id="rId13"/>
    <p:sldId id="436" r:id="rId14"/>
    <p:sldId id="437" r:id="rId15"/>
    <p:sldId id="432" r:id="rId16"/>
    <p:sldId id="402" r:id="rId17"/>
    <p:sldId id="364" r:id="rId18"/>
    <p:sldId id="404" r:id="rId19"/>
    <p:sldId id="405" r:id="rId20"/>
    <p:sldId id="406" r:id="rId21"/>
    <p:sldId id="409" r:id="rId22"/>
    <p:sldId id="407" r:id="rId23"/>
    <p:sldId id="411" r:id="rId24"/>
    <p:sldId id="410" r:id="rId25"/>
    <p:sldId id="412" r:id="rId26"/>
    <p:sldId id="413" r:id="rId27"/>
    <p:sldId id="378" r:id="rId28"/>
    <p:sldId id="414" r:id="rId29"/>
    <p:sldId id="379" r:id="rId30"/>
    <p:sldId id="415" r:id="rId31"/>
    <p:sldId id="416" r:id="rId32"/>
    <p:sldId id="417" r:id="rId33"/>
    <p:sldId id="429" r:id="rId34"/>
    <p:sldId id="430" r:id="rId35"/>
    <p:sldId id="431" r:id="rId36"/>
    <p:sldId id="418" r:id="rId37"/>
    <p:sldId id="419" r:id="rId38"/>
    <p:sldId id="420" r:id="rId39"/>
    <p:sldId id="421" r:id="rId40"/>
    <p:sldId id="422" r:id="rId41"/>
    <p:sldId id="380" r:id="rId42"/>
    <p:sldId id="398" r:id="rId43"/>
    <p:sldId id="367" r:id="rId44"/>
    <p:sldId id="388" r:id="rId45"/>
    <p:sldId id="423" r:id="rId46"/>
    <p:sldId id="425" r:id="rId47"/>
    <p:sldId id="426" r:id="rId48"/>
    <p:sldId id="427" r:id="rId49"/>
    <p:sldId id="424" r:id="rId5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2"/>
    <p:restoredTop sz="94759"/>
  </p:normalViewPr>
  <p:slideViewPr>
    <p:cSldViewPr>
      <p:cViewPr varScale="1">
        <p:scale>
          <a:sx n="97" d="100"/>
          <a:sy n="97" d="100"/>
        </p:scale>
        <p:origin x="296" y="200"/>
      </p:cViewPr>
      <p:guideLst>
        <p:guide orient="horz" pos="216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/>
              <a:t>Arithmetics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7F152-CA35-37B6-4C25-9B1A66A6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B3E4-C3F5-6CA2-89FB-494E5CE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DE334-81D0-D189-6B69-6A0E0A0E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~150,</a:t>
            </a:r>
            <a:r>
              <a:rPr kumimoji="1" lang="zh-CN" altLang="en-US" dirty="0"/>
              <a:t> </a:t>
            </a:r>
            <a:r>
              <a:rPr kumimoji="1" lang="en" altLang="zh-CN" dirty="0"/>
              <a:t>The Nine Chapters on the Mathematical 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九章算术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informally</a:t>
            </a:r>
          </a:p>
          <a:p>
            <a:r>
              <a:rPr lang="en-US" altLang="zh-CN" dirty="0"/>
              <a:t>1670,</a:t>
            </a:r>
            <a:r>
              <a:rPr lang="zh-CN" altLang="en-US" dirty="0"/>
              <a:t> </a:t>
            </a:r>
            <a:r>
              <a:rPr lang="en-US" altLang="zh-CN" dirty="0"/>
              <a:t>Newton</a:t>
            </a:r>
          </a:p>
          <a:p>
            <a:r>
              <a:rPr kumimoji="1" lang="en-US" altLang="zh-CN" dirty="0"/>
              <a:t>1810,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Gauss</a:t>
            </a:r>
          </a:p>
          <a:p>
            <a:r>
              <a:rPr kumimoji="1" lang="en-US" altLang="zh-CN" dirty="0"/>
              <a:t>1950,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Gaussian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742DA-B64C-01E9-A716-ABA5A3CA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E1C3-D0E2-3833-368F-CCE5FF76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6E865-A1E7-3E9B-0AFD-EECC711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coefficients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upper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" altLang="zh-CN" dirty="0">
                <a:solidFill>
                  <a:srgbClr val="0432FF"/>
                </a:solidFill>
              </a:rPr>
              <a:t>triangular matrix 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iteratively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7D06B1A8-495F-9A3C-2E23-5CE612B4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3733800"/>
            <a:ext cx="4165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01D5B-1BAB-B464-189C-71F952F58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0759A-3525-3869-305F-C62B959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8F529A8C-2A5F-065A-1FD3-811719E6260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59558"/>
                <a:ext cx="8726488" cy="495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=8</m:t>
                            </m:r>
                            <m:r>
                              <a:rPr kumimoji="1" lang="zh-CN" altLang="en-US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=−11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=−3</m:t>
                            </m:r>
                            <m:r>
                              <a:rPr kumimoji="1" lang="zh-CN" altLang="en-US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e>
                        </m:eqArr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zh-CN" altLang="en-US" sz="2400" dirty="0"/>
                  <a:t> 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By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adding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3</a:t>
                </a:r>
                <a:r>
                  <a:rPr kumimoji="1" lang="zh-CN" altLang="en-US" sz="2000" dirty="0"/>
                  <a:t>*</a:t>
                </a:r>
                <a:r>
                  <a:rPr kumimoji="1" lang="en-US" altLang="zh-CN" sz="2000" dirty="0"/>
                  <a:t>(1)+2</a:t>
                </a:r>
                <a:r>
                  <a:rPr kumimoji="1" lang="zh-CN" altLang="en-US" sz="2000" dirty="0"/>
                  <a:t>*</a:t>
                </a:r>
                <a:r>
                  <a:rPr kumimoji="1" lang="en-US" altLang="zh-CN" sz="2000" dirty="0"/>
                  <a:t>(2),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(1)+(3),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=8</m:t>
                            </m:r>
                            <m:r>
                              <a:rPr kumimoji="1" lang="zh-CN" altLang="en-US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d>
                              <m:d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  <m:r>
                              <a:rPr kumimoji="1" lang="zh-CN" altLang="en-US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eqAr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                                   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Then,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adding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-2</a:t>
                </a:r>
                <a:r>
                  <a:rPr kumimoji="1" lang="zh-CN" altLang="en-US" sz="2000" dirty="0"/>
                  <a:t>*</a:t>
                </a:r>
                <a:r>
                  <a:rPr kumimoji="1" lang="en-US" altLang="zh-CN" sz="2000" dirty="0"/>
                  <a:t>(2’)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+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(3’),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=8</m:t>
                            </m:r>
                            <m:r>
                              <a:rPr kumimoji="1" lang="zh-CN" altLang="en-US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d>
                              <m:d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kumimoji="1"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=−1</m:t>
                            </m:r>
                            <m:r>
                              <a:rPr kumimoji="1" lang="zh-CN" altLang="en-US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eqAr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                                   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from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(3’’),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have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z=-1,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substitute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into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(2’’),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have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y=3,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and</a:t>
                </a:r>
                <a:r>
                  <a:rPr kumimoji="1" lang="zh-CN" altLang="en-US" sz="2000" dirty="0"/>
                  <a:t>  </a:t>
                </a:r>
                <a:r>
                  <a:rPr kumimoji="1" lang="en-US" altLang="zh-CN" sz="2000" dirty="0"/>
                  <a:t>substitute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into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(1’’),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have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x=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8F529A8C-2A5F-065A-1FD3-811719E6260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9558"/>
                <a:ext cx="8726488" cy="4950842"/>
              </a:xfrm>
              <a:prstGeom prst="rect">
                <a:avLst/>
              </a:prstGeom>
              <a:blipFill>
                <a:blip r:embed="rId2"/>
                <a:stretch>
                  <a:fillRect l="-20494" t="-35128" b="-47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9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E7E2-B1A9-25B4-F3D4-2CBFA5231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FE838-2E44-8679-5D58-A4C8966B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E744E09-90CE-88C4-603C-DA8C6721FFF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59558"/>
                <a:ext cx="8726488" cy="358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=8</m:t>
                            </m:r>
                            <m:r>
                              <a:rPr kumimoji="1" lang="zh-CN" altLang="en-US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=−11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=−3</m:t>
                            </m:r>
                            <m:r>
                              <a:rPr kumimoji="1" lang="zh-CN" altLang="en-US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e>
                        </m:eqArr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zh-CN" altLang="en-US" sz="2400" dirty="0"/>
                  <a:t> 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Z3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implementation: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(‘x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z’)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solve(2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x+y-z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==8,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==-11,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x+y+2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-3)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[z = -1, x = 2, y = 3]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E744E09-90CE-88C4-603C-DA8C6721FF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9558"/>
                <a:ext cx="8726488" cy="3581430"/>
              </a:xfrm>
              <a:prstGeom prst="rect">
                <a:avLst/>
              </a:prstGeom>
              <a:blipFill>
                <a:blip r:embed="rId2"/>
                <a:stretch>
                  <a:fillRect l="-16279" t="-48410" b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00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5167-CD07-4D1F-FBA9-19D67F76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152CC-B692-D3A7-56DF-0C13A620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A3556-6486-8B76-6C6F-BBFAA4B6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432FF"/>
                </a:solidFill>
              </a:rPr>
              <a:t>3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n-element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</a:p>
          <a:p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/>
              <a:t>improvements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94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476A8-2631-7BBA-EC98-40A22CF8C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1FF9-7CD1-B330-EE73-B157B05C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0E58D-75F8-D7DF-6D52-DEEF119A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Fourier-</a:t>
            </a:r>
            <a:r>
              <a:rPr lang="en-US" altLang="zh-CN" i="1" dirty="0" err="1"/>
              <a:t>Motzkin</a:t>
            </a:r>
            <a:r>
              <a:rPr lang="en-US" altLang="zh-CN" i="1" dirty="0"/>
              <a:t> Elimination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86188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Fourier-</a:t>
            </a:r>
            <a:r>
              <a:rPr lang="en-US" altLang="zh-CN" dirty="0" err="1"/>
              <a:t>Motzkin</a:t>
            </a:r>
            <a:r>
              <a:rPr lang="en-US" altLang="zh-CN" dirty="0"/>
              <a:t> variable elimination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Key idea:</a:t>
                </a:r>
              </a:p>
              <a:p>
                <a:pPr lvl="1"/>
                <a:r>
                  <a:rPr kumimoji="1" lang="en-US" altLang="zh-CN" dirty="0"/>
                  <a:t>Repeatedly eliminate variables, until 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 or UNSAT</a:t>
                </a:r>
              </a:p>
              <a:p>
                <a:r>
                  <a:rPr kumimoji="1" lang="en-US" altLang="zh-CN" dirty="0"/>
                  <a:t>On domain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Not as efficient as other algorithms</a:t>
                </a:r>
              </a:p>
              <a:p>
                <a:pPr lvl="2"/>
                <a:r>
                  <a:rPr kumimoji="1" lang="en-US" altLang="zh-CN" dirty="0"/>
                  <a:t>Expression explosion</a:t>
                </a:r>
              </a:p>
              <a:p>
                <a:pPr lvl="1"/>
                <a:r>
                  <a:rPr kumimoji="1" lang="en-US" altLang="zh-CN" dirty="0"/>
                  <a:t>But still practical for small number of variables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By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adding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two equalities, we have 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= 1.0</a:t>
                </a:r>
                <a:r>
                  <a:rPr kumimoji="1" lang="en-US" altLang="zh-CN" sz="2000" dirty="0"/>
                  <a:t>, 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0.5</a:t>
                </a:r>
                <a:r>
                  <a:rPr kumimoji="1" lang="en-US" altLang="zh-CN" sz="2000" dirty="0"/>
                  <a:t>,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This is often called 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Gaussian elimination</a:t>
                </a:r>
                <a:r>
                  <a:rPr kumimoji="1"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blipFill rotWithShape="1">
                <a:blip r:embed="rId2"/>
                <a:stretch>
                  <a:fillRect t="-9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Key observation: by adding the two inequalities, we can eliminate y: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1.0</a:t>
                </a:r>
                <a:r>
                  <a:rPr kumimoji="1" lang="en-US" altLang="zh-CN" sz="2000" dirty="0"/>
                  <a:t>, 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Then, we have: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0.5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 this is SAT!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Displayed as the right figure.</a:t>
                </a:r>
              </a:p>
            </p:txBody>
          </p:sp>
        </mc:Choice>
        <mc:Fallback xmlns=""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blipFill rotWithShape="1">
                <a:blip r:embed="rId2"/>
                <a:stretch>
                  <a:fillRect t="-9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867400" y="4648200"/>
            <a:ext cx="1752600" cy="144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5867400" y="4800600"/>
            <a:ext cx="1752600" cy="152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72311" y="5300246"/>
            <a:ext cx="110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(0.5, 0.3)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.2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Simplifying to: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≤−0.4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≥0.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UNSAT!</a:t>
                </a:r>
              </a:p>
            </p:txBody>
          </p:sp>
        </mc:Choice>
        <mc:Fallback xmlns=""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blipFill rotWithShape="1">
                <a:blip r:embed="rId2"/>
                <a:stretch>
                  <a:fillRect t="-9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1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</a:p>
          <a:p>
            <a:pPr lvl="1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1"/>
            <a:r>
              <a:rPr kumimoji="1" lang="en-US" altLang="zh-CN" dirty="0"/>
              <a:t>Undecidable!</a:t>
            </a:r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dirty="0"/>
                  <a:t>1. Normalize to (only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kumimoji="1" lang="en-US" altLang="zh-CN" sz="2000" dirty="0"/>
                  <a:t>), look for some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which is of positive and negative occurrences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don’t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.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and thus simplifying to: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Step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2: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goto</a:t>
                </a:r>
                <a:r>
                  <a:rPr kumimoji="1" lang="en-US" altLang="zh-CN" sz="2000" dirty="0"/>
                  <a:t> step 1, and continue to eliminate other variables.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9600" y="2387337"/>
                <a:ext cx="2081467" cy="2091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87337"/>
                <a:ext cx="2081467" cy="2091022"/>
              </a:xfrm>
              <a:prstGeom prst="rect">
                <a:avLst/>
              </a:prstGeom>
              <a:blipFill rotWithShape="1">
                <a:blip r:embed="rId3"/>
                <a:stretch>
                  <a:fillRect t="-18" r="2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971800" y="3352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≤−1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UNSAT</a:t>
                </a:r>
              </a:p>
            </p:txBody>
          </p:sp>
        </mc:Choice>
        <mc:Fallback xmlns=""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blipFill rotWithShape="1">
                <a:blip r:embed="rId2"/>
                <a:stretch>
                  <a:fillRect t="-14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variables and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constraints:</a:t>
                </a:r>
              </a:p>
              <a:p>
                <a:pPr lvl="1"/>
                <a:r>
                  <a:rPr kumimoji="1" lang="en-US" altLang="zh-CN" dirty="0"/>
                  <a:t>Each step may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inequalities</a:t>
                </a:r>
              </a:p>
              <a:p>
                <a:pPr lvl="1"/>
                <a:r>
                  <a:rPr kumimoji="1" lang="en-US" altLang="zh-CN" dirty="0"/>
                  <a:t>And total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For large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, this is inefficient</a:t>
                </a:r>
              </a:p>
              <a:p>
                <a:pPr lvl="1"/>
                <a:r>
                  <a:rPr kumimoji="1" lang="en-US" altLang="zh-CN" dirty="0"/>
                  <a:t>But still good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</a:p>
              <a:p>
                <a:r>
                  <a:rPr kumimoji="1" lang="en-US" altLang="zh-CN" dirty="0"/>
                  <a:t>We continue to talk about other algorithms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Simplex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Simplex is originally developed to solve the linear programming (LP) problems</a:t>
                </a:r>
              </a:p>
              <a:p>
                <a:pPr lvl="1"/>
                <a:r>
                  <a:rPr lang="en-US" altLang="zh-CN" dirty="0"/>
                  <a:t>Dantzig, 1947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1" lang="en-US" altLang="zh-CN" dirty="0"/>
                  <a:t>, the goal: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pPr lvl="1"/>
                <a:r>
                  <a:rPr kumimoji="1" lang="en-US" altLang="zh-CN" dirty="0"/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dirty="0"/>
                  <a:t>, this is called 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(ILP)</a:t>
                </a:r>
              </a:p>
              <a:p>
                <a:r>
                  <a:rPr kumimoji="1" lang="en-US" altLang="zh-CN" dirty="0"/>
                  <a:t>SMT for LA is a sub-problem of LP</a:t>
                </a:r>
              </a:p>
              <a:p>
                <a:pPr lvl="1"/>
                <a:r>
                  <a:rPr kumimoji="1" lang="en-US" altLang="zh-CN" dirty="0"/>
                  <a:t>But many solvers, say Z3, supports LP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forms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normalize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 the following normal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basic variables</a:t>
                </a:r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additional variables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2"/>
                <a:stretch>
                  <a:fillRect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1=0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2=0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3=0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1≥2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2≥0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3≥1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1≥2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2≥0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3≥1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3"/>
                <a:stretch>
                  <a:fillRect t="-8" r="4" b="-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43400" y="48768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do the 1</a:t>
                </a:r>
                <a:r>
                  <a:rPr lang="en-US" altLang="zh-CN" sz="2000" baseline="30000" dirty="0"/>
                  <a:t>st</a:t>
                </a:r>
                <a:r>
                  <a:rPr lang="en-US" altLang="zh-CN" sz="2000" dirty="0"/>
                  <a:t> trial by setting initially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x=y=0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1=0,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have two violations. We first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s1</a:t>
                </a:r>
                <a:r>
                  <a:rPr lang="en-US" altLang="zh-CN" sz="2000" dirty="0"/>
                  <a:t>. Perform the pivoting operation: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s1 = </a:t>
                </a:r>
                <a:r>
                  <a:rPr lang="en-US" altLang="zh-CN" sz="2000" dirty="0" err="1">
                    <a:solidFill>
                      <a:srgbClr val="0432FF"/>
                    </a:solidFill>
                  </a:rPr>
                  <a:t>x+y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; 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 rotWithShape="1">
                <a:blip r:embed="rId2"/>
                <a:stretch>
                  <a:fillRect t="-772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3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609600" y="2271086"/>
            <a:ext cx="541338" cy="243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R)</a:t>
                          </a:r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By setting up explicitly the value of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2=4,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3=−2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still one violation left. We want to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</a:t>
                </a:r>
                <a:r>
                  <a:rPr lang="en-US" altLang="zh-CN" sz="2000" dirty="0"/>
                  <a:t>. Perform the pivoting operation: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s3 = -s1+3y; 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 rotWithShape="1">
                <a:blip r:embed="rId2"/>
                <a:stretch>
                  <a:fillRect t="-25" r="4" b="-9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3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609600" y="2271086"/>
            <a:ext cx="1524000" cy="9766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have fixed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3=1−−&gt;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2=1,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All constraints are satisfied, hence, we have this model: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[x=1, y=1]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  <a:blipFill rotWithShape="1">
                <a:blip r:embed="rId2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3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constructTableau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additional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violates its constraint){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if(there is a suitable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pivot(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return UNSAT;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400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−→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2"/>
                <a:stretch>
                  <a:fillRect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8600" y="48768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49359" y="5210023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5210023"/>
                <a:ext cx="1078437" cy="1340880"/>
              </a:xfrm>
              <a:prstGeom prst="rect">
                <a:avLst/>
              </a:prstGeom>
              <a:blipFill rotWithShape="1">
                <a:blip r:embed="rId3"/>
                <a:stretch>
                  <a:fillRect l="-32" t="-36" r="5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x=y=z=0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1=0,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3=0,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s4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z</a:t>
                </a:r>
                <a:r>
                  <a:rPr lang="en-US" altLang="zh-CN" sz="2000" dirty="0"/>
                  <a:t>: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s1=0,s2=1,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s3=-2</a:t>
                </a:r>
                <a:r>
                  <a:rPr lang="en-US" altLang="zh-CN" sz="2000" dirty="0"/>
                  <a:t>,s4=1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Pivoting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 rotWithShape="1">
                <a:blip r:embed="rId2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 rotWithShape="1">
                <a:blip r:embed="rId3"/>
                <a:stretch>
                  <a:fillRect l="-32" t="-12" r="5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533400" y="2350936"/>
            <a:ext cx="1905000" cy="13408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直线箭头连接符 11"/>
          <p:cNvCxnSpPr/>
          <p:nvPr/>
        </p:nvCxnSpPr>
        <p:spPr>
          <a:xfrm flipV="1">
            <a:off x="5562600" y="4724400"/>
            <a:ext cx="533400" cy="838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s3=0,y=0,s4=1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1=−2,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2=−1,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y</a:t>
                </a:r>
                <a:r>
                  <a:rPr lang="en-US" altLang="zh-CN" sz="2000" dirty="0"/>
                  <a:t>: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But s1 and y are irrelevant. UNSAT!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 rotWithShape="1">
                <a:blip r:embed="rId2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 rotWithShape="1">
                <a:blip r:embed="rId3"/>
                <a:stretch>
                  <a:fillRect l="-32" t="-12" r="5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533400" y="2350936"/>
            <a:ext cx="1104900" cy="2123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Branch &amp; Bound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Similar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restrict domain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NPC</a:t>
                </a:r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divide-conquer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manner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000" dirty="0"/>
                  <a:t>Similar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LP,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restrict domain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E.g.,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where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r>
                  <a:rPr kumimoji="1" lang="en-US" altLang="zh-CN" sz="2000" dirty="0"/>
                  <a:t>Key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idea:</a:t>
                </a:r>
              </a:p>
              <a:p>
                <a:pPr lvl="1"/>
                <a:r>
                  <a:rPr kumimoji="1" lang="en-US" altLang="zh-CN" sz="2000" dirty="0"/>
                  <a:t>Solve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problem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for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/>
                <a:r>
                  <a:rPr kumimoji="1" lang="en-US" altLang="zh-CN" sz="1600" dirty="0"/>
                  <a:t>No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UNSAT</a:t>
                </a:r>
              </a:p>
              <a:p>
                <a:pPr lvl="2"/>
                <a:r>
                  <a:rPr kumimoji="1" lang="en-US" altLang="zh-CN" sz="1600" dirty="0"/>
                  <a:t>Find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[x=r0,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y=r1]</a:t>
                </a:r>
              </a:p>
              <a:p>
                <a:pPr lvl="3"/>
                <a:r>
                  <a:rPr kumimoji="1" lang="en-US" altLang="zh-CN" sz="1600" dirty="0"/>
                  <a:t>if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r1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SAT!</a:t>
                </a:r>
              </a:p>
              <a:p>
                <a:pPr lvl="3"/>
                <a:r>
                  <a:rPr kumimoji="1" lang="en-US" altLang="zh-CN" sz="1600" dirty="0"/>
                  <a:t>Else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suppose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c0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we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add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two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branches:</a:t>
                </a:r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477000" y="1905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Suppose: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FF0000"/>
                </a:solidFill>
              </a:rPr>
              <a:t>x=1.7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y=3.5]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  <a:blipFill rotWithShape="1">
                <a:blip r:embed="rId3"/>
                <a:stretch>
                  <a:fillRect t="-18" r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  <a:blipFill rotWithShape="1">
                <a:blip r:embed="rId4"/>
                <a:stretch>
                  <a:fillRect t="-18" r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[x=  , …]</a:t>
            </a:r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vertical line</a:t>
            </a:r>
          </a:p>
          <a:p>
            <a:pPr lvl="1"/>
            <a:r>
              <a:rPr kumimoji="1" lang="en-US" altLang="zh-CN" dirty="0"/>
              <a:t>Divide-conquer</a:t>
            </a:r>
          </a:p>
        </p:txBody>
      </p:sp>
      <p:cxnSp>
        <p:nvCxnSpPr>
          <p:cNvPr id="4" name="直线箭头连接符 3"/>
          <p:cNvCxnSpPr/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5257800" y="3962400"/>
            <a:ext cx="2362200" cy="2133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5867400" y="3962400"/>
            <a:ext cx="2667000" cy="2362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5257800" y="4114800"/>
            <a:ext cx="35814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10" t="-114" r="-5761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597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blipFill rotWithShape="1">
                <a:blip r:embed="rId2"/>
                <a:stretch>
                  <a:fillRect r="-597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86" t="-179" r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39" t="-179" r="-7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30"/>
          <p:cNvCxnSpPr/>
          <p:nvPr/>
        </p:nvCxnSpPr>
        <p:spPr>
          <a:xfrm>
            <a:off x="7150470" y="3810000"/>
            <a:ext cx="50430" cy="26638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368328" y="6324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6438900" y="6342856"/>
            <a:ext cx="65134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7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7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Branch-bound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res = simplex(S);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prune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UNSAT;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integers)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backtrack</a:t>
                </a:r>
              </a:p>
              <a:p>
                <a:pPr marL="0" indent="0">
                  <a:buNone/>
                </a:pPr>
                <a:r>
                  <a:rPr kumimoji="1" lang="zh-CN" altLang="en-US" sz="2000" dirty="0"/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Graphically: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02664" y="2133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a=1.3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90800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98064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a&gt;=2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6" idx="4"/>
            <a:endCxn id="15" idx="0"/>
          </p:cNvCxnSpPr>
          <p:nvPr/>
        </p:nvCxnSpPr>
        <p:spPr>
          <a:xfrm>
            <a:off x="4480232" y="29718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524000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b&lt;=4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26464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b&gt;=5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3368368" y="2971800"/>
            <a:ext cx="111186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20" idx="0"/>
          </p:cNvCxnSpPr>
          <p:nvPr/>
        </p:nvCxnSpPr>
        <p:spPr>
          <a:xfrm flipH="1">
            <a:off x="2301568" y="4038600"/>
            <a:ext cx="94389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1" idx="0"/>
          </p:cNvCxnSpPr>
          <p:nvPr/>
        </p:nvCxnSpPr>
        <p:spPr>
          <a:xfrm>
            <a:off x="3245464" y="4038600"/>
            <a:ext cx="115856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LA theory 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1905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5105400" y="2057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feasible,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guarantee 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constant.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example,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is:</a:t>
            </a: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</a:p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 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UNSAT!</a:t>
            </a:r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81000" y="4191000"/>
            <a:ext cx="457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invariant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hoisting: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n-queens puzzle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 can attack each other?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Modeling the problem:</a:t>
                </a:r>
              </a:p>
              <a:p>
                <a:r>
                  <a:rPr kumimoji="1" lang="en-US" altLang="zh-CN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board[n][n]: </a:t>
                </a:r>
              </a:p>
              <a:p>
                <a:r>
                  <a:rPr kumimoji="1" lang="en-US" altLang="zh-CN" dirty="0"/>
                  <a:t>board[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][j]=1,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a queen; =0, there is not.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Modeling the constraints: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Every row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]=1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2. Each column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]=1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3. Each diagonal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at most </a:t>
                </a:r>
                <a:r>
                  <a:rPr kumimoji="1" lang="en-US" altLang="zh-CN" dirty="0"/>
                  <a:t>one queen:</a:t>
                </a:r>
              </a:p>
              <a:p>
                <a:r>
                  <a:rPr kumimoji="1" lang="en-US" altLang="zh-CN" dirty="0"/>
                  <a:t>// leave as exercise</a:t>
                </a: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blipFill rotWithShape="1">
                <a:blip r:embed="rId2"/>
                <a:stretch>
                  <a:fillRect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Problem: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given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set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{x1,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xn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}</a:t>
                </a:r>
              </a:p>
              <a:p>
                <a:r>
                  <a:rPr kumimoji="1" lang="en-US" altLang="zh-CN" sz="2400" dirty="0"/>
                  <a:t>Is it possible to select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240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-7, -3, -2, 5, 8}</a:t>
                </a:r>
                <a:r>
                  <a:rPr lang="en-US" altLang="zh-CN" sz="2400" dirty="0"/>
                  <a:t>,</a:t>
                </a:r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solution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{-3,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-2,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5}</a:t>
                </a:r>
                <a:r>
                  <a:rPr kumimoji="1"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blipFill rotWithShape="1">
                <a:blip r:embed="rId2"/>
                <a:stretch>
                  <a:fillRect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selected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zh-CN" altLang="en-US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blipFill rotWithShape="1">
                <a:blip r:embed="rId3"/>
                <a:stretch>
                  <a:fillRect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47360" y="1874520"/>
            <a:ext cx="327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finish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time: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{s1,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sn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{f1,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fn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arrange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maximum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Example: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S={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3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0,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5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8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5}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F={</a:t>
            </a:r>
            <a:r>
              <a:rPr kumimoji="1" lang="en-US" altLang="zh-CN" sz="2000" dirty="0">
                <a:solidFill>
                  <a:srgbClr val="FF0000"/>
                </a:solidFill>
              </a:rPr>
              <a:t>2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4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7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9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9}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Max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]+selected[j]&lt;=1</a:t>
                </a:r>
              </a:p>
              <a:p>
                <a:pPr algn="ctr"/>
                <a:r>
                  <a:rPr kumimoji="1" lang="en-US" altLang="zh-CN" sz="2400" dirty="0"/>
                  <a:t>If 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overlaps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.</a:t>
                </a:r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24400" y="1874520"/>
            <a:ext cx="4099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 </a:t>
            </a:r>
            <a:r>
              <a:rPr kumimoji="1" lang="en-US" altLang="zh-CN" sz="2000" dirty="0">
                <a:solidFill>
                  <a:srgbClr val="0432FF"/>
                </a:solidFill>
              </a:rPr>
              <a:t>p1,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 </a:t>
            </a:r>
            <a:r>
              <a:rPr kumimoji="1" lang="en-US" altLang="zh-CN" sz="2000" dirty="0">
                <a:solidFill>
                  <a:srgbClr val="0432FF"/>
                </a:solidFill>
              </a:rPr>
              <a:t>t1,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tn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specific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profit, when person </a:t>
            </a:r>
            <a:r>
              <a:rPr kumimoji="1" lang="en-US" altLang="zh-CN" sz="2000" dirty="0">
                <a:solidFill>
                  <a:srgbClr val="0432FF"/>
                </a:solidFill>
              </a:rPr>
              <a:t>pi</a:t>
            </a:r>
            <a:r>
              <a:rPr kumimoji="1" lang="en-US" altLang="zh-CN" sz="2000" dirty="0"/>
              <a:t> does task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tj</a:t>
            </a:r>
            <a:r>
              <a:rPr kumimoji="1" lang="en-US" altLang="zh-CN" sz="2000" dirty="0"/>
              <a:t>: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assign[n][n]: </a:t>
                </a:r>
              </a:p>
              <a:p>
                <a:r>
                  <a:rPr kumimoji="1" lang="en-US" altLang="zh-CN" sz="2400" dirty="0"/>
                  <a:t>assign[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][j]=1,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person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row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1;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column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1.</a:t>
                </a:r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profit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7456" y="3393440"/>
          <a:ext cx="312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#6:</a:t>
            </a:r>
            <a:r>
              <a:rPr kumimoji="1" lang="zh-CN" altLang="en-US" dirty="0"/>
              <a:t> </a:t>
            </a:r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24400" y="1874520"/>
            <a:ext cx="4099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: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knapsack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.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W[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W;</a:t>
                </a:r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kumimoji="1" lang="zh-CN" altLang="en-US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])</a:t>
                </a: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blipFill rotWithShape="1">
                <a:blip r:embed="rId2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7456" y="2683797"/>
          <a:ext cx="2851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/>
              <a:t>an</a:t>
            </a:r>
            <a:r>
              <a:rPr kumimoji="1" lang="zh-CN" altLang="en-US"/>
              <a:t> </a:t>
            </a:r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</a:p>
          <a:p>
            <a:pPr lvl="1"/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</a:p>
          <a:p>
            <a:pPr lvl="1"/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Linear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arithmetic: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 | A+E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0" y="2602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2667000" y="2362200"/>
            <a:ext cx="236220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29200" y="2285999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Constant multiply variable. Linear?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29200" y="30480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addition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H="1" flipV="1">
            <a:off x="2819401" y="2841367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429000" y="2285999"/>
            <a:ext cx="1639888" cy="8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05400" y="3537466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=, &lt;=, &lt;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0" idx="1"/>
          </p:cNvCxnSpPr>
          <p:nvPr/>
        </p:nvCxnSpPr>
        <p:spPr>
          <a:xfrm flipH="1" flipV="1">
            <a:off x="2514600" y="3276600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Examples (note that we use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</a:t>
                </a:r>
                <a:r>
                  <a:rPr kumimoji="1" lang="en-US" altLang="zh-CN" dirty="0"/>
                  <a:t> to represent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  <m:r>
                        <a:rPr kumimoji="1"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==&gt;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&gt;3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  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===&gt;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(−1)∗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blipFill rotWithShape="1">
                <a:blip r:embed="rId3"/>
                <a:stretch>
                  <a:fillRect l="-5" t="-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12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8600" y="278838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x, y = Reals(‘x y’)</a:t>
            </a: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0.8,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x-y == 0.2)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&gt;3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blipFill rotWithShape="1">
                <a:blip r:embed="rId3"/>
                <a:stretch>
                  <a:fillRect l="-17" t="-30" r="5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837196" y="286327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x, y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(‘x y’)</a:t>
            </a: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5,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x-y &gt; 3)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 results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A+E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On domain rational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zh-CN" sz="2400" dirty="0"/>
                  <a:t>): polynomial </a:t>
                </a:r>
              </a:p>
              <a:p>
                <a:r>
                  <a:rPr kumimoji="1" lang="en-US" altLang="zh-CN" sz="2400" dirty="0"/>
                  <a:t>On domain integer 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400" dirty="0"/>
                  <a:t>): NPC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blipFill rotWithShape="1">
                <a:blip r:embed="rId4"/>
                <a:stretch>
                  <a:fillRect r="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5257800"/>
          <a:ext cx="7086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Fourier-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Motzkin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Omega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" altLang="zh-CN" i="1" dirty="0"/>
              <a:t>Gaussian Elimination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005ced-02ed-4f03-80b0-4e92c41f52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</TotalTime>
  <Words>2672</Words>
  <Application>Microsoft Macintosh PowerPoint</Application>
  <PresentationFormat>全屏显示(4:3)</PresentationFormat>
  <Paragraphs>640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Arial</vt:lpstr>
      <vt:lpstr>Cambria Math</vt:lpstr>
      <vt:lpstr>Courier New</vt:lpstr>
      <vt:lpstr>Symbol</vt:lpstr>
      <vt:lpstr>Tahoma</vt:lpstr>
      <vt:lpstr>Wingdings</vt:lpstr>
      <vt:lpstr>Blends</vt:lpstr>
      <vt:lpstr>Linear Arithmetics</vt:lpstr>
      <vt:lpstr>Motivation: SAT</vt:lpstr>
      <vt:lpstr>Motivation: theory</vt:lpstr>
      <vt:lpstr>Satisfiability modulo theory (SMT)</vt:lpstr>
      <vt:lpstr> </vt:lpstr>
      <vt:lpstr>Linear arithmetic: the syntax</vt:lpstr>
      <vt:lpstr>Linear arithmetic: example</vt:lpstr>
      <vt:lpstr>Complexity results</vt:lpstr>
      <vt:lpstr> </vt:lpstr>
      <vt:lpstr>Brief history</vt:lpstr>
      <vt:lpstr>Key idea</vt:lpstr>
      <vt:lpstr>Example</vt:lpstr>
      <vt:lpstr>Example</vt:lpstr>
      <vt:lpstr>Complexity</vt:lpstr>
      <vt:lpstr> </vt:lpstr>
      <vt:lpstr>Fourier-Motzkin variable elimination</vt:lpstr>
      <vt:lpstr>Motivation: solving equality</vt:lpstr>
      <vt:lpstr>Motivation: solving inequality</vt:lpstr>
      <vt:lpstr>Motivation: solving inequality</vt:lpstr>
      <vt:lpstr>Algorithm</vt:lpstr>
      <vt:lpstr>Algorithm, cont’</vt:lpstr>
      <vt:lpstr>Example</vt:lpstr>
      <vt:lpstr>Complexity</vt:lpstr>
      <vt:lpstr> </vt:lpstr>
      <vt:lpstr>Simplex</vt:lpstr>
      <vt:lpstr>Normal forms</vt:lpstr>
      <vt:lpstr>Example</vt:lpstr>
      <vt:lpstr>Tableau</vt:lpstr>
      <vt:lpstr>Trial and fix</vt:lpstr>
      <vt:lpstr>Trial and fix</vt:lpstr>
      <vt:lpstr>Trial and fix</vt:lpstr>
      <vt:lpstr>Simplex algorithm</vt:lpstr>
      <vt:lpstr>Another Example</vt:lpstr>
      <vt:lpstr>Tableau</vt:lpstr>
      <vt:lpstr>Tableau</vt:lpstr>
      <vt:lpstr> </vt:lpstr>
      <vt:lpstr>ILP</vt:lpstr>
      <vt:lpstr>ILP</vt:lpstr>
      <vt:lpstr>Intuition</vt:lpstr>
      <vt:lpstr>Branch-bound algorithm</vt:lpstr>
      <vt:lpstr>Graphically: a decision tree</vt:lpstr>
      <vt:lpstr> </vt:lpstr>
      <vt:lpstr>#1: Compiler optimization</vt:lpstr>
      <vt:lpstr>#2: n-queens puzzle</vt:lpstr>
      <vt:lpstr>#3: subset sum problem</vt:lpstr>
      <vt:lpstr>#4: task scheduling</vt:lpstr>
      <vt:lpstr>#5: task assignment</vt:lpstr>
      <vt:lpstr>#6: 0-1 knapsack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3971</cp:revision>
  <cp:lastPrinted>2113-01-01T00:00:00Z</cp:lastPrinted>
  <dcterms:created xsi:type="dcterms:W3CDTF">2113-01-01T00:00:00Z</dcterms:created>
  <dcterms:modified xsi:type="dcterms:W3CDTF">2025-10-16T10:01:23Z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65592B764CEF4E5B8FD8503B841EA80E</vt:lpwstr>
  </property>
  <property fmtid="{D5CDD505-2E9C-101B-9397-08002B2CF9AE}" pid="4" name="KSOProductBuildVer">
    <vt:lpwstr>2052-11.1.0.11194</vt:lpwstr>
  </property>
</Properties>
</file>