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2"/>
  </p:handoutMasterIdLst>
  <p:sldIdLst>
    <p:sldId id="256" r:id="rId2"/>
    <p:sldId id="282" r:id="rId3"/>
    <p:sldId id="280" r:id="rId4"/>
    <p:sldId id="281" r:id="rId5"/>
    <p:sldId id="307" r:id="rId6"/>
    <p:sldId id="308" r:id="rId7"/>
    <p:sldId id="284" r:id="rId8"/>
    <p:sldId id="294" r:id="rId9"/>
    <p:sldId id="305" r:id="rId10"/>
    <p:sldId id="295" r:id="rId11"/>
    <p:sldId id="297" r:id="rId12"/>
    <p:sldId id="309" r:id="rId13"/>
    <p:sldId id="299" r:id="rId14"/>
    <p:sldId id="300" r:id="rId15"/>
    <p:sldId id="285" r:id="rId16"/>
    <p:sldId id="292" r:id="rId17"/>
    <p:sldId id="310" r:id="rId18"/>
    <p:sldId id="303" r:id="rId19"/>
    <p:sldId id="290" r:id="rId20"/>
    <p:sldId id="291" r:id="rId21"/>
  </p:sldIdLst>
  <p:sldSz cx="9144000" cy="6858000" type="screen4x3"/>
  <p:notesSz cx="7099300" cy="10234613"/>
  <p:custDataLst>
    <p:tags r:id="rId23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9966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3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28A4D142-45DA-4DEF-9F09-E009244CBB71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C32A29A-960B-4573-8DF4-5617E604C12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267AEF-2944-43DE-BEA8-13E4D03400A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8F3E4A-576B-42AC-9E5B-880F8CE4381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C40ADDB-994C-4AAB-A1C3-74EA28D1FFB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D0580F-1A80-43E0-9F30-9D9B15D2925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055D30-2BB5-46E5-B049-6958A846BEBE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8D9E93-3481-4A1D-B3F5-B36A748079F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647D70D-7889-46DE-B75D-4543E56D94D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576D4E9-0F92-42EB-ABE1-BB9D4D5851D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897AD7-B84E-452A-A2B0-C13B16E1CB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B575E3-4B3C-438C-8C12-ACE467F8917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6AFBB7-F151-4C72-A97E-7B23A8B60EE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C00C1FEB-AFFB-4B3C-A66F-A9710AA3EF5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Functions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By default, all external variables and functions (in all source files) are visible to all program code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whether or not in same source file</a:t>
            </a:r>
          </a:p>
          <a:p>
            <a:pPr>
              <a:lnSpc>
                <a:spcPct val="90000"/>
              </a:lnSpc>
            </a:pPr>
            <a:r>
              <a:rPr lang="en-US" altLang="zh-CN"/>
              <a:t>However, in some circumstance, we want to keep our data private</a:t>
            </a:r>
          </a:p>
          <a:p>
            <a:pPr lvl="1">
              <a:lnSpc>
                <a:spcPct val="90000"/>
              </a:lnSpc>
            </a:pPr>
            <a:r>
              <a:rPr lang="en-US" altLang="zh-CN"/>
              <a:t>Ex: visa number and passwd</a:t>
            </a:r>
          </a:p>
          <a:p>
            <a:pPr>
              <a:lnSpc>
                <a:spcPct val="90000"/>
              </a:lnSpc>
            </a:pPr>
            <a:r>
              <a:rPr lang="en-US" altLang="zh-CN"/>
              <a:t>C provides the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static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mechanism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18788" name="AutoShape 4"/>
          <p:cNvSpPr>
            <a:spLocks noChangeArrowheads="1"/>
          </p:cNvSpPr>
          <p:nvPr/>
        </p:nvSpPr>
        <p:spPr bwMode="auto">
          <a:xfrm>
            <a:off x="304800" y="2743200"/>
            <a:ext cx="38100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int myDollar;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void add(int a);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// Ooooops!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myDollar -= 999999;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(999999);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8789" name="AutoShape 5"/>
          <p:cNvSpPr>
            <a:spLocks noChangeArrowheads="1"/>
          </p:cNvSpPr>
          <p:nvPr/>
        </p:nvSpPr>
        <p:spPr bwMode="auto">
          <a:xfrm>
            <a:off x="5181600" y="1981200"/>
            <a:ext cx="3657600" cy="4648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visa.c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myDollar;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lookup(){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myDollar;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add(int a){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myDollar += a;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// void sub(int a)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35172" name="AutoShape 4"/>
          <p:cNvSpPr>
            <a:spLocks noChangeArrowheads="1"/>
          </p:cNvSpPr>
          <p:nvPr/>
        </p:nvSpPr>
        <p:spPr bwMode="auto">
          <a:xfrm>
            <a:off x="304800" y="2743200"/>
            <a:ext cx="3810000" cy="39624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// compiler complains…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extern int myDollar;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void add (int a);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 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// Ooooops!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myDollar -= 999999;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add (999999);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5173" name="AutoShape 5"/>
          <p:cNvSpPr>
            <a:spLocks noChangeArrowheads="1"/>
          </p:cNvSpPr>
          <p:nvPr/>
        </p:nvSpPr>
        <p:spPr bwMode="auto">
          <a:xfrm>
            <a:off x="5181600" y="1981200"/>
            <a:ext cx="3657600" cy="4648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visa.c</a:t>
            </a:r>
          </a:p>
          <a:p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static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int myDollar;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lookup(){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myDollar;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add(int a){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myDollar += a;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// void sub (int a)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Static Variables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Static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can also applied to automatic variables</a:t>
            </a:r>
          </a:p>
          <a:p>
            <a:pPr lvl="1"/>
            <a:r>
              <a:rPr lang="en-US" altLang="zh-CN"/>
              <a:t>to tie different function calls</a:t>
            </a:r>
          </a:p>
          <a:p>
            <a:r>
              <a:rPr lang="en-US" altLang="zh-CN"/>
              <a:t>In a summary, the terminology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static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is a little misleading</a:t>
            </a:r>
          </a:p>
          <a:p>
            <a:pPr lvl="1"/>
            <a:r>
              <a:rPr lang="en-US" altLang="zh-CN"/>
              <a:t>maybe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private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r>
              <a:rPr lang="en-US" altLang="zh-CN"/>
              <a:t> is more meaningful, just as that of C++ or Java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Initialization</a:t>
            </a:r>
          </a:p>
        </p:txBody>
      </p:sp>
      <p:graphicFrame>
        <p:nvGraphicFramePr>
          <p:cNvPr id="121909" name="Group 53"/>
          <p:cNvGraphicFramePr>
            <a:graphicFrameLocks noGrp="1"/>
          </p:cNvGraphicFramePr>
          <p:nvPr>
            <p:ph type="tbl" idx="1"/>
          </p:nvPr>
        </p:nvGraphicFramePr>
        <p:xfrm>
          <a:off x="1182688" y="2017713"/>
          <a:ext cx="7772400" cy="4335462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variable sorts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automatic init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user init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99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any expression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2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YES. init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 to 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constants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36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Forbidden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Header Files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Problem with </a:t>
            </a:r>
            <a:r>
              <a:rPr lang="en-US" altLang="zh-CN" sz="2800">
                <a:latin typeface="Arial" panose="020B0604020202020204" pitchFamily="34" charset="0"/>
              </a:rPr>
              <a:t>“</a:t>
            </a:r>
            <a:r>
              <a:rPr lang="en-US" altLang="zh-CN" sz="2800"/>
              <a:t>extern</a:t>
            </a:r>
            <a:r>
              <a:rPr lang="en-US" altLang="zh-CN" sz="2800">
                <a:latin typeface="Arial" panose="020B0604020202020204" pitchFamily="34" charset="0"/>
              </a:rPr>
              <a:t>”</a:t>
            </a:r>
            <a:r>
              <a:rPr lang="en-US" altLang="zh-CN" sz="2800"/>
              <a:t>?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A header file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group common declarations together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could be included by other files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typically named *.h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Header file is C</a:t>
            </a:r>
            <a:r>
              <a:rPr lang="en-US" altLang="zh-CN" sz="2800">
                <a:latin typeface="Arial" panose="020B0604020202020204" pitchFamily="34" charset="0"/>
              </a:rPr>
              <a:t>’</a:t>
            </a:r>
            <a:r>
              <a:rPr lang="en-US" altLang="zh-CN" sz="2800"/>
              <a:t>s rudimentary module system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Pros: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Separate compilation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Essential for linking user code with libraries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Cons: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flat name space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Header Files Example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12644" name="AutoShape 4"/>
          <p:cNvSpPr>
            <a:spLocks noChangeArrowheads="1"/>
          </p:cNvSpPr>
          <p:nvPr/>
        </p:nvSpPr>
        <p:spPr bwMode="auto">
          <a:xfrm>
            <a:off x="762000" y="1981200"/>
            <a:ext cx="3200400" cy="14478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</p:txBody>
      </p:sp>
      <p:sp>
        <p:nvSpPr>
          <p:cNvPr id="112645" name="AutoShape 5"/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pi = 3.14;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46" name="AutoShape 6"/>
          <p:cNvSpPr>
            <a:spLocks noChangeArrowheads="1"/>
          </p:cNvSpPr>
          <p:nvPr/>
        </p:nvSpPr>
        <p:spPr bwMode="auto">
          <a:xfrm>
            <a:off x="1676400" y="3886200"/>
            <a:ext cx="35052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 = area (5);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2647" name="Line 7"/>
          <p:cNvSpPr>
            <a:spLocks noChangeShapeType="1"/>
          </p:cNvSpPr>
          <p:nvPr/>
        </p:nvSpPr>
        <p:spPr bwMode="auto">
          <a:xfrm flipV="1">
            <a:off x="3962400" y="2438400"/>
            <a:ext cx="1371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48" name="Line 8"/>
          <p:cNvSpPr>
            <a:spLocks noChangeShapeType="1"/>
          </p:cNvSpPr>
          <p:nvPr/>
        </p:nvSpPr>
        <p:spPr bwMode="auto">
          <a:xfrm>
            <a:off x="3962400" y="2819400"/>
            <a:ext cx="381000" cy="990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2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2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4" grpId="0" animBg="1"/>
      <p:bldP spid="112645" grpId="0" animBg="1"/>
      <p:bldP spid="11264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Header Files Example</a:t>
            </a:r>
          </a:p>
        </p:txBody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36196" name="AutoShape 4"/>
          <p:cNvSpPr>
            <a:spLocks noChangeArrowheads="1"/>
          </p:cNvSpPr>
          <p:nvPr/>
        </p:nvSpPr>
        <p:spPr bwMode="auto">
          <a:xfrm>
            <a:off x="762000" y="1981200"/>
            <a:ext cx="3200400" cy="14478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endParaRPr lang="en-US" altLang="zh-CN" sz="2000" b="1"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</p:txBody>
      </p:sp>
      <p:sp>
        <p:nvSpPr>
          <p:cNvPr id="136197" name="AutoShape 5"/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pi = 3.14;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6198" name="AutoShape 6"/>
          <p:cNvSpPr>
            <a:spLocks noChangeArrowheads="1"/>
          </p:cNvSpPr>
          <p:nvPr/>
        </p:nvSpPr>
        <p:spPr bwMode="auto">
          <a:xfrm>
            <a:off x="1676400" y="3810000"/>
            <a:ext cx="3505200" cy="2895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 = area (5);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6199" name="Line 7"/>
          <p:cNvSpPr>
            <a:spLocks noChangeShapeType="1"/>
          </p:cNvSpPr>
          <p:nvPr/>
        </p:nvSpPr>
        <p:spPr bwMode="auto">
          <a:xfrm flipV="1">
            <a:off x="3962400" y="2438400"/>
            <a:ext cx="1371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6200" name="Line 8"/>
          <p:cNvSpPr>
            <a:spLocks noChangeShapeType="1"/>
          </p:cNvSpPr>
          <p:nvPr/>
        </p:nvSpPr>
        <p:spPr bwMode="auto">
          <a:xfrm>
            <a:off x="3962400" y="2819400"/>
            <a:ext cx="381000" cy="990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Conditional Inclusion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28004" name="AutoShape 4"/>
          <p:cNvSpPr>
            <a:spLocks noChangeArrowheads="1"/>
          </p:cNvSpPr>
          <p:nvPr/>
        </p:nvSpPr>
        <p:spPr bwMode="auto">
          <a:xfrm>
            <a:off x="838200" y="1981200"/>
            <a:ext cx="3048000" cy="2362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#ifndef AREA_H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#define AREA_H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  <p:sp>
        <p:nvSpPr>
          <p:cNvPr id="128005" name="AutoShape 5"/>
          <p:cNvSpPr>
            <a:spLocks noChangeArrowheads="1"/>
          </p:cNvSpPr>
          <p:nvPr/>
        </p:nvSpPr>
        <p:spPr bwMode="auto">
          <a:xfrm>
            <a:off x="2362200" y="5029200"/>
            <a:ext cx="2895600" cy="1600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main.c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28006" name="Line 6"/>
          <p:cNvSpPr>
            <a:spLocks noChangeShapeType="1"/>
          </p:cNvSpPr>
          <p:nvPr/>
        </p:nvSpPr>
        <p:spPr bwMode="auto">
          <a:xfrm>
            <a:off x="3962400" y="2819400"/>
            <a:ext cx="457200" cy="213360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08" name="Line 8"/>
          <p:cNvSpPr>
            <a:spLocks noChangeShapeType="1"/>
          </p:cNvSpPr>
          <p:nvPr/>
        </p:nvSpPr>
        <p:spPr bwMode="auto">
          <a:xfrm>
            <a:off x="3886200" y="2438400"/>
            <a:ext cx="15240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228600" y="4800600"/>
            <a:ext cx="2057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Why these? We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d discuss it in future slides.</a:t>
            </a:r>
          </a:p>
        </p:txBody>
      </p:sp>
      <p:sp>
        <p:nvSpPr>
          <p:cNvPr id="128011" name="AutoShape 11"/>
          <p:cNvSpPr>
            <a:spLocks noChangeArrowheads="1"/>
          </p:cNvSpPr>
          <p:nvPr/>
        </p:nvSpPr>
        <p:spPr bwMode="auto">
          <a:xfrm>
            <a:off x="5410200" y="1981200"/>
            <a:ext cx="3581400" cy="34290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area.c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#include “area.h”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double area(int r){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pi = 3.14;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double f = pi *r *r;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f;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28012" name="Line 12"/>
          <p:cNvSpPr>
            <a:spLocks noChangeShapeType="1"/>
          </p:cNvSpPr>
          <p:nvPr/>
        </p:nvSpPr>
        <p:spPr bwMode="auto">
          <a:xfrm flipV="1">
            <a:off x="914400" y="2895600"/>
            <a:ext cx="457200" cy="190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1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Recursive Functions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Consider the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fibnacci</a:t>
            </a:r>
            <a:r>
              <a:rPr lang="en-US" altLang="zh-CN" sz="2000" b="1" dirty="0">
                <a:latin typeface="Courier New" panose="02070309020205020404" pitchFamily="49" charset="0"/>
              </a:rPr>
              <a:t> numbers: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          { 0,                  if n ==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fib (n) = { 1,                  if n ==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          { fib(n-1) + fib(n-2), otherwise.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fib(int n){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if(n==0)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else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if(n==1)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1;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else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fib(n-1) + fib(n-2);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Typical C Program Organization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3962400" y="2133600"/>
            <a:ext cx="1447800" cy="533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Program</a:t>
            </a:r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1524000" y="35814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file1</a:t>
            </a:r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810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function1</a:t>
            </a:r>
          </a:p>
        </p:txBody>
      </p:sp>
      <p:sp>
        <p:nvSpPr>
          <p:cNvPr id="102407" name="Rectangle 7"/>
          <p:cNvSpPr>
            <a:spLocks noChangeArrowheads="1"/>
          </p:cNvSpPr>
          <p:nvPr/>
        </p:nvSpPr>
        <p:spPr bwMode="auto">
          <a:xfrm>
            <a:off x="26670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functionm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6400800" y="4648200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1600200" y="4572000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4114800" y="3200400"/>
            <a:ext cx="1295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6000">
                <a:latin typeface="Arial" panose="020B0604020202020204" pitchFamily="34" charset="0"/>
              </a:rPr>
              <a:t>…</a:t>
            </a:r>
            <a:endParaRPr lang="en-US" altLang="zh-CN" sz="6000"/>
          </a:p>
        </p:txBody>
      </p:sp>
      <p:sp>
        <p:nvSpPr>
          <p:cNvPr id="102411" name="Rectangle 11"/>
          <p:cNvSpPr>
            <a:spLocks noChangeArrowheads="1"/>
          </p:cNvSpPr>
          <p:nvPr/>
        </p:nvSpPr>
        <p:spPr bwMode="auto">
          <a:xfrm>
            <a:off x="6248400" y="3581400"/>
            <a:ext cx="1143000" cy="4572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filen</a:t>
            </a:r>
          </a:p>
        </p:txBody>
      </p:sp>
      <p:sp>
        <p:nvSpPr>
          <p:cNvPr id="102412" name="Rectangle 12"/>
          <p:cNvSpPr>
            <a:spLocks noChangeArrowheads="1"/>
          </p:cNvSpPr>
          <p:nvPr/>
        </p:nvSpPr>
        <p:spPr bwMode="auto">
          <a:xfrm>
            <a:off x="49530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function1</a:t>
            </a:r>
          </a:p>
        </p:txBody>
      </p:sp>
      <p:sp>
        <p:nvSpPr>
          <p:cNvPr id="102413" name="Rectangle 13"/>
          <p:cNvSpPr>
            <a:spLocks noChangeArrowheads="1"/>
          </p:cNvSpPr>
          <p:nvPr/>
        </p:nvSpPr>
        <p:spPr bwMode="auto">
          <a:xfrm>
            <a:off x="7772400" y="4953000"/>
            <a:ext cx="990600" cy="5334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/>
              <a:t>functionn</a:t>
            </a:r>
          </a:p>
        </p:txBody>
      </p:sp>
      <p:sp>
        <p:nvSpPr>
          <p:cNvPr id="102414" name="Line 14"/>
          <p:cNvSpPr>
            <a:spLocks noChangeShapeType="1"/>
          </p:cNvSpPr>
          <p:nvPr/>
        </p:nvSpPr>
        <p:spPr bwMode="auto">
          <a:xfrm flipH="1">
            <a:off x="2133600" y="2667000"/>
            <a:ext cx="2514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5" name="Line 15"/>
          <p:cNvSpPr>
            <a:spLocks noChangeShapeType="1"/>
          </p:cNvSpPr>
          <p:nvPr/>
        </p:nvSpPr>
        <p:spPr bwMode="auto">
          <a:xfrm>
            <a:off x="4648200" y="2667000"/>
            <a:ext cx="2209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6" name="Line 16"/>
          <p:cNvSpPr>
            <a:spLocks noChangeShapeType="1"/>
          </p:cNvSpPr>
          <p:nvPr/>
        </p:nvSpPr>
        <p:spPr bwMode="auto">
          <a:xfrm flipH="1">
            <a:off x="914400" y="4038600"/>
            <a:ext cx="1143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7" name="Line 17"/>
          <p:cNvSpPr>
            <a:spLocks noChangeShapeType="1"/>
          </p:cNvSpPr>
          <p:nvPr/>
        </p:nvSpPr>
        <p:spPr bwMode="auto">
          <a:xfrm>
            <a:off x="2057400" y="4038600"/>
            <a:ext cx="1066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8" name="Line 18"/>
          <p:cNvSpPr>
            <a:spLocks noChangeShapeType="1"/>
          </p:cNvSpPr>
          <p:nvPr/>
        </p:nvSpPr>
        <p:spPr bwMode="auto">
          <a:xfrm flipH="1">
            <a:off x="5410200" y="4038600"/>
            <a:ext cx="13716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19" name="Line 19"/>
          <p:cNvSpPr>
            <a:spLocks noChangeShapeType="1"/>
          </p:cNvSpPr>
          <p:nvPr/>
        </p:nvSpPr>
        <p:spPr bwMode="auto">
          <a:xfrm>
            <a:off x="6781800" y="4038600"/>
            <a:ext cx="14478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Recursive Functions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Next, we crawl through this function to see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how fib(5) is computed: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fib (5)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fib(4)</a:t>
            </a:r>
            <a:r>
              <a:rPr lang="en-US" altLang="zh-CN" sz="2000" b="1">
                <a:latin typeface="Courier New" panose="02070309020205020404" pitchFamily="49" charset="0"/>
              </a:rPr>
              <a:t>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fib(3)</a:t>
            </a:r>
            <a:r>
              <a:rPr lang="en-US" altLang="zh-CN" sz="2000" b="1">
                <a:latin typeface="Courier New" panose="02070309020205020404" pitchFamily="49" charset="0"/>
              </a:rPr>
              <a:t>+fib(2)+fib(3)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fib(2)</a:t>
            </a:r>
            <a:r>
              <a:rPr lang="en-US" altLang="zh-CN" sz="2000" b="1">
                <a:latin typeface="Courier New" panose="02070309020205020404" pitchFamily="49" charset="0"/>
              </a:rPr>
              <a:t>+fib(1)+fib(2)+fib(3)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fib(1)+fib(0)</a:t>
            </a:r>
            <a:r>
              <a:rPr lang="en-US" altLang="zh-CN" sz="2000" b="1">
                <a:latin typeface="Courier New" panose="02070309020205020404" pitchFamily="49" charset="0"/>
              </a:rPr>
              <a:t>+fib(1)+fib(2)+fib(3)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1 + 0 +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fib(1)</a:t>
            </a:r>
            <a:r>
              <a:rPr lang="en-US" altLang="zh-CN" sz="2000" b="1">
                <a:latin typeface="Courier New" panose="02070309020205020404" pitchFamily="49" charset="0"/>
              </a:rPr>
              <a:t>+fib(2)+fib(3)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1 + 1 + fib(2)+fib(3)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…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         = 5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 we can see, it’s too inefficient as we are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too stupid doing much redundant computations.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Exercise: design a more efficient version!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Function Definition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995" y="2018030"/>
            <a:ext cx="8487410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>
                <a:solidFill>
                  <a:schemeClr val="folHlink"/>
                </a:solidFill>
                <a:latin typeface="Courier New" panose="02070309020205020404" pitchFamily="49" charset="0"/>
              </a:rPr>
              <a:t>return-type function-name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(</a:t>
            </a:r>
            <a:r>
              <a:rPr lang="en-US" altLang="zh-CN" sz="2000" b="1" i="1">
                <a:solidFill>
                  <a:schemeClr val="folHlink"/>
                </a:solidFill>
                <a:latin typeface="Courier New" panose="02070309020205020404" pitchFamily="49" charset="0"/>
              </a:rPr>
              <a:t>argument declarations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){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>
                <a:solidFill>
                  <a:schemeClr val="folHlink"/>
                </a:solidFill>
                <a:latin typeface="Courier New" panose="02070309020205020404" pitchFamily="49" charset="0"/>
              </a:rPr>
              <a:t>declarations and statements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example: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sum(int a, int b){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temp = a + b;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temp;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Variables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Instead of function arguments and local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variables, we may also declare external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variables. External: not within any function.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get(){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i;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set(int a){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 = a;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Scope Rules</a:t>
            </a:r>
          </a:p>
        </p:txBody>
      </p:sp>
      <p:graphicFrame>
        <p:nvGraphicFramePr>
          <p:cNvPr id="133123" name="Group 3"/>
          <p:cNvGraphicFramePr>
            <a:graphicFrameLocks noGrp="1"/>
          </p:cNvGraphicFramePr>
          <p:nvPr>
            <p:ph idx="1"/>
          </p:nvPr>
        </p:nvGraphicFramePr>
        <p:xfrm>
          <a:off x="1182688" y="2017713"/>
          <a:ext cx="7427912" cy="4078288"/>
        </p:xfrm>
        <a:graphic>
          <a:graphicData uri="http://schemas.openxmlformats.org/drawingml/2006/table">
            <a:tbl>
              <a:tblPr/>
              <a:tblGrid>
                <a:gridCol w="35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3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06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automatic (local) variable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 the declaration point to block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 variables; function names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from the declaration point to file end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extern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defined somewhere,  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“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don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’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宋体" panose="02010600030101010101" pitchFamily="2" charset="-122"/>
                        </a:rPr>
                        <a:t>t care now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”</a:t>
                      </a:r>
                      <a:endParaRPr kumimoji="0" lang="en-US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Scope Rule Example</a:t>
            </a:r>
          </a:p>
        </p:txBody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a;                  // #2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int b;           // #3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foo(){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i;                // #1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while(…){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int j;              // #1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  b = i+j;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extern void bar();   // #3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…;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	bar ();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Variables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04452" name="AutoShape 4"/>
          <p:cNvSpPr>
            <a:spLocks noChangeArrowheads="1"/>
          </p:cNvSpPr>
          <p:nvPr/>
        </p:nvSpPr>
        <p:spPr bwMode="auto">
          <a:xfrm>
            <a:off x="1143000" y="2286000"/>
            <a:ext cx="2514600" cy="2743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file1.c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float j[10];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4453" name="AutoShape 5"/>
          <p:cNvSpPr>
            <a:spLocks noChangeArrowheads="1"/>
          </p:cNvSpPr>
          <p:nvPr/>
        </p:nvSpPr>
        <p:spPr bwMode="auto">
          <a:xfrm>
            <a:off x="5791200" y="3352800"/>
            <a:ext cx="2743200" cy="3124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file2.c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int i;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float j[];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g(){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 = 9;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…;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 flipH="1" flipV="1">
            <a:off x="2057400" y="2819400"/>
            <a:ext cx="3810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4455" name="Line 7"/>
          <p:cNvSpPr>
            <a:spLocks noChangeShapeType="1"/>
          </p:cNvSpPr>
          <p:nvPr/>
        </p:nvSpPr>
        <p:spPr bwMode="auto">
          <a:xfrm flipH="1" flipV="1">
            <a:off x="2667000" y="3200400"/>
            <a:ext cx="32004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4458" name="Group 10"/>
          <p:cNvGrpSpPr/>
          <p:nvPr/>
        </p:nvGrpSpPr>
        <p:grpSpPr bwMode="auto">
          <a:xfrm>
            <a:off x="2438400" y="1981200"/>
            <a:ext cx="4038600" cy="914400"/>
            <a:chOff x="2016" y="1248"/>
            <a:chExt cx="2400" cy="432"/>
          </a:xfrm>
        </p:grpSpPr>
        <p:sp>
          <p:nvSpPr>
            <p:cNvPr id="104456" name="Text Box 8"/>
            <p:cNvSpPr txBox="1">
              <a:spLocks noChangeArrowheads="1"/>
            </p:cNvSpPr>
            <p:nvPr/>
          </p:nvSpPr>
          <p:spPr bwMode="auto">
            <a:xfrm>
              <a:off x="2592" y="1248"/>
              <a:ext cx="1824" cy="1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</a:rPr>
                <a:t>variable definitions</a:t>
              </a:r>
            </a:p>
          </p:txBody>
        </p:sp>
        <p:sp>
          <p:nvSpPr>
            <p:cNvPr id="104457" name="Line 9"/>
            <p:cNvSpPr>
              <a:spLocks noChangeShapeType="1"/>
            </p:cNvSpPr>
            <p:nvPr/>
          </p:nvSpPr>
          <p:spPr bwMode="auto">
            <a:xfrm flipH="1">
              <a:off x="2016" y="1392"/>
              <a:ext cx="528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4462" name="Group 14"/>
          <p:cNvGrpSpPr/>
          <p:nvPr/>
        </p:nvGrpSpPr>
        <p:grpSpPr bwMode="auto">
          <a:xfrm>
            <a:off x="5562600" y="2895600"/>
            <a:ext cx="2895600" cy="838200"/>
            <a:chOff x="3648" y="1728"/>
            <a:chExt cx="1824" cy="528"/>
          </a:xfrm>
        </p:grpSpPr>
        <p:sp>
          <p:nvSpPr>
            <p:cNvPr id="104460" name="Text Box 12"/>
            <p:cNvSpPr txBox="1">
              <a:spLocks noChangeArrowheads="1"/>
            </p:cNvSpPr>
            <p:nvPr/>
          </p:nvSpPr>
          <p:spPr bwMode="auto">
            <a:xfrm>
              <a:off x="3648" y="1728"/>
              <a:ext cx="182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000">
                  <a:solidFill>
                    <a:schemeClr val="tx2"/>
                  </a:solidFill>
                </a:rPr>
                <a:t>variable declarations</a:t>
              </a:r>
            </a:p>
          </p:txBody>
        </p:sp>
        <p:sp>
          <p:nvSpPr>
            <p:cNvPr id="104461" name="Line 13"/>
            <p:cNvSpPr>
              <a:spLocks noChangeShapeType="1"/>
            </p:cNvSpPr>
            <p:nvPr/>
          </p:nvSpPr>
          <p:spPr bwMode="auto">
            <a:xfrm flipH="1">
              <a:off x="4128" y="1968"/>
              <a:ext cx="0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44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44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44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044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445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445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044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44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0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04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04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3" grpId="0" uiExpand="1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Declarations and Definitions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 </a:t>
            </a:r>
          </a:p>
        </p:txBody>
      </p:sp>
      <p:sp>
        <p:nvSpPr>
          <p:cNvPr id="115716" name="AutoShape 4"/>
          <p:cNvSpPr>
            <a:spLocks noChangeArrowheads="1"/>
          </p:cNvSpPr>
          <p:nvPr/>
        </p:nvSpPr>
        <p:spPr bwMode="auto">
          <a:xfrm>
            <a:off x="1905000" y="2286000"/>
            <a:ext cx="2514600" cy="27432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file1.c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i;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float j[10];</a:t>
            </a:r>
          </a:p>
          <a:p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int f(){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15717" name="AutoShape 5"/>
          <p:cNvSpPr>
            <a:spLocks noChangeArrowheads="1"/>
          </p:cNvSpPr>
          <p:nvPr/>
        </p:nvSpPr>
        <p:spPr bwMode="auto">
          <a:xfrm>
            <a:off x="5867400" y="4724400"/>
            <a:ext cx="2743200" cy="1752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file2.c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int i;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float j[];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15718" name="Line 6"/>
          <p:cNvSpPr>
            <a:spLocks noChangeShapeType="1"/>
          </p:cNvSpPr>
          <p:nvPr/>
        </p:nvSpPr>
        <p:spPr bwMode="auto">
          <a:xfrm flipH="1" flipV="1">
            <a:off x="2438400" y="2819400"/>
            <a:ext cx="3581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19" name="Line 7"/>
          <p:cNvSpPr>
            <a:spLocks noChangeShapeType="1"/>
          </p:cNvSpPr>
          <p:nvPr/>
        </p:nvSpPr>
        <p:spPr bwMode="auto">
          <a:xfrm flipH="1" flipV="1">
            <a:off x="2438400" y="3276600"/>
            <a:ext cx="34290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6" name="AutoShape 14"/>
          <p:cNvSpPr>
            <a:spLocks noChangeArrowheads="1"/>
          </p:cNvSpPr>
          <p:nvPr/>
        </p:nvSpPr>
        <p:spPr bwMode="auto">
          <a:xfrm>
            <a:off x="5791200" y="1905000"/>
            <a:ext cx="2895600" cy="1752600"/>
          </a:xfrm>
          <a:prstGeom prst="foldedCorner">
            <a:avLst>
              <a:gd name="adj" fmla="val 12500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zh-CN" sz="2000" b="1">
                <a:latin typeface="Courier New" panose="02070309020205020404" pitchFamily="49" charset="0"/>
              </a:rPr>
              <a:t>// file3.c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int i;</a:t>
            </a:r>
          </a:p>
          <a:p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extern float j[];</a:t>
            </a:r>
          </a:p>
          <a:p>
            <a:r>
              <a:rPr lang="en-US" altLang="zh-CN" sz="2000" b="1">
                <a:latin typeface="Courier New" panose="02070309020205020404" pitchFamily="49" charset="0"/>
              </a:rPr>
              <a:t>…</a:t>
            </a:r>
          </a:p>
        </p:txBody>
      </p:sp>
      <p:sp>
        <p:nvSpPr>
          <p:cNvPr id="115728" name="Line 16"/>
          <p:cNvSpPr>
            <a:spLocks noChangeShapeType="1"/>
          </p:cNvSpPr>
          <p:nvPr/>
        </p:nvSpPr>
        <p:spPr bwMode="auto">
          <a:xfrm flipH="1">
            <a:off x="2514600" y="2590800"/>
            <a:ext cx="3352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5729" name="Line 17"/>
          <p:cNvSpPr>
            <a:spLocks noChangeShapeType="1"/>
          </p:cNvSpPr>
          <p:nvPr/>
        </p:nvSpPr>
        <p:spPr bwMode="auto">
          <a:xfrm flipH="1">
            <a:off x="3200400" y="2895600"/>
            <a:ext cx="26670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External Variables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Pros:</a:t>
            </a:r>
          </a:p>
          <a:p>
            <a:pPr lvl="1"/>
            <a:r>
              <a:rPr lang="en-US" altLang="zh-CN" sz="2400"/>
              <a:t>An important way for data sharing</a:t>
            </a:r>
          </a:p>
          <a:p>
            <a:pPr lvl="1"/>
            <a:r>
              <a:rPr lang="en-US" altLang="zh-CN" sz="2400"/>
              <a:t>The poor man</a:t>
            </a:r>
            <a:r>
              <a:rPr lang="en-US" altLang="zh-CN" sz="2400">
                <a:latin typeface="Arial" panose="020B0604020202020204" pitchFamily="34" charset="0"/>
              </a:rPr>
              <a:t>’</a:t>
            </a:r>
            <a:r>
              <a:rPr lang="en-US" altLang="zh-CN" sz="2400"/>
              <a:t>s method to build closures</a:t>
            </a:r>
          </a:p>
          <a:p>
            <a:pPr lvl="2"/>
            <a:r>
              <a:rPr lang="en-US" altLang="zh-CN" sz="2000"/>
              <a:t>In future slides, we</a:t>
            </a:r>
            <a:r>
              <a:rPr lang="en-US" altLang="zh-CN" sz="2000">
                <a:latin typeface="Arial" panose="020B0604020202020204" pitchFamily="34" charset="0"/>
              </a:rPr>
              <a:t>’</a:t>
            </a:r>
            <a:r>
              <a:rPr lang="en-US" altLang="zh-CN" sz="2000"/>
              <a:t>ll discuss another one</a:t>
            </a:r>
          </a:p>
          <a:p>
            <a:pPr lvl="1"/>
            <a:r>
              <a:rPr lang="en-US" altLang="zh-CN" sz="2400"/>
              <a:t>Also think objects in OO languages</a:t>
            </a:r>
          </a:p>
          <a:p>
            <a:r>
              <a:rPr lang="en-US" altLang="zh-CN" sz="2800"/>
              <a:t>Cons:</a:t>
            </a:r>
          </a:p>
          <a:p>
            <a:pPr lvl="1"/>
            <a:r>
              <a:rPr lang="en-US" altLang="zh-CN" sz="2400"/>
              <a:t>External variables blur the connections between functions and modules</a:t>
            </a:r>
          </a:p>
          <a:p>
            <a:pPr lvl="1"/>
            <a:r>
              <a:rPr lang="en-US" altLang="zh-CN" sz="2400"/>
              <a:t>Involve the internal working of a linker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9997c9f-9e76-4ba2-a0af-5adffc3f6321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</TotalTime>
  <Words>1179</Words>
  <Application>Microsoft Macintosh PowerPoint</Application>
  <PresentationFormat>全屏显示(4:3)</PresentationFormat>
  <Paragraphs>285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5" baseType="lpstr">
      <vt:lpstr>Arial</vt:lpstr>
      <vt:lpstr>Courier New</vt:lpstr>
      <vt:lpstr>Tahoma</vt:lpstr>
      <vt:lpstr>Wingdings</vt:lpstr>
      <vt:lpstr>Blends</vt:lpstr>
      <vt:lpstr>Functions</vt:lpstr>
      <vt:lpstr>Typical C Program Organization</vt:lpstr>
      <vt:lpstr>Function Definition</vt:lpstr>
      <vt:lpstr>External Variables</vt:lpstr>
      <vt:lpstr>Scope Rules</vt:lpstr>
      <vt:lpstr>Scope Rule Example</vt:lpstr>
      <vt:lpstr>External Variables</vt:lpstr>
      <vt:lpstr>Declarations and Definitions</vt:lpstr>
      <vt:lpstr>External Variables</vt:lpstr>
      <vt:lpstr>Static Variables</vt:lpstr>
      <vt:lpstr>Static Variables</vt:lpstr>
      <vt:lpstr>Static Variables</vt:lpstr>
      <vt:lpstr>Static Variables</vt:lpstr>
      <vt:lpstr>Initialization</vt:lpstr>
      <vt:lpstr>Header Files</vt:lpstr>
      <vt:lpstr>Header Files Example</vt:lpstr>
      <vt:lpstr>Header Files Example</vt:lpstr>
      <vt:lpstr>Conditional Inclusion</vt:lpstr>
      <vt:lpstr>Recursive Functions</vt:lpstr>
      <vt:lpstr>Recursive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</dc:title>
  <dc:subject>Baojian Hua</dc:subject>
  <dc:creator>admin</dc:creator>
  <cp:lastModifiedBy>Microsoft Office User</cp:lastModifiedBy>
  <cp:revision>1498</cp:revision>
  <cp:lastPrinted>2113-01-01T00:00:00Z</cp:lastPrinted>
  <dcterms:created xsi:type="dcterms:W3CDTF">2113-01-01T00:00:00Z</dcterms:created>
  <dcterms:modified xsi:type="dcterms:W3CDTF">2023-09-07T08:17:29Z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1384A095A56B4B09A1AC639DFA7C47BC</vt:lpwstr>
  </property>
  <property fmtid="{D5CDD505-2E9C-101B-9397-08002B2CF9AE}" pid="4" name="KSOProductBuildVer">
    <vt:lpwstr>2052-11.1.0.12358</vt:lpwstr>
  </property>
</Properties>
</file>