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3"/>
  </p:handoutMasterIdLst>
  <p:sldIdLst>
    <p:sldId id="256" r:id="rId3"/>
    <p:sldId id="282" r:id="rId4"/>
    <p:sldId id="280" r:id="rId5"/>
    <p:sldId id="281" r:id="rId6"/>
    <p:sldId id="307" r:id="rId7"/>
    <p:sldId id="308" r:id="rId8"/>
    <p:sldId id="284" r:id="rId9"/>
    <p:sldId id="294" r:id="rId10"/>
    <p:sldId id="305" r:id="rId11"/>
    <p:sldId id="295" r:id="rId12"/>
    <p:sldId id="297" r:id="rId13"/>
    <p:sldId id="309" r:id="rId14"/>
    <p:sldId id="299" r:id="rId15"/>
    <p:sldId id="300" r:id="rId16"/>
    <p:sldId id="285" r:id="rId17"/>
    <p:sldId id="292" r:id="rId18"/>
    <p:sldId id="310" r:id="rId19"/>
    <p:sldId id="303" r:id="rId20"/>
    <p:sldId id="290" r:id="rId21"/>
    <p:sldId id="291" r:id="rId22"/>
  </p:sldIdLst>
  <p:sldSz cx="9144000" cy="6858000" type="screen4x3"/>
  <p:notesSz cx="7099300" cy="10234295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28A4D142-45DA-4DEF-9F09-E009244CBB7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32A29A-960B-4573-8DF4-5617E604C1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67AEF-2944-43DE-BEA8-13E4D03400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3E4A-576B-42AC-9E5B-880F8CE438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0ADDB-994C-4AAB-A1C3-74EA28D1FF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580F-1A80-43E0-9F30-9D9B15D292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5D30-2BB5-46E5-B049-6958A846BE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9E93-3481-4A1D-B3F5-B36A748079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7D70D-7889-46DE-B75D-4543E56D94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D4E9-0F92-42EB-ABE1-BB9D4D5851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97AD7-B84E-452A-A2B0-C13B16E1CB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75E3-4B3C-438C-8C12-ACE467F891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AFBB7-F151-4C72-A97E-7B23A8B60E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C00C1FEB-AFFB-4B3C-A66F-A9710AA3EF5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/>
          </a:p>
          <a:p>
            <a:r>
              <a:rPr lang="en-US" altLang="zh-CN" sz="2800"/>
              <a:t>Baojian Hua</a:t>
            </a:r>
            <a:endParaRPr lang="en-US" altLang="zh-CN" sz="2800"/>
          </a:p>
          <a:p>
            <a:r>
              <a:rPr lang="en-US" altLang="zh-CN" sz="2400"/>
              <a:t>bjhua@ustc.edu.cn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By default, all external variables and functions (in all source files) are visible to all program code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whether or not in same source file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However, in some circumstance, we want to keep our data private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Ex: visa number and passwd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C provides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mechanism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myDollar;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void add(int a);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// Ooooops!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-= 999999;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(999999);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visa.c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myDollar;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myDollar;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+= a;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// void sub(int a)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  <a:endParaRPr lang="en-US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962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latin typeface="Courier New" panose="02070309020205020404" pitchFamily="49" charset="0"/>
              </a:rPr>
              <a:t>// compiler complains…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extern int myDollar;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void add (int a);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// Ooooops!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-= 999999;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(999999);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visa.c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int myDollar;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myDollar;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+= a;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// void sub (int a)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can also applied to automatic variables</a:t>
            </a:r>
            <a:endParaRPr lang="en-US" altLang="zh-CN"/>
          </a:p>
          <a:p>
            <a:pPr lvl="1"/>
            <a:r>
              <a:rPr lang="en-US" altLang="zh-CN"/>
              <a:t>to tie different function calls</a:t>
            </a:r>
            <a:endParaRPr lang="en-US" altLang="zh-CN"/>
          </a:p>
          <a:p>
            <a:r>
              <a:rPr lang="en-US" altLang="zh-CN"/>
              <a:t>In a summary, the terminology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a little misleading</a:t>
            </a:r>
            <a:endParaRPr lang="en-US" altLang="zh-CN"/>
          </a:p>
          <a:p>
            <a:pPr lvl="1"/>
            <a:r>
              <a:rPr lang="en-US" altLang="zh-CN"/>
              <a:t>maybe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private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more meaningful, just as that of C++ or Java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</a:t>
            </a:r>
            <a:endParaRPr lang="en-US" altLang="zh-CN"/>
          </a:p>
        </p:txBody>
      </p:sp>
      <p:graphicFrame>
        <p:nvGraphicFramePr>
          <p:cNvPr id="121909" name="Group 5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33546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variable sorts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user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any expression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YES.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to 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constants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Forbidden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</a:t>
            </a: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Problem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extern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?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en-US" altLang="zh-CN" sz="2800"/>
              <a:t>A header file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group common declarations together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could be included by other files</a:t>
            </a:r>
            <a:endParaRPr lang="en-US" altLang="zh-CN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typically named *.h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800"/>
              <a:t>Header file is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rudimentary module system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Pros: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Separate compilation</a:t>
            </a:r>
            <a:endParaRPr lang="en-US" altLang="zh-CN" sz="2000"/>
          </a:p>
          <a:p>
            <a:pPr lvl="2">
              <a:lnSpc>
                <a:spcPct val="80000"/>
              </a:lnSpc>
            </a:pPr>
            <a:r>
              <a:rPr lang="en-US" altLang="zh-CN" sz="2000"/>
              <a:t>Essential for linking user code with libraries</a:t>
            </a:r>
            <a:endParaRPr lang="en-US" altLang="zh-CN" sz="2000"/>
          </a:p>
          <a:p>
            <a:pPr lvl="1">
              <a:lnSpc>
                <a:spcPct val="80000"/>
              </a:lnSpc>
            </a:pPr>
            <a:r>
              <a:rPr lang="en-US" altLang="zh-CN" sz="2400"/>
              <a:t>Cons:</a:t>
            </a:r>
            <a:endParaRPr lang="en-US" altLang="zh-CN" sz="2400"/>
          </a:p>
          <a:p>
            <a:pPr lvl="2">
              <a:lnSpc>
                <a:spcPct val="80000"/>
              </a:lnSpc>
            </a:pPr>
            <a:r>
              <a:rPr lang="en-US" altLang="zh-CN" sz="2000"/>
              <a:t>flat name space</a:t>
            </a: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676400" y="38862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  <a:endParaRPr lang="en-US" altLang="zh-CN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1676400" y="38100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Inclusion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28600" y="48006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Why these?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d discuss it in future slides.</a:t>
            </a:r>
            <a:endParaRPr lang="en-US" altLang="zh-CN" sz="2000"/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V="1">
            <a:off x="914400" y="28956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Consider the fibnacci numbers: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          { 0,                  if n == 0;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fib (n) = { 1,                  if n == 1;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          { fib(n-1) + fib(n-2), otherwise.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fib(int n){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switch(n){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0: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1: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default: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fib(n-1) + fib(n-2);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Program</a:t>
            </a:r>
            <a:endParaRPr lang="en-US" altLang="zh-CN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  <a:endParaRPr lang="en-US" altLang="zh-CN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667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functionm</a:t>
            </a:r>
            <a:endParaRPr lang="en-US" altLang="zh-CN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600200" y="45720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114800" y="32004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2484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filen</a:t>
            </a:r>
            <a:endParaRPr lang="en-US" altLang="zh-CN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53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  <a:endParaRPr lang="en-US" altLang="zh-CN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77724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functionn</a:t>
            </a:r>
            <a:endParaRPr lang="en-US" altLang="zh-CN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133600" y="2667000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648200" y="2667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914400" y="4038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20574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5410200" y="40386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6781800" y="4038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we crawl through this function to see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fib(5) is computed: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fib (5)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fib(4)</a:t>
            </a:r>
            <a:r>
              <a:rPr lang="en-US" altLang="zh-CN" sz="2000" b="1">
                <a:latin typeface="Courier New" panose="02070309020205020404" pitchFamily="49" charset="0"/>
              </a:rPr>
              <a:t>+fib(3)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fib(3)</a:t>
            </a:r>
            <a:r>
              <a:rPr lang="en-US" altLang="zh-CN" sz="2000" b="1">
                <a:latin typeface="Courier New" panose="02070309020205020404" pitchFamily="49" charset="0"/>
              </a:rPr>
              <a:t>+fib(2)+fib(3)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fib(2)</a:t>
            </a:r>
            <a:r>
              <a:rPr lang="en-US" altLang="zh-CN" sz="2000" b="1">
                <a:latin typeface="Courier New" panose="02070309020205020404" pitchFamily="49" charset="0"/>
              </a:rPr>
              <a:t>+fib(1)+fib(2)+fib(3)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fib(1)+fib(0)</a:t>
            </a:r>
            <a:r>
              <a:rPr lang="en-US" altLang="zh-CN" sz="2000" b="1">
                <a:latin typeface="Courier New" panose="02070309020205020404" pitchFamily="49" charset="0"/>
              </a:rPr>
              <a:t>+fib(1)+fib(2)+fib(3)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1 + 0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fib(1)</a:t>
            </a:r>
            <a:r>
              <a:rPr lang="en-US" altLang="zh-CN" sz="2000" b="1">
                <a:latin typeface="Courier New" panose="02070309020205020404" pitchFamily="49" charset="0"/>
              </a:rPr>
              <a:t>+fib(2)+fib(3)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1 + 1 + fib(2)+fib(3)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…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5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see, it’s too inefficient as we are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too stupid doing much redundant computations.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Exercise: design a more efficient version!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</a:t>
            </a:r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2018030"/>
            <a:ext cx="848741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return-type function-name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argument declarations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declarations and statements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example: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a, int b){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 = a + b;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Instead of function arguments and local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variables, we may also declare external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variables. External: not within any function.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get(){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set(int a){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a;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Rules</a:t>
            </a:r>
            <a:endParaRPr lang="en-US" altLang="zh-CN"/>
          </a:p>
        </p:txBody>
      </p:sp>
      <p:graphicFrame>
        <p:nvGraphicFramePr>
          <p:cNvPr id="133123" name="Group 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427912" cy="4078288"/>
        </p:xfrm>
        <a:graphic>
          <a:graphicData uri="http://schemas.openxmlformats.org/drawingml/2006/table">
            <a:tbl>
              <a:tblPr/>
              <a:tblGrid>
                <a:gridCol w="3594100"/>
                <a:gridCol w="3833812"/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(local) variable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block end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variables; function names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file end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defined somewhere,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care now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 Example</a:t>
            </a:r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a;                  // #2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b;           // #3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foo(){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                // #1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while(…){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j;              // #1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b = i+j;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extern void bar();   // #3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bar ();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1143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5791200" y="3352800"/>
            <a:ext cx="2743200" cy="3124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9;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 flipV="1">
            <a:off x="2057400" y="2819400"/>
            <a:ext cx="3810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 flipV="1">
            <a:off x="2667000" y="32004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8" name="Group 10"/>
          <p:cNvGrpSpPr/>
          <p:nvPr/>
        </p:nvGrpSpPr>
        <p:grpSpPr bwMode="auto">
          <a:xfrm>
            <a:off x="2438400" y="1981200"/>
            <a:ext cx="4038600" cy="914400"/>
            <a:chOff x="2016" y="1248"/>
            <a:chExt cx="2400" cy="432"/>
          </a:xfrm>
        </p:grpSpPr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2592" y="1248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definitions</a:t>
              </a:r>
              <a:endParaRPr lang="en-US" altLang="zh-CN" sz="2000">
                <a:solidFill>
                  <a:schemeClr val="tx2"/>
                </a:solidFill>
              </a:endParaRP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 flipH="1">
              <a:off x="2016" y="139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2" name="Group 14"/>
          <p:cNvGrpSpPr/>
          <p:nvPr/>
        </p:nvGrpSpPr>
        <p:grpSpPr bwMode="auto">
          <a:xfrm>
            <a:off x="5562600" y="2895600"/>
            <a:ext cx="2895600" cy="838200"/>
            <a:chOff x="3648" y="1728"/>
            <a:chExt cx="1824" cy="528"/>
          </a:xfrm>
        </p:grpSpPr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declarations</a:t>
              </a:r>
              <a:endParaRPr lang="en-US" altLang="zh-CN" sz="2000">
                <a:solidFill>
                  <a:schemeClr val="tx2"/>
                </a:solidFill>
              </a:endParaRP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Declarations and Definitions</a:t>
            </a: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905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867400" y="4724400"/>
            <a:ext cx="27432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 flipV="1">
            <a:off x="2438400" y="2819400"/>
            <a:ext cx="3581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 flipV="1">
            <a:off x="2438400" y="3276600"/>
            <a:ext cx="3429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5791200" y="1905000"/>
            <a:ext cx="28956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file3.c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latin typeface="Courier New" panose="02070309020205020404" pitchFamily="49" charset="0"/>
              </a:rPr>
              <a:t>…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 flipH="1">
            <a:off x="2514600" y="25908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3200400" y="2895600"/>
            <a:ext cx="2667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  <a:endParaRPr lang="en-US" altLang="zh-CN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  <a:endParaRPr lang="en-US" altLang="zh-CN" sz="2800"/>
          </a:p>
          <a:p>
            <a:pPr lvl="1"/>
            <a:r>
              <a:rPr lang="en-US" altLang="zh-CN" sz="2400"/>
              <a:t>An important way for data sharing</a:t>
            </a:r>
            <a:endParaRPr lang="en-US" altLang="zh-CN" sz="2400"/>
          </a:p>
          <a:p>
            <a:pPr lvl="1"/>
            <a:r>
              <a:rPr lang="en-US" altLang="zh-CN" sz="2400"/>
              <a:t>The poor man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method to build closures</a:t>
            </a:r>
            <a:endParaRPr lang="en-US" altLang="zh-CN" sz="2400"/>
          </a:p>
          <a:p>
            <a:pPr lvl="2"/>
            <a:r>
              <a:rPr lang="en-US" altLang="zh-CN" sz="2000"/>
              <a:t>In future slides,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ll discuss another one</a:t>
            </a:r>
            <a:endParaRPr lang="en-US" altLang="zh-CN" sz="2000"/>
          </a:p>
          <a:p>
            <a:pPr lvl="1"/>
            <a:r>
              <a:rPr lang="en-US" altLang="zh-CN" sz="2400"/>
              <a:t>Also think objects in OO languages</a:t>
            </a:r>
            <a:endParaRPr lang="en-US" altLang="zh-CN" sz="2400"/>
          </a:p>
          <a:p>
            <a:r>
              <a:rPr lang="en-US" altLang="zh-CN" sz="2800"/>
              <a:t>Cons:</a:t>
            </a:r>
            <a:endParaRPr lang="en-US" altLang="zh-CN" sz="2800"/>
          </a:p>
          <a:p>
            <a:pPr lvl="1"/>
            <a:r>
              <a:rPr lang="en-US" altLang="zh-CN" sz="2400"/>
              <a:t>External variables blur the connections between functions and modules</a:t>
            </a:r>
            <a:endParaRPr lang="en-US" altLang="zh-CN" sz="2400"/>
          </a:p>
          <a:p>
            <a:pPr lvl="1"/>
            <a:r>
              <a:rPr lang="en-US" altLang="zh-CN" sz="2400"/>
              <a:t>Involve the internal working of a linker</a:t>
            </a:r>
            <a:endParaRPr lang="en-US" altLang="zh-CN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9997c9f-9e76-4ba2-a0af-5adffc3f6321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4388</Words>
  <Application>WPS 演示</Application>
  <PresentationFormat>全屏显示(4:3)</PresentationFormat>
  <Paragraphs>373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Tahoma</vt:lpstr>
      <vt:lpstr>Courier New</vt:lpstr>
      <vt:lpstr>微软雅黑</vt:lpstr>
      <vt:lpstr>Arial Unicode MS</vt:lpstr>
      <vt:lpstr>Calibri</vt:lpstr>
      <vt:lpstr>Blends</vt:lpstr>
      <vt:lpstr>Functions</vt:lpstr>
      <vt:lpstr>Typical C Program Organization</vt:lpstr>
      <vt:lpstr>Function Definition</vt:lpstr>
      <vt:lpstr>External Variables</vt:lpstr>
      <vt:lpstr>Scope Rules</vt:lpstr>
      <vt:lpstr>Scope Rule Example</vt:lpstr>
      <vt:lpstr>External Variables</vt:lpstr>
      <vt:lpstr>Declarations and Definitions</vt:lpstr>
      <vt:lpstr>External Variables</vt:lpstr>
      <vt:lpstr>Static Variables</vt:lpstr>
      <vt:lpstr>Static Variables</vt:lpstr>
      <vt:lpstr>Static Variables</vt:lpstr>
      <vt:lpstr>Static Variables</vt:lpstr>
      <vt:lpstr>Initialization</vt:lpstr>
      <vt:lpstr>Header Files</vt:lpstr>
      <vt:lpstr>Header Files Example</vt:lpstr>
      <vt:lpstr>Header Files Example</vt:lpstr>
      <vt:lpstr>Conditional Inclusion</vt:lpstr>
      <vt:lpstr>Recursive Functions</vt:lpstr>
      <vt:lpstr>Recursive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admin</dc:creator>
  <dc:subject>Baojian Hua</dc:subject>
  <cp:lastModifiedBy>admin</cp:lastModifiedBy>
  <cp:revision>1492</cp:revision>
  <cp:lastPrinted>2113-01-01T00:00:00Z</cp:lastPrinted>
  <dcterms:created xsi:type="dcterms:W3CDTF">2113-01-01T00:00:00Z</dcterms:created>
  <dcterms:modified xsi:type="dcterms:W3CDTF">2022-09-23T10:50:30Z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1384A095A56B4B09A1AC639DFA7C47BC</vt:lpwstr>
  </property>
  <property fmtid="{D5CDD505-2E9C-101B-9397-08002B2CF9AE}" pid="4" name="KSOProductBuildVer">
    <vt:lpwstr>2052-11.1.0.12358</vt:lpwstr>
  </property>
</Properties>
</file>