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4"/>
  </p:handoutMasterIdLst>
  <p:sldIdLst>
    <p:sldId id="256" r:id="rId2"/>
    <p:sldId id="306" r:id="rId3"/>
    <p:sldId id="307" r:id="rId4"/>
    <p:sldId id="274" r:id="rId5"/>
    <p:sldId id="276" r:id="rId6"/>
    <p:sldId id="311" r:id="rId7"/>
    <p:sldId id="279" r:id="rId8"/>
    <p:sldId id="280" r:id="rId9"/>
    <p:sldId id="283" r:id="rId10"/>
    <p:sldId id="286" r:id="rId11"/>
    <p:sldId id="312" r:id="rId12"/>
    <p:sldId id="308" r:id="rId13"/>
    <p:sldId id="287" r:id="rId14"/>
    <p:sldId id="288" r:id="rId15"/>
    <p:sldId id="289" r:id="rId16"/>
    <p:sldId id="305" r:id="rId17"/>
    <p:sldId id="313" r:id="rId18"/>
    <p:sldId id="309" r:id="rId19"/>
    <p:sldId id="310" r:id="rId20"/>
    <p:sldId id="295" r:id="rId21"/>
    <p:sldId id="303" r:id="rId22"/>
    <p:sldId id="304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>
      <p:cViewPr varScale="1">
        <p:scale>
          <a:sx n="102" d="100"/>
          <a:sy n="102" d="100"/>
        </p:scale>
        <p:origin x="18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D1B01DC-9221-DE7C-1917-3E3D114D610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5F5A8E-AEA7-1F90-E731-C02F58740A0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A439AB5-F7EB-7AB3-3D5B-52921DA1F0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77AAE41-C894-9DB5-C4FF-0B095A34B89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DBF3BAA-3FA1-7E43-B7C6-F3AC46EBD6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B64EDF1-DDF2-942B-6CBB-FB3CA79A252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72E6D16-4A47-B53F-DDC2-7EB9A0FDF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1F74B7D2-074D-3E32-8363-926901CF7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D5C4A9F-A493-8C97-2BFE-5F11F4FC0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02895D4D-1EDF-8AB0-7235-16CD8A7B7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09BF122-F04F-1E1E-706F-7B2F39828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8C863C-8A06-948C-202D-16BF660D5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396565F-4BC2-CF84-8347-B2CCCC20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B69D596-B40C-50A4-C0E6-282CB16E3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4774F64-6379-1228-26C9-486035A68F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991761DA-ED84-0D08-04A0-C4C6A9DBBA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8579FC0-5619-37D7-E161-CEB603C1B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0A34620-E1F0-E60B-B8C2-D3DD325F3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F4582AF-C8F1-8D49-9A8A-306EB5CC1D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26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9CB2EFB-4709-94ED-8E13-6C02A61D3F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1AEB8D9-8244-E242-44B3-75D5D81933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E6DA3E-4BA6-013D-8594-458EACA4A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5248AE-4E75-C54C-A63A-D27D5C3C75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38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B53D648-796A-61E9-59AF-B0CC20B16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7E5F788-B0BE-2A01-44C1-35A7307E7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C0FF3F-2632-7D98-AEE1-F203FBA23C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A8C610-9F3F-5E49-AC2C-3F74024758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0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1137605-23B0-7B46-AC7E-39F97CEE1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CA6A62F-F659-245C-8E73-5C9F7514A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A9E1B59-7A4B-DC47-541F-2BF069C229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683D7-CCD4-394B-88AF-BA7BD76683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7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22BBAA7-1C1A-BF7D-ACA6-9401DF863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7DE1A3-A99E-C8AE-3BA8-D46625633E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B1E8731-DC80-5D62-35C5-CC5E319627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5BE52-8F84-7D45-9BB5-5FD3336BBD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58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1A18755-34B7-AA1F-33A6-5D31EF9A21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41AA0D2-9F6E-B647-7840-0954130CB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6206449-8009-B61B-3346-983C0412E0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D8C1C4-2A2B-F840-BC84-A2406B63FB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311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039F890-413A-1C41-ABB4-D216E4BF4C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F1D7135-9B58-7327-C79A-43D4A113D6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1BAE8E1-B2F4-29AD-F4BC-94311304D8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6F09A-B391-3C43-A8BE-C8DF373425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34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F97EE5D6-1D65-119C-D2BE-7E955EEC34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7000F0A-8FFD-D1FD-FE30-CDBE12FA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5AE5C52-5D5E-B61C-602C-8CC01087A7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FD9D92-0543-EA41-B10D-71A4A5232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3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D202420-D7EB-7425-E7AF-F7E9435AD1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DAA783D-3EAF-DEC2-2611-240BB86D89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EF28AA2-C2D0-AA56-DC28-C8D6936848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BF2294-E19A-7447-AEF0-7B3BEF8651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418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1785C33-97EF-F70E-593C-2B154E3FC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CFCC042-34C5-F666-A8A1-24D5A8CC0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C8496F2-0163-900B-B5A7-E5964B17D8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1A4242-4335-F945-AB2A-BDD299E895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FEC9AD9-9E67-606E-9BD8-77280E3DF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691AE65-E245-52B8-DBD6-93724BC4F2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0A4D65-4696-FD98-A02B-8D5404D4C5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BE0856-99EF-2245-9F8C-258C844B8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69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E107D4DB-D6FA-61EF-4563-CA0694F46B8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D835866-3261-39D1-9916-CC264CE662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5F132D7-A428-8492-2747-7B088007D6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EF5BBE2-C82A-6136-742C-72CDEF7037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00DA6E0-06AC-3D39-85B7-41AADB4D35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83DF7DE-CAE8-80FE-60F3-38E581F15461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9F50806-6E4A-9AB2-1B50-A3F7E36F3C9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D2BBEE-E7F0-1849-2010-97825A8ED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15C6596-C34E-14C9-2001-811F691121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D9927DF-69F3-2E00-489C-9A1172E6F1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303E7C7-11ED-222B-63D0-0ACD9729C5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9A59600-9223-C410-057E-971D1B350C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045C5AE-0EBB-E649-953B-6190058F5A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8C74847-2CBC-CEBD-2928-653906E3C6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80BE015-697A-816D-AF31-32951D3FA1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698271-1D39-819C-6914-25C385997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Every phase is different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F93A11C-FB40-E8A8-200D-41C8F86A8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 in all, every phase presents unique challenges, and makes use of different (math) concepts, data structures, and algorithms</a:t>
            </a:r>
          </a:p>
          <a:p>
            <a:pPr eaLnBrk="1" hangingPunct="1"/>
            <a:r>
              <a:rPr lang="en-US" altLang="zh-CN"/>
              <a:t>A major aspect of compiler design, therefore, is how to synthesize all of this into a coherent, reliable, and robust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E357F2B-FE43-21BB-1D42-524223C50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Theory &amp; Practice</a:t>
            </a:r>
          </a:p>
        </p:txBody>
      </p:sp>
      <p:cxnSp>
        <p:nvCxnSpPr>
          <p:cNvPr id="13315" name="AutoShape 4">
            <a:extLst>
              <a:ext uri="{FF2B5EF4-FFF2-40B4-BE49-F238E27FC236}">
                <a16:creationId xmlns:a16="http://schemas.microsoft.com/office/drawing/2014/main" id="{0A1E0968-355D-9FC5-FFFE-C98DCBEE494D}"/>
              </a:ext>
            </a:extLst>
          </p:cNvPr>
          <p:cNvCxnSpPr>
            <a:cxnSpLocks noChangeShapeType="1"/>
            <a:stCxn id="13333" idx="3"/>
            <a:endCxn id="13334" idx="1"/>
          </p:cNvCxnSpPr>
          <p:nvPr/>
        </p:nvCxnSpPr>
        <p:spPr bwMode="auto">
          <a:xfrm flipH="1">
            <a:off x="1125538" y="430530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6" name="AutoShape 5">
            <a:extLst>
              <a:ext uri="{FF2B5EF4-FFF2-40B4-BE49-F238E27FC236}">
                <a16:creationId xmlns:a16="http://schemas.microsoft.com/office/drawing/2014/main" id="{AC276773-204C-4E0F-305B-F876BA99244E}"/>
              </a:ext>
            </a:extLst>
          </p:cNvPr>
          <p:cNvCxnSpPr>
            <a:cxnSpLocks noChangeShapeType="1"/>
            <a:stCxn id="13329" idx="3"/>
            <a:endCxn id="13330" idx="1"/>
          </p:cNvCxnSpPr>
          <p:nvPr/>
        </p:nvCxnSpPr>
        <p:spPr bwMode="auto">
          <a:xfrm flipH="1">
            <a:off x="1125538" y="264795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17" name="Line 6">
            <a:extLst>
              <a:ext uri="{FF2B5EF4-FFF2-40B4-BE49-F238E27FC236}">
                <a16:creationId xmlns:a16="http://schemas.microsoft.com/office/drawing/2014/main" id="{A2D6BCAE-E088-B76F-4137-6FB0BCED7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18" name="Line 7">
            <a:extLst>
              <a:ext uri="{FF2B5EF4-FFF2-40B4-BE49-F238E27FC236}">
                <a16:creationId xmlns:a16="http://schemas.microsoft.com/office/drawing/2014/main" id="{E5EECD98-83DC-E08B-C2C3-33806A0A73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19" name="Line 8">
            <a:extLst>
              <a:ext uri="{FF2B5EF4-FFF2-40B4-BE49-F238E27FC236}">
                <a16:creationId xmlns:a16="http://schemas.microsoft.com/office/drawing/2014/main" id="{EDEFAAB8-B9E5-A545-057C-DD04DDBAF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0" name="Line 9">
            <a:extLst>
              <a:ext uri="{FF2B5EF4-FFF2-40B4-BE49-F238E27FC236}">
                <a16:creationId xmlns:a16="http://schemas.microsoft.com/office/drawing/2014/main" id="{8375CC8B-E34F-9EE9-DEAB-64BB53DFDB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1" name="Line 10">
            <a:extLst>
              <a:ext uri="{FF2B5EF4-FFF2-40B4-BE49-F238E27FC236}">
                <a16:creationId xmlns:a16="http://schemas.microsoft.com/office/drawing/2014/main" id="{3ACBBE21-D37B-763C-2504-3503D5ECDB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2" name="Line 11">
            <a:extLst>
              <a:ext uri="{FF2B5EF4-FFF2-40B4-BE49-F238E27FC236}">
                <a16:creationId xmlns:a16="http://schemas.microsoft.com/office/drawing/2014/main" id="{A23D00EF-C890-902E-01B7-8037C5AE4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3" name="Line 12">
            <a:extLst>
              <a:ext uri="{FF2B5EF4-FFF2-40B4-BE49-F238E27FC236}">
                <a16:creationId xmlns:a16="http://schemas.microsoft.com/office/drawing/2014/main" id="{B4C386F1-51B1-A3F0-7506-23F9A195E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4" name="Line 13">
            <a:extLst>
              <a:ext uri="{FF2B5EF4-FFF2-40B4-BE49-F238E27FC236}">
                <a16:creationId xmlns:a16="http://schemas.microsoft.com/office/drawing/2014/main" id="{3AE4AE55-ACA6-6C63-5D74-AAB82C283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5" name="Line 14">
            <a:extLst>
              <a:ext uri="{FF2B5EF4-FFF2-40B4-BE49-F238E27FC236}">
                <a16:creationId xmlns:a16="http://schemas.microsoft.com/office/drawing/2014/main" id="{177D7CC6-CF4D-29D7-8B49-FE2DCA6C9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3326" name="Rectangle 15">
            <a:extLst>
              <a:ext uri="{FF2B5EF4-FFF2-40B4-BE49-F238E27FC236}">
                <a16:creationId xmlns:a16="http://schemas.microsoft.com/office/drawing/2014/main" id="{F41C001C-4E58-9CA5-3391-41875355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</a:t>
            </a:r>
          </a:p>
        </p:txBody>
      </p:sp>
      <p:sp>
        <p:nvSpPr>
          <p:cNvPr id="13327" name="Rectangle 16">
            <a:extLst>
              <a:ext uri="{FF2B5EF4-FFF2-40B4-BE49-F238E27FC236}">
                <a16:creationId xmlns:a16="http://schemas.microsoft.com/office/drawing/2014/main" id="{245BF914-73E8-289E-630B-F70F4014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</a:t>
            </a:r>
          </a:p>
        </p:txBody>
      </p:sp>
      <p:sp>
        <p:nvSpPr>
          <p:cNvPr id="13328" name="Rectangle 17">
            <a:extLst>
              <a:ext uri="{FF2B5EF4-FFF2-40B4-BE49-F238E27FC236}">
                <a16:creationId xmlns:a16="http://schemas.microsoft.com/office/drawing/2014/main" id="{A868459D-2F92-13DF-4ACD-472F55C29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parsing actions</a:t>
            </a:r>
          </a:p>
        </p:txBody>
      </p:sp>
      <p:sp>
        <p:nvSpPr>
          <p:cNvPr id="13329" name="Rectangle 18">
            <a:extLst>
              <a:ext uri="{FF2B5EF4-FFF2-40B4-BE49-F238E27FC236}">
                <a16:creationId xmlns:a16="http://schemas.microsoft.com/office/drawing/2014/main" id="{4EE59FCD-A523-EA2B-C5C5-A1BFF851D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analysis</a:t>
            </a:r>
          </a:p>
        </p:txBody>
      </p:sp>
      <p:sp>
        <p:nvSpPr>
          <p:cNvPr id="13330" name="Rectangle 19">
            <a:extLst>
              <a:ext uri="{FF2B5EF4-FFF2-40B4-BE49-F238E27FC236}">
                <a16:creationId xmlns:a16="http://schemas.microsoft.com/office/drawing/2014/main" id="{F83CFADF-A44F-425F-0268-35D358F8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translate</a:t>
            </a:r>
          </a:p>
        </p:txBody>
      </p:sp>
      <p:sp>
        <p:nvSpPr>
          <p:cNvPr id="13331" name="Rectangle 20">
            <a:extLst>
              <a:ext uri="{FF2B5EF4-FFF2-40B4-BE49-F238E27FC236}">
                <a16:creationId xmlns:a16="http://schemas.microsoft.com/office/drawing/2014/main" id="{CB263381-815C-ACDC-2BDD-DAF6134B4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optimizaiton</a:t>
            </a:r>
          </a:p>
        </p:txBody>
      </p:sp>
      <p:sp>
        <p:nvSpPr>
          <p:cNvPr id="13332" name="Rectangle 21">
            <a:extLst>
              <a:ext uri="{FF2B5EF4-FFF2-40B4-BE49-F238E27FC236}">
                <a16:creationId xmlns:a16="http://schemas.microsoft.com/office/drawing/2014/main" id="{6D01B803-F3E9-DAEB-19F6-B3C4A663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instruction selection</a:t>
            </a:r>
          </a:p>
        </p:txBody>
      </p:sp>
      <p:sp>
        <p:nvSpPr>
          <p:cNvPr id="13333" name="Rectangle 22">
            <a:extLst>
              <a:ext uri="{FF2B5EF4-FFF2-40B4-BE49-F238E27FC236}">
                <a16:creationId xmlns:a16="http://schemas.microsoft.com/office/drawing/2014/main" id="{60C47826-6964-EFBE-882E-2CB161A8B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control flow analysis</a:t>
            </a:r>
          </a:p>
        </p:txBody>
      </p:sp>
      <p:sp>
        <p:nvSpPr>
          <p:cNvPr id="13334" name="Rectangle 23">
            <a:extLst>
              <a:ext uri="{FF2B5EF4-FFF2-40B4-BE49-F238E27FC236}">
                <a16:creationId xmlns:a16="http://schemas.microsoft.com/office/drawing/2014/main" id="{F4342D64-5FB8-BBD6-A04B-CEE2ABDA3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data</a:t>
            </a:r>
          </a:p>
          <a:p>
            <a:pPr algn="ctr"/>
            <a:r>
              <a:rPr lang="en-US" altLang="zh-CN" sz="1600">
                <a:latin typeface="Verdana" panose="020B0604030504040204" pitchFamily="34" charset="0"/>
              </a:rPr>
              <a:t>flow</a:t>
            </a:r>
          </a:p>
          <a:p>
            <a:pPr algn="ctr"/>
            <a:r>
              <a:rPr lang="en-US" altLang="zh-CN" sz="1600">
                <a:latin typeface="Verdana" panose="020B0604030504040204" pitchFamily="34" charset="0"/>
              </a:rPr>
              <a:t>analysis</a:t>
            </a:r>
          </a:p>
        </p:txBody>
      </p:sp>
      <p:sp>
        <p:nvSpPr>
          <p:cNvPr id="13335" name="Rectangle 24">
            <a:extLst>
              <a:ext uri="{FF2B5EF4-FFF2-40B4-BE49-F238E27FC236}">
                <a16:creationId xmlns:a16="http://schemas.microsoft.com/office/drawing/2014/main" id="{2D77873B-9D62-B445-CF47-A9CF045CC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register allocation</a:t>
            </a:r>
          </a:p>
        </p:txBody>
      </p:sp>
      <p:sp>
        <p:nvSpPr>
          <p:cNvPr id="13336" name="Rectangle 25">
            <a:extLst>
              <a:ext uri="{FF2B5EF4-FFF2-40B4-BE49-F238E27FC236}">
                <a16:creationId xmlns:a16="http://schemas.microsoft.com/office/drawing/2014/main" id="{78A3A896-490C-48B9-2728-155AD3B2E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code</a:t>
            </a:r>
          </a:p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emission</a:t>
            </a:r>
          </a:p>
        </p:txBody>
      </p:sp>
      <p:sp>
        <p:nvSpPr>
          <p:cNvPr id="13337" name="Rectangle 26">
            <a:extLst>
              <a:ext uri="{FF2B5EF4-FFF2-40B4-BE49-F238E27FC236}">
                <a16:creationId xmlns:a16="http://schemas.microsoft.com/office/drawing/2014/main" id="{1E607A8D-B2DA-87F1-7686-218D07D0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assembler, linker</a:t>
            </a:r>
          </a:p>
        </p:txBody>
      </p:sp>
      <p:sp>
        <p:nvSpPr>
          <p:cNvPr id="13338" name="TextBox 40">
            <a:extLst>
              <a:ext uri="{FF2B5EF4-FFF2-40B4-BE49-F238E27FC236}">
                <a16:creationId xmlns:a16="http://schemas.microsoft.com/office/drawing/2014/main" id="{D7083FD8-874C-29B5-DCB6-A42F2F9F5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240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Regular expression</a:t>
            </a:r>
          </a:p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Finite Automata</a:t>
            </a:r>
            <a:endParaRPr lang="zh-CN" altLang="en-US" dirty="0">
              <a:solidFill>
                <a:srgbClr val="0432FF"/>
              </a:solidFill>
            </a:endParaRPr>
          </a:p>
        </p:txBody>
      </p:sp>
      <p:sp>
        <p:nvSpPr>
          <p:cNvPr id="13339" name="TextBox 41">
            <a:extLst>
              <a:ext uri="{FF2B5EF4-FFF2-40B4-BE49-F238E27FC236}">
                <a16:creationId xmlns:a16="http://schemas.microsoft.com/office/drawing/2014/main" id="{10C69CC8-DA13-47BA-D811-6FCCE4E3A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524000"/>
            <a:ext cx="1524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Contex-free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Grammar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0" name="TextBox 42">
            <a:extLst>
              <a:ext uri="{FF2B5EF4-FFF2-40B4-BE49-F238E27FC236}">
                <a16:creationId xmlns:a16="http://schemas.microsoft.com/office/drawing/2014/main" id="{9EC5679F-4549-A885-CFCC-424B35598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563688"/>
            <a:ext cx="1524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Attrirbute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Grammar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1" name="TextBox 43">
            <a:extLst>
              <a:ext uri="{FF2B5EF4-FFF2-40B4-BE49-F238E27FC236}">
                <a16:creationId xmlns:a16="http://schemas.microsoft.com/office/drawing/2014/main" id="{F18DFAE7-4085-51F5-3D30-8A626B329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7637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Type Theory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2" name="TextBox 44">
            <a:extLst>
              <a:ext uri="{FF2B5EF4-FFF2-40B4-BE49-F238E27FC236}">
                <a16:creationId xmlns:a16="http://schemas.microsoft.com/office/drawing/2014/main" id="{C24E69F3-BD0F-251A-573D-EBD205754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2766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Dynamic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Programming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3" name="TextBox 45">
            <a:extLst>
              <a:ext uri="{FF2B5EF4-FFF2-40B4-BE49-F238E27FC236}">
                <a16:creationId xmlns:a16="http://schemas.microsoft.com/office/drawing/2014/main" id="{1FF1816D-7CB1-DC4E-AA40-7DCF7E85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16313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Non-computable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4" name="TextBox 46">
            <a:extLst>
              <a:ext uri="{FF2B5EF4-FFF2-40B4-BE49-F238E27FC236}">
                <a16:creationId xmlns:a16="http://schemas.microsoft.com/office/drawing/2014/main" id="{464BB8D3-1C50-569F-4074-2F73A37C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5052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Graph theory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5" name="TextBox 47">
            <a:extLst>
              <a:ext uri="{FF2B5EF4-FFF2-40B4-BE49-F238E27FC236}">
                <a16:creationId xmlns:a16="http://schemas.microsoft.com/office/drawing/2014/main" id="{15E0B421-BD22-DA67-A914-BDA7088C4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1143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Lattice,</a:t>
            </a:r>
          </a:p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fix-point</a:t>
            </a:r>
            <a:endParaRPr lang="zh-CN" altLang="en-US">
              <a:solidFill>
                <a:srgbClr val="0432FF"/>
              </a:solidFill>
            </a:endParaRPr>
          </a:p>
        </p:txBody>
      </p:sp>
      <p:sp>
        <p:nvSpPr>
          <p:cNvPr id="13346" name="TextBox 48">
            <a:extLst>
              <a:ext uri="{FF2B5EF4-FFF2-40B4-BE49-F238E27FC236}">
                <a16:creationId xmlns:a16="http://schemas.microsoft.com/office/drawing/2014/main" id="{392BDF0D-FB35-F5F7-2153-6A3D80CD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105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432FF"/>
                </a:solidFill>
              </a:rPr>
              <a:t>NP-complete</a:t>
            </a:r>
            <a:endParaRPr lang="zh-CN" altLang="en-US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C90664-E946-40B1-6357-643FDDDD2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Theory &amp; Practice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B4608E6-115C-35AA-4CC0-BF701B6B7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beauty of a compiler comes from its elegant combination of theory and practice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Theory part: automata, grammar, type theory, closure, lattice, fix-point, 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Practice part: various data structures &amp; algorithms, software engineering techniques to handle all of them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50662D98-5B03-93A2-9DE0-7F27C10613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F3C8EDD3-F31E-BCEC-97A0-440CD38B01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sp>
        <p:nvSpPr>
          <p:cNvPr id="83972" name="Rectangle 4">
            <a:extLst>
              <a:ext uri="{FF2B5EF4-FFF2-40B4-BE49-F238E27FC236}">
                <a16:creationId xmlns:a16="http://schemas.microsoft.com/office/drawing/2014/main" id="{16C3D871-B1D6-DD7B-2342-1A9BDA36F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6C7A4F8-608C-7F12-1214-F359C682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of this course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2DDDD83-CFB1-4AE9-961E-69B619436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Now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Readings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Textbooks, research papers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Exercises &amp; quizzes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On paper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0000FF"/>
                </a:solidFill>
              </a:rPr>
              <a:t>Projects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development of a compiler from scratch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CE64CFF3-31A7-7A6B-0F33-25641485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Online Resources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137DF59-D7B2-2606-3E41-DDECE619D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Web site: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http://</a:t>
            </a:r>
            <a:r>
              <a:rPr lang="en-US" altLang="zh-CN" sz="2400" dirty="0" err="1"/>
              <a:t>csslab-ustc.github.io</a:t>
            </a:r>
            <a:r>
              <a:rPr lang="en-US" altLang="zh-CN" sz="2400" dirty="0"/>
              <a:t>/courses/compiler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Material: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course policies and schedule of lectures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readings and exercises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project information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development resources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some lecture notes</a:t>
            </a:r>
          </a:p>
          <a:p>
            <a:pPr>
              <a:lnSpc>
                <a:spcPct val="90000"/>
              </a:lnSpc>
            </a:pPr>
            <a:r>
              <a:rPr lang="en-US" altLang="zh-CN" sz="2800" i="1" dirty="0">
                <a:solidFill>
                  <a:srgbClr val="0432FF"/>
                </a:solidFill>
              </a:rPr>
              <a:t>Check the web site frequently</a:t>
            </a:r>
            <a:endParaRPr lang="en-US" altLang="zh-CN" sz="28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071FFEE-1A92-A131-F8D3-7A211B418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Textbooks &amp; Reference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AAA9701A-D364-44AE-6A96-D6926EDB9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Modern compiler implementation in C/ML/</a:t>
            </a:r>
            <a:r>
              <a:rPr lang="en-US" altLang="zh-CN" dirty="0">
                <a:solidFill>
                  <a:srgbClr val="0432FF"/>
                </a:solidFill>
              </a:rPr>
              <a:t>Java (tiger book)</a:t>
            </a:r>
          </a:p>
          <a:p>
            <a:r>
              <a:rPr lang="en-US" altLang="zh-CN" dirty="0"/>
              <a:t>Compilers: principals, techniques and tools (dragon book)</a:t>
            </a:r>
          </a:p>
          <a:p>
            <a:r>
              <a:rPr lang="en-US" altLang="zh-CN" dirty="0"/>
              <a:t>Advanced compiler design and implementation (whale book)</a:t>
            </a:r>
          </a:p>
          <a:p>
            <a:r>
              <a:rPr lang="en-US" altLang="zh-CN" dirty="0"/>
              <a:t>Engineering a compiler (ark book)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F02B9C1-62AD-BE39-8F26-566246EB3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References</a:t>
            </a:r>
          </a:p>
        </p:txBody>
      </p:sp>
      <p:pic>
        <p:nvPicPr>
          <p:cNvPr id="6147" name="图片 4" descr="advanced.jpg">
            <a:extLst>
              <a:ext uri="{FF2B5EF4-FFF2-40B4-BE49-F238E27FC236}">
                <a16:creationId xmlns:a16="http://schemas.microsoft.com/office/drawing/2014/main" id="{DF35834B-1001-FD9B-7913-1EA3FEFD0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73313"/>
            <a:ext cx="21336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5">
            <a:extLst>
              <a:ext uri="{FF2B5EF4-FFF2-40B4-BE49-F238E27FC236}">
                <a16:creationId xmlns:a16="http://schemas.microsoft.com/office/drawing/2014/main" id="{8F15C43F-8CE5-CCD2-DA38-FA5D02ED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345113"/>
            <a:ext cx="1522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(whale book)</a:t>
            </a:r>
            <a:endParaRPr lang="zh-CN" altLang="en-US"/>
          </a:p>
        </p:txBody>
      </p:sp>
      <p:sp>
        <p:nvSpPr>
          <p:cNvPr id="6149" name="矩形 7">
            <a:extLst>
              <a:ext uri="{FF2B5EF4-FFF2-40B4-BE49-F238E27FC236}">
                <a16:creationId xmlns:a16="http://schemas.microsoft.com/office/drawing/2014/main" id="{5A2F2992-DF66-5610-8613-872F51C4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334000"/>
            <a:ext cx="1638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(dragon book)</a:t>
            </a:r>
            <a:endParaRPr lang="zh-CN" altLang="en-US" dirty="0"/>
          </a:p>
        </p:txBody>
      </p:sp>
      <p:pic>
        <p:nvPicPr>
          <p:cNvPr id="6150" name="图片 9" descr="tiger.jpg">
            <a:extLst>
              <a:ext uri="{FF2B5EF4-FFF2-40B4-BE49-F238E27FC236}">
                <a16:creationId xmlns:a16="http://schemas.microsoft.com/office/drawing/2014/main" id="{3EF0D87D-D966-CEE9-31DC-30C51B8B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12988"/>
            <a:ext cx="20574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矩形 10">
            <a:extLst>
              <a:ext uri="{FF2B5EF4-FFF2-40B4-BE49-F238E27FC236}">
                <a16:creationId xmlns:a16="http://schemas.microsoft.com/office/drawing/2014/main" id="{3807C09B-B138-08D1-DA5F-EE9B307C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13906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(tiger book)</a:t>
            </a:r>
            <a:endParaRPr lang="zh-CN" altLang="en-US" dirty="0">
              <a:solidFill>
                <a:srgbClr val="0432FF"/>
              </a:solidFill>
            </a:endParaRPr>
          </a:p>
        </p:txBody>
      </p:sp>
      <p:pic>
        <p:nvPicPr>
          <p:cNvPr id="6152" name="图片 11" descr="ark.jpg">
            <a:extLst>
              <a:ext uri="{FF2B5EF4-FFF2-40B4-BE49-F238E27FC236}">
                <a16:creationId xmlns:a16="http://schemas.microsoft.com/office/drawing/2014/main" id="{AF691D02-727B-6C40-502A-69D6E1F78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438400"/>
            <a:ext cx="20574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矩形 12">
            <a:extLst>
              <a:ext uri="{FF2B5EF4-FFF2-40B4-BE49-F238E27FC236}">
                <a16:creationId xmlns:a16="http://schemas.microsoft.com/office/drawing/2014/main" id="{EEEEFB6D-F644-0694-E215-9AFEB8F7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410200"/>
            <a:ext cx="12477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(ark book)</a:t>
            </a:r>
            <a:endParaRPr lang="zh-CN" altLang="en-US"/>
          </a:p>
        </p:txBody>
      </p:sp>
      <p:pic>
        <p:nvPicPr>
          <p:cNvPr id="6154" name="图片 13" descr="dragon.jpg">
            <a:extLst>
              <a:ext uri="{FF2B5EF4-FFF2-40B4-BE49-F238E27FC236}">
                <a16:creationId xmlns:a16="http://schemas.microsoft.com/office/drawing/2014/main" id="{8AE148BD-2301-FA06-1FFA-43B5888B9A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175260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9408B8A-91B6-C370-5E91-48C2E93CC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D2405EB5-0A99-0F35-2076-11D4CBAE4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You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ll build a compiler </a:t>
            </a:r>
            <a:r>
              <a:rPr lang="en-US" altLang="zh-CN" sz="2800" dirty="0">
                <a:solidFill>
                  <a:srgbClr val="0432FF"/>
                </a:solidFill>
              </a:rPr>
              <a:t>Tiger</a:t>
            </a:r>
            <a:r>
              <a:rPr lang="en-US" altLang="zh-CN" sz="2800" dirty="0"/>
              <a:t>, from scratch, in Java for (a subset of) Java</a:t>
            </a:r>
          </a:p>
          <a:p>
            <a:pPr lvl="1"/>
            <a:r>
              <a:rPr lang="en-US" altLang="zh-CN" sz="2400" dirty="0"/>
              <a:t>7 labs planned + one final</a:t>
            </a:r>
          </a:p>
          <a:p>
            <a:pPr lvl="2"/>
            <a:r>
              <a:rPr lang="en-US" altLang="zh-CN" sz="2000" dirty="0"/>
              <a:t>Lab1: </a:t>
            </a:r>
            <a:r>
              <a:rPr lang="en-US" altLang="zh-CN" sz="2000" dirty="0" err="1"/>
              <a:t>lexer</a:t>
            </a:r>
            <a:r>
              <a:rPr lang="en-US" altLang="zh-CN" sz="2000" dirty="0"/>
              <a:t> and parser</a:t>
            </a:r>
          </a:p>
          <a:p>
            <a:pPr lvl="2"/>
            <a:r>
              <a:rPr lang="en-US" altLang="zh-CN" sz="2000" dirty="0"/>
              <a:t>Lab2: abstract syntax tree and type checker</a:t>
            </a:r>
          </a:p>
          <a:p>
            <a:pPr lvl="2"/>
            <a:r>
              <a:rPr lang="en-US" altLang="zh-CN" sz="2000" dirty="0"/>
              <a:t>Lab3: control-flow graph</a:t>
            </a:r>
          </a:p>
          <a:p>
            <a:pPr lvl="2"/>
            <a:r>
              <a:rPr lang="en-US" altLang="zh-CN" sz="2000" dirty="0"/>
              <a:t>Lab4: instruction selection</a:t>
            </a:r>
          </a:p>
          <a:p>
            <a:pPr lvl="2"/>
            <a:r>
              <a:rPr lang="en-US" altLang="zh-CN" sz="2000" dirty="0"/>
              <a:t>Lab5: register allocation</a:t>
            </a:r>
          </a:p>
          <a:p>
            <a:pPr lvl="2"/>
            <a:r>
              <a:rPr lang="en-US" altLang="zh-CN" sz="2000" dirty="0"/>
              <a:t>Lab6: garbage collector</a:t>
            </a:r>
          </a:p>
          <a:p>
            <a:pPr lvl="2"/>
            <a:r>
              <a:rPr lang="en-US" altLang="zh-CN" sz="2000" dirty="0"/>
              <a:t>Lab7: optimizations</a:t>
            </a:r>
          </a:p>
          <a:p>
            <a:pPr lvl="2"/>
            <a:r>
              <a:rPr lang="en-US" altLang="zh-CN" sz="2000" dirty="0"/>
              <a:t>Final: a project on your own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lab 1</a:t>
            </a:r>
            <a:r>
              <a:rPr lang="en-US" altLang="zh-CN" sz="2400" dirty="0"/>
              <a:t> is out, start early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62B4D7A-2C7D-42C8-5720-B03DE8289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Projects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094AC8-9949-6B6F-A1BF-51FA2438F4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each lab, you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ll build a working component step by step</a:t>
            </a:r>
          </a:p>
          <a:p>
            <a:r>
              <a:rPr lang="en-US" altLang="zh-CN" dirty="0"/>
              <a:t>Using Java as the implementation languages</a:t>
            </a:r>
          </a:p>
          <a:p>
            <a:pPr lvl="1"/>
            <a:r>
              <a:rPr lang="en-US" altLang="zh-CN" dirty="0"/>
              <a:t>chick-and-egg </a:t>
            </a:r>
          </a:p>
          <a:p>
            <a:pPr lvl="1"/>
            <a:r>
              <a:rPr lang="en-US" altLang="zh-CN" dirty="0"/>
              <a:t>we offer some </a:t>
            </a:r>
            <a:r>
              <a:rPr lang="en-US" altLang="zh-CN"/>
              <a:t>code skeleton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BE5AED3-9CEF-8813-DBCF-40F51800C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 is a Compiler?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BF079D9-AF0F-6B43-AEA1-1E8D5FF89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compiler translates programs in</a:t>
            </a:r>
            <a:r>
              <a:rPr lang="en-US" altLang="zh-CN" i="1">
                <a:solidFill>
                  <a:srgbClr val="0000FF"/>
                </a:solidFill>
              </a:rPr>
              <a:t>source languages </a:t>
            </a:r>
            <a:r>
              <a:rPr lang="en-US" altLang="zh-CN"/>
              <a:t>into programs in</a:t>
            </a:r>
            <a:r>
              <a:rPr lang="en-US" altLang="zh-CN" i="1">
                <a:solidFill>
                  <a:srgbClr val="0000FF"/>
                </a:solidFill>
              </a:rPr>
              <a:t>target languages</a:t>
            </a:r>
            <a:r>
              <a:rPr lang="en-US" altLang="zh-CN" i="1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Source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C/C++, Java, C#, html, SQL, LaTeX, ...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Target languages: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X86/64, ARM, MIPS, DSLs, 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 concept of compiling is often more general than this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3A948AB4-FB8D-4094-00DF-16415917E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Evaluation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FA771EE4-2264-00D9-C4C1-1D45E5C51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50%: projects</a:t>
            </a:r>
            <a:endParaRPr lang="en-US" altLang="zh-CN" dirty="0">
              <a:solidFill>
                <a:schemeClr val="hlink"/>
              </a:solidFill>
            </a:endParaRPr>
          </a:p>
          <a:p>
            <a:r>
              <a:rPr lang="en-US" altLang="zh-CN" dirty="0"/>
              <a:t>50%: middle and final test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572BE75-C6F9-BD14-B785-C4E64A134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BEADE320-90E6-EC1D-62BB-19F3FCBF7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Compiler design is the most fruitful and amazing subject of research in CS!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Many beautiful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Still relevant today, in every aspects of programming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More challenges and open problems!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This is intended to be a fun and engaging project-oriented class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0403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8288898-6CF3-9BF2-285C-031A057B2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Last Thing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3648A509-F98B-83A3-2EF9-FC756DF32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Prepare textbook</a:t>
            </a:r>
          </a:p>
          <a:p>
            <a:r>
              <a:rPr lang="en-US" altLang="zh-CN" dirty="0"/>
              <a:t>Start early on </a:t>
            </a:r>
            <a:r>
              <a:rPr lang="en-US" altLang="zh-CN" dirty="0">
                <a:solidFill>
                  <a:srgbClr val="0432FF"/>
                </a:solidFill>
              </a:rPr>
              <a:t>lab1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1D7AAEF-7F36-963E-AC03-5AFD4644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High-level View</a:t>
            </a:r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9E6C2C5C-1F99-AAF3-5F88-7060C5452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30400"/>
            <a:ext cx="1811338" cy="8858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program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5A291AB8-FEFD-DFD0-608A-55A5254F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0320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compiler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B00E82A2-3C46-AEE9-C460-C06F12B3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810000"/>
            <a:ext cx="1811338" cy="885825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target program</a:t>
            </a:r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DAFF91AD-C637-BB5B-7865-D4E419598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116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machine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A9BC1307-94A3-A8D3-A51E-0F39B371A6EF}"/>
              </a:ext>
            </a:extLst>
          </p:cNvPr>
          <p:cNvCxnSpPr>
            <a:cxnSpLocks noChangeShapeType="1"/>
            <a:stCxn id="5124" idx="3"/>
            <a:endCxn id="5125" idx="0"/>
          </p:cNvCxnSpPr>
          <p:nvPr/>
        </p:nvCxnSpPr>
        <p:spPr bwMode="auto">
          <a:xfrm>
            <a:off x="3740150" y="2374900"/>
            <a:ext cx="566738" cy="143510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09189F8E-0403-06BB-99C3-CA13102B668A}"/>
              </a:ext>
            </a:extLst>
          </p:cNvPr>
          <p:cNvCxnSpPr>
            <a:cxnSpLocks noChangeShapeType="1"/>
            <a:stCxn id="5123" idx="3"/>
            <a:endCxn id="5124" idx="1"/>
          </p:cNvCxnSpPr>
          <p:nvPr/>
        </p:nvCxnSpPr>
        <p:spPr bwMode="auto">
          <a:xfrm>
            <a:off x="2116138" y="2373313"/>
            <a:ext cx="2460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D6535D8C-38C9-B793-6FDD-6C7062803339}"/>
              </a:ext>
            </a:extLst>
          </p:cNvPr>
          <p:cNvCxnSpPr>
            <a:cxnSpLocks noChangeShapeType="1"/>
            <a:stCxn id="5125" idx="3"/>
            <a:endCxn id="5126" idx="1"/>
          </p:cNvCxnSpPr>
          <p:nvPr/>
        </p:nvCxnSpPr>
        <p:spPr bwMode="auto">
          <a:xfrm>
            <a:off x="5087938" y="4252913"/>
            <a:ext cx="322262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81630A54-A6A0-DAB4-28AE-4208F905C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3" y="5848350"/>
            <a:ext cx="1811337" cy="933450"/>
          </a:xfrm>
          <a:prstGeom prst="flowChartMulti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results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DF36850D-9D2A-1F23-D536-13214E17D74C}"/>
              </a:ext>
            </a:extLst>
          </p:cNvPr>
          <p:cNvCxnSpPr>
            <a:cxnSpLocks noChangeShapeType="1"/>
            <a:stCxn id="5126" idx="3"/>
            <a:endCxn id="5130" idx="0"/>
          </p:cNvCxnSpPr>
          <p:nvPr/>
        </p:nvCxnSpPr>
        <p:spPr bwMode="auto">
          <a:xfrm>
            <a:off x="6788150" y="4254500"/>
            <a:ext cx="384175" cy="1593850"/>
          </a:xfrm>
          <a:prstGeom prst="bentConnector2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Text Box 12">
            <a:extLst>
              <a:ext uri="{FF2B5EF4-FFF2-40B4-BE49-F238E27FC236}">
                <a16:creationId xmlns:a16="http://schemas.microsoft.com/office/drawing/2014/main" id="{759B1736-F230-7B48-3E67-15164B04C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725" y="2971800"/>
            <a:ext cx="2705100" cy="400050"/>
          </a:xfrm>
          <a:prstGeom prst="rect">
            <a:avLst/>
          </a:prstGeom>
          <a:solidFill>
            <a:srgbClr val="8CF4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Verdana" panose="020B0604030504040204" pitchFamily="34" charset="0"/>
              </a:rPr>
              <a:t>static computations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33FC9647-6D37-5A4F-79F8-C8C03F23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8638" y="5029200"/>
            <a:ext cx="3094037" cy="400050"/>
          </a:xfrm>
          <a:prstGeom prst="rect">
            <a:avLst/>
          </a:prstGeom>
          <a:solidFill>
            <a:srgbClr val="8CF4EA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chemeClr val="folHlink"/>
                </a:solidFill>
                <a:latin typeface="Verdana" panose="020B0604030504040204" pitchFamily="34" charset="0"/>
              </a:rPr>
              <a:t>dynamic computations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ED6546E-5D32-6BD3-36DB-DCBC278356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Long History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A6C4CF-69EF-DB74-3159-DC972378F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Long history of study in 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 50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s last century, Fortran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Almost all of the key ideas in compiler design are also important in other problem domains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You will end up using compiler design principles in almost every software development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DF2CCAF-FFE8-5F57-7F8F-55178A41F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Still active 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E75FA41-33C0-355F-9713-E69F59996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Compiler design is still an active area of research</a:t>
            </a:r>
          </a:p>
          <a:p>
            <a:pPr lvl="1" eaLnBrk="1" hangingPunct="1"/>
            <a:r>
              <a:rPr lang="en-US" altLang="zh-CN" sz="2400"/>
              <a:t>Tremendous amount of activity in various forms of security and safety-related compilation</a:t>
            </a:r>
          </a:p>
          <a:p>
            <a:pPr lvl="1" eaLnBrk="1" hangingPunct="1"/>
            <a:r>
              <a:rPr lang="en-US" altLang="zh-CN" sz="2400"/>
              <a:t>New languages and new heterogeneous machines</a:t>
            </a:r>
          </a:p>
          <a:p>
            <a:pPr lvl="1" eaLnBrk="1" hangingPunct="1"/>
            <a:r>
              <a:rPr lang="en-US" altLang="zh-CN" sz="2400"/>
              <a:t>Domain-specific languages</a:t>
            </a:r>
          </a:p>
          <a:p>
            <a:pPr eaLnBrk="1" hangingPunct="1"/>
            <a:r>
              <a:rPr lang="en-US" altLang="zh-CN" sz="2800"/>
              <a:t>We will read some recent research papers, in addition to working on our own compiler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4EB6184-F475-EE44-0701-5C9E5044A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matters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7D5B36B-E595-4CF3-7510-76E894FDC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Till 2019, there are about 76 ACM Turing award winners</a:t>
            </a:r>
          </a:p>
          <a:p>
            <a:pPr lvl="1" eaLnBrk="1" hangingPunct="1"/>
            <a:r>
              <a:rPr lang="en-US" altLang="zh-CN" sz="2400"/>
              <a:t>Top fields: </a:t>
            </a:r>
            <a:r>
              <a:rPr lang="en-US" altLang="zh-CN" sz="2400">
                <a:solidFill>
                  <a:srgbClr val="FF0000"/>
                </a:solidFill>
              </a:rPr>
              <a:t>compiler, programming languages</a:t>
            </a:r>
            <a:r>
              <a:rPr lang="en-US" altLang="zh-CN" sz="2400"/>
              <a:t>, algorithms and complexity, AI, encryption, ...</a:t>
            </a:r>
          </a:p>
          <a:p>
            <a:pPr lvl="1" eaLnBrk="1" hangingPunct="1"/>
            <a:r>
              <a:rPr lang="en-US" altLang="zh-CN" sz="2400"/>
              <a:t>Compiler related: 20+</a:t>
            </a:r>
          </a:p>
          <a:p>
            <a:pPr lvl="1" eaLnBrk="1" hangingPunct="1"/>
            <a:r>
              <a:rPr lang="en-US" altLang="zh-CN" sz="2400"/>
              <a:t>To name a few:</a:t>
            </a:r>
          </a:p>
          <a:p>
            <a:pPr lvl="2" eaLnBrk="1" hangingPunct="1"/>
            <a:r>
              <a:rPr lang="en-US" altLang="zh-CN" sz="2000"/>
              <a:t>Alan Perlis (Algo), John McCarthy (Lisp), Don. Knuth, John Barkus (Fortran), Niklaus Wirth (Pascal), Barbara Liskov (ADT), Robin Milner (ML), Alan Kay (OOP), </a:t>
            </a:r>
            <a:r>
              <a:rPr lang="en-US" altLang="zh-CN" sz="2000">
                <a:solidFill>
                  <a:srgbClr val="FF0000"/>
                </a:solidFill>
              </a:rPr>
              <a:t>Frances Alan</a:t>
            </a:r>
            <a:r>
              <a:rPr lang="en-US" altLang="zh-CN" sz="2000"/>
              <a:t> (optimizing compilers), ...</a:t>
            </a:r>
          </a:p>
          <a:p>
            <a:pPr eaLnBrk="1" hangingPunct="1"/>
            <a:r>
              <a:rPr lang="en-US" altLang="zh-CN" sz="2800"/>
              <a:t>Why?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6AE367C-D48E-C01F-6E5D-7C53C9913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Structure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6062AC-E367-ECDE-6D01-46D814EC5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Compilers are structured in a highly modularized fashion</a:t>
            </a:r>
          </a:p>
          <a:p>
            <a:pPr lvl="1" eaLnBrk="1" hangingPunct="1"/>
            <a:r>
              <a:rPr lang="en-US" altLang="zh-CN"/>
              <a:t>promotes better correctness, maintenance, etc</a:t>
            </a:r>
          </a:p>
          <a:p>
            <a:pPr lvl="1" eaLnBrk="1" hangingPunct="1"/>
            <a:r>
              <a:rPr lang="en-US" altLang="zh-CN"/>
              <a:t>permits easier retargeting for new architectures</a:t>
            </a:r>
          </a:p>
          <a:p>
            <a:pPr lvl="1" eaLnBrk="1" hangingPunct="1"/>
            <a:r>
              <a:rPr lang="en-US" altLang="zh-CN"/>
              <a:t>naturally follows the static/dynamic staging of high-level source programs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1950EE5-2B9B-E057-777C-2750E49BF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Compiler structure</a:t>
            </a:r>
          </a:p>
        </p:txBody>
      </p:sp>
      <p:sp>
        <p:nvSpPr>
          <p:cNvPr id="10243" name="AutoShape 4">
            <a:extLst>
              <a:ext uri="{FF2B5EF4-FFF2-40B4-BE49-F238E27FC236}">
                <a16:creationId xmlns:a16="http://schemas.microsoft.com/office/drawing/2014/main" id="{6272421C-1A05-A524-49F6-757F13041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149475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4" name="AutoShape 5">
            <a:extLst>
              <a:ext uri="{FF2B5EF4-FFF2-40B4-BE49-F238E27FC236}">
                <a16:creationId xmlns:a16="http://schemas.microsoft.com/office/drawing/2014/main" id="{89959A38-ED14-8DEA-DFA8-512421F45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25813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5" name="AutoShape 6">
            <a:extLst>
              <a:ext uri="{FF2B5EF4-FFF2-40B4-BE49-F238E27FC236}">
                <a16:creationId xmlns:a16="http://schemas.microsoft.com/office/drawing/2014/main" id="{6CFCEEBD-CD3E-89EF-C994-5A58F72B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502150"/>
            <a:ext cx="15240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6" name="AutoShape 7">
            <a:extLst>
              <a:ext uri="{FF2B5EF4-FFF2-40B4-BE49-F238E27FC236}">
                <a16:creationId xmlns:a16="http://schemas.microsoft.com/office/drawing/2014/main" id="{C3343C79-934A-14CC-FE01-EAAE4CE9D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680075"/>
            <a:ext cx="160020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code generator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sp>
        <p:nvSpPr>
          <p:cNvPr id="10247" name="AutoShape 8">
            <a:extLst>
              <a:ext uri="{FF2B5EF4-FFF2-40B4-BE49-F238E27FC236}">
                <a16:creationId xmlns:a16="http://schemas.microsoft.com/office/drawing/2014/main" id="{BD033998-759B-F2E2-582E-4CC76A4E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1377950" cy="6858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symbol table</a:t>
            </a:r>
            <a:endParaRPr lang="en-US" altLang="zh-CN" sz="2000" b="1">
              <a:latin typeface="Comic Sans MS" panose="030F0902030302020204" pitchFamily="66" charset="0"/>
            </a:endParaRPr>
          </a:p>
        </p:txBody>
      </p:sp>
      <p:cxnSp>
        <p:nvCxnSpPr>
          <p:cNvPr id="10248" name="AutoShape 9">
            <a:extLst>
              <a:ext uri="{FF2B5EF4-FFF2-40B4-BE49-F238E27FC236}">
                <a16:creationId xmlns:a16="http://schemas.microsoft.com/office/drawing/2014/main" id="{A137B20E-6AA6-D80E-EA00-9DFF6F9D34DE}"/>
              </a:ext>
            </a:extLst>
          </p:cNvPr>
          <p:cNvCxnSpPr>
            <a:cxnSpLocks noChangeShapeType="1"/>
            <a:stCxn id="10243" idx="2"/>
            <a:endCxn id="10244" idx="0"/>
          </p:cNvCxnSpPr>
          <p:nvPr/>
        </p:nvCxnSpPr>
        <p:spPr bwMode="auto">
          <a:xfrm>
            <a:off x="4419600" y="2835275"/>
            <a:ext cx="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9" name="AutoShape 10">
            <a:extLst>
              <a:ext uri="{FF2B5EF4-FFF2-40B4-BE49-F238E27FC236}">
                <a16:creationId xmlns:a16="http://schemas.microsoft.com/office/drawing/2014/main" id="{AB1ECC73-C287-0B27-7FCE-7346DB01F536}"/>
              </a:ext>
            </a:extLst>
          </p:cNvPr>
          <p:cNvCxnSpPr>
            <a:cxnSpLocks noChangeShapeType="1"/>
            <a:stCxn id="10244" idx="2"/>
            <a:endCxn id="10245" idx="0"/>
          </p:cNvCxnSpPr>
          <p:nvPr/>
        </p:nvCxnSpPr>
        <p:spPr bwMode="auto">
          <a:xfrm>
            <a:off x="4419600" y="4011613"/>
            <a:ext cx="0" cy="4905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11">
            <a:extLst>
              <a:ext uri="{FF2B5EF4-FFF2-40B4-BE49-F238E27FC236}">
                <a16:creationId xmlns:a16="http://schemas.microsoft.com/office/drawing/2014/main" id="{DD20AD95-D3A6-7CBC-8F41-91E6E5077A95}"/>
              </a:ext>
            </a:extLst>
          </p:cNvPr>
          <p:cNvCxnSpPr>
            <a:cxnSpLocks noChangeShapeType="1"/>
            <a:stCxn id="10245" idx="2"/>
            <a:endCxn id="10246" idx="0"/>
          </p:cNvCxnSpPr>
          <p:nvPr/>
        </p:nvCxnSpPr>
        <p:spPr bwMode="auto">
          <a:xfrm>
            <a:off x="4419600" y="5187950"/>
            <a:ext cx="38100" cy="492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1" name="AutoShape 12">
            <a:extLst>
              <a:ext uri="{FF2B5EF4-FFF2-40B4-BE49-F238E27FC236}">
                <a16:creationId xmlns:a16="http://schemas.microsoft.com/office/drawing/2014/main" id="{AC9ABA47-B9D8-0F6A-715B-14907B264674}"/>
              </a:ext>
            </a:extLst>
          </p:cNvPr>
          <p:cNvCxnSpPr>
            <a:cxnSpLocks noChangeShapeType="1"/>
            <a:stCxn id="10246" idx="2"/>
          </p:cNvCxnSpPr>
          <p:nvPr/>
        </p:nvCxnSpPr>
        <p:spPr bwMode="auto">
          <a:xfrm flipH="1">
            <a:off x="4456113" y="6365875"/>
            <a:ext cx="1587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>
            <a:extLst>
              <a:ext uri="{FF2B5EF4-FFF2-40B4-BE49-F238E27FC236}">
                <a16:creationId xmlns:a16="http://schemas.microsoft.com/office/drawing/2014/main" id="{DCC41DBA-80FF-2A17-882B-70426B3F363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3400" y="1717675"/>
            <a:ext cx="1588" cy="4159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Text Box 14">
            <a:extLst>
              <a:ext uri="{FF2B5EF4-FFF2-40B4-BE49-F238E27FC236}">
                <a16:creationId xmlns:a16="http://schemas.microsoft.com/office/drawing/2014/main" id="{A52B21A8-C78B-0DA0-894F-F9E7E541A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1651000"/>
            <a:ext cx="2684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string of characters</a:t>
            </a:r>
          </a:p>
        </p:txBody>
      </p:sp>
      <p:sp>
        <p:nvSpPr>
          <p:cNvPr id="10254" name="Text Box 15">
            <a:extLst>
              <a:ext uri="{FF2B5EF4-FFF2-40B4-BE49-F238E27FC236}">
                <a16:creationId xmlns:a16="http://schemas.microsoft.com/office/drawing/2014/main" id="{3293D642-6485-BABC-642E-F68880BC8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0388" y="2881313"/>
            <a:ext cx="26717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sequence of tokens</a:t>
            </a:r>
          </a:p>
        </p:txBody>
      </p:sp>
      <p:sp>
        <p:nvSpPr>
          <p:cNvPr id="10255" name="Text Box 16">
            <a:extLst>
              <a:ext uri="{FF2B5EF4-FFF2-40B4-BE49-F238E27FC236}">
                <a16:creationId xmlns:a16="http://schemas.microsoft.com/office/drawing/2014/main" id="{BC9D3DEB-1F9B-CCE2-178E-90127AED4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0" y="4024313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10256" name="Text Box 17">
            <a:extLst>
              <a:ext uri="{FF2B5EF4-FFF2-40B4-BE49-F238E27FC236}">
                <a16:creationId xmlns:a16="http://schemas.microsoft.com/office/drawing/2014/main" id="{69EE6876-ABD1-3922-AE61-3A17CE982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75" y="5232400"/>
            <a:ext cx="2509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intermediate code</a:t>
            </a:r>
          </a:p>
        </p:txBody>
      </p:sp>
      <p:sp>
        <p:nvSpPr>
          <p:cNvPr id="10257" name="Text Box 18">
            <a:extLst>
              <a:ext uri="{FF2B5EF4-FFF2-40B4-BE49-F238E27FC236}">
                <a16:creationId xmlns:a16="http://schemas.microsoft.com/office/drawing/2014/main" id="{C09E5317-6A69-1BD0-4157-5A9DE64E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675" y="6386513"/>
            <a:ext cx="3167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i="1">
                <a:solidFill>
                  <a:srgbClr val="0000FF"/>
                </a:solidFill>
                <a:latin typeface="Verdana" panose="020B0604030504040204" pitchFamily="34" charset="0"/>
              </a:rPr>
              <a:t>relocatable object code</a:t>
            </a:r>
          </a:p>
        </p:txBody>
      </p:sp>
      <p:cxnSp>
        <p:nvCxnSpPr>
          <p:cNvPr id="10258" name="AutoShape 19">
            <a:extLst>
              <a:ext uri="{FF2B5EF4-FFF2-40B4-BE49-F238E27FC236}">
                <a16:creationId xmlns:a16="http://schemas.microsoft.com/office/drawing/2014/main" id="{FA917B93-07C6-FE99-761D-E226CA01167C}"/>
              </a:ext>
            </a:extLst>
          </p:cNvPr>
          <p:cNvCxnSpPr>
            <a:cxnSpLocks noChangeShapeType="1"/>
            <a:endCxn id="10243" idx="1"/>
          </p:cNvCxnSpPr>
          <p:nvPr/>
        </p:nvCxnSpPr>
        <p:spPr bwMode="auto">
          <a:xfrm flipV="1">
            <a:off x="2057400" y="2492375"/>
            <a:ext cx="1600200" cy="147002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9" name="AutoShape 20">
            <a:extLst>
              <a:ext uri="{FF2B5EF4-FFF2-40B4-BE49-F238E27FC236}">
                <a16:creationId xmlns:a16="http://schemas.microsoft.com/office/drawing/2014/main" id="{B89A6A83-AFD8-BD39-992E-2904F1E9BCC7}"/>
              </a:ext>
            </a:extLst>
          </p:cNvPr>
          <p:cNvCxnSpPr>
            <a:cxnSpLocks noChangeShapeType="1"/>
            <a:stCxn id="10247" idx="3"/>
            <a:endCxn id="10244" idx="1"/>
          </p:cNvCxnSpPr>
          <p:nvPr/>
        </p:nvCxnSpPr>
        <p:spPr bwMode="auto">
          <a:xfrm flipV="1">
            <a:off x="2749550" y="3668713"/>
            <a:ext cx="908050" cy="636587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AutoShape 21">
            <a:extLst>
              <a:ext uri="{FF2B5EF4-FFF2-40B4-BE49-F238E27FC236}">
                <a16:creationId xmlns:a16="http://schemas.microsoft.com/office/drawing/2014/main" id="{3BD1A89F-9922-26F1-3FF4-889D1FD41044}"/>
              </a:ext>
            </a:extLst>
          </p:cNvPr>
          <p:cNvCxnSpPr>
            <a:cxnSpLocks noChangeShapeType="1"/>
            <a:stCxn id="10247" idx="3"/>
            <a:endCxn id="10245" idx="1"/>
          </p:cNvCxnSpPr>
          <p:nvPr/>
        </p:nvCxnSpPr>
        <p:spPr bwMode="auto">
          <a:xfrm>
            <a:off x="2749550" y="4305300"/>
            <a:ext cx="908050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AutoShape 22">
            <a:extLst>
              <a:ext uri="{FF2B5EF4-FFF2-40B4-BE49-F238E27FC236}">
                <a16:creationId xmlns:a16="http://schemas.microsoft.com/office/drawing/2014/main" id="{2DA28ED1-520F-2823-4BBF-EDB4ADEBE20D}"/>
              </a:ext>
            </a:extLst>
          </p:cNvPr>
          <p:cNvCxnSpPr>
            <a:cxnSpLocks noChangeShapeType="1"/>
            <a:stCxn id="10247" idx="2"/>
            <a:endCxn id="10246" idx="1"/>
          </p:cNvCxnSpPr>
          <p:nvPr/>
        </p:nvCxnSpPr>
        <p:spPr bwMode="auto">
          <a:xfrm>
            <a:off x="2060575" y="4648200"/>
            <a:ext cx="1597025" cy="137477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991F117-C38F-6893-5F15-340433932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Compiler phases, more detailed</a:t>
            </a:r>
            <a:r>
              <a:rPr lang="en-US" altLang="zh-CN" sz="4000">
                <a:latin typeface="Verdana" panose="020B0604030504040204" pitchFamily="34" charset="0"/>
              </a:rPr>
              <a:t>…</a:t>
            </a:r>
            <a:endParaRPr lang="en-US" altLang="zh-CN" sz="4000"/>
          </a:p>
        </p:txBody>
      </p:sp>
      <p:cxnSp>
        <p:nvCxnSpPr>
          <p:cNvPr id="11267" name="AutoShape 4">
            <a:extLst>
              <a:ext uri="{FF2B5EF4-FFF2-40B4-BE49-F238E27FC236}">
                <a16:creationId xmlns:a16="http://schemas.microsoft.com/office/drawing/2014/main" id="{0852A563-D5C0-E992-80FE-0D301F302E52}"/>
              </a:ext>
            </a:extLst>
          </p:cNvPr>
          <p:cNvCxnSpPr>
            <a:cxnSpLocks noChangeShapeType="1"/>
            <a:stCxn id="11285" idx="3"/>
            <a:endCxn id="11286" idx="1"/>
          </p:cNvCxnSpPr>
          <p:nvPr/>
        </p:nvCxnSpPr>
        <p:spPr bwMode="auto">
          <a:xfrm flipH="1">
            <a:off x="1125538" y="430530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68" name="AutoShape 5">
            <a:extLst>
              <a:ext uri="{FF2B5EF4-FFF2-40B4-BE49-F238E27FC236}">
                <a16:creationId xmlns:a16="http://schemas.microsoft.com/office/drawing/2014/main" id="{EE303EEC-D6B3-998B-027A-460BF2887575}"/>
              </a:ext>
            </a:extLst>
          </p:cNvPr>
          <p:cNvCxnSpPr>
            <a:cxnSpLocks noChangeShapeType="1"/>
            <a:stCxn id="11281" idx="3"/>
            <a:endCxn id="11282" idx="1"/>
          </p:cNvCxnSpPr>
          <p:nvPr/>
        </p:nvCxnSpPr>
        <p:spPr bwMode="auto">
          <a:xfrm flipH="1">
            <a:off x="1125538" y="2647950"/>
            <a:ext cx="7440612" cy="1657350"/>
          </a:xfrm>
          <a:prstGeom prst="curvedConnector5">
            <a:avLst>
              <a:gd name="adj1" fmla="val -2903"/>
              <a:gd name="adj2" fmla="val 50000"/>
              <a:gd name="adj3" fmla="val 102903"/>
            </a:avLst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9" name="Line 6">
            <a:extLst>
              <a:ext uri="{FF2B5EF4-FFF2-40B4-BE49-F238E27FC236}">
                <a16:creationId xmlns:a16="http://schemas.microsoft.com/office/drawing/2014/main" id="{17AD0391-78B8-202D-33F7-14FB57CFC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0" name="Line 7">
            <a:extLst>
              <a:ext uri="{FF2B5EF4-FFF2-40B4-BE49-F238E27FC236}">
                <a16:creationId xmlns:a16="http://schemas.microsoft.com/office/drawing/2014/main" id="{267E6973-9A10-FA8C-03BC-4714FBEA5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1" name="Line 8">
            <a:extLst>
              <a:ext uri="{FF2B5EF4-FFF2-40B4-BE49-F238E27FC236}">
                <a16:creationId xmlns:a16="http://schemas.microsoft.com/office/drawing/2014/main" id="{1585FDB9-1E92-8B68-19DE-A5D2537D6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59848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2" name="Line 9">
            <a:extLst>
              <a:ext uri="{FF2B5EF4-FFF2-40B4-BE49-F238E27FC236}">
                <a16:creationId xmlns:a16="http://schemas.microsoft.com/office/drawing/2014/main" id="{48EB23CF-23E9-BFE3-534A-BD52BC4199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3" name="Line 10">
            <a:extLst>
              <a:ext uri="{FF2B5EF4-FFF2-40B4-BE49-F238E27FC236}">
                <a16:creationId xmlns:a16="http://schemas.microsoft.com/office/drawing/2014/main" id="{16CB1CB0-74AE-0AE4-CCD5-F7EFCA5E6D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4" name="Line 11">
            <a:extLst>
              <a:ext uri="{FF2B5EF4-FFF2-40B4-BE49-F238E27FC236}">
                <a16:creationId xmlns:a16="http://schemas.microsoft.com/office/drawing/2014/main" id="{6339F0BB-B09B-105D-F61D-A3182B491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43084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5" name="Line 12">
            <a:extLst>
              <a:ext uri="{FF2B5EF4-FFF2-40B4-BE49-F238E27FC236}">
                <a16:creationId xmlns:a16="http://schemas.microsoft.com/office/drawing/2014/main" id="{69D2805D-AF97-9AE9-4E15-B3DAE8560A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84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6" name="Line 13">
            <a:extLst>
              <a:ext uri="{FF2B5EF4-FFF2-40B4-BE49-F238E27FC236}">
                <a16:creationId xmlns:a16="http://schemas.microsoft.com/office/drawing/2014/main" id="{30FCBC0F-B62B-B95C-9065-CD672D826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10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7" name="Line 14">
            <a:extLst>
              <a:ext uri="{FF2B5EF4-FFF2-40B4-BE49-F238E27FC236}">
                <a16:creationId xmlns:a16="http://schemas.microsoft.com/office/drawing/2014/main" id="{046D1DE5-FB90-D3BE-DA7A-E5D28FDEC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3638" y="2632075"/>
            <a:ext cx="6858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11278" name="Rectangle 15">
            <a:extLst>
              <a:ext uri="{FF2B5EF4-FFF2-40B4-BE49-F238E27FC236}">
                <a16:creationId xmlns:a16="http://schemas.microsoft.com/office/drawing/2014/main" id="{13CFD2BA-C4EA-A935-BF23-92B3B81B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</a:t>
            </a:r>
          </a:p>
        </p:txBody>
      </p:sp>
      <p:sp>
        <p:nvSpPr>
          <p:cNvPr id="11279" name="Rectangle 16">
            <a:extLst>
              <a:ext uri="{FF2B5EF4-FFF2-40B4-BE49-F238E27FC236}">
                <a16:creationId xmlns:a16="http://schemas.microsoft.com/office/drawing/2014/main" id="{AFF42E9D-F50C-B707-63A6-30BE11F9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</a:t>
            </a:r>
          </a:p>
        </p:txBody>
      </p:sp>
      <p:sp>
        <p:nvSpPr>
          <p:cNvPr id="11280" name="Rectangle 17">
            <a:extLst>
              <a:ext uri="{FF2B5EF4-FFF2-40B4-BE49-F238E27FC236}">
                <a16:creationId xmlns:a16="http://schemas.microsoft.com/office/drawing/2014/main" id="{38F7A4D2-F230-5EF2-D503-7D465FA35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parsing actions</a:t>
            </a:r>
          </a:p>
        </p:txBody>
      </p:sp>
      <p:sp>
        <p:nvSpPr>
          <p:cNvPr id="11281" name="Rectangle 18">
            <a:extLst>
              <a:ext uri="{FF2B5EF4-FFF2-40B4-BE49-F238E27FC236}">
                <a16:creationId xmlns:a16="http://schemas.microsoft.com/office/drawing/2014/main" id="{81677C86-633F-3B78-D699-CC7004264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22129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analysis</a:t>
            </a:r>
          </a:p>
        </p:txBody>
      </p:sp>
      <p:sp>
        <p:nvSpPr>
          <p:cNvPr id="11282" name="Rectangle 19">
            <a:extLst>
              <a:ext uri="{FF2B5EF4-FFF2-40B4-BE49-F238E27FC236}">
                <a16:creationId xmlns:a16="http://schemas.microsoft.com/office/drawing/2014/main" id="{C5466F22-A939-6029-A886-C748FD364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translate</a:t>
            </a:r>
          </a:p>
        </p:txBody>
      </p:sp>
      <p:sp>
        <p:nvSpPr>
          <p:cNvPr id="11283" name="Rectangle 20">
            <a:extLst>
              <a:ext uri="{FF2B5EF4-FFF2-40B4-BE49-F238E27FC236}">
                <a16:creationId xmlns:a16="http://schemas.microsoft.com/office/drawing/2014/main" id="{C1AF497B-631A-BBD8-8C9C-5360EF11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>
                <a:latin typeface="Verdana" panose="020B0604030504040204" pitchFamily="34" charset="0"/>
              </a:rPr>
              <a:t>canonicalize</a:t>
            </a:r>
          </a:p>
        </p:txBody>
      </p:sp>
      <p:sp>
        <p:nvSpPr>
          <p:cNvPr id="11284" name="Rectangle 21">
            <a:extLst>
              <a:ext uri="{FF2B5EF4-FFF2-40B4-BE49-F238E27FC236}">
                <a16:creationId xmlns:a16="http://schemas.microsoft.com/office/drawing/2014/main" id="{EE422AA8-6EE9-EC04-5113-973811093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instruction selection</a:t>
            </a:r>
          </a:p>
        </p:txBody>
      </p:sp>
      <p:sp>
        <p:nvSpPr>
          <p:cNvPr id="11285" name="Rectangle 22">
            <a:extLst>
              <a:ext uri="{FF2B5EF4-FFF2-40B4-BE49-F238E27FC236}">
                <a16:creationId xmlns:a16="http://schemas.microsoft.com/office/drawing/2014/main" id="{0768693F-4F16-03FF-6F5E-AF594DD2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387032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control flow analysis</a:t>
            </a:r>
          </a:p>
        </p:txBody>
      </p:sp>
      <p:sp>
        <p:nvSpPr>
          <p:cNvPr id="11286" name="Rectangle 23">
            <a:extLst>
              <a:ext uri="{FF2B5EF4-FFF2-40B4-BE49-F238E27FC236}">
                <a16:creationId xmlns:a16="http://schemas.microsoft.com/office/drawing/2014/main" id="{4EFCF14D-D3E3-2052-2904-68BEEE43F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register allocation</a:t>
            </a:r>
          </a:p>
        </p:txBody>
      </p:sp>
      <p:sp>
        <p:nvSpPr>
          <p:cNvPr id="11287" name="Rectangle 24">
            <a:extLst>
              <a:ext uri="{FF2B5EF4-FFF2-40B4-BE49-F238E27FC236}">
                <a16:creationId xmlns:a16="http://schemas.microsoft.com/office/drawing/2014/main" id="{D748C222-2D9A-A99E-6986-08C6913D2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0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code emission</a:t>
            </a:r>
          </a:p>
        </p:txBody>
      </p:sp>
      <p:sp>
        <p:nvSpPr>
          <p:cNvPr id="11288" name="Rectangle 25">
            <a:extLst>
              <a:ext uri="{FF2B5EF4-FFF2-40B4-BE49-F238E27FC236}">
                <a16:creationId xmlns:a16="http://schemas.microsoft.com/office/drawing/2014/main" id="{1895F7BE-1A35-9164-5ED9-274AB2364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>
                <a:latin typeface="Verdana" panose="020B0604030504040204" pitchFamily="34" charset="0"/>
              </a:rPr>
              <a:t>assembler</a:t>
            </a:r>
          </a:p>
        </p:txBody>
      </p:sp>
      <p:sp>
        <p:nvSpPr>
          <p:cNvPr id="11289" name="Rectangle 26">
            <a:extLst>
              <a:ext uri="{FF2B5EF4-FFF2-40B4-BE49-F238E27FC236}">
                <a16:creationId xmlns:a16="http://schemas.microsoft.com/office/drawing/2014/main" id="{FAB11F85-3BE2-AE47-9890-0D8EF478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238" y="5527675"/>
            <a:ext cx="1319212" cy="8699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linker</a:t>
            </a:r>
          </a:p>
        </p:txBody>
      </p:sp>
      <p:sp>
        <p:nvSpPr>
          <p:cNvPr id="11290" name="Text Box 27">
            <a:extLst>
              <a:ext uri="{FF2B5EF4-FFF2-40B4-BE49-F238E27FC236}">
                <a16:creationId xmlns:a16="http://schemas.microsoft.com/office/drawing/2014/main" id="{54B85618-0320-25AC-6BB8-6526C7BAED7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4606" y="2394744"/>
            <a:ext cx="194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Source program</a:t>
            </a:r>
          </a:p>
        </p:txBody>
      </p:sp>
      <p:sp>
        <p:nvSpPr>
          <p:cNvPr id="11291" name="Text Box 28">
            <a:extLst>
              <a:ext uri="{FF2B5EF4-FFF2-40B4-BE49-F238E27FC236}">
                <a16:creationId xmlns:a16="http://schemas.microsoft.com/office/drawing/2014/main" id="{B0DBD1F4-4700-233A-BBCD-B51E33D6139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307431" y="2504282"/>
            <a:ext cx="955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Tokens</a:t>
            </a:r>
          </a:p>
        </p:txBody>
      </p:sp>
      <p:sp>
        <p:nvSpPr>
          <p:cNvPr id="11292" name="Text Box 29">
            <a:extLst>
              <a:ext uri="{FF2B5EF4-FFF2-40B4-BE49-F238E27FC236}">
                <a16:creationId xmlns:a16="http://schemas.microsoft.com/office/drawing/2014/main" id="{1996481B-F653-552B-6CF2-4ED807EEEBB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160044" y="2453481"/>
            <a:ext cx="1365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Reductions</a:t>
            </a:r>
          </a:p>
        </p:txBody>
      </p:sp>
      <p:sp>
        <p:nvSpPr>
          <p:cNvPr id="11293" name="Text Box 30">
            <a:extLst>
              <a:ext uri="{FF2B5EF4-FFF2-40B4-BE49-F238E27FC236}">
                <a16:creationId xmlns:a16="http://schemas.microsoft.com/office/drawing/2014/main" id="{D0203DCF-C4F4-F464-73AA-BC0A5867A26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894388" y="2438400"/>
            <a:ext cx="2011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Abstract syntax</a:t>
            </a:r>
          </a:p>
        </p:txBody>
      </p:sp>
      <p:sp>
        <p:nvSpPr>
          <p:cNvPr id="11294" name="Text Box 31">
            <a:extLst>
              <a:ext uri="{FF2B5EF4-FFF2-40B4-BE49-F238E27FC236}">
                <a16:creationId xmlns:a16="http://schemas.microsoft.com/office/drawing/2014/main" id="{F81C7A9E-46E8-45CC-68D9-2C000536358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182769" y="2436019"/>
            <a:ext cx="1244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Translate</a:t>
            </a:r>
          </a:p>
        </p:txBody>
      </p:sp>
      <p:sp>
        <p:nvSpPr>
          <p:cNvPr id="11295" name="Text Box 32">
            <a:extLst>
              <a:ext uri="{FF2B5EF4-FFF2-40B4-BE49-F238E27FC236}">
                <a16:creationId xmlns:a16="http://schemas.microsoft.com/office/drawing/2014/main" id="{10926F58-6644-8906-3685-109B623C7A9D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19882" y="4114006"/>
            <a:ext cx="1244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Translate</a:t>
            </a:r>
          </a:p>
        </p:txBody>
      </p:sp>
      <p:sp>
        <p:nvSpPr>
          <p:cNvPr id="11296" name="Text Box 33">
            <a:extLst>
              <a:ext uri="{FF2B5EF4-FFF2-40B4-BE49-F238E27FC236}">
                <a16:creationId xmlns:a16="http://schemas.microsoft.com/office/drawing/2014/main" id="{791A244A-65AB-DB6F-95EE-31B1CE87CBC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286794" y="4160044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IR trees</a:t>
            </a:r>
          </a:p>
        </p:txBody>
      </p:sp>
      <p:sp>
        <p:nvSpPr>
          <p:cNvPr id="11297" name="Text Box 34">
            <a:extLst>
              <a:ext uri="{FF2B5EF4-FFF2-40B4-BE49-F238E27FC236}">
                <a16:creationId xmlns:a16="http://schemas.microsoft.com/office/drawing/2014/main" id="{D4A5C2BF-9D6A-21AB-7B55-2FF293E0D01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457156" y="4139407"/>
            <a:ext cx="885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Assem</a:t>
            </a:r>
          </a:p>
        </p:txBody>
      </p:sp>
      <p:sp>
        <p:nvSpPr>
          <p:cNvPr id="11298" name="Text Box 35">
            <a:extLst>
              <a:ext uri="{FF2B5EF4-FFF2-40B4-BE49-F238E27FC236}">
                <a16:creationId xmlns:a16="http://schemas.microsoft.com/office/drawing/2014/main" id="{B8CA7688-254A-DF15-8971-EED332EF46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4267994" y="4156869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IR trees</a:t>
            </a:r>
          </a:p>
        </p:txBody>
      </p:sp>
      <p:sp>
        <p:nvSpPr>
          <p:cNvPr id="11299" name="Text Box 36">
            <a:extLst>
              <a:ext uri="{FF2B5EF4-FFF2-40B4-BE49-F238E27FC236}">
                <a16:creationId xmlns:a16="http://schemas.microsoft.com/office/drawing/2014/main" id="{70836BA8-3C5E-9607-5979-4FCEC3CC29D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097044" y="4136232"/>
            <a:ext cx="1419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Flow Graph</a:t>
            </a:r>
          </a:p>
        </p:txBody>
      </p:sp>
      <p:sp>
        <p:nvSpPr>
          <p:cNvPr id="11300" name="Text Box 37">
            <a:extLst>
              <a:ext uri="{FF2B5EF4-FFF2-40B4-BE49-F238E27FC236}">
                <a16:creationId xmlns:a16="http://schemas.microsoft.com/office/drawing/2014/main" id="{C44AF0DB-1B1F-E01B-3132-568C15F2050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105818" y="5672932"/>
            <a:ext cx="13827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Register</a:t>
            </a:r>
          </a:p>
          <a:p>
            <a:pPr algn="ctr"/>
            <a:r>
              <a:rPr lang="en-US" altLang="zh-CN" b="1">
                <a:latin typeface="Comic Sans MS" panose="030F0902030302020204" pitchFamily="66" charset="0"/>
              </a:rPr>
              <a:t>assignment</a:t>
            </a:r>
          </a:p>
        </p:txBody>
      </p:sp>
      <p:sp>
        <p:nvSpPr>
          <p:cNvPr id="11301" name="Text Box 38">
            <a:extLst>
              <a:ext uri="{FF2B5EF4-FFF2-40B4-BE49-F238E27FC236}">
                <a16:creationId xmlns:a16="http://schemas.microsoft.com/office/drawing/2014/main" id="{F9B0258F-42AC-C6AD-7D4C-A180E60045B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246856" y="5780882"/>
            <a:ext cx="1419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Flow Graph</a:t>
            </a:r>
          </a:p>
        </p:txBody>
      </p:sp>
      <p:sp>
        <p:nvSpPr>
          <p:cNvPr id="11302" name="Text Box 39">
            <a:extLst>
              <a:ext uri="{FF2B5EF4-FFF2-40B4-BE49-F238E27FC236}">
                <a16:creationId xmlns:a16="http://schemas.microsoft.com/office/drawing/2014/main" id="{6B6B3228-0DEB-255D-E21B-D34FD24C541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3939381" y="5771357"/>
            <a:ext cx="18192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Assembly code</a:t>
            </a:r>
          </a:p>
        </p:txBody>
      </p:sp>
      <p:sp>
        <p:nvSpPr>
          <p:cNvPr id="11303" name="Text Box 40">
            <a:extLst>
              <a:ext uri="{FF2B5EF4-FFF2-40B4-BE49-F238E27FC236}">
                <a16:creationId xmlns:a16="http://schemas.microsoft.com/office/drawing/2014/main" id="{9F132DE7-C02F-4692-8821-6426331D3D1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138068" y="5641182"/>
            <a:ext cx="145891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Relocatable</a:t>
            </a:r>
          </a:p>
          <a:p>
            <a:pPr algn="ctr"/>
            <a:r>
              <a:rPr lang="en-US" altLang="zh-CN" b="1">
                <a:latin typeface="Comic Sans MS" panose="030F0902030302020204" pitchFamily="66" charset="0"/>
              </a:rPr>
              <a:t>code</a:t>
            </a:r>
          </a:p>
        </p:txBody>
      </p:sp>
      <p:sp>
        <p:nvSpPr>
          <p:cNvPr id="11304" name="Text Box 41">
            <a:extLst>
              <a:ext uri="{FF2B5EF4-FFF2-40B4-BE49-F238E27FC236}">
                <a16:creationId xmlns:a16="http://schemas.microsoft.com/office/drawing/2014/main" id="{139A112F-A684-AB24-4838-3358F7C8AEF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963694" y="5780881"/>
            <a:ext cx="1689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latin typeface="Comic Sans MS" panose="030F0902030302020204" pitchFamily="66" charset="0"/>
              </a:rPr>
              <a:t>Machine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1795</TotalTime>
  <Words>808</Words>
  <Application>Microsoft Macintosh PowerPoint</Application>
  <PresentationFormat>全屏显示(4:3)</PresentationFormat>
  <Paragraphs>181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Arial</vt:lpstr>
      <vt:lpstr>Comic Sans MS</vt:lpstr>
      <vt:lpstr>Tahoma</vt:lpstr>
      <vt:lpstr>Verdana</vt:lpstr>
      <vt:lpstr>Wingdings</vt:lpstr>
      <vt:lpstr>Blends</vt:lpstr>
      <vt:lpstr>Overview</vt:lpstr>
      <vt:lpstr>What is a Compiler?</vt:lpstr>
      <vt:lpstr>High-level View</vt:lpstr>
      <vt:lpstr>Long History</vt:lpstr>
      <vt:lpstr>Still active today</vt:lpstr>
      <vt:lpstr>Compiler matters</vt:lpstr>
      <vt:lpstr>Compiler Structure</vt:lpstr>
      <vt:lpstr>Compiler structure</vt:lpstr>
      <vt:lpstr>Compiler phases, more detailed…</vt:lpstr>
      <vt:lpstr>Every phase is different</vt:lpstr>
      <vt:lpstr>Theory &amp; Practice</vt:lpstr>
      <vt:lpstr>Theory &amp; Practice</vt:lpstr>
      <vt:lpstr> </vt:lpstr>
      <vt:lpstr>Structure of this course</vt:lpstr>
      <vt:lpstr>Online Resources</vt:lpstr>
      <vt:lpstr>Textbooks &amp; Reference</vt:lpstr>
      <vt:lpstr>Textbooks &amp; References</vt:lpstr>
      <vt:lpstr>Projects</vt:lpstr>
      <vt:lpstr>Projects</vt:lpstr>
      <vt:lpstr>Evaluation</vt:lpstr>
      <vt:lpstr>Summary</vt:lpstr>
      <vt:lpstr>Last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1511</cp:revision>
  <cp:lastPrinted>1601-01-01T00:00:00Z</cp:lastPrinted>
  <dcterms:created xsi:type="dcterms:W3CDTF">1601-01-01T00:00:00Z</dcterms:created>
  <dcterms:modified xsi:type="dcterms:W3CDTF">2024-03-14T02:02:20Z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