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256" r:id="rId2"/>
    <p:sldId id="357" r:id="rId3"/>
    <p:sldId id="359" r:id="rId4"/>
    <p:sldId id="358" r:id="rId5"/>
    <p:sldId id="417" r:id="rId6"/>
    <p:sldId id="488" r:id="rId7"/>
    <p:sldId id="418" r:id="rId8"/>
    <p:sldId id="305" r:id="rId9"/>
    <p:sldId id="419" r:id="rId10"/>
    <p:sldId id="420" r:id="rId11"/>
    <p:sldId id="421" r:id="rId12"/>
    <p:sldId id="427" r:id="rId13"/>
    <p:sldId id="422" r:id="rId14"/>
    <p:sldId id="424" r:id="rId15"/>
    <p:sldId id="426" r:id="rId16"/>
    <p:sldId id="483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87" r:id="rId25"/>
    <p:sldId id="436" r:id="rId26"/>
    <p:sldId id="489" r:id="rId27"/>
    <p:sldId id="484" r:id="rId28"/>
    <p:sldId id="439" r:id="rId29"/>
    <p:sldId id="485" r:id="rId30"/>
    <p:sldId id="490" r:id="rId31"/>
    <p:sldId id="491" r:id="rId32"/>
    <p:sldId id="440" r:id="rId33"/>
    <p:sldId id="412" r:id="rId34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8DB519D-6F90-7075-620B-E5649E2DA93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8576882-9A00-941F-6E00-C62D82DA63F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EEC4D758-9158-416F-5DFF-8D3330AA3D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0A0974D-9727-097A-AE36-B5540622405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6943349D-5D67-7746-85FA-6BDC912244C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5162FB4F-BFA2-D2E7-A940-7DC77A3A85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F4554029-380C-5E00-43F3-BDA5729AB53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A3F5A3C9-7C8B-CF7F-036C-524B849CD1F7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DD00DFCC-0631-E52C-EBEC-A723ECA6BCF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4C53138C-1284-856B-77DA-8D46D801C28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3417AF4F-9607-976A-BED6-64E7F2A66A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CB9B9F12-2092-1C49-BCAE-855B3ED37A0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2063757A-DAF1-9AC6-2CAD-F88611190C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5B10EBB-4515-354A-BA6A-B731A78EEF05}" type="slidenum">
              <a:rPr lang="en-US" altLang="zh-CN">
                <a:latin typeface="Arial" panose="020B0604020202020204" pitchFamily="34" charset="0"/>
              </a:rPr>
              <a:pPr/>
              <a:t>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FE2A71EF-B712-8FED-3218-63CED900F5B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1377866C-DB76-541C-6166-12F9518790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1C12FA70-E9C8-5253-38C7-20C9832B98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807E8AD-1DCA-7E43-A4D0-4BF72C7F0788}" type="slidenum">
              <a:rPr lang="en-US" altLang="zh-CN">
                <a:latin typeface="Arial" panose="020B0604020202020204" pitchFamily="34" charset="0"/>
              </a:rPr>
              <a:pPr/>
              <a:t>28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27033751-3DCE-BF0B-1D25-FEB74F5FF00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2516B69E-E2E5-FB1F-7C39-62A071CAA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7620010E-352B-6FA8-482C-6695DAE1DF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ABD6FE0-71BB-1143-9CB3-48A66B573D0B}" type="slidenum">
              <a:rPr lang="en-US" altLang="zh-CN">
                <a:latin typeface="Arial" panose="020B0604020202020204" pitchFamily="34" charset="0"/>
              </a:rPr>
              <a:pPr/>
              <a:t>10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5AB8328-CE11-F5D0-6F49-6F50F47D28E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00465291-A3CD-9E92-4D9C-95B4456EC8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E2C02686-2DA1-6BCB-D77A-61FE74E460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E1CC767-F5E0-D947-B17C-2040DF5DE6C3}" type="slidenum">
              <a:rPr lang="en-US" altLang="zh-CN">
                <a:latin typeface="Arial" panose="020B0604020202020204" pitchFamily="34" charset="0"/>
              </a:rPr>
              <a:pPr/>
              <a:t>11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C71D514-25F2-E438-3058-7720111083D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4CD99E2B-C73D-96B4-2A3D-DB0FA93EBC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40ED1BDB-B2FD-388D-E3AC-A59B32961A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86C5190-58DD-5C4A-92F8-712063DB7428}" type="slidenum">
              <a:rPr lang="en-US" altLang="zh-CN">
                <a:latin typeface="Arial" panose="020B0604020202020204" pitchFamily="34" charset="0"/>
              </a:rPr>
              <a:pPr/>
              <a:t>12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9F43D77C-0266-E27D-F03F-8B0FDF55369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7DE96A77-DD58-2AE1-4DED-00542AFF90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2CE70D2B-BD95-6F27-5E27-448C653727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35B2106-DAE9-EB4A-9EDD-757E948C8A9C}" type="slidenum">
              <a:rPr lang="en-US" altLang="zh-CN">
                <a:latin typeface="Arial" panose="020B0604020202020204" pitchFamily="34" charset="0"/>
              </a:rPr>
              <a:pPr/>
              <a:t>15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CBE9AF46-BADB-C984-6543-FB9CEE00AB0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8D1CD374-2E94-31CF-BE49-AE9292B21F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37C302A2-3F53-1E71-D4A0-2524403E71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DDFE00B-2600-674C-B8EF-0AAF514073C8}" type="slidenum">
              <a:rPr lang="en-US" altLang="zh-CN">
                <a:latin typeface="Arial" panose="020B0604020202020204" pitchFamily="34" charset="0"/>
              </a:rPr>
              <a:pPr/>
              <a:t>16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8870F0B2-DA07-AD0C-6A8B-F4797A9557F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B5C45017-C2B0-3DAD-6CC7-AE8F3D31E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7D7B7BEB-2CC2-862B-B91D-913617815C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D0FE662-C450-D744-8ABA-C11286A934EA}" type="slidenum">
              <a:rPr lang="en-US" altLang="zh-CN">
                <a:latin typeface="Arial" panose="020B0604020202020204" pitchFamily="34" charset="0"/>
              </a:rPr>
              <a:pPr/>
              <a:t>18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8B4543DB-2A93-8990-1213-FA1086C438A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C17CA357-6FBF-B01B-9991-2EF115EFC1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F3143972-8285-25FA-6FFC-243D510689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E82A651-5C8C-DA45-A9BF-0B1B78089C29}" type="slidenum">
              <a:rPr lang="en-US" altLang="zh-CN">
                <a:latin typeface="Arial" panose="020B0604020202020204" pitchFamily="34" charset="0"/>
              </a:rPr>
              <a:pPr/>
              <a:t>19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E92EB1A1-CA06-F687-5628-371B80FFC1A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31586392-B0B6-E50F-7CCA-540DE41BE4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4EFDBAC2-1843-6715-4EE0-8B0F6C6B5B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5489097-6A80-6F4A-BECB-9A5B6C2DE0CB}" type="slidenum">
              <a:rPr lang="en-US" altLang="zh-CN">
                <a:latin typeface="Arial" panose="020B0604020202020204" pitchFamily="34" charset="0"/>
              </a:rPr>
              <a:pPr/>
              <a:t>27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17F50BC7-188B-4272-FCA1-D72A71EADF6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06077A16-5A52-6F56-B65F-D9BC859F15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BB29F2D-19D2-B401-3D0A-2566A194795C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BE1B8D2E-3783-C110-729A-9BA92ECF38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1B5891D5-7C46-5C47-0728-27691B8A7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F71FA06D-C770-6AA6-986B-F5FF0E2D9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6EAB722F-AF23-CCDE-E7EA-7F1E544AB1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565B03B-FD44-0EEF-5DD3-2D1638F0D9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935FF3-6E15-CD49-8536-9BB8BFD9F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57FFE02F-4A5D-9A1B-AC7C-C9CF26D42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6E25F0AA-6773-7616-E190-16CA116F8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02A99B49-151D-A1B7-ABB9-AD720B75235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3D69A1D0-9F9D-82FA-EC98-D3F42A37C0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9EA9EB96-EB6E-E6E2-C413-AF381AC72A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3310A6EA-F128-A401-AA21-56379BDB41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EC336DD-9589-364F-A152-2F955D9291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340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85D5D68-4947-C33E-2C03-5E799C1A20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9ADEE14-872B-9E60-4F06-EECBD33421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15BF678-0639-63B9-85FB-B25B3D1D51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57AA2-D358-CB43-A678-65A4BBDF07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709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98F2257-63FE-D3AE-6D70-C54860B769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0A2EE58-259D-54A3-BEAF-9ABBC988D1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9216B14-ABAA-27A0-C8DC-313E7FF651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442571-FF0C-624B-91F5-D61A56F3B8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6835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8083EFC-3A61-6D3E-0361-AB07A468A0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688AD5E-9E77-9C8A-57CA-FE8192ECD8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31C2EC1-9838-BCCC-0BB6-FC8F798E8B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9414B9-58A9-8C4A-A6FE-31B61535D8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447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A702F60-BD21-DF7E-6992-E920E7AAF1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B6EEFA0-A5BE-D766-BCBA-7982C91B76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A737587-7295-3D43-A436-5286E589D0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677817-38CE-A842-8810-608E47BE0E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024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78C26CD-1D2F-7308-9A2E-5024D0D95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D676986-980F-7C85-F4A3-53CD22460A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34736AE-7E52-D142-70D3-B60BECC3A0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9CC570-2C45-7F4E-B100-05D5A5CB13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599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03A418F-B15D-BB0F-9B87-03BD4BF201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E5280C32-BA4F-C7FA-7028-619CCC65A6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4C2D1DB-6EE9-78B0-DC32-FBB6AB45E5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58BF9-9F77-2446-A2F9-8FBB9D6F23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630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01DAE7D-76CC-0A18-B662-442853D287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632F0317-E00F-2219-9520-5CBC95A6E9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B1225A4A-FF36-914F-29F6-C4C26F30F1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A8CB68-2F3F-7349-ACF3-F9A0261920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902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A673EB51-CB3B-8BF2-1471-3FD9F4B2D2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4A46E9D-FCB1-BA7F-4150-D904F6435A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BF51F648-2C90-A6E1-EC9F-818A7FEBBF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2BBD5C-C50E-8A49-93C6-2A5FEA4063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58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95AB9043-5ACA-6A6E-9359-5F66457782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2559B855-F1A0-9B03-9AA4-D9DF7A1914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0AFAC9A8-83F7-0A5F-07B7-E860BD0DE0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4EAF37-8DB4-144A-A403-3D5A698581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355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A99FC28-26DA-03E9-9522-A94E96B3C2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D0ED290-A258-E6F0-2FFA-C6A4957C26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630C0D4-4C6D-103E-856E-78E2899DE8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B2A940-1A6E-9F48-AA11-74133712F3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74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DAD4709-5935-3FDE-977E-A466E5A4E2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9A2BAD3-8A55-E8EF-AF12-BF97826C7B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F9E120D-8053-7524-BB0E-02677D2C6F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D810C2-2795-F24E-9872-817EE580A9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32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20AB39D-92CE-9534-ADD1-DE3CC4F09CD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755F88C-0382-20A6-A8EA-B80BEC7524C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004D8D5-8DAA-3B6A-339D-2502224CD15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53DD482-1B99-9B76-417F-3C3FBF18E3E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BDC3E81-1194-F4A0-CD5D-DE928A0F53A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543F55BA-FCDF-8177-3AF8-DD4F7873B18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091F9D45-BC2A-38FC-4DE8-AC0C706EA11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C1B79F42-FD4C-7EFC-C2A7-5C55C7DA8B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126296C2-2FBB-5E6E-9173-D879A5A91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420E5C95-A4DC-D700-EAFD-80B87955FCC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14D664E9-D9AA-7DFA-E677-CDFF70FB201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257A187B-21A1-6ABF-283B-F7C6B5DA6E3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5AB4FFF-45E2-D24A-92A3-50CDFE72A5D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4F88254-A15B-7372-0D8C-6E5BCF79D8B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Context-free</a:t>
            </a:r>
            <a:r>
              <a:rPr lang="zh-CN" altLang="en-US"/>
              <a:t> </a:t>
            </a:r>
            <a:r>
              <a:rPr lang="en-US" altLang="zh-CN"/>
              <a:t>Grammar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83EF706-1F54-8C93-2A9E-49979E0F848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3600"/>
              <a:t>Compiler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800"/>
              <a:t>Baojian Hua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2F8A784-0242-F561-0AAF-671614D0CF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0DD0A71-FCEF-52CD-CA1A-EF77AA7DDC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4379912" cy="1868487"/>
          </a:xfrm>
          <a:solidFill>
            <a:srgbClr val="CCFF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 -&gt; S ; S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id := E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print (E)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…</a:t>
            </a:r>
          </a:p>
        </p:txBody>
      </p:sp>
      <p:sp>
        <p:nvSpPr>
          <p:cNvPr id="263172" name="Rectangle 4">
            <a:extLst>
              <a:ext uri="{FF2B5EF4-FFF2-40B4-BE49-F238E27FC236}">
                <a16:creationId xmlns:a16="http://schemas.microsoft.com/office/drawing/2014/main" id="{2B0AA808-F52E-8CD6-63AD-C114D509A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943600"/>
            <a:ext cx="167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:= 5;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print (x)</a:t>
            </a:r>
          </a:p>
        </p:txBody>
      </p:sp>
      <p:sp>
        <p:nvSpPr>
          <p:cNvPr id="263173" name="Rectangle 5">
            <a:extLst>
              <a:ext uri="{FF2B5EF4-FFF2-40B4-BE49-F238E27FC236}">
                <a16:creationId xmlns:a16="http://schemas.microsoft.com/office/drawing/2014/main" id="{F0F23889-C974-7FCD-747C-3BB24BDD6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derive me</a:t>
            </a:r>
          </a:p>
        </p:txBody>
      </p:sp>
      <p:sp>
        <p:nvSpPr>
          <p:cNvPr id="263174" name="Line 6">
            <a:extLst>
              <a:ext uri="{FF2B5EF4-FFF2-40B4-BE49-F238E27FC236}">
                <a16:creationId xmlns:a16="http://schemas.microsoft.com/office/drawing/2014/main" id="{0F4C3468-FE91-8AF2-0EED-3B571CCCD5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3175" name="Rectangle 7">
            <a:extLst>
              <a:ext uri="{FF2B5EF4-FFF2-40B4-BE49-F238E27FC236}">
                <a16:creationId xmlns:a16="http://schemas.microsoft.com/office/drawing/2014/main" id="{342DFB98-9AB7-CE4C-AAF7-BB71C5E92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886200"/>
            <a:ext cx="6248400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 -&gt; … </a:t>
            </a:r>
            <a:r>
              <a:rPr lang="en-US" altLang="zh-CN" sz="2000" b="1">
                <a:latin typeface="Courier New" panose="02070309020205020404" pitchFamily="49" charset="0"/>
              </a:rPr>
              <a:t>(a choice)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2" grpId="0"/>
      <p:bldP spid="263173" grpId="0"/>
      <p:bldP spid="2631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3AAD41E-2EB5-0A42-EC76-5A166E3F84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47FC5D89-EDDF-5D2E-1D0F-7054A253A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943600"/>
            <a:ext cx="167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:= 5;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print (x)</a:t>
            </a:r>
          </a:p>
        </p:txBody>
      </p:sp>
      <p:sp>
        <p:nvSpPr>
          <p:cNvPr id="13316" name="Rectangle 5">
            <a:extLst>
              <a:ext uri="{FF2B5EF4-FFF2-40B4-BE49-F238E27FC236}">
                <a16:creationId xmlns:a16="http://schemas.microsoft.com/office/drawing/2014/main" id="{D5BD9E11-F472-C3E8-00FE-AE9B5CD37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derive me</a:t>
            </a:r>
          </a:p>
        </p:txBody>
      </p:sp>
      <p:sp>
        <p:nvSpPr>
          <p:cNvPr id="13317" name="Line 6">
            <a:extLst>
              <a:ext uri="{FF2B5EF4-FFF2-40B4-BE49-F238E27FC236}">
                <a16:creationId xmlns:a16="http://schemas.microsoft.com/office/drawing/2014/main" id="{3CCEABFC-540B-E601-5CB9-F457A126DE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5223" name="Rectangle 7">
            <a:extLst>
              <a:ext uri="{FF2B5EF4-FFF2-40B4-BE49-F238E27FC236}">
                <a16:creationId xmlns:a16="http://schemas.microsoft.com/office/drawing/2014/main" id="{5CFB933F-DBA1-28FB-3276-E19F9302B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724400"/>
            <a:ext cx="6629400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 -&gt; S ; 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x := E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; 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x :=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5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; 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x := 5 ;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print (E)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x := 5 ; print (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x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3319" name="Rectangle 9">
            <a:extLst>
              <a:ext uri="{FF2B5EF4-FFF2-40B4-BE49-F238E27FC236}">
                <a16:creationId xmlns:a16="http://schemas.microsoft.com/office/drawing/2014/main" id="{BCD8D96C-B0F3-588B-1F5D-2F5262FA6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2017713"/>
            <a:ext cx="4379912" cy="2401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 -&gt; S ; 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id := 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print (E)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id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num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E + 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E * 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5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5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5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E2D1255-B979-894D-D462-F57D8DFF26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Another Try to Derive the same Program</a:t>
            </a:r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4C48529D-073B-2A99-70E8-57A928D7F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943600"/>
            <a:ext cx="167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:= 5;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print (x)</a:t>
            </a:r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D1C9D9F3-4EB5-B5F4-C328-0191B8232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derive me</a:t>
            </a:r>
          </a:p>
        </p:txBody>
      </p:sp>
      <p:sp>
        <p:nvSpPr>
          <p:cNvPr id="14341" name="Line 6">
            <a:extLst>
              <a:ext uri="{FF2B5EF4-FFF2-40B4-BE49-F238E27FC236}">
                <a16:creationId xmlns:a16="http://schemas.microsoft.com/office/drawing/2014/main" id="{82B9830E-30CA-02E9-E829-F8CC0E243C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4439" name="Rectangle 7">
            <a:extLst>
              <a:ext uri="{FF2B5EF4-FFF2-40B4-BE49-F238E27FC236}">
                <a16:creationId xmlns:a16="http://schemas.microsoft.com/office/drawing/2014/main" id="{1ACE193A-6B85-D5A2-C2F6-DE8E54215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886200"/>
            <a:ext cx="6629400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 -&gt; x :=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x := 5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???</a:t>
            </a:r>
            <a:r>
              <a:rPr lang="zh-CN" altLang="en-US" sz="2000" b="1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// stuck! :-(</a:t>
            </a:r>
          </a:p>
        </p:txBody>
      </p:sp>
      <p:sp>
        <p:nvSpPr>
          <p:cNvPr id="14343" name="Rectangle 10">
            <a:extLst>
              <a:ext uri="{FF2B5EF4-FFF2-40B4-BE49-F238E27FC236}">
                <a16:creationId xmlns:a16="http://schemas.microsoft.com/office/drawing/2014/main" id="{3775E59F-234A-4F23-EA9D-AD933176D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2017713"/>
            <a:ext cx="4379912" cy="18684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 -&gt; S ; 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id := 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print (E)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4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4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C1F2B1B-A731-79F5-9E42-73948A36BB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Derivation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5123352-03B1-15DB-1B7F-6087479B32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For same string, there may exist many different derivations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left-most derivation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right-most derivation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Parsing is the problem of taking a string of terminals and figure out whether it could be derived from a CFG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If</a:t>
            </a:r>
            <a:r>
              <a:rPr lang="zh-CN" altLang="en-US"/>
              <a:t> </a:t>
            </a:r>
            <a:r>
              <a:rPr lang="en-US" altLang="zh-CN"/>
              <a:t>not,</a:t>
            </a:r>
            <a:r>
              <a:rPr lang="zh-CN" altLang="en-US"/>
              <a:t> </a:t>
            </a:r>
            <a:r>
              <a:rPr lang="en-US" altLang="zh-CN"/>
              <a:t>error-detection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AEC5071-26FE-2F12-DD23-58C4CA41E3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Parse Trees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EFE82F9-277F-889E-072C-D572E76C0D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Derivation can also be represented as trees</a:t>
            </a:r>
          </a:p>
          <a:p>
            <a:pPr lvl="1" eaLnBrk="1" hangingPunct="1"/>
            <a:r>
              <a:rPr lang="en-US" altLang="zh-CN" sz="2400"/>
              <a:t>useful to understand AST (discussed later)</a:t>
            </a:r>
          </a:p>
          <a:p>
            <a:pPr eaLnBrk="1" hangingPunct="1"/>
            <a:r>
              <a:rPr lang="en-US" altLang="zh-CN" sz="2800"/>
              <a:t>Idea:</a:t>
            </a:r>
          </a:p>
          <a:p>
            <a:pPr lvl="1" eaLnBrk="1" hangingPunct="1"/>
            <a:r>
              <a:rPr lang="en-US" altLang="zh-CN" sz="2400"/>
              <a:t>each internal node is labeled with a nonterminal</a:t>
            </a:r>
          </a:p>
          <a:p>
            <a:pPr lvl="1" eaLnBrk="1" hangingPunct="1"/>
            <a:r>
              <a:rPr lang="en-US" altLang="zh-CN" sz="2400"/>
              <a:t>each leaf node is labeled with a terminal</a:t>
            </a:r>
          </a:p>
          <a:p>
            <a:pPr lvl="1" eaLnBrk="1" hangingPunct="1"/>
            <a:r>
              <a:rPr lang="en-US" altLang="zh-CN" sz="2400"/>
              <a:t>each use of a rule in a derivation explains how to generate children in the parse tree from the parent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703F7A7-BB85-54CD-87BD-162DC376D0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A595319-5D68-38C8-3891-E10BB67700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275512" cy="1639887"/>
          </a:xfrm>
          <a:solidFill>
            <a:srgbClr val="CCFFFF"/>
          </a:solidFill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 -&gt; S ; S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 …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6D89ACC2-56A2-B1BC-46A5-AD1EFF6AB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943600"/>
            <a:ext cx="167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 := 5;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print (x)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2D0D0A72-67F0-6711-5C5B-4D3FA5D6D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derive me</a:t>
            </a:r>
          </a:p>
        </p:txBody>
      </p:sp>
      <p:sp>
        <p:nvSpPr>
          <p:cNvPr id="17414" name="Line 6">
            <a:extLst>
              <a:ext uri="{FF2B5EF4-FFF2-40B4-BE49-F238E27FC236}">
                <a16:creationId xmlns:a16="http://schemas.microsoft.com/office/drawing/2014/main" id="{02845D09-E933-56BA-4F17-6B22C93FE9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5" name="Oval 9">
            <a:extLst>
              <a:ext uri="{FF2B5EF4-FFF2-40B4-BE49-F238E27FC236}">
                <a16:creationId xmlns:a16="http://schemas.microsoft.com/office/drawing/2014/main" id="{C5A4503B-6196-4326-A1AC-F8818388E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581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S</a:t>
            </a:r>
          </a:p>
        </p:txBody>
      </p:sp>
      <p:sp>
        <p:nvSpPr>
          <p:cNvPr id="17416" name="Oval 10">
            <a:extLst>
              <a:ext uri="{FF2B5EF4-FFF2-40B4-BE49-F238E27FC236}">
                <a16:creationId xmlns:a16="http://schemas.microsoft.com/office/drawing/2014/main" id="{EAD63929-0C4F-4A20-6EEE-A3C1807C4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343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S</a:t>
            </a:r>
          </a:p>
        </p:txBody>
      </p:sp>
      <p:sp>
        <p:nvSpPr>
          <p:cNvPr id="17417" name="Oval 11">
            <a:extLst>
              <a:ext uri="{FF2B5EF4-FFF2-40B4-BE49-F238E27FC236}">
                <a16:creationId xmlns:a16="http://schemas.microsoft.com/office/drawing/2014/main" id="{DB50FC49-92DB-AF64-E8B9-C0540BF4C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343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17418" name="Oval 12">
            <a:extLst>
              <a:ext uri="{FF2B5EF4-FFF2-40B4-BE49-F238E27FC236}">
                <a16:creationId xmlns:a16="http://schemas.microsoft.com/office/drawing/2014/main" id="{E34080B2-6E5F-01EB-817B-939708A7F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941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S</a:t>
            </a:r>
          </a:p>
        </p:txBody>
      </p:sp>
      <p:cxnSp>
        <p:nvCxnSpPr>
          <p:cNvPr id="17419" name="AutoShape 22">
            <a:extLst>
              <a:ext uri="{FF2B5EF4-FFF2-40B4-BE49-F238E27FC236}">
                <a16:creationId xmlns:a16="http://schemas.microsoft.com/office/drawing/2014/main" id="{4841DA15-30B0-686D-A045-80190A1F8742}"/>
              </a:ext>
            </a:extLst>
          </p:cNvPr>
          <p:cNvCxnSpPr>
            <a:cxnSpLocks noChangeShapeType="1"/>
            <a:stCxn id="17415" idx="4"/>
            <a:endCxn id="17416" idx="7"/>
          </p:cNvCxnSpPr>
          <p:nvPr/>
        </p:nvCxnSpPr>
        <p:spPr bwMode="auto">
          <a:xfrm flipH="1">
            <a:off x="1884363" y="4100513"/>
            <a:ext cx="885825" cy="304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AutoShape 23">
            <a:extLst>
              <a:ext uri="{FF2B5EF4-FFF2-40B4-BE49-F238E27FC236}">
                <a16:creationId xmlns:a16="http://schemas.microsoft.com/office/drawing/2014/main" id="{5A8640D4-C9F5-5D9F-F4E2-1A547DB7CE7D}"/>
              </a:ext>
            </a:extLst>
          </p:cNvPr>
          <p:cNvCxnSpPr>
            <a:cxnSpLocks noChangeShapeType="1"/>
            <a:stCxn id="17415" idx="4"/>
            <a:endCxn id="17417" idx="0"/>
          </p:cNvCxnSpPr>
          <p:nvPr/>
        </p:nvCxnSpPr>
        <p:spPr bwMode="auto">
          <a:xfrm>
            <a:off x="2770188" y="4100513"/>
            <a:ext cx="0" cy="230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AutoShape 24">
            <a:extLst>
              <a:ext uri="{FF2B5EF4-FFF2-40B4-BE49-F238E27FC236}">
                <a16:creationId xmlns:a16="http://schemas.microsoft.com/office/drawing/2014/main" id="{2BC06A8C-C2CB-C1B1-B283-ACA1B32381AD}"/>
              </a:ext>
            </a:extLst>
          </p:cNvPr>
          <p:cNvCxnSpPr>
            <a:cxnSpLocks noChangeShapeType="1"/>
            <a:stCxn id="17415" idx="4"/>
            <a:endCxn id="17418" idx="1"/>
          </p:cNvCxnSpPr>
          <p:nvPr/>
        </p:nvCxnSpPr>
        <p:spPr bwMode="auto">
          <a:xfrm>
            <a:off x="2770188" y="4100513"/>
            <a:ext cx="2105025" cy="255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2" name="Oval 34">
            <a:extLst>
              <a:ext uri="{FF2B5EF4-FFF2-40B4-BE49-F238E27FC236}">
                <a16:creationId xmlns:a16="http://schemas.microsoft.com/office/drawing/2014/main" id="{4DB8DFB0-D990-39BA-5AF9-EB7C7FDD4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1323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</a:t>
            </a:r>
          </a:p>
        </p:txBody>
      </p:sp>
      <p:cxnSp>
        <p:nvCxnSpPr>
          <p:cNvPr id="17423" name="AutoShape 35">
            <a:extLst>
              <a:ext uri="{FF2B5EF4-FFF2-40B4-BE49-F238E27FC236}">
                <a16:creationId xmlns:a16="http://schemas.microsoft.com/office/drawing/2014/main" id="{ECDAF4AB-8C7D-9EBC-30D8-7599F2FC4CD6}"/>
              </a:ext>
            </a:extLst>
          </p:cNvPr>
          <p:cNvCxnSpPr>
            <a:cxnSpLocks noChangeShapeType="1"/>
            <a:stCxn id="17416" idx="4"/>
            <a:endCxn id="17422" idx="0"/>
          </p:cNvCxnSpPr>
          <p:nvPr/>
        </p:nvCxnSpPr>
        <p:spPr bwMode="auto">
          <a:xfrm flipH="1">
            <a:off x="712788" y="4862513"/>
            <a:ext cx="990600" cy="257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4" name="Oval 36">
            <a:extLst>
              <a:ext uri="{FF2B5EF4-FFF2-40B4-BE49-F238E27FC236}">
                <a16:creationId xmlns:a16="http://schemas.microsoft.com/office/drawing/2014/main" id="{1DF9DC15-0907-E252-807D-640EB5860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105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:=</a:t>
            </a:r>
          </a:p>
        </p:txBody>
      </p:sp>
      <p:cxnSp>
        <p:nvCxnSpPr>
          <p:cNvPr id="17425" name="AutoShape 37">
            <a:extLst>
              <a:ext uri="{FF2B5EF4-FFF2-40B4-BE49-F238E27FC236}">
                <a16:creationId xmlns:a16="http://schemas.microsoft.com/office/drawing/2014/main" id="{165D063B-1E35-E063-B814-141AC4FC8824}"/>
              </a:ext>
            </a:extLst>
          </p:cNvPr>
          <p:cNvCxnSpPr>
            <a:cxnSpLocks noChangeShapeType="1"/>
            <a:stCxn id="17416" idx="4"/>
            <a:endCxn id="17424" idx="0"/>
          </p:cNvCxnSpPr>
          <p:nvPr/>
        </p:nvCxnSpPr>
        <p:spPr bwMode="auto">
          <a:xfrm>
            <a:off x="1703388" y="4862513"/>
            <a:ext cx="0" cy="230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6" name="Oval 38">
            <a:extLst>
              <a:ext uri="{FF2B5EF4-FFF2-40B4-BE49-F238E27FC236}">
                <a16:creationId xmlns:a16="http://schemas.microsoft.com/office/drawing/2014/main" id="{920EF0C3-F4D8-F643-F026-43981871B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105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17427" name="AutoShape 39">
            <a:extLst>
              <a:ext uri="{FF2B5EF4-FFF2-40B4-BE49-F238E27FC236}">
                <a16:creationId xmlns:a16="http://schemas.microsoft.com/office/drawing/2014/main" id="{313060BA-3307-D749-BFB7-3E9C593132FC}"/>
              </a:ext>
            </a:extLst>
          </p:cNvPr>
          <p:cNvCxnSpPr>
            <a:cxnSpLocks noChangeShapeType="1"/>
            <a:stCxn id="17416" idx="4"/>
            <a:endCxn id="17426" idx="0"/>
          </p:cNvCxnSpPr>
          <p:nvPr/>
        </p:nvCxnSpPr>
        <p:spPr bwMode="auto">
          <a:xfrm>
            <a:off x="1703388" y="4862513"/>
            <a:ext cx="1143000" cy="230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8" name="Oval 40">
            <a:extLst>
              <a:ext uri="{FF2B5EF4-FFF2-40B4-BE49-F238E27FC236}">
                <a16:creationId xmlns:a16="http://schemas.microsoft.com/office/drawing/2014/main" id="{D670F475-C67F-E11D-494A-41384B1E9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0960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5</a:t>
            </a:r>
          </a:p>
        </p:txBody>
      </p:sp>
      <p:cxnSp>
        <p:nvCxnSpPr>
          <p:cNvPr id="17429" name="AutoShape 41">
            <a:extLst>
              <a:ext uri="{FF2B5EF4-FFF2-40B4-BE49-F238E27FC236}">
                <a16:creationId xmlns:a16="http://schemas.microsoft.com/office/drawing/2014/main" id="{AB65B837-AD09-5CD0-21AC-93C8FB1A6D1B}"/>
              </a:ext>
            </a:extLst>
          </p:cNvPr>
          <p:cNvCxnSpPr>
            <a:cxnSpLocks noChangeShapeType="1"/>
            <a:stCxn id="17426" idx="4"/>
            <a:endCxn id="17428" idx="0"/>
          </p:cNvCxnSpPr>
          <p:nvPr/>
        </p:nvCxnSpPr>
        <p:spPr bwMode="auto">
          <a:xfrm>
            <a:off x="2846388" y="5624513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0" name="Oval 42">
            <a:extLst>
              <a:ext uri="{FF2B5EF4-FFF2-40B4-BE49-F238E27FC236}">
                <a16:creationId xmlns:a16="http://schemas.microsoft.com/office/drawing/2014/main" id="{CBB37BDF-9646-4DF1-E669-62EB6D154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0825" y="51196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print</a:t>
            </a:r>
          </a:p>
        </p:txBody>
      </p:sp>
      <p:cxnSp>
        <p:nvCxnSpPr>
          <p:cNvPr id="17431" name="AutoShape 43">
            <a:extLst>
              <a:ext uri="{FF2B5EF4-FFF2-40B4-BE49-F238E27FC236}">
                <a16:creationId xmlns:a16="http://schemas.microsoft.com/office/drawing/2014/main" id="{04410911-F09F-74C6-A1D5-9B647CA68B73}"/>
              </a:ext>
            </a:extLst>
          </p:cNvPr>
          <p:cNvCxnSpPr>
            <a:cxnSpLocks noChangeShapeType="1"/>
            <a:stCxn id="17418" idx="4"/>
            <a:endCxn id="17430" idx="0"/>
          </p:cNvCxnSpPr>
          <p:nvPr/>
        </p:nvCxnSpPr>
        <p:spPr bwMode="auto">
          <a:xfrm flipH="1">
            <a:off x="4316413" y="4813300"/>
            <a:ext cx="739775" cy="2936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2" name="Oval 46">
            <a:extLst>
              <a:ext uri="{FF2B5EF4-FFF2-40B4-BE49-F238E27FC236}">
                <a16:creationId xmlns:a16="http://schemas.microsoft.com/office/drawing/2014/main" id="{870D0B28-C798-47A2-9978-349F61671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225" y="51196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17433" name="AutoShape 47">
            <a:extLst>
              <a:ext uri="{FF2B5EF4-FFF2-40B4-BE49-F238E27FC236}">
                <a16:creationId xmlns:a16="http://schemas.microsoft.com/office/drawing/2014/main" id="{DD8D3D84-7AD3-7167-40AB-E4B21C566BA9}"/>
              </a:ext>
            </a:extLst>
          </p:cNvPr>
          <p:cNvCxnSpPr>
            <a:cxnSpLocks noChangeShapeType="1"/>
            <a:stCxn id="17418" idx="4"/>
            <a:endCxn id="17432" idx="0"/>
          </p:cNvCxnSpPr>
          <p:nvPr/>
        </p:nvCxnSpPr>
        <p:spPr bwMode="auto">
          <a:xfrm>
            <a:off x="5056188" y="4813300"/>
            <a:ext cx="555625" cy="2936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4" name="AutoShape 52">
            <a:extLst>
              <a:ext uri="{FF2B5EF4-FFF2-40B4-BE49-F238E27FC236}">
                <a16:creationId xmlns:a16="http://schemas.microsoft.com/office/drawing/2014/main" id="{25E3F32C-DAE8-314E-7D1C-AB81D1CAEED5}"/>
              </a:ext>
            </a:extLst>
          </p:cNvPr>
          <p:cNvCxnSpPr>
            <a:cxnSpLocks noChangeShapeType="1"/>
            <a:stCxn id="17432" idx="4"/>
            <a:endCxn id="17435" idx="0"/>
          </p:cNvCxnSpPr>
          <p:nvPr/>
        </p:nvCxnSpPr>
        <p:spPr bwMode="auto">
          <a:xfrm flipH="1">
            <a:off x="5589588" y="5638800"/>
            <a:ext cx="22225" cy="444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5" name="Oval 54">
            <a:extLst>
              <a:ext uri="{FF2B5EF4-FFF2-40B4-BE49-F238E27FC236}">
                <a16:creationId xmlns:a16="http://schemas.microsoft.com/office/drawing/2014/main" id="{140CDEC5-B0D6-B593-1DEB-3B6038A70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0960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17436" name="Oval 55">
            <a:extLst>
              <a:ext uri="{FF2B5EF4-FFF2-40B4-BE49-F238E27FC236}">
                <a16:creationId xmlns:a16="http://schemas.microsoft.com/office/drawing/2014/main" id="{EDA6A3DD-3823-8855-012B-5F67AB2AC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425" y="51196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</a:p>
        </p:txBody>
      </p:sp>
      <p:cxnSp>
        <p:nvCxnSpPr>
          <p:cNvPr id="17437" name="AutoShape 56">
            <a:extLst>
              <a:ext uri="{FF2B5EF4-FFF2-40B4-BE49-F238E27FC236}">
                <a16:creationId xmlns:a16="http://schemas.microsoft.com/office/drawing/2014/main" id="{B0AAC7DE-682C-761E-83E9-798E657005C9}"/>
              </a:ext>
            </a:extLst>
          </p:cNvPr>
          <p:cNvCxnSpPr>
            <a:cxnSpLocks noChangeShapeType="1"/>
            <a:stCxn id="17418" idx="4"/>
            <a:endCxn id="17436" idx="0"/>
          </p:cNvCxnSpPr>
          <p:nvPr/>
        </p:nvCxnSpPr>
        <p:spPr bwMode="auto">
          <a:xfrm flipH="1">
            <a:off x="4926013" y="4813300"/>
            <a:ext cx="130175" cy="2936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8" name="Oval 57">
            <a:extLst>
              <a:ext uri="{FF2B5EF4-FFF2-40B4-BE49-F238E27FC236}">
                <a16:creationId xmlns:a16="http://schemas.microsoft.com/office/drawing/2014/main" id="{8D84D98B-046B-902F-2D26-989F127D4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025" y="51196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)</a:t>
            </a:r>
          </a:p>
        </p:txBody>
      </p:sp>
      <p:cxnSp>
        <p:nvCxnSpPr>
          <p:cNvPr id="17439" name="AutoShape 58">
            <a:extLst>
              <a:ext uri="{FF2B5EF4-FFF2-40B4-BE49-F238E27FC236}">
                <a16:creationId xmlns:a16="http://schemas.microsoft.com/office/drawing/2014/main" id="{52767F93-53FC-F166-EE99-DE832D39F4C2}"/>
              </a:ext>
            </a:extLst>
          </p:cNvPr>
          <p:cNvCxnSpPr>
            <a:cxnSpLocks noChangeShapeType="1"/>
            <a:stCxn id="17418" idx="4"/>
            <a:endCxn id="17438" idx="0"/>
          </p:cNvCxnSpPr>
          <p:nvPr/>
        </p:nvCxnSpPr>
        <p:spPr bwMode="auto">
          <a:xfrm>
            <a:off x="5056188" y="4813300"/>
            <a:ext cx="1241425" cy="2936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2443" name="Freeform 59">
            <a:extLst>
              <a:ext uri="{FF2B5EF4-FFF2-40B4-BE49-F238E27FC236}">
                <a16:creationId xmlns:a16="http://schemas.microsoft.com/office/drawing/2014/main" id="{E3DA6606-E63A-2A70-B432-F019BFB6C6D6}"/>
              </a:ext>
            </a:extLst>
          </p:cNvPr>
          <p:cNvSpPr>
            <a:spLocks/>
          </p:cNvSpPr>
          <p:nvPr/>
        </p:nvSpPr>
        <p:spPr bwMode="auto">
          <a:xfrm>
            <a:off x="228600" y="4495800"/>
            <a:ext cx="6858000" cy="1943100"/>
          </a:xfrm>
          <a:custGeom>
            <a:avLst/>
            <a:gdLst>
              <a:gd name="T0" fmla="*/ 0 w 4320"/>
              <a:gd name="T1" fmla="*/ 2147483647 h 1224"/>
              <a:gd name="T2" fmla="*/ 2147483647 w 4320"/>
              <a:gd name="T3" fmla="*/ 2147483647 h 1224"/>
              <a:gd name="T4" fmla="*/ 2147483647 w 4320"/>
              <a:gd name="T5" fmla="*/ 2147483647 h 1224"/>
              <a:gd name="T6" fmla="*/ 2147483647 w 4320"/>
              <a:gd name="T7" fmla="*/ 2147483647 h 1224"/>
              <a:gd name="T8" fmla="*/ 2147483647 w 4320"/>
              <a:gd name="T9" fmla="*/ 2147483647 h 1224"/>
              <a:gd name="T10" fmla="*/ 2147483647 w 4320"/>
              <a:gd name="T11" fmla="*/ 2147483647 h 1224"/>
              <a:gd name="T12" fmla="*/ 2147483647 w 4320"/>
              <a:gd name="T13" fmla="*/ 2147483647 h 1224"/>
              <a:gd name="T14" fmla="*/ 2147483647 w 4320"/>
              <a:gd name="T15" fmla="*/ 2147483647 h 1224"/>
              <a:gd name="T16" fmla="*/ 2147483647 w 4320"/>
              <a:gd name="T17" fmla="*/ 2147483647 h 1224"/>
              <a:gd name="T18" fmla="*/ 2147483647 w 4320"/>
              <a:gd name="T19" fmla="*/ 2147483647 h 1224"/>
              <a:gd name="T20" fmla="*/ 2147483647 w 4320"/>
              <a:gd name="T21" fmla="*/ 2147483647 h 1224"/>
              <a:gd name="T22" fmla="*/ 2147483647 w 4320"/>
              <a:gd name="T23" fmla="*/ 2147483647 h 1224"/>
              <a:gd name="T24" fmla="*/ 2147483647 w 4320"/>
              <a:gd name="T25" fmla="*/ 2147483647 h 1224"/>
              <a:gd name="T26" fmla="*/ 2147483647 w 4320"/>
              <a:gd name="T27" fmla="*/ 2147483647 h 1224"/>
              <a:gd name="T28" fmla="*/ 2147483647 w 4320"/>
              <a:gd name="T29" fmla="*/ 2147483647 h 1224"/>
              <a:gd name="T30" fmla="*/ 2147483647 w 4320"/>
              <a:gd name="T31" fmla="*/ 2147483647 h 1224"/>
              <a:gd name="T32" fmla="*/ 2147483647 w 4320"/>
              <a:gd name="T33" fmla="*/ 2147483647 h 1224"/>
              <a:gd name="T34" fmla="*/ 2147483647 w 4320"/>
              <a:gd name="T35" fmla="*/ 2147483647 h 1224"/>
              <a:gd name="T36" fmla="*/ 2147483647 w 4320"/>
              <a:gd name="T37" fmla="*/ 2147483647 h 1224"/>
              <a:gd name="T38" fmla="*/ 2147483647 w 4320"/>
              <a:gd name="T39" fmla="*/ 2147483647 h 1224"/>
              <a:gd name="T40" fmla="*/ 2147483647 w 4320"/>
              <a:gd name="T41" fmla="*/ 2147483647 h 122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320"/>
              <a:gd name="T64" fmla="*/ 0 h 1224"/>
              <a:gd name="T65" fmla="*/ 4320 w 4320"/>
              <a:gd name="T66" fmla="*/ 1224 h 122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320" h="1224">
                <a:moveTo>
                  <a:pt x="0" y="160"/>
                </a:moveTo>
                <a:cubicBezTo>
                  <a:pt x="72" y="364"/>
                  <a:pt x="144" y="568"/>
                  <a:pt x="288" y="640"/>
                </a:cubicBezTo>
                <a:cubicBezTo>
                  <a:pt x="432" y="712"/>
                  <a:pt x="688" y="608"/>
                  <a:pt x="864" y="592"/>
                </a:cubicBezTo>
                <a:cubicBezTo>
                  <a:pt x="1040" y="576"/>
                  <a:pt x="1240" y="488"/>
                  <a:pt x="1344" y="544"/>
                </a:cubicBezTo>
                <a:cubicBezTo>
                  <a:pt x="1448" y="600"/>
                  <a:pt x="1440" y="816"/>
                  <a:pt x="1488" y="928"/>
                </a:cubicBezTo>
                <a:cubicBezTo>
                  <a:pt x="1536" y="1040"/>
                  <a:pt x="1560" y="1208"/>
                  <a:pt x="1632" y="1216"/>
                </a:cubicBezTo>
                <a:cubicBezTo>
                  <a:pt x="1704" y="1224"/>
                  <a:pt x="1864" y="1096"/>
                  <a:pt x="1920" y="976"/>
                </a:cubicBezTo>
                <a:cubicBezTo>
                  <a:pt x="1976" y="856"/>
                  <a:pt x="1992" y="608"/>
                  <a:pt x="1968" y="496"/>
                </a:cubicBezTo>
                <a:cubicBezTo>
                  <a:pt x="1944" y="384"/>
                  <a:pt x="1848" y="368"/>
                  <a:pt x="1776" y="304"/>
                </a:cubicBezTo>
                <a:cubicBezTo>
                  <a:pt x="1704" y="240"/>
                  <a:pt x="1560" y="160"/>
                  <a:pt x="1536" y="112"/>
                </a:cubicBezTo>
                <a:cubicBezTo>
                  <a:pt x="1512" y="64"/>
                  <a:pt x="1560" y="24"/>
                  <a:pt x="1632" y="16"/>
                </a:cubicBezTo>
                <a:cubicBezTo>
                  <a:pt x="1704" y="8"/>
                  <a:pt x="1880" y="0"/>
                  <a:pt x="1968" y="64"/>
                </a:cubicBezTo>
                <a:cubicBezTo>
                  <a:pt x="2056" y="128"/>
                  <a:pt x="2056" y="312"/>
                  <a:pt x="2160" y="400"/>
                </a:cubicBezTo>
                <a:cubicBezTo>
                  <a:pt x="2264" y="488"/>
                  <a:pt x="2448" y="568"/>
                  <a:pt x="2592" y="592"/>
                </a:cubicBezTo>
                <a:cubicBezTo>
                  <a:pt x="2736" y="616"/>
                  <a:pt x="2896" y="464"/>
                  <a:pt x="3024" y="544"/>
                </a:cubicBezTo>
                <a:cubicBezTo>
                  <a:pt x="3152" y="624"/>
                  <a:pt x="3272" y="976"/>
                  <a:pt x="3360" y="1072"/>
                </a:cubicBezTo>
                <a:cubicBezTo>
                  <a:pt x="3448" y="1168"/>
                  <a:pt x="3480" y="1184"/>
                  <a:pt x="3552" y="1120"/>
                </a:cubicBezTo>
                <a:cubicBezTo>
                  <a:pt x="3624" y="1056"/>
                  <a:pt x="3744" y="800"/>
                  <a:pt x="3792" y="688"/>
                </a:cubicBezTo>
                <a:cubicBezTo>
                  <a:pt x="3840" y="576"/>
                  <a:pt x="3800" y="536"/>
                  <a:pt x="3840" y="448"/>
                </a:cubicBezTo>
                <a:cubicBezTo>
                  <a:pt x="3880" y="360"/>
                  <a:pt x="3952" y="200"/>
                  <a:pt x="4032" y="160"/>
                </a:cubicBezTo>
                <a:cubicBezTo>
                  <a:pt x="4112" y="120"/>
                  <a:pt x="4272" y="200"/>
                  <a:pt x="4320" y="208"/>
                </a:cubicBezTo>
              </a:path>
            </a:pathLst>
          </a:custGeom>
          <a:noFill/>
          <a:ln w="38100" cap="flat">
            <a:solidFill>
              <a:schemeClr val="hlink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A50810E-2B63-CBD6-222C-BF11A0F829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Parse Tree has Meanings:</a:t>
            </a:r>
            <a:br>
              <a:rPr lang="en-US" altLang="zh-CN"/>
            </a:br>
            <a:r>
              <a:rPr lang="en-US" altLang="zh-CN"/>
              <a:t>post-order traversal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2BDBCD5-521F-8D1D-0573-FE6106A4A9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275512" cy="1639887"/>
          </a:xfrm>
          <a:solidFill>
            <a:srgbClr val="CCFFFF"/>
          </a:solidFill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 -&gt; S ; S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 …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6AC52A30-2331-C05D-2842-DF82FD75B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943600"/>
            <a:ext cx="167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:= 5;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print (x)</a:t>
            </a: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744A7D1F-B4FD-2FFB-D128-19561C257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derive me</a:t>
            </a:r>
          </a:p>
        </p:txBody>
      </p:sp>
      <p:sp>
        <p:nvSpPr>
          <p:cNvPr id="18438" name="Line 6">
            <a:extLst>
              <a:ext uri="{FF2B5EF4-FFF2-40B4-BE49-F238E27FC236}">
                <a16:creationId xmlns:a16="http://schemas.microsoft.com/office/drawing/2014/main" id="{9C3CF06B-7EEC-D582-0FA7-02C8BFB517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0215" name="Oval 7">
            <a:extLst>
              <a:ext uri="{FF2B5EF4-FFF2-40B4-BE49-F238E27FC236}">
                <a16:creationId xmlns:a16="http://schemas.microsoft.com/office/drawing/2014/main" id="{ACE50FCA-019C-F43D-60F3-8FFC4C7B0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581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S</a:t>
            </a:r>
          </a:p>
        </p:txBody>
      </p:sp>
      <p:sp>
        <p:nvSpPr>
          <p:cNvPr id="350216" name="Oval 8">
            <a:extLst>
              <a:ext uri="{FF2B5EF4-FFF2-40B4-BE49-F238E27FC236}">
                <a16:creationId xmlns:a16="http://schemas.microsoft.com/office/drawing/2014/main" id="{68BED9E5-1B97-D9C9-27B7-2E28E080F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343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S</a:t>
            </a:r>
          </a:p>
        </p:txBody>
      </p:sp>
      <p:sp>
        <p:nvSpPr>
          <p:cNvPr id="350217" name="Oval 9">
            <a:extLst>
              <a:ext uri="{FF2B5EF4-FFF2-40B4-BE49-F238E27FC236}">
                <a16:creationId xmlns:a16="http://schemas.microsoft.com/office/drawing/2014/main" id="{BD19EDBC-70E4-6077-96D0-35CCA7F30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343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350218" name="Oval 10">
            <a:extLst>
              <a:ext uri="{FF2B5EF4-FFF2-40B4-BE49-F238E27FC236}">
                <a16:creationId xmlns:a16="http://schemas.microsoft.com/office/drawing/2014/main" id="{A5EFEA12-1782-63F8-B60C-1164FC195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941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S</a:t>
            </a:r>
          </a:p>
        </p:txBody>
      </p:sp>
      <p:cxnSp>
        <p:nvCxnSpPr>
          <p:cNvPr id="350219" name="AutoShape 11">
            <a:extLst>
              <a:ext uri="{FF2B5EF4-FFF2-40B4-BE49-F238E27FC236}">
                <a16:creationId xmlns:a16="http://schemas.microsoft.com/office/drawing/2014/main" id="{0717242C-6F36-B949-29B4-E1344638E622}"/>
              </a:ext>
            </a:extLst>
          </p:cNvPr>
          <p:cNvCxnSpPr>
            <a:cxnSpLocks noChangeShapeType="1"/>
            <a:stCxn id="350215" idx="4"/>
            <a:endCxn id="350216" idx="7"/>
          </p:cNvCxnSpPr>
          <p:nvPr/>
        </p:nvCxnSpPr>
        <p:spPr bwMode="auto">
          <a:xfrm flipH="1">
            <a:off x="1884363" y="4100513"/>
            <a:ext cx="885825" cy="304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0220" name="AutoShape 12">
            <a:extLst>
              <a:ext uri="{FF2B5EF4-FFF2-40B4-BE49-F238E27FC236}">
                <a16:creationId xmlns:a16="http://schemas.microsoft.com/office/drawing/2014/main" id="{E74DD0D9-74B7-770B-77A8-546BF6110EEF}"/>
              </a:ext>
            </a:extLst>
          </p:cNvPr>
          <p:cNvCxnSpPr>
            <a:cxnSpLocks noChangeShapeType="1"/>
            <a:stCxn id="350215" idx="4"/>
            <a:endCxn id="350217" idx="0"/>
          </p:cNvCxnSpPr>
          <p:nvPr/>
        </p:nvCxnSpPr>
        <p:spPr bwMode="auto">
          <a:xfrm>
            <a:off x="2770188" y="4100513"/>
            <a:ext cx="0" cy="230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0221" name="AutoShape 13">
            <a:extLst>
              <a:ext uri="{FF2B5EF4-FFF2-40B4-BE49-F238E27FC236}">
                <a16:creationId xmlns:a16="http://schemas.microsoft.com/office/drawing/2014/main" id="{D083467C-4F0F-F99B-4EA5-72167EE8F43D}"/>
              </a:ext>
            </a:extLst>
          </p:cNvPr>
          <p:cNvCxnSpPr>
            <a:cxnSpLocks noChangeShapeType="1"/>
            <a:stCxn id="350215" idx="4"/>
            <a:endCxn id="350218" idx="1"/>
          </p:cNvCxnSpPr>
          <p:nvPr/>
        </p:nvCxnSpPr>
        <p:spPr bwMode="auto">
          <a:xfrm>
            <a:off x="2770188" y="4100513"/>
            <a:ext cx="2105025" cy="255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0222" name="Oval 14">
            <a:extLst>
              <a:ext uri="{FF2B5EF4-FFF2-40B4-BE49-F238E27FC236}">
                <a16:creationId xmlns:a16="http://schemas.microsoft.com/office/drawing/2014/main" id="{C945BFDD-32BB-F7DB-AE04-EA6B6A2BB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1323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</a:t>
            </a:r>
          </a:p>
        </p:txBody>
      </p:sp>
      <p:cxnSp>
        <p:nvCxnSpPr>
          <p:cNvPr id="350223" name="AutoShape 15">
            <a:extLst>
              <a:ext uri="{FF2B5EF4-FFF2-40B4-BE49-F238E27FC236}">
                <a16:creationId xmlns:a16="http://schemas.microsoft.com/office/drawing/2014/main" id="{45B7E2F0-96CC-2A3F-8E43-02077EFCF938}"/>
              </a:ext>
            </a:extLst>
          </p:cNvPr>
          <p:cNvCxnSpPr>
            <a:cxnSpLocks noChangeShapeType="1"/>
            <a:stCxn id="350216" idx="4"/>
            <a:endCxn id="350222" idx="0"/>
          </p:cNvCxnSpPr>
          <p:nvPr/>
        </p:nvCxnSpPr>
        <p:spPr bwMode="auto">
          <a:xfrm flipH="1">
            <a:off x="712788" y="4862513"/>
            <a:ext cx="990600" cy="257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0224" name="Oval 16">
            <a:extLst>
              <a:ext uri="{FF2B5EF4-FFF2-40B4-BE49-F238E27FC236}">
                <a16:creationId xmlns:a16="http://schemas.microsoft.com/office/drawing/2014/main" id="{075F6174-422C-8D29-38BB-DB25808B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105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:=</a:t>
            </a:r>
          </a:p>
        </p:txBody>
      </p:sp>
      <p:cxnSp>
        <p:nvCxnSpPr>
          <p:cNvPr id="350225" name="AutoShape 17">
            <a:extLst>
              <a:ext uri="{FF2B5EF4-FFF2-40B4-BE49-F238E27FC236}">
                <a16:creationId xmlns:a16="http://schemas.microsoft.com/office/drawing/2014/main" id="{194649CC-3D68-407C-68DE-EB8E41033729}"/>
              </a:ext>
            </a:extLst>
          </p:cNvPr>
          <p:cNvCxnSpPr>
            <a:cxnSpLocks noChangeShapeType="1"/>
            <a:stCxn id="350216" idx="4"/>
            <a:endCxn id="350224" idx="0"/>
          </p:cNvCxnSpPr>
          <p:nvPr/>
        </p:nvCxnSpPr>
        <p:spPr bwMode="auto">
          <a:xfrm>
            <a:off x="1703388" y="4862513"/>
            <a:ext cx="0" cy="230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0226" name="Oval 18">
            <a:extLst>
              <a:ext uri="{FF2B5EF4-FFF2-40B4-BE49-F238E27FC236}">
                <a16:creationId xmlns:a16="http://schemas.microsoft.com/office/drawing/2014/main" id="{08CF46BF-9FE7-9F53-B38A-A8F54D1EF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105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350227" name="AutoShape 19">
            <a:extLst>
              <a:ext uri="{FF2B5EF4-FFF2-40B4-BE49-F238E27FC236}">
                <a16:creationId xmlns:a16="http://schemas.microsoft.com/office/drawing/2014/main" id="{C6B4518B-A82A-49E9-9D66-102967318352}"/>
              </a:ext>
            </a:extLst>
          </p:cNvPr>
          <p:cNvCxnSpPr>
            <a:cxnSpLocks noChangeShapeType="1"/>
            <a:stCxn id="350216" idx="4"/>
            <a:endCxn id="350226" idx="0"/>
          </p:cNvCxnSpPr>
          <p:nvPr/>
        </p:nvCxnSpPr>
        <p:spPr bwMode="auto">
          <a:xfrm>
            <a:off x="1703388" y="4862513"/>
            <a:ext cx="1143000" cy="230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0228" name="Oval 20">
            <a:extLst>
              <a:ext uri="{FF2B5EF4-FFF2-40B4-BE49-F238E27FC236}">
                <a16:creationId xmlns:a16="http://schemas.microsoft.com/office/drawing/2014/main" id="{1683E2E4-D415-F72F-B346-F64D652BF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0960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5</a:t>
            </a:r>
          </a:p>
        </p:txBody>
      </p:sp>
      <p:cxnSp>
        <p:nvCxnSpPr>
          <p:cNvPr id="350229" name="AutoShape 21">
            <a:extLst>
              <a:ext uri="{FF2B5EF4-FFF2-40B4-BE49-F238E27FC236}">
                <a16:creationId xmlns:a16="http://schemas.microsoft.com/office/drawing/2014/main" id="{443EE024-60BA-62CA-08DA-56E984132685}"/>
              </a:ext>
            </a:extLst>
          </p:cNvPr>
          <p:cNvCxnSpPr>
            <a:cxnSpLocks noChangeShapeType="1"/>
            <a:stCxn id="350226" idx="4"/>
            <a:endCxn id="350228" idx="0"/>
          </p:cNvCxnSpPr>
          <p:nvPr/>
        </p:nvCxnSpPr>
        <p:spPr bwMode="auto">
          <a:xfrm>
            <a:off x="2846388" y="5624513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0230" name="Oval 22">
            <a:extLst>
              <a:ext uri="{FF2B5EF4-FFF2-40B4-BE49-F238E27FC236}">
                <a16:creationId xmlns:a16="http://schemas.microsoft.com/office/drawing/2014/main" id="{D4F95F62-0DA4-F88C-71D2-5FBDFF418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0825" y="51196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print</a:t>
            </a:r>
          </a:p>
        </p:txBody>
      </p:sp>
      <p:cxnSp>
        <p:nvCxnSpPr>
          <p:cNvPr id="350231" name="AutoShape 23">
            <a:extLst>
              <a:ext uri="{FF2B5EF4-FFF2-40B4-BE49-F238E27FC236}">
                <a16:creationId xmlns:a16="http://schemas.microsoft.com/office/drawing/2014/main" id="{FF3B33AD-2E95-7DFB-7491-9881DD9E1599}"/>
              </a:ext>
            </a:extLst>
          </p:cNvPr>
          <p:cNvCxnSpPr>
            <a:cxnSpLocks noChangeShapeType="1"/>
            <a:stCxn id="350218" idx="4"/>
            <a:endCxn id="350230" idx="0"/>
          </p:cNvCxnSpPr>
          <p:nvPr/>
        </p:nvCxnSpPr>
        <p:spPr bwMode="auto">
          <a:xfrm flipH="1">
            <a:off x="4316413" y="4813300"/>
            <a:ext cx="739775" cy="2936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0232" name="Oval 24">
            <a:extLst>
              <a:ext uri="{FF2B5EF4-FFF2-40B4-BE49-F238E27FC236}">
                <a16:creationId xmlns:a16="http://schemas.microsoft.com/office/drawing/2014/main" id="{FD39F4F0-ACB2-23A0-2187-3A3C2928B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225" y="51196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350233" name="AutoShape 25">
            <a:extLst>
              <a:ext uri="{FF2B5EF4-FFF2-40B4-BE49-F238E27FC236}">
                <a16:creationId xmlns:a16="http://schemas.microsoft.com/office/drawing/2014/main" id="{96506654-BD3D-1251-ADB4-5E31AEE7400F}"/>
              </a:ext>
            </a:extLst>
          </p:cNvPr>
          <p:cNvCxnSpPr>
            <a:cxnSpLocks noChangeShapeType="1"/>
            <a:stCxn id="350218" idx="4"/>
            <a:endCxn id="350232" idx="0"/>
          </p:cNvCxnSpPr>
          <p:nvPr/>
        </p:nvCxnSpPr>
        <p:spPr bwMode="auto">
          <a:xfrm>
            <a:off x="5056188" y="4813300"/>
            <a:ext cx="555625" cy="2936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0234" name="AutoShape 26">
            <a:extLst>
              <a:ext uri="{FF2B5EF4-FFF2-40B4-BE49-F238E27FC236}">
                <a16:creationId xmlns:a16="http://schemas.microsoft.com/office/drawing/2014/main" id="{7FDB5EB0-D529-481A-F9F1-2D6CB6122CDF}"/>
              </a:ext>
            </a:extLst>
          </p:cNvPr>
          <p:cNvCxnSpPr>
            <a:cxnSpLocks noChangeShapeType="1"/>
            <a:stCxn id="350232" idx="4"/>
            <a:endCxn id="350235" idx="0"/>
          </p:cNvCxnSpPr>
          <p:nvPr/>
        </p:nvCxnSpPr>
        <p:spPr bwMode="auto">
          <a:xfrm flipH="1">
            <a:off x="5589588" y="5638800"/>
            <a:ext cx="22225" cy="444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0235" name="Oval 27">
            <a:extLst>
              <a:ext uri="{FF2B5EF4-FFF2-40B4-BE49-F238E27FC236}">
                <a16:creationId xmlns:a16="http://schemas.microsoft.com/office/drawing/2014/main" id="{B79E5AFC-E382-D22D-FB55-557E275CA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0960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350236" name="Oval 28">
            <a:extLst>
              <a:ext uri="{FF2B5EF4-FFF2-40B4-BE49-F238E27FC236}">
                <a16:creationId xmlns:a16="http://schemas.microsoft.com/office/drawing/2014/main" id="{A67FBBA5-EDD0-77F5-8134-4E33F0C5E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425" y="51196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</a:p>
        </p:txBody>
      </p:sp>
      <p:cxnSp>
        <p:nvCxnSpPr>
          <p:cNvPr id="350237" name="AutoShape 29">
            <a:extLst>
              <a:ext uri="{FF2B5EF4-FFF2-40B4-BE49-F238E27FC236}">
                <a16:creationId xmlns:a16="http://schemas.microsoft.com/office/drawing/2014/main" id="{FB264945-4507-21A4-5970-73E60E128367}"/>
              </a:ext>
            </a:extLst>
          </p:cNvPr>
          <p:cNvCxnSpPr>
            <a:cxnSpLocks noChangeShapeType="1"/>
            <a:stCxn id="350218" idx="4"/>
            <a:endCxn id="350236" idx="0"/>
          </p:cNvCxnSpPr>
          <p:nvPr/>
        </p:nvCxnSpPr>
        <p:spPr bwMode="auto">
          <a:xfrm flipH="1">
            <a:off x="4926013" y="4813300"/>
            <a:ext cx="130175" cy="2936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0238" name="Oval 30">
            <a:extLst>
              <a:ext uri="{FF2B5EF4-FFF2-40B4-BE49-F238E27FC236}">
                <a16:creationId xmlns:a16="http://schemas.microsoft.com/office/drawing/2014/main" id="{38670BB8-85AB-F3EF-C248-499ED5742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025" y="51196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)</a:t>
            </a:r>
          </a:p>
        </p:txBody>
      </p:sp>
      <p:cxnSp>
        <p:nvCxnSpPr>
          <p:cNvPr id="350239" name="AutoShape 31">
            <a:extLst>
              <a:ext uri="{FF2B5EF4-FFF2-40B4-BE49-F238E27FC236}">
                <a16:creationId xmlns:a16="http://schemas.microsoft.com/office/drawing/2014/main" id="{DC89E266-BE61-73F3-A963-A80C5BEE45A8}"/>
              </a:ext>
            </a:extLst>
          </p:cNvPr>
          <p:cNvCxnSpPr>
            <a:cxnSpLocks noChangeShapeType="1"/>
            <a:stCxn id="350218" idx="4"/>
            <a:endCxn id="350238" idx="0"/>
          </p:cNvCxnSpPr>
          <p:nvPr/>
        </p:nvCxnSpPr>
        <p:spPr bwMode="auto">
          <a:xfrm>
            <a:off x="5056188" y="4813300"/>
            <a:ext cx="1241425" cy="2936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0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0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50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0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5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5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5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5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5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5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5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5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5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5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5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5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5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5" grpId="0" animBg="1"/>
      <p:bldP spid="350216" grpId="0" animBg="1"/>
      <p:bldP spid="350217" grpId="0" animBg="1"/>
      <p:bldP spid="350218" grpId="0" animBg="1"/>
      <p:bldP spid="350222" grpId="0" animBg="1"/>
      <p:bldP spid="350224" grpId="0" animBg="1"/>
      <p:bldP spid="350226" grpId="0" animBg="1"/>
      <p:bldP spid="350228" grpId="0" animBg="1"/>
      <p:bldP spid="350230" grpId="0" animBg="1"/>
      <p:bldP spid="350232" grpId="0" animBg="1"/>
      <p:bldP spid="350235" grpId="0" animBg="1"/>
      <p:bldP spid="350236" grpId="0" animBg="1"/>
      <p:bldP spid="3502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4DC9272-38A2-B7C2-BB92-2F228EAF6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Ambiguous Grammars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88BA659-63F8-E3FD-3F1B-43341C98A8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grammar is </a:t>
            </a:r>
            <a:r>
              <a:rPr lang="en-US" altLang="zh-CN">
                <a:solidFill>
                  <a:srgbClr val="0432FF"/>
                </a:solidFill>
              </a:rPr>
              <a:t>ambiguous</a:t>
            </a:r>
            <a:r>
              <a:rPr lang="en-US" altLang="zh-CN"/>
              <a:t> if the same sequence of tokens can give rise to two or more different parse trees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467B82F-E1D8-35C0-F45B-AD88AFC5D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44B91BE-B117-2786-97EA-9F6478E3DB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008312" cy="1411287"/>
          </a:xfrm>
          <a:solidFill>
            <a:srgbClr val="CCFF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num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id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E + E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E * E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52FEBFD0-8AE3-5DA0-A929-1DC7F37B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943600"/>
            <a:ext cx="167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3+4*5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3C9361C7-B70A-B1F1-FE35-B674284C8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derive me</a:t>
            </a:r>
          </a:p>
        </p:txBody>
      </p:sp>
      <p:sp>
        <p:nvSpPr>
          <p:cNvPr id="20486" name="Line 6">
            <a:extLst>
              <a:ext uri="{FF2B5EF4-FFF2-40B4-BE49-F238E27FC236}">
                <a16:creationId xmlns:a16="http://schemas.microsoft.com/office/drawing/2014/main" id="{17D5C18D-391F-A633-3F3D-436589F2D9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9559" name="Rectangle 7">
            <a:extLst>
              <a:ext uri="{FF2B5EF4-FFF2-40B4-BE49-F238E27FC236}">
                <a16:creationId xmlns:a16="http://schemas.microsoft.com/office/drawing/2014/main" id="{B65852D0-A3CD-B7B5-91E4-0CD59EE25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505200"/>
            <a:ext cx="6629400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E +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E *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+ 4 *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+ 4 * 5</a:t>
            </a:r>
          </a:p>
        </p:txBody>
      </p:sp>
      <p:sp>
        <p:nvSpPr>
          <p:cNvPr id="279560" name="Rectangle 8">
            <a:extLst>
              <a:ext uri="{FF2B5EF4-FFF2-40B4-BE49-F238E27FC236}">
                <a16:creationId xmlns:a16="http://schemas.microsoft.com/office/drawing/2014/main" id="{A5C0F50B-A9E5-1A60-B06D-E59502EFA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065713"/>
            <a:ext cx="6629400" cy="163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E *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E + E *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E *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+ 4 *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+ 4 *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9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9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9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9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95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9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9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9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9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95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EEB7F41-662C-325C-CD58-1408373B99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0A64746-C257-7C06-8CE8-842EC55032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2932112" cy="1411287"/>
          </a:xfrm>
          <a:solidFill>
            <a:srgbClr val="CCFF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num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id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E + E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E * E</a:t>
            </a:r>
          </a:p>
        </p:txBody>
      </p:sp>
      <p:sp>
        <p:nvSpPr>
          <p:cNvPr id="21508" name="Rectangle 7">
            <a:extLst>
              <a:ext uri="{FF2B5EF4-FFF2-40B4-BE49-F238E27FC236}">
                <a16:creationId xmlns:a16="http://schemas.microsoft.com/office/drawing/2014/main" id="{7F487592-D157-2CE6-2000-96444E87E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505200"/>
            <a:ext cx="6629400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E +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E *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+ 4 *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+ 4 * 5</a:t>
            </a:r>
          </a:p>
        </p:txBody>
      </p:sp>
      <p:sp>
        <p:nvSpPr>
          <p:cNvPr id="21509" name="Rectangle 8">
            <a:extLst>
              <a:ext uri="{FF2B5EF4-FFF2-40B4-BE49-F238E27FC236}">
                <a16:creationId xmlns:a16="http://schemas.microsoft.com/office/drawing/2014/main" id="{7EE6F810-30F9-5660-348A-AC58E9EA3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065713"/>
            <a:ext cx="6629400" cy="163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E *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E + E *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E *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+ 4 *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+ 4 * 5</a:t>
            </a:r>
          </a:p>
        </p:txBody>
      </p:sp>
      <p:sp>
        <p:nvSpPr>
          <p:cNvPr id="21510" name="Oval 9">
            <a:extLst>
              <a:ext uri="{FF2B5EF4-FFF2-40B4-BE49-F238E27FC236}">
                <a16:creationId xmlns:a16="http://schemas.microsoft.com/office/drawing/2014/main" id="{0B35F02B-DC10-62E6-892B-3EF21BAFE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810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21511" name="Oval 10">
            <a:extLst>
              <a:ext uri="{FF2B5EF4-FFF2-40B4-BE49-F238E27FC236}">
                <a16:creationId xmlns:a16="http://schemas.microsoft.com/office/drawing/2014/main" id="{2552CE51-003F-9696-15E6-FA2977A0C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2192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21512" name="Oval 11">
            <a:extLst>
              <a:ext uri="{FF2B5EF4-FFF2-40B4-BE49-F238E27FC236}">
                <a16:creationId xmlns:a16="http://schemas.microsoft.com/office/drawing/2014/main" id="{6E069BA0-A2D8-C071-C3F7-74A891A95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2192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+</a:t>
            </a:r>
          </a:p>
        </p:txBody>
      </p:sp>
      <p:sp>
        <p:nvSpPr>
          <p:cNvPr id="21513" name="Oval 12">
            <a:extLst>
              <a:ext uri="{FF2B5EF4-FFF2-40B4-BE49-F238E27FC236}">
                <a16:creationId xmlns:a16="http://schemas.microsoft.com/office/drawing/2014/main" id="{D20FC1B1-AFB8-A923-98CF-8BD103F79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2192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21514" name="AutoShape 14">
            <a:extLst>
              <a:ext uri="{FF2B5EF4-FFF2-40B4-BE49-F238E27FC236}">
                <a16:creationId xmlns:a16="http://schemas.microsoft.com/office/drawing/2014/main" id="{66C51A55-1606-E45B-54A8-795BE1E7A05B}"/>
              </a:ext>
            </a:extLst>
          </p:cNvPr>
          <p:cNvCxnSpPr>
            <a:cxnSpLocks noChangeShapeType="1"/>
            <a:stCxn id="21510" idx="4"/>
            <a:endCxn id="21511" idx="7"/>
          </p:cNvCxnSpPr>
          <p:nvPr/>
        </p:nvCxnSpPr>
        <p:spPr bwMode="auto">
          <a:xfrm flipH="1">
            <a:off x="5313363" y="900113"/>
            <a:ext cx="11144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5" name="AutoShape 15">
            <a:extLst>
              <a:ext uri="{FF2B5EF4-FFF2-40B4-BE49-F238E27FC236}">
                <a16:creationId xmlns:a16="http://schemas.microsoft.com/office/drawing/2014/main" id="{BADB0462-1DB5-8C23-3419-37B533A65846}"/>
              </a:ext>
            </a:extLst>
          </p:cNvPr>
          <p:cNvCxnSpPr>
            <a:cxnSpLocks noChangeShapeType="1"/>
            <a:stCxn id="21510" idx="4"/>
            <a:endCxn id="21512" idx="0"/>
          </p:cNvCxnSpPr>
          <p:nvPr/>
        </p:nvCxnSpPr>
        <p:spPr bwMode="auto">
          <a:xfrm>
            <a:off x="6427788" y="900113"/>
            <a:ext cx="0" cy="3063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6" name="AutoShape 16">
            <a:extLst>
              <a:ext uri="{FF2B5EF4-FFF2-40B4-BE49-F238E27FC236}">
                <a16:creationId xmlns:a16="http://schemas.microsoft.com/office/drawing/2014/main" id="{E5052BE7-4AF7-6E39-C261-4DBAF547FD70}"/>
              </a:ext>
            </a:extLst>
          </p:cNvPr>
          <p:cNvCxnSpPr>
            <a:cxnSpLocks noChangeShapeType="1"/>
            <a:stCxn id="21510" idx="4"/>
            <a:endCxn id="21513" idx="1"/>
          </p:cNvCxnSpPr>
          <p:nvPr/>
        </p:nvCxnSpPr>
        <p:spPr bwMode="auto">
          <a:xfrm>
            <a:off x="6427788" y="900113"/>
            <a:ext cx="9620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7" name="Oval 22">
            <a:extLst>
              <a:ext uri="{FF2B5EF4-FFF2-40B4-BE49-F238E27FC236}">
                <a16:creationId xmlns:a16="http://schemas.microsoft.com/office/drawing/2014/main" id="{A6A6FEDF-6D73-DD42-2894-2D1B6A207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9812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3</a:t>
            </a:r>
          </a:p>
        </p:txBody>
      </p:sp>
      <p:cxnSp>
        <p:nvCxnSpPr>
          <p:cNvPr id="21518" name="AutoShape 23">
            <a:extLst>
              <a:ext uri="{FF2B5EF4-FFF2-40B4-BE49-F238E27FC236}">
                <a16:creationId xmlns:a16="http://schemas.microsoft.com/office/drawing/2014/main" id="{FC7D047D-F73D-4416-B0F3-5EE9729C8BAC}"/>
              </a:ext>
            </a:extLst>
          </p:cNvPr>
          <p:cNvCxnSpPr>
            <a:cxnSpLocks noChangeShapeType="1"/>
            <a:stCxn id="21511" idx="4"/>
            <a:endCxn id="21517" idx="0"/>
          </p:cNvCxnSpPr>
          <p:nvPr/>
        </p:nvCxnSpPr>
        <p:spPr bwMode="auto">
          <a:xfrm>
            <a:off x="5132388" y="1738313"/>
            <a:ext cx="0" cy="230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9" name="Oval 26">
            <a:extLst>
              <a:ext uri="{FF2B5EF4-FFF2-40B4-BE49-F238E27FC236}">
                <a16:creationId xmlns:a16="http://schemas.microsoft.com/office/drawing/2014/main" id="{9472BD82-90D6-F32F-5AD5-9E5657FB8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6825" y="19954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21520" name="AutoShape 27">
            <a:extLst>
              <a:ext uri="{FF2B5EF4-FFF2-40B4-BE49-F238E27FC236}">
                <a16:creationId xmlns:a16="http://schemas.microsoft.com/office/drawing/2014/main" id="{6EEB1B31-BB82-71C4-B6C0-55543F426D3C}"/>
              </a:ext>
            </a:extLst>
          </p:cNvPr>
          <p:cNvCxnSpPr>
            <a:cxnSpLocks noChangeShapeType="1"/>
            <a:stCxn id="21513" idx="4"/>
            <a:endCxn id="21519" idx="0"/>
          </p:cNvCxnSpPr>
          <p:nvPr/>
        </p:nvCxnSpPr>
        <p:spPr bwMode="auto">
          <a:xfrm flipH="1">
            <a:off x="6602413" y="1738313"/>
            <a:ext cx="968375" cy="244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1" name="Oval 28">
            <a:extLst>
              <a:ext uri="{FF2B5EF4-FFF2-40B4-BE49-F238E27FC236}">
                <a16:creationId xmlns:a16="http://schemas.microsoft.com/office/drawing/2014/main" id="{2FF5902E-B586-B65D-844A-5857D639C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19954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*</a:t>
            </a:r>
          </a:p>
        </p:txBody>
      </p:sp>
      <p:cxnSp>
        <p:nvCxnSpPr>
          <p:cNvPr id="21522" name="AutoShape 29">
            <a:extLst>
              <a:ext uri="{FF2B5EF4-FFF2-40B4-BE49-F238E27FC236}">
                <a16:creationId xmlns:a16="http://schemas.microsoft.com/office/drawing/2014/main" id="{3575B932-04E7-0264-9A1E-87D140BD722A}"/>
              </a:ext>
            </a:extLst>
          </p:cNvPr>
          <p:cNvCxnSpPr>
            <a:cxnSpLocks noChangeShapeType="1"/>
            <a:stCxn id="21513" idx="4"/>
            <a:endCxn id="21521" idx="0"/>
          </p:cNvCxnSpPr>
          <p:nvPr/>
        </p:nvCxnSpPr>
        <p:spPr bwMode="auto">
          <a:xfrm>
            <a:off x="7570788" y="1738313"/>
            <a:ext cx="22225" cy="244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3" name="Oval 30">
            <a:extLst>
              <a:ext uri="{FF2B5EF4-FFF2-40B4-BE49-F238E27FC236}">
                <a16:creationId xmlns:a16="http://schemas.microsoft.com/office/drawing/2014/main" id="{512E379E-E2E3-7DD2-EB01-10462E01D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825" y="19954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21524" name="AutoShape 31">
            <a:extLst>
              <a:ext uri="{FF2B5EF4-FFF2-40B4-BE49-F238E27FC236}">
                <a16:creationId xmlns:a16="http://schemas.microsoft.com/office/drawing/2014/main" id="{119FF350-2F88-3AF0-472E-8EDE7665F042}"/>
              </a:ext>
            </a:extLst>
          </p:cNvPr>
          <p:cNvCxnSpPr>
            <a:cxnSpLocks noChangeShapeType="1"/>
            <a:stCxn id="21513" idx="4"/>
            <a:endCxn id="21523" idx="0"/>
          </p:cNvCxnSpPr>
          <p:nvPr/>
        </p:nvCxnSpPr>
        <p:spPr bwMode="auto">
          <a:xfrm>
            <a:off x="7570788" y="1738313"/>
            <a:ext cx="936625" cy="244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5" name="Oval 32">
            <a:extLst>
              <a:ext uri="{FF2B5EF4-FFF2-40B4-BE49-F238E27FC236}">
                <a16:creationId xmlns:a16="http://schemas.microsoft.com/office/drawing/2014/main" id="{E5A794BF-62F2-42E6-1C4D-4B80A813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825" y="29860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5</a:t>
            </a:r>
          </a:p>
        </p:txBody>
      </p:sp>
      <p:cxnSp>
        <p:nvCxnSpPr>
          <p:cNvPr id="21526" name="AutoShape 33">
            <a:extLst>
              <a:ext uri="{FF2B5EF4-FFF2-40B4-BE49-F238E27FC236}">
                <a16:creationId xmlns:a16="http://schemas.microsoft.com/office/drawing/2014/main" id="{C2D7CB69-00A4-1692-DA98-4564C2E2E184}"/>
              </a:ext>
            </a:extLst>
          </p:cNvPr>
          <p:cNvCxnSpPr>
            <a:cxnSpLocks noChangeShapeType="1"/>
            <a:stCxn id="21523" idx="4"/>
            <a:endCxn id="21525" idx="0"/>
          </p:cNvCxnSpPr>
          <p:nvPr/>
        </p:nvCxnSpPr>
        <p:spPr bwMode="auto">
          <a:xfrm>
            <a:off x="8507413" y="2514600"/>
            <a:ext cx="0" cy="458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7" name="AutoShape 34">
            <a:extLst>
              <a:ext uri="{FF2B5EF4-FFF2-40B4-BE49-F238E27FC236}">
                <a16:creationId xmlns:a16="http://schemas.microsoft.com/office/drawing/2014/main" id="{9641762A-E084-253F-A2C7-7DD20A73E3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29400" y="2514600"/>
            <a:ext cx="0" cy="458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8" name="Oval 36">
            <a:extLst>
              <a:ext uri="{FF2B5EF4-FFF2-40B4-BE49-F238E27FC236}">
                <a16:creationId xmlns:a16="http://schemas.microsoft.com/office/drawing/2014/main" id="{DBC7BB7F-7853-6998-FF6B-2D586BA9B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9718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281638" name="Oval 38">
            <a:extLst>
              <a:ext uri="{FF2B5EF4-FFF2-40B4-BE49-F238E27FC236}">
                <a16:creationId xmlns:a16="http://schemas.microsoft.com/office/drawing/2014/main" id="{35916298-B3F3-A031-8C39-A9DDCDC59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668713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281639" name="Oval 39">
            <a:extLst>
              <a:ext uri="{FF2B5EF4-FFF2-40B4-BE49-F238E27FC236}">
                <a16:creationId xmlns:a16="http://schemas.microsoft.com/office/drawing/2014/main" id="{A924D897-3A07-D17A-EB2F-9167F6D02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506913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281640" name="Oval 40">
            <a:extLst>
              <a:ext uri="{FF2B5EF4-FFF2-40B4-BE49-F238E27FC236}">
                <a16:creationId xmlns:a16="http://schemas.microsoft.com/office/drawing/2014/main" id="{1D3E519E-288E-3FF5-CDE7-B6B2F82DD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506913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*</a:t>
            </a:r>
          </a:p>
        </p:txBody>
      </p:sp>
      <p:sp>
        <p:nvSpPr>
          <p:cNvPr id="281641" name="Oval 41">
            <a:extLst>
              <a:ext uri="{FF2B5EF4-FFF2-40B4-BE49-F238E27FC236}">
                <a16:creationId xmlns:a16="http://schemas.microsoft.com/office/drawing/2014/main" id="{C38C1B57-A5C0-B2BB-B7B4-7685D2C3A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506913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281642" name="AutoShape 42">
            <a:extLst>
              <a:ext uri="{FF2B5EF4-FFF2-40B4-BE49-F238E27FC236}">
                <a16:creationId xmlns:a16="http://schemas.microsoft.com/office/drawing/2014/main" id="{FFB7429C-796D-246B-0C05-6838FE7EF881}"/>
              </a:ext>
            </a:extLst>
          </p:cNvPr>
          <p:cNvCxnSpPr>
            <a:cxnSpLocks noChangeShapeType="1"/>
            <a:stCxn id="281638" idx="4"/>
            <a:endCxn id="281639" idx="7"/>
          </p:cNvCxnSpPr>
          <p:nvPr/>
        </p:nvCxnSpPr>
        <p:spPr bwMode="auto">
          <a:xfrm flipH="1">
            <a:off x="6151563" y="4187825"/>
            <a:ext cx="11144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1643" name="AutoShape 43">
            <a:extLst>
              <a:ext uri="{FF2B5EF4-FFF2-40B4-BE49-F238E27FC236}">
                <a16:creationId xmlns:a16="http://schemas.microsoft.com/office/drawing/2014/main" id="{641D3D45-20FA-B9FA-46D3-70E41E9C72C7}"/>
              </a:ext>
            </a:extLst>
          </p:cNvPr>
          <p:cNvCxnSpPr>
            <a:cxnSpLocks noChangeShapeType="1"/>
            <a:stCxn id="281638" idx="4"/>
            <a:endCxn id="281640" idx="0"/>
          </p:cNvCxnSpPr>
          <p:nvPr/>
        </p:nvCxnSpPr>
        <p:spPr bwMode="auto">
          <a:xfrm>
            <a:off x="7265988" y="4187825"/>
            <a:ext cx="0" cy="3063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1644" name="AutoShape 44">
            <a:extLst>
              <a:ext uri="{FF2B5EF4-FFF2-40B4-BE49-F238E27FC236}">
                <a16:creationId xmlns:a16="http://schemas.microsoft.com/office/drawing/2014/main" id="{BD885A92-4692-F586-DB16-6F3BBC2A8B5C}"/>
              </a:ext>
            </a:extLst>
          </p:cNvPr>
          <p:cNvCxnSpPr>
            <a:cxnSpLocks noChangeShapeType="1"/>
            <a:stCxn id="281638" idx="4"/>
            <a:endCxn id="281641" idx="1"/>
          </p:cNvCxnSpPr>
          <p:nvPr/>
        </p:nvCxnSpPr>
        <p:spPr bwMode="auto">
          <a:xfrm>
            <a:off x="7265988" y="4187825"/>
            <a:ext cx="9620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1649" name="Oval 49">
            <a:extLst>
              <a:ext uri="{FF2B5EF4-FFF2-40B4-BE49-F238E27FC236}">
                <a16:creationId xmlns:a16="http://schemas.microsoft.com/office/drawing/2014/main" id="{096F3808-BF3B-9A5D-C5A8-52A374B9F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25" y="52832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5</a:t>
            </a:r>
          </a:p>
        </p:txBody>
      </p:sp>
      <p:cxnSp>
        <p:nvCxnSpPr>
          <p:cNvPr id="281650" name="AutoShape 50">
            <a:extLst>
              <a:ext uri="{FF2B5EF4-FFF2-40B4-BE49-F238E27FC236}">
                <a16:creationId xmlns:a16="http://schemas.microsoft.com/office/drawing/2014/main" id="{43D9F534-9105-A3AF-9FED-072B96E9D430}"/>
              </a:ext>
            </a:extLst>
          </p:cNvPr>
          <p:cNvCxnSpPr>
            <a:cxnSpLocks noChangeShapeType="1"/>
            <a:stCxn id="281641" idx="4"/>
            <a:endCxn id="281649" idx="0"/>
          </p:cNvCxnSpPr>
          <p:nvPr/>
        </p:nvCxnSpPr>
        <p:spPr bwMode="auto">
          <a:xfrm>
            <a:off x="8408988" y="5026025"/>
            <a:ext cx="22225" cy="244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1657" name="Oval 57">
            <a:extLst>
              <a:ext uri="{FF2B5EF4-FFF2-40B4-BE49-F238E27FC236}">
                <a16:creationId xmlns:a16="http://schemas.microsoft.com/office/drawing/2014/main" id="{5A5A694D-F9E3-BC73-EFFC-54D3528EE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5" y="52847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281658" name="AutoShape 58">
            <a:extLst>
              <a:ext uri="{FF2B5EF4-FFF2-40B4-BE49-F238E27FC236}">
                <a16:creationId xmlns:a16="http://schemas.microsoft.com/office/drawing/2014/main" id="{8B3104EC-FF43-6453-EC68-A22A88717C06}"/>
              </a:ext>
            </a:extLst>
          </p:cNvPr>
          <p:cNvCxnSpPr>
            <a:cxnSpLocks noChangeShapeType="1"/>
            <a:endCxn id="281657" idx="0"/>
          </p:cNvCxnSpPr>
          <p:nvPr/>
        </p:nvCxnSpPr>
        <p:spPr bwMode="auto">
          <a:xfrm flipH="1">
            <a:off x="5002213" y="5027613"/>
            <a:ext cx="968375" cy="244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1659" name="Oval 59">
            <a:extLst>
              <a:ext uri="{FF2B5EF4-FFF2-40B4-BE49-F238E27FC236}">
                <a16:creationId xmlns:a16="http://schemas.microsoft.com/office/drawing/2014/main" id="{03CBE2F9-DE8E-E5CB-F288-A80731937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5" y="52847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+</a:t>
            </a:r>
          </a:p>
        </p:txBody>
      </p:sp>
      <p:cxnSp>
        <p:nvCxnSpPr>
          <p:cNvPr id="281660" name="AutoShape 60">
            <a:extLst>
              <a:ext uri="{FF2B5EF4-FFF2-40B4-BE49-F238E27FC236}">
                <a16:creationId xmlns:a16="http://schemas.microsoft.com/office/drawing/2014/main" id="{C71B2441-FAC1-1154-A9D3-45CC7D5D3C6F}"/>
              </a:ext>
            </a:extLst>
          </p:cNvPr>
          <p:cNvCxnSpPr>
            <a:cxnSpLocks noChangeShapeType="1"/>
            <a:endCxn id="281659" idx="0"/>
          </p:cNvCxnSpPr>
          <p:nvPr/>
        </p:nvCxnSpPr>
        <p:spPr bwMode="auto">
          <a:xfrm>
            <a:off x="5970588" y="5027613"/>
            <a:ext cx="22225" cy="244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1661" name="Oval 61">
            <a:extLst>
              <a:ext uri="{FF2B5EF4-FFF2-40B4-BE49-F238E27FC236}">
                <a16:creationId xmlns:a16="http://schemas.microsoft.com/office/drawing/2014/main" id="{FA90044F-4292-CB79-4595-F592A9A27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625" y="52847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281662" name="AutoShape 62">
            <a:extLst>
              <a:ext uri="{FF2B5EF4-FFF2-40B4-BE49-F238E27FC236}">
                <a16:creationId xmlns:a16="http://schemas.microsoft.com/office/drawing/2014/main" id="{5127D5AA-A41D-52F0-64EA-926F61841E05}"/>
              </a:ext>
            </a:extLst>
          </p:cNvPr>
          <p:cNvCxnSpPr>
            <a:cxnSpLocks noChangeShapeType="1"/>
            <a:endCxn id="281661" idx="0"/>
          </p:cNvCxnSpPr>
          <p:nvPr/>
        </p:nvCxnSpPr>
        <p:spPr bwMode="auto">
          <a:xfrm>
            <a:off x="5970588" y="5027613"/>
            <a:ext cx="936625" cy="244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1663" name="Oval 63">
            <a:extLst>
              <a:ext uri="{FF2B5EF4-FFF2-40B4-BE49-F238E27FC236}">
                <a16:creationId xmlns:a16="http://schemas.microsoft.com/office/drawing/2014/main" id="{B92BB266-E026-A0D9-1393-3CEF502E4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625" y="62753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4</a:t>
            </a:r>
          </a:p>
        </p:txBody>
      </p:sp>
      <p:cxnSp>
        <p:nvCxnSpPr>
          <p:cNvPr id="281664" name="AutoShape 64">
            <a:extLst>
              <a:ext uri="{FF2B5EF4-FFF2-40B4-BE49-F238E27FC236}">
                <a16:creationId xmlns:a16="http://schemas.microsoft.com/office/drawing/2014/main" id="{695AA82F-4DD3-5750-60F3-FB95FC1CC683}"/>
              </a:ext>
            </a:extLst>
          </p:cNvPr>
          <p:cNvCxnSpPr>
            <a:cxnSpLocks noChangeShapeType="1"/>
            <a:stCxn id="281661" idx="4"/>
            <a:endCxn id="281663" idx="0"/>
          </p:cNvCxnSpPr>
          <p:nvPr/>
        </p:nvCxnSpPr>
        <p:spPr bwMode="auto">
          <a:xfrm>
            <a:off x="6907213" y="5803900"/>
            <a:ext cx="0" cy="458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1665" name="AutoShape 65">
            <a:extLst>
              <a:ext uri="{FF2B5EF4-FFF2-40B4-BE49-F238E27FC236}">
                <a16:creationId xmlns:a16="http://schemas.microsoft.com/office/drawing/2014/main" id="{4E100776-6D2F-8597-D3F3-E985E8C208E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29200" y="5803900"/>
            <a:ext cx="0" cy="458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1666" name="Oval 66">
            <a:extLst>
              <a:ext uri="{FF2B5EF4-FFF2-40B4-BE49-F238E27FC236}">
                <a16:creationId xmlns:a16="http://schemas.microsoft.com/office/drawing/2014/main" id="{E9674C82-C755-CE19-7240-F70E13FD9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2611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8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8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8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81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38" grpId="0" animBg="1"/>
      <p:bldP spid="281639" grpId="0" animBg="1"/>
      <p:bldP spid="281640" grpId="0" animBg="1"/>
      <p:bldP spid="281641" grpId="0" animBg="1"/>
      <p:bldP spid="281649" grpId="0" animBg="1"/>
      <p:bldP spid="281657" grpId="0" animBg="1"/>
      <p:bldP spid="281659" grpId="0" animBg="1"/>
      <p:bldP spid="281661" grpId="0" animBg="1"/>
      <p:bldP spid="281663" grpId="0" animBg="1"/>
      <p:bldP spid="28166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F77B7E7-5B9A-8D95-3796-CEB9C61FE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Front End</a:t>
            </a: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B4C5A4F0-C93E-15AC-1613-64B770F75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" name="AutoShape 5">
            <a:extLst>
              <a:ext uri="{FF2B5EF4-FFF2-40B4-BE49-F238E27FC236}">
                <a16:creationId xmlns:a16="http://schemas.microsoft.com/office/drawing/2014/main" id="{C17483CC-3167-C27F-EF7B-9C21D1E53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09800"/>
            <a:ext cx="12192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source code</a:t>
            </a:r>
          </a:p>
        </p:txBody>
      </p:sp>
      <p:sp>
        <p:nvSpPr>
          <p:cNvPr id="4101" name="AutoShape 6">
            <a:extLst>
              <a:ext uri="{FF2B5EF4-FFF2-40B4-BE49-F238E27FC236}">
                <a16:creationId xmlns:a16="http://schemas.microsoft.com/office/drawing/2014/main" id="{7D5257A2-116A-43E5-218C-BE3862D4F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657600"/>
            <a:ext cx="1524000" cy="12192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abstract syntax tree</a:t>
            </a:r>
          </a:p>
        </p:txBody>
      </p:sp>
      <p:sp>
        <p:nvSpPr>
          <p:cNvPr id="4102" name="AutoShape 7">
            <a:extLst>
              <a:ext uri="{FF2B5EF4-FFF2-40B4-BE49-F238E27FC236}">
                <a16:creationId xmlns:a16="http://schemas.microsoft.com/office/drawing/2014/main" id="{1C222B86-0790-9464-9108-43300DEB8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133600"/>
            <a:ext cx="15240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lexical analyzer</a:t>
            </a:r>
          </a:p>
        </p:txBody>
      </p:sp>
      <p:cxnSp>
        <p:nvCxnSpPr>
          <p:cNvPr id="4103" name="AutoShape 8">
            <a:extLst>
              <a:ext uri="{FF2B5EF4-FFF2-40B4-BE49-F238E27FC236}">
                <a16:creationId xmlns:a16="http://schemas.microsoft.com/office/drawing/2014/main" id="{C614F98B-0A7E-7DDA-D21D-66BB2B93A871}"/>
              </a:ext>
            </a:extLst>
          </p:cNvPr>
          <p:cNvCxnSpPr>
            <a:cxnSpLocks noChangeShapeType="1"/>
            <a:stCxn id="4100" idx="3"/>
            <a:endCxn id="4102" idx="1"/>
          </p:cNvCxnSpPr>
          <p:nvPr/>
        </p:nvCxnSpPr>
        <p:spPr bwMode="auto">
          <a:xfrm>
            <a:off x="1676400" y="2663825"/>
            <a:ext cx="11430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AutoShape 9">
            <a:extLst>
              <a:ext uri="{FF2B5EF4-FFF2-40B4-BE49-F238E27FC236}">
                <a16:creationId xmlns:a16="http://schemas.microsoft.com/office/drawing/2014/main" id="{064CFF99-8EF5-2654-B35D-6794F6B3D80B}"/>
              </a:ext>
            </a:extLst>
          </p:cNvPr>
          <p:cNvCxnSpPr>
            <a:cxnSpLocks noChangeShapeType="1"/>
            <a:stCxn id="4105" idx="3"/>
            <a:endCxn id="4101" idx="1"/>
          </p:cNvCxnSpPr>
          <p:nvPr/>
        </p:nvCxnSpPr>
        <p:spPr bwMode="auto">
          <a:xfrm>
            <a:off x="4191000" y="4267200"/>
            <a:ext cx="457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5" name="AutoShape 10">
            <a:extLst>
              <a:ext uri="{FF2B5EF4-FFF2-40B4-BE49-F238E27FC236}">
                <a16:creationId xmlns:a16="http://schemas.microsoft.com/office/drawing/2014/main" id="{EB3BD7D0-79CD-56FC-81AA-ECC801D6E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733800"/>
            <a:ext cx="1219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parser</a:t>
            </a:r>
          </a:p>
        </p:txBody>
      </p:sp>
      <p:sp>
        <p:nvSpPr>
          <p:cNvPr id="4106" name="AutoShape 11">
            <a:extLst>
              <a:ext uri="{FF2B5EF4-FFF2-40B4-BE49-F238E27FC236}">
                <a16:creationId xmlns:a16="http://schemas.microsoft.com/office/drawing/2014/main" id="{FC17527B-ECFA-2555-3985-17D021E17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tokens</a:t>
            </a:r>
          </a:p>
        </p:txBody>
      </p:sp>
      <p:cxnSp>
        <p:nvCxnSpPr>
          <p:cNvPr id="4107" name="AutoShape 12">
            <a:extLst>
              <a:ext uri="{FF2B5EF4-FFF2-40B4-BE49-F238E27FC236}">
                <a16:creationId xmlns:a16="http://schemas.microsoft.com/office/drawing/2014/main" id="{81DB71A7-3797-B981-D2CF-953B119C77A7}"/>
              </a:ext>
            </a:extLst>
          </p:cNvPr>
          <p:cNvCxnSpPr>
            <a:cxnSpLocks noChangeShapeType="1"/>
            <a:stCxn id="4102" idx="3"/>
            <a:endCxn id="4106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8" name="AutoShape 13">
            <a:extLst>
              <a:ext uri="{FF2B5EF4-FFF2-40B4-BE49-F238E27FC236}">
                <a16:creationId xmlns:a16="http://schemas.microsoft.com/office/drawing/2014/main" id="{0D1F0E08-A3DB-1BEB-C686-D538F470F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1430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</a:t>
            </a:r>
          </a:p>
        </p:txBody>
      </p:sp>
      <p:cxnSp>
        <p:nvCxnSpPr>
          <p:cNvPr id="4109" name="AutoShape 14">
            <a:extLst>
              <a:ext uri="{FF2B5EF4-FFF2-40B4-BE49-F238E27FC236}">
                <a16:creationId xmlns:a16="http://schemas.microsoft.com/office/drawing/2014/main" id="{EB1E2B6C-5BD7-288C-31FD-9AAE15E1AF56}"/>
              </a:ext>
            </a:extLst>
          </p:cNvPr>
          <p:cNvCxnSpPr>
            <a:cxnSpLocks noChangeShapeType="1"/>
            <a:stCxn id="4110" idx="3"/>
            <a:endCxn id="4108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0" name="AutoShape 15">
            <a:extLst>
              <a:ext uri="{FF2B5EF4-FFF2-40B4-BE49-F238E27FC236}">
                <a16:creationId xmlns:a16="http://schemas.microsoft.com/office/drawing/2014/main" id="{62E0D0D2-060B-849B-9FE5-18C7FD19C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257800"/>
            <a:ext cx="14478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semantic analyzer</a:t>
            </a:r>
          </a:p>
        </p:txBody>
      </p:sp>
      <p:cxnSp>
        <p:nvCxnSpPr>
          <p:cNvPr id="4111" name="AutoShape 16">
            <a:extLst>
              <a:ext uri="{FF2B5EF4-FFF2-40B4-BE49-F238E27FC236}">
                <a16:creationId xmlns:a16="http://schemas.microsoft.com/office/drawing/2014/main" id="{D93F1E34-87A2-9A4F-9866-5704A3F45001}"/>
              </a:ext>
            </a:extLst>
          </p:cNvPr>
          <p:cNvCxnSpPr>
            <a:cxnSpLocks noChangeShapeType="1"/>
            <a:stCxn id="4106" idx="3"/>
            <a:endCxn id="4105" idx="0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2" name="AutoShape 17">
            <a:extLst>
              <a:ext uri="{FF2B5EF4-FFF2-40B4-BE49-F238E27FC236}">
                <a16:creationId xmlns:a16="http://schemas.microsoft.com/office/drawing/2014/main" id="{D896FABB-2B58-F3C8-C098-A36D96142F91}"/>
              </a:ext>
            </a:extLst>
          </p:cNvPr>
          <p:cNvCxnSpPr>
            <a:cxnSpLocks noChangeShapeType="1"/>
            <a:stCxn id="4101" idx="3"/>
            <a:endCxn id="4110" idx="0"/>
          </p:cNvCxnSpPr>
          <p:nvPr/>
        </p:nvCxnSpPr>
        <p:spPr bwMode="auto">
          <a:xfrm flipH="1">
            <a:off x="3543300" y="4267200"/>
            <a:ext cx="2628900" cy="990600"/>
          </a:xfrm>
          <a:prstGeom prst="bentConnector4">
            <a:avLst>
              <a:gd name="adj1" fmla="val -8694"/>
              <a:gd name="adj2" fmla="val 80769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0BE2753-E594-AC49-0AD5-90A5572713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Ambiguous Grammars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E396BB5-819B-3139-0B95-84B98E394B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Problem: compilers make use of parse trees to interpret the meaning of parsed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different parse trees have different meanings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eg:  4 + 5 * 6  is not (4 + 5) * 6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languages with ambiguous grammars are DISASTROUS;  the meaning of programs isn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t well-defined!  You can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t tell what your program might do!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Solution: rewrite grammar to equivalent forms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1CD6696-1368-F304-404E-4A48E59087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Eliminating ambiguity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408BB82-0179-74A6-5D45-E560CE7987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For programming language syntax, ambiguity often arises from missing operator </a:t>
            </a:r>
            <a:r>
              <a:rPr lang="en-US" altLang="zh-CN">
                <a:solidFill>
                  <a:srgbClr val="0432FF"/>
                </a:solidFill>
              </a:rPr>
              <a:t>precedence</a:t>
            </a:r>
            <a:r>
              <a:rPr lang="en-US" altLang="zh-CN"/>
              <a:t> or </a:t>
            </a:r>
            <a:r>
              <a:rPr lang="en-US" altLang="zh-CN">
                <a:solidFill>
                  <a:srgbClr val="0432FF"/>
                </a:solidFill>
              </a:rPr>
              <a:t>associativity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* is of high precedence than +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both + and * are left-associative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Why or why not?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Rewrite grammar to take account of this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2E0087B-934D-7A30-2DDA-B05D5229C9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24579" name="Rectangle 4">
            <a:extLst>
              <a:ext uri="{FF2B5EF4-FFF2-40B4-BE49-F238E27FC236}">
                <a16:creationId xmlns:a16="http://schemas.microsoft.com/office/drawing/2014/main" id="{78A08657-8F69-A2C2-B6BB-A95360111C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008312" cy="1411287"/>
          </a:xfrm>
          <a:solidFill>
            <a:srgbClr val="CCFF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num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id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E + E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E * E</a:t>
            </a:r>
          </a:p>
        </p:txBody>
      </p:sp>
      <p:sp>
        <p:nvSpPr>
          <p:cNvPr id="287749" name="Rectangle 5">
            <a:extLst>
              <a:ext uri="{FF2B5EF4-FFF2-40B4-BE49-F238E27FC236}">
                <a16:creationId xmlns:a16="http://schemas.microsoft.com/office/drawing/2014/main" id="{A77FD86F-D769-9CFD-91BA-ABAC62BC9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057400"/>
            <a:ext cx="3505200" cy="1981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E + T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T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 -&gt; T * F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F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 -&gt; num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id</a:t>
            </a:r>
          </a:p>
        </p:txBody>
      </p:sp>
      <p:sp>
        <p:nvSpPr>
          <p:cNvPr id="287750" name="Line 6">
            <a:extLst>
              <a:ext uri="{FF2B5EF4-FFF2-40B4-BE49-F238E27FC236}">
                <a16:creationId xmlns:a16="http://schemas.microsoft.com/office/drawing/2014/main" id="{80BA089B-D5B8-5F46-C3ED-5535B679C9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590800"/>
            <a:ext cx="1295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2" name="Text Box 7">
            <a:extLst>
              <a:ext uri="{FF2B5EF4-FFF2-40B4-BE49-F238E27FC236}">
                <a16:creationId xmlns:a16="http://schemas.microsoft.com/office/drawing/2014/main" id="{FB681F20-B6B8-A385-9F9D-9B5A5B869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078288"/>
            <a:ext cx="6172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/>
              <a:t>Q: is the right grammar ambiguous? Why or why not?</a:t>
            </a:r>
          </a:p>
        </p:txBody>
      </p:sp>
      <p:sp>
        <p:nvSpPr>
          <p:cNvPr id="24583" name="Text Box 7">
            <a:extLst>
              <a:ext uri="{FF2B5EF4-FFF2-40B4-BE49-F238E27FC236}">
                <a16:creationId xmlns:a16="http://schemas.microsoft.com/office/drawing/2014/main" id="{9E448BA4-E133-356B-D478-0CE37809E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334000"/>
            <a:ext cx="6172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/>
              <a:t>The</a:t>
            </a:r>
            <a:r>
              <a:rPr lang="zh-CN" altLang="en-US" sz="3200"/>
              <a:t> </a:t>
            </a:r>
            <a:r>
              <a:rPr lang="en-US" altLang="zh-CN" sz="3200"/>
              <a:t>layered</a:t>
            </a:r>
            <a:r>
              <a:rPr lang="zh-CN" altLang="en-US" sz="3200"/>
              <a:t> </a:t>
            </a:r>
            <a:r>
              <a:rPr lang="en-US" altLang="zh-CN" sz="3200"/>
              <a:t>approach</a:t>
            </a:r>
            <a:r>
              <a:rPr lang="zh-CN" altLang="en-US" sz="3200"/>
              <a:t> </a:t>
            </a:r>
            <a:r>
              <a:rPr lang="en-US" altLang="zh-CN" sz="3200"/>
              <a:t>is</a:t>
            </a:r>
            <a:r>
              <a:rPr lang="zh-CN" altLang="en-US" sz="3200"/>
              <a:t> </a:t>
            </a:r>
            <a:r>
              <a:rPr lang="en-US" altLang="zh-CN" sz="3200"/>
              <a:t>very</a:t>
            </a:r>
            <a:r>
              <a:rPr lang="zh-CN" altLang="en-US" sz="3200"/>
              <a:t> </a:t>
            </a:r>
            <a:r>
              <a:rPr lang="en-US" altLang="zh-CN" sz="3200"/>
              <a:t>effective</a:t>
            </a:r>
            <a:r>
              <a:rPr lang="zh-CN" altLang="en-US" sz="3200"/>
              <a:t> </a:t>
            </a:r>
            <a:r>
              <a:rPr lang="en-US" altLang="zh-CN" sz="3200"/>
              <a:t>in</a:t>
            </a:r>
            <a:r>
              <a:rPr lang="zh-CN" altLang="en-US" sz="3200"/>
              <a:t> </a:t>
            </a:r>
            <a:r>
              <a:rPr lang="en-US" altLang="zh-CN" sz="3200"/>
              <a:t>eliminating</a:t>
            </a:r>
            <a:r>
              <a:rPr lang="zh-CN" altLang="en-US" sz="3200"/>
              <a:t> </a:t>
            </a:r>
            <a:r>
              <a:rPr lang="en-US" altLang="zh-CN" sz="3200"/>
              <a:t>ambiguity.</a:t>
            </a:r>
            <a:r>
              <a:rPr lang="zh-CN" altLang="en-US" sz="3200"/>
              <a:t> </a:t>
            </a:r>
            <a:r>
              <a:rPr lang="en-US" altLang="zh-CN" sz="3200"/>
              <a:t>To</a:t>
            </a:r>
            <a:r>
              <a:rPr lang="zh-CN" altLang="en-US" sz="3200"/>
              <a:t> </a:t>
            </a:r>
            <a:r>
              <a:rPr lang="en-US" altLang="zh-CN" sz="3200"/>
              <a:t>be</a:t>
            </a:r>
            <a:r>
              <a:rPr lang="zh-CN" altLang="en-US" sz="3200"/>
              <a:t> </a:t>
            </a:r>
            <a:r>
              <a:rPr lang="en-US" altLang="zh-CN" sz="3200"/>
              <a:t>discussed</a:t>
            </a:r>
            <a:r>
              <a:rPr lang="zh-CN" altLang="en-US" sz="3200"/>
              <a:t> </a:t>
            </a:r>
            <a:r>
              <a:rPr lang="en-US" altLang="zh-CN" sz="3200"/>
              <a:t>later.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660107B-4980-8498-0768-A9C0BCD94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Parser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EDCF655-061D-5656-6C1B-2422C3B41A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A program to check whether a program is derivable from a given grammar</a:t>
            </a:r>
          </a:p>
          <a:p>
            <a:pPr lvl="1" eaLnBrk="1" hangingPunct="1"/>
            <a:r>
              <a:rPr lang="en-US" altLang="zh-CN" sz="2400"/>
              <a:t>expensive in general</a:t>
            </a:r>
          </a:p>
          <a:p>
            <a:pPr lvl="1" eaLnBrk="1" hangingPunct="1"/>
            <a:r>
              <a:rPr lang="en-US" altLang="zh-CN" sz="2400"/>
              <a:t>must be fast</a:t>
            </a:r>
          </a:p>
          <a:p>
            <a:pPr lvl="2" eaLnBrk="1" hangingPunct="1"/>
            <a:r>
              <a:rPr lang="en-US" altLang="zh-CN" sz="2000"/>
              <a:t>to compile a 2000k lines of kernel</a:t>
            </a:r>
          </a:p>
          <a:p>
            <a:pPr lvl="2" eaLnBrk="1" hangingPunct="1"/>
            <a:r>
              <a:rPr lang="en-US" altLang="zh-CN" sz="2000"/>
              <a:t>even for small application code, speed may be a concern</a:t>
            </a:r>
          </a:p>
          <a:p>
            <a:pPr eaLnBrk="1" hangingPunct="1"/>
            <a:r>
              <a:rPr lang="en-US" altLang="zh-CN" sz="2800"/>
              <a:t>Theorists have developed specialized kind of grammar which may be parsed efficiently</a:t>
            </a:r>
          </a:p>
          <a:p>
            <a:pPr lvl="1" eaLnBrk="1" hangingPunct="1"/>
            <a:r>
              <a:rPr lang="en-US" altLang="zh-CN" sz="2400"/>
              <a:t>LL(k) and LR(k)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26D949E-39E7-3F33-FE5A-5B754C7298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310B591-1C5B-80D7-FA97-835E804C8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Recursive Decedent Parsing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4F9F4F8-8618-4A68-EED9-BED688E377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Recursive descent parsing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F0D671A-9DED-2306-1428-340A1D4F92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A.K.A: top-down parsing</a:t>
            </a:r>
          </a:p>
          <a:p>
            <a:pPr lvl="1" eaLnBrk="1" hangingPunct="1"/>
            <a:r>
              <a:rPr lang="en-US" altLang="zh-CN" sz="2400"/>
              <a:t>simple to code by hand</a:t>
            </a:r>
          </a:p>
          <a:p>
            <a:pPr lvl="1" eaLnBrk="1" hangingPunct="1"/>
            <a:r>
              <a:rPr lang="en-US" altLang="zh-CN" sz="2400"/>
              <a:t>efficient</a:t>
            </a:r>
          </a:p>
          <a:p>
            <a:pPr lvl="1" eaLnBrk="1" hangingPunct="1"/>
            <a:r>
              <a:rPr lang="en-US" altLang="zh-CN" sz="2400"/>
              <a:t>can parse a large set of grammar</a:t>
            </a:r>
          </a:p>
          <a:p>
            <a:pPr lvl="1" eaLnBrk="1" hangingPunct="1"/>
            <a:r>
              <a:rPr lang="en-US" altLang="zh-CN" sz="2400"/>
              <a:t>Many production compilers use this approach</a:t>
            </a:r>
          </a:p>
          <a:p>
            <a:pPr lvl="2" eaLnBrk="1" hangingPunct="1"/>
            <a:r>
              <a:rPr lang="en-US" altLang="zh-CN" sz="2000"/>
              <a:t>Gcc, clang, ...</a:t>
            </a:r>
          </a:p>
          <a:p>
            <a:pPr eaLnBrk="1" hangingPunct="1"/>
            <a:r>
              <a:rPr lang="en-US" altLang="zh-CN" sz="2800"/>
              <a:t>Key idea:</a:t>
            </a:r>
          </a:p>
          <a:p>
            <a:pPr lvl="1" eaLnBrk="1" hangingPunct="1"/>
            <a:r>
              <a:rPr lang="en-US" altLang="zh-CN" sz="2400"/>
              <a:t>one (recursive) function for each nonterminal</a:t>
            </a:r>
          </a:p>
          <a:p>
            <a:pPr lvl="1" eaLnBrk="1" hangingPunct="1"/>
            <a:r>
              <a:rPr lang="en-US" altLang="zh-CN" sz="2400"/>
              <a:t>one clause for each right-hand production rule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C90BA31-4FA2-E3B8-82A9-5E1E5D28C9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Key idea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469BFC-AB1E-0DBD-9D01-EC461E25E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057400"/>
            <a:ext cx="1636713" cy="31242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S -&gt; </a:t>
            </a: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  <a:cs typeface="Courier New" pitchFamily="49" charset="0"/>
              </a:rPr>
              <a:t>w</a:t>
            </a: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1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-&gt; w2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-&gt; …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-&gt; wm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T -&gt; u1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-&gt; u2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-&gt; 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-&gt; un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487E652-649A-8CE3-5454-2C458B9DA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905000"/>
            <a:ext cx="7315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current token returned by the scanner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Token_t cur_token;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parse_S(){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switch(cur_token){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case t1: code_to_parse_w1();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case t2: code_to_parse_w2();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...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case tm: code_to_parse_wm();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parse_T(){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latin typeface="Courier New" panose="02070309020205020404" pitchFamily="49" charset="0"/>
              </a:rPr>
              <a:t>// similar code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6BB2F0E-1C0E-4430-A02C-52BA18A3C686}"/>
              </a:ext>
            </a:extLst>
          </p:cNvPr>
          <p:cNvCxnSpPr/>
          <p:nvPr/>
        </p:nvCxnSpPr>
        <p:spPr>
          <a:xfrm flipH="1" flipV="1">
            <a:off x="304800" y="2286000"/>
            <a:ext cx="2667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3BB69F-29FB-BEF5-6924-53333124FCDD}"/>
              </a:ext>
            </a:extLst>
          </p:cNvPr>
          <p:cNvCxnSpPr/>
          <p:nvPr/>
        </p:nvCxnSpPr>
        <p:spPr>
          <a:xfrm flipH="1" flipV="1">
            <a:off x="304800" y="3810000"/>
            <a:ext cx="27432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D0BA869-6748-F2B0-0887-1487E0553158}"/>
              </a:ext>
            </a:extLst>
          </p:cNvPr>
          <p:cNvCxnSpPr/>
          <p:nvPr/>
        </p:nvCxnSpPr>
        <p:spPr>
          <a:xfrm flipH="1" flipV="1">
            <a:off x="1219200" y="2286000"/>
            <a:ext cx="20574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D4FEED1-8CCC-14F0-C51D-D560BCE84890}"/>
              </a:ext>
            </a:extLst>
          </p:cNvPr>
          <p:cNvCxnSpPr/>
          <p:nvPr/>
        </p:nvCxnSpPr>
        <p:spPr>
          <a:xfrm flipH="1" flipV="1">
            <a:off x="1219200" y="2590800"/>
            <a:ext cx="20574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DCAEF77-A928-0AA9-92F0-0D35F65D2759}"/>
              </a:ext>
            </a:extLst>
          </p:cNvPr>
          <p:cNvCxnSpPr/>
          <p:nvPr/>
        </p:nvCxnSpPr>
        <p:spPr>
          <a:xfrm flipH="1" flipV="1">
            <a:off x="1219200" y="3352800"/>
            <a:ext cx="2057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95EC65-77B0-3482-65F9-2056977D2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029200"/>
            <a:ext cx="3657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Informally: t1, t2, ..., tm are the “start” symbols of the right hand side w1, w2, ..., wm.</a:t>
            </a:r>
          </a:p>
          <a:p>
            <a:r>
              <a:rPr lang="en-US" altLang="zh-CN"/>
              <a:t>We’ll make the meaning of “start” clearer in future.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B1D4AE3-2FD5-8FC8-3FF3-8E34A47737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Parsing SLP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6535DF5-0D55-66C5-6D14-AA18A27B3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05000"/>
            <a:ext cx="8686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step #1: token data structures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 Token_t = ID | IF | NUM | ASSIGN | SEMICOLON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| LPAREN | RPAREN | …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step #2: connect the scanner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Token_t cur_token;  </a:t>
            </a:r>
            <a:r>
              <a:rPr lang="en-US" altLang="zh-CN" sz="2000" b="1">
                <a:latin typeface="Courier New" panose="02070309020205020404" pitchFamily="49" charset="0"/>
              </a:rPr>
              <a:t>// the next token to be processed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eat(Token_t tok){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if(cur_token == tok)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cur_token = Lex_getNextToken();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else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error(“want “, t, “but got”, cur_token);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0720599F-425C-EEF9-D5B6-1AFF1B1DD9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52400"/>
            <a:ext cx="7010400" cy="1447800"/>
          </a:xfrm>
          <a:solidFill>
            <a:srgbClr val="CCFF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 -&gt; S ; S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id := E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print(E)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id | n | E + E | E * E</a:t>
            </a:r>
          </a:p>
        </p:txBody>
      </p:sp>
      <p:sp>
        <p:nvSpPr>
          <p:cNvPr id="293892" name="Rectangle 4">
            <a:extLst>
              <a:ext uri="{FF2B5EF4-FFF2-40B4-BE49-F238E27FC236}">
                <a16:creationId xmlns:a16="http://schemas.microsoft.com/office/drawing/2014/main" id="{192FB2EE-8A63-DFEF-D33E-14A6FD84C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05000"/>
            <a:ext cx="8686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folHlink"/>
                </a:solidFill>
                <a:latin typeface="Courier New" pitchFamily="49" charset="0"/>
              </a:rPr>
              <a:t>void parse_S(){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folHlink"/>
                </a:solidFill>
                <a:latin typeface="Courier New" pitchFamily="49" charset="0"/>
              </a:rPr>
              <a:t>  switch(cur_token){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folHlink"/>
                </a:solidFill>
                <a:latin typeface="Courier New" pitchFamily="49" charset="0"/>
              </a:rPr>
              <a:t>    case id: eat(id); eat(‘:=‘); parse_E();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folHlink"/>
                </a:solidFill>
                <a:latin typeface="Courier New" pitchFamily="49" charset="0"/>
              </a:rPr>
              <a:t>    case print: eat(print); eat(‘(‘);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folHlink"/>
                </a:solidFill>
                <a:latin typeface="Courier New" pitchFamily="49" charset="0"/>
              </a:rPr>
              <a:t>                parse_E(); eat(‘)’);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folHlink"/>
                </a:solidFill>
                <a:latin typeface="Courier New" pitchFamily="49" charset="0"/>
              </a:rPr>
              <a:t>    default: error(“want ID, PRINT”);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folHlink"/>
                </a:solidFill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dirty="0">
              <a:solidFill>
                <a:schemeClr val="folHlink"/>
              </a:solidFill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folHlink"/>
                </a:solidFill>
                <a:latin typeface="Courier New" pitchFamily="49" charset="0"/>
              </a:rPr>
              <a:t>void parse_S_all(){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folHlink"/>
                </a:solidFill>
                <a:latin typeface="Courier New" pitchFamily="49" charset="0"/>
              </a:rPr>
              <a:t>  parse_S();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folHlink"/>
                </a:solidFill>
                <a:latin typeface="Courier New" pitchFamily="49" charset="0"/>
              </a:rPr>
              <a:t>  while(cur_token == ‘;’)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folHlink"/>
                </a:solidFill>
                <a:latin typeface="Courier New" pitchFamily="49" charset="0"/>
              </a:rPr>
              <a:t>    eat(‘;’);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folHlink"/>
                </a:solidFill>
                <a:latin typeface="Courier New" pitchFamily="49" charset="0"/>
              </a:rPr>
              <a:t>    parse_S();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chemeClr val="folHlink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93895" name="Text Box 7">
            <a:extLst>
              <a:ext uri="{FF2B5EF4-FFF2-40B4-BE49-F238E27FC236}">
                <a16:creationId xmlns:a16="http://schemas.microsoft.com/office/drawing/2014/main" id="{B27FF7DA-5773-22C7-0DAC-D8C1F3CD6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286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parse_S()</a:t>
            </a:r>
          </a:p>
        </p:txBody>
      </p:sp>
      <p:sp>
        <p:nvSpPr>
          <p:cNvPr id="293896" name="Text Box 8">
            <a:extLst>
              <a:ext uri="{FF2B5EF4-FFF2-40B4-BE49-F238E27FC236}">
                <a16:creationId xmlns:a16="http://schemas.microsoft.com/office/drawing/2014/main" id="{FCC6EF3B-AE7D-3400-676B-13A63F631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6858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parse_E()</a:t>
            </a:r>
          </a:p>
        </p:txBody>
      </p:sp>
      <p:sp>
        <p:nvSpPr>
          <p:cNvPr id="293897" name="Line 9">
            <a:extLst>
              <a:ext uri="{FF2B5EF4-FFF2-40B4-BE49-F238E27FC236}">
                <a16:creationId xmlns:a16="http://schemas.microsoft.com/office/drawing/2014/main" id="{3A77AFB9-5171-35A1-14B2-9647826E2F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24000" y="304800"/>
            <a:ext cx="3733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3898" name="Line 10">
            <a:extLst>
              <a:ext uri="{FF2B5EF4-FFF2-40B4-BE49-F238E27FC236}">
                <a16:creationId xmlns:a16="http://schemas.microsoft.com/office/drawing/2014/main" id="{B1DC0F2A-B1A3-C292-E8AF-8E19D1E474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914400"/>
            <a:ext cx="3810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A00F86F-7E62-7A2F-E46C-F1FCEDABE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267200"/>
            <a:ext cx="274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   ;   S   ;   S   ;   S </a:t>
            </a:r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E5AF88AF-7830-79E1-5D1B-BC9958149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267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158EFA66-C2AD-0367-F457-C22CBF06A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267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5EAAE0ED-9C45-9EF6-76D2-2B110DD36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267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Oval 8">
            <a:extLst>
              <a:ext uri="{FF2B5EF4-FFF2-40B4-BE49-F238E27FC236}">
                <a16:creationId xmlns:a16="http://schemas.microsoft.com/office/drawing/2014/main" id="{8779CC5F-BD48-34AA-F8E2-64E4FF6D7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267200"/>
            <a:ext cx="457200" cy="4572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93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93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93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93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93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938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5" grpId="0"/>
      <p:bldP spid="293896" grpId="0"/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93CBECD-4025-8C18-74D2-151A419E5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Parsing expressions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53895EB-865D-06F4-11E5-7D4205AAB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772400" cy="4114800"/>
          </a:xfrm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1</a:t>
            </a:r>
            <a:r>
              <a:rPr lang="en-US" altLang="zh-CN" sz="2000" b="1" baseline="30000">
                <a:latin typeface="Courier New" panose="02070309020205020404" pitchFamily="49" charset="0"/>
              </a:rPr>
              <a:t>st</a:t>
            </a:r>
            <a:r>
              <a:rPr lang="en-US" altLang="zh-CN" sz="2000" b="1">
                <a:latin typeface="Courier New" panose="02070309020205020404" pitchFamily="49" charset="0"/>
              </a:rPr>
              <a:t> try: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parse_E(){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switc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h(cur_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token){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case id: eat(id); return;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case num: eat(num); return;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default: ???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do this function parse “2+3*4”?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We should eliminate left-recursion, and also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make the precedence explicit.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44BEF87F-F76B-5C68-EB54-CC992067B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828800"/>
            <a:ext cx="1636713" cy="15240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E -&gt; id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num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E+E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E*E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A66696C-86B4-7198-02F5-4C9C5A499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Parsing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7986574-1750-60B9-0EA9-549096A885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parser translates the source program into abstract syntax trees</a:t>
            </a:r>
          </a:p>
          <a:p>
            <a:pPr lvl="1" eaLnBrk="1" hangingPunct="1"/>
            <a:r>
              <a:rPr lang="en-US" altLang="zh-CN"/>
              <a:t>Input: token sequence</a:t>
            </a:r>
          </a:p>
          <a:p>
            <a:pPr lvl="2" eaLnBrk="1" hangingPunct="1"/>
            <a:r>
              <a:rPr lang="en-US" altLang="zh-CN"/>
              <a:t>Returned by the lexer </a:t>
            </a:r>
          </a:p>
          <a:p>
            <a:pPr lvl="1" eaLnBrk="1" hangingPunct="1"/>
            <a:r>
              <a:rPr lang="en-US" altLang="zh-CN"/>
              <a:t>Output: abstract syntax trees</a:t>
            </a:r>
          </a:p>
          <a:p>
            <a:pPr lvl="2" eaLnBrk="1" hangingPunct="1"/>
            <a:r>
              <a:rPr lang="en-US" altLang="zh-CN"/>
              <a:t>compiler internal representation of programs </a:t>
            </a:r>
          </a:p>
          <a:p>
            <a:pPr lvl="2" eaLnBrk="1" hangingPunct="1"/>
            <a:r>
              <a:rPr lang="en-US" altLang="zh-CN"/>
              <a:t>check (syntactic) validity of programs</a:t>
            </a:r>
          </a:p>
          <a:p>
            <a:pPr eaLnBrk="1" hangingPunct="1"/>
            <a:r>
              <a:rPr lang="en-US" altLang="zh-CN"/>
              <a:t>Must take into account the program syntax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CDA4976-DB13-04A5-C862-4EE7167526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Making precedence explicit</a:t>
            </a:r>
          </a:p>
        </p:txBody>
      </p:sp>
      <p:sp>
        <p:nvSpPr>
          <p:cNvPr id="354313" name="Text Box 9">
            <a:extLst>
              <a:ext uri="{FF2B5EF4-FFF2-40B4-BE49-F238E27FC236}">
                <a16:creationId xmlns:a16="http://schemas.microsoft.com/office/drawing/2014/main" id="{07D2F2A1-D4EA-CF8C-3478-682C920B4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76800"/>
            <a:ext cx="274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2  +  3*4  +  5*7</a:t>
            </a:r>
          </a:p>
        </p:txBody>
      </p:sp>
      <p:sp>
        <p:nvSpPr>
          <p:cNvPr id="354315" name="Oval 11">
            <a:extLst>
              <a:ext uri="{FF2B5EF4-FFF2-40B4-BE49-F238E27FC236}">
                <a16:creationId xmlns:a16="http://schemas.microsoft.com/office/drawing/2014/main" id="{2C9C2047-16DE-A1E8-944A-65B34068E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876800"/>
            <a:ext cx="304800" cy="381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4317" name="Oval 13">
            <a:extLst>
              <a:ext uri="{FF2B5EF4-FFF2-40B4-BE49-F238E27FC236}">
                <a16:creationId xmlns:a16="http://schemas.microsoft.com/office/drawing/2014/main" id="{D105CB8C-63F6-7910-778D-F18227B75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876800"/>
            <a:ext cx="533400" cy="381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4318" name="Oval 14">
            <a:extLst>
              <a:ext uri="{FF2B5EF4-FFF2-40B4-BE49-F238E27FC236}">
                <a16:creationId xmlns:a16="http://schemas.microsoft.com/office/drawing/2014/main" id="{370A30B3-5A14-6525-5B59-0DD3098EE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876800"/>
            <a:ext cx="533400" cy="381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4319" name="Text Box 15">
            <a:extLst>
              <a:ext uri="{FF2B5EF4-FFF2-40B4-BE49-F238E27FC236}">
                <a16:creationId xmlns:a16="http://schemas.microsoft.com/office/drawing/2014/main" id="{A649026D-263D-0B09-D2CA-B909693E8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535613"/>
            <a:ext cx="38862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The key insight here is to make the operator precedence explicit.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/>
              <a:t>High precedent == inner nest!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AEB62FA5-3061-18E2-5E8F-A633D549F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33600"/>
            <a:ext cx="1636713" cy="22860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E -&gt; E+T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T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T -&gt; T*F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F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F -&gt; id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num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7E096080-CB11-EDBD-8CAF-EAB8BD45A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7526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9482E1EC-B4DA-F87D-92D3-BD3087F56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5908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F01383E7-A9E1-35E9-4A53-B914EA81E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908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+</a:t>
            </a: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8F2834C8-8B6E-F41E-EB1F-F1FBFDD33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5908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T</a:t>
            </a:r>
          </a:p>
        </p:txBody>
      </p: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7300D083-FCCC-87BB-B03A-96C392253B17}"/>
              </a:ext>
            </a:extLst>
          </p:cNvPr>
          <p:cNvCxnSpPr>
            <a:cxnSpLocks noChangeShapeType="1"/>
            <a:stCxn id="11" idx="4"/>
            <a:endCxn id="12" idx="7"/>
          </p:cNvCxnSpPr>
          <p:nvPr/>
        </p:nvCxnSpPr>
        <p:spPr bwMode="auto">
          <a:xfrm flipH="1">
            <a:off x="2646363" y="2271713"/>
            <a:ext cx="11144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A38A54C2-D3B4-1583-1683-295B2B2AEB42}"/>
              </a:ext>
            </a:extLst>
          </p:cNvPr>
          <p:cNvCxnSpPr>
            <a:cxnSpLocks noChangeShapeType="1"/>
            <a:stCxn id="11" idx="4"/>
            <a:endCxn id="13" idx="0"/>
          </p:cNvCxnSpPr>
          <p:nvPr/>
        </p:nvCxnSpPr>
        <p:spPr bwMode="auto">
          <a:xfrm>
            <a:off x="3760788" y="2271713"/>
            <a:ext cx="0" cy="3063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4A68A0D7-3738-1357-191B-41FF21254666}"/>
              </a:ext>
            </a:extLst>
          </p:cNvPr>
          <p:cNvCxnSpPr>
            <a:cxnSpLocks noChangeShapeType="1"/>
            <a:stCxn id="11" idx="4"/>
            <a:endCxn id="14" idx="1"/>
          </p:cNvCxnSpPr>
          <p:nvPr/>
        </p:nvCxnSpPr>
        <p:spPr bwMode="auto">
          <a:xfrm>
            <a:off x="3760788" y="2271713"/>
            <a:ext cx="9620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Oval 22">
            <a:extLst>
              <a:ext uri="{FF2B5EF4-FFF2-40B4-BE49-F238E27FC236}">
                <a16:creationId xmlns:a16="http://schemas.microsoft.com/office/drawing/2014/main" id="{FA48CB5E-2978-5868-23D0-A5EAA0957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3528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3</a:t>
            </a:r>
          </a:p>
        </p:txBody>
      </p:sp>
      <p:cxnSp>
        <p:nvCxnSpPr>
          <p:cNvPr id="20" name="AutoShape 23">
            <a:extLst>
              <a:ext uri="{FF2B5EF4-FFF2-40B4-BE49-F238E27FC236}">
                <a16:creationId xmlns:a16="http://schemas.microsoft.com/office/drawing/2014/main" id="{57B1DB7B-B6A8-67B2-E0F7-5A207A7F2B6F}"/>
              </a:ext>
            </a:extLst>
          </p:cNvPr>
          <p:cNvCxnSpPr>
            <a:cxnSpLocks noChangeShapeType="1"/>
            <a:stCxn id="12" idx="4"/>
            <a:endCxn id="19" idx="0"/>
          </p:cNvCxnSpPr>
          <p:nvPr/>
        </p:nvCxnSpPr>
        <p:spPr bwMode="auto">
          <a:xfrm>
            <a:off x="2465388" y="3109913"/>
            <a:ext cx="0" cy="230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Oval 26">
            <a:extLst>
              <a:ext uri="{FF2B5EF4-FFF2-40B4-BE49-F238E27FC236}">
                <a16:creationId xmlns:a16="http://schemas.microsoft.com/office/drawing/2014/main" id="{ACC55678-1FD7-63F5-3F53-B9F62AF7A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825" y="33670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T</a:t>
            </a:r>
          </a:p>
        </p:txBody>
      </p:sp>
      <p:cxnSp>
        <p:nvCxnSpPr>
          <p:cNvPr id="22" name="AutoShape 27">
            <a:extLst>
              <a:ext uri="{FF2B5EF4-FFF2-40B4-BE49-F238E27FC236}">
                <a16:creationId xmlns:a16="http://schemas.microsoft.com/office/drawing/2014/main" id="{4E72E72B-929E-7CFB-B8CC-83002CB2BAFE}"/>
              </a:ext>
            </a:extLst>
          </p:cNvPr>
          <p:cNvCxnSpPr>
            <a:cxnSpLocks noChangeShapeType="1"/>
            <a:stCxn id="14" idx="4"/>
            <a:endCxn id="21" idx="0"/>
          </p:cNvCxnSpPr>
          <p:nvPr/>
        </p:nvCxnSpPr>
        <p:spPr bwMode="auto">
          <a:xfrm flipH="1">
            <a:off x="3935413" y="3109913"/>
            <a:ext cx="968375" cy="244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Oval 28">
            <a:extLst>
              <a:ext uri="{FF2B5EF4-FFF2-40B4-BE49-F238E27FC236}">
                <a16:creationId xmlns:a16="http://schemas.microsoft.com/office/drawing/2014/main" id="{C0EB046A-4A65-FCC7-F5D7-B223D6A0B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425" y="33670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*</a:t>
            </a:r>
          </a:p>
        </p:txBody>
      </p:sp>
      <p:cxnSp>
        <p:nvCxnSpPr>
          <p:cNvPr id="24" name="AutoShape 29">
            <a:extLst>
              <a:ext uri="{FF2B5EF4-FFF2-40B4-BE49-F238E27FC236}">
                <a16:creationId xmlns:a16="http://schemas.microsoft.com/office/drawing/2014/main" id="{A4EF07CC-BC10-7E15-225E-CB7B91A2BD48}"/>
              </a:ext>
            </a:extLst>
          </p:cNvPr>
          <p:cNvCxnSpPr>
            <a:cxnSpLocks noChangeShapeType="1"/>
            <a:stCxn id="14" idx="4"/>
            <a:endCxn id="23" idx="0"/>
          </p:cNvCxnSpPr>
          <p:nvPr/>
        </p:nvCxnSpPr>
        <p:spPr bwMode="auto">
          <a:xfrm>
            <a:off x="4903788" y="3109913"/>
            <a:ext cx="22225" cy="244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Oval 30">
            <a:extLst>
              <a:ext uri="{FF2B5EF4-FFF2-40B4-BE49-F238E27FC236}">
                <a16:creationId xmlns:a16="http://schemas.microsoft.com/office/drawing/2014/main" id="{B88F44DC-9D54-2C5A-104F-4E857979D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825" y="33670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F</a:t>
            </a:r>
          </a:p>
        </p:txBody>
      </p:sp>
      <p:cxnSp>
        <p:nvCxnSpPr>
          <p:cNvPr id="26" name="AutoShape 31">
            <a:extLst>
              <a:ext uri="{FF2B5EF4-FFF2-40B4-BE49-F238E27FC236}">
                <a16:creationId xmlns:a16="http://schemas.microsoft.com/office/drawing/2014/main" id="{CBFBB87A-8F2C-3663-7A97-293E615A6A73}"/>
              </a:ext>
            </a:extLst>
          </p:cNvPr>
          <p:cNvCxnSpPr>
            <a:cxnSpLocks noChangeShapeType="1"/>
            <a:stCxn id="14" idx="4"/>
            <a:endCxn id="25" idx="0"/>
          </p:cNvCxnSpPr>
          <p:nvPr/>
        </p:nvCxnSpPr>
        <p:spPr bwMode="auto">
          <a:xfrm>
            <a:off x="4903788" y="3109913"/>
            <a:ext cx="936625" cy="244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Oval 32">
            <a:extLst>
              <a:ext uri="{FF2B5EF4-FFF2-40B4-BE49-F238E27FC236}">
                <a16:creationId xmlns:a16="http://schemas.microsoft.com/office/drawing/2014/main" id="{F5959903-DD46-0EF5-120B-50314A60B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825" y="43576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5</a:t>
            </a:r>
          </a:p>
        </p:txBody>
      </p:sp>
      <p:cxnSp>
        <p:nvCxnSpPr>
          <p:cNvPr id="28" name="AutoShape 33">
            <a:extLst>
              <a:ext uri="{FF2B5EF4-FFF2-40B4-BE49-F238E27FC236}">
                <a16:creationId xmlns:a16="http://schemas.microsoft.com/office/drawing/2014/main" id="{E7E1BAC6-09EA-5C1F-33A4-998BD180C9B2}"/>
              </a:ext>
            </a:extLst>
          </p:cNvPr>
          <p:cNvCxnSpPr>
            <a:cxnSpLocks noChangeShapeType="1"/>
            <a:stCxn id="25" idx="4"/>
            <a:endCxn id="27" idx="0"/>
          </p:cNvCxnSpPr>
          <p:nvPr/>
        </p:nvCxnSpPr>
        <p:spPr bwMode="auto">
          <a:xfrm>
            <a:off x="5840413" y="3886200"/>
            <a:ext cx="0" cy="458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34">
            <a:extLst>
              <a:ext uri="{FF2B5EF4-FFF2-40B4-BE49-F238E27FC236}">
                <a16:creationId xmlns:a16="http://schemas.microsoft.com/office/drawing/2014/main" id="{EB857D67-2EEC-B115-A2C5-DBB19B82967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62400" y="3886200"/>
            <a:ext cx="0" cy="458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Oval 36">
            <a:extLst>
              <a:ext uri="{FF2B5EF4-FFF2-40B4-BE49-F238E27FC236}">
                <a16:creationId xmlns:a16="http://schemas.microsoft.com/office/drawing/2014/main" id="{3840553D-8CC6-6CAA-E159-0560EA468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343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31" name="Oval 32">
            <a:extLst>
              <a:ext uri="{FF2B5EF4-FFF2-40B4-BE49-F238E27FC236}">
                <a16:creationId xmlns:a16="http://schemas.microsoft.com/office/drawing/2014/main" id="{8DA14354-E402-94E8-1F24-CE2804936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3340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4</a:t>
            </a:r>
          </a:p>
        </p:txBody>
      </p:sp>
      <p:cxnSp>
        <p:nvCxnSpPr>
          <p:cNvPr id="32" name="AutoShape 33">
            <a:extLst>
              <a:ext uri="{FF2B5EF4-FFF2-40B4-BE49-F238E27FC236}">
                <a16:creationId xmlns:a16="http://schemas.microsoft.com/office/drawing/2014/main" id="{58B6ED52-FA58-F23B-6330-EAE7ACEAE1DA}"/>
              </a:ext>
            </a:extLst>
          </p:cNvPr>
          <p:cNvCxnSpPr>
            <a:cxnSpLocks noChangeShapeType="1"/>
            <a:endCxn id="31" idx="0"/>
          </p:cNvCxnSpPr>
          <p:nvPr/>
        </p:nvCxnSpPr>
        <p:spPr bwMode="auto">
          <a:xfrm>
            <a:off x="3989388" y="4862513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ectangle 3">
            <a:extLst>
              <a:ext uri="{FF2B5EF4-FFF2-40B4-BE49-F238E27FC236}">
                <a16:creationId xmlns:a16="http://schemas.microsoft.com/office/drawing/2014/main" id="{9BD6A07B-6EAF-A17A-50D4-EAB9CAEA9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981200"/>
            <a:ext cx="1636713" cy="22860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E -&gt; T+E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T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T -&gt; F*T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F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F -&gt; id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num</a:t>
            </a:r>
          </a:p>
        </p:txBody>
      </p:sp>
      <p:sp>
        <p:nvSpPr>
          <p:cNvPr id="34" name="Text Box 15">
            <a:extLst>
              <a:ext uri="{FF2B5EF4-FFF2-40B4-BE49-F238E27FC236}">
                <a16:creationId xmlns:a16="http://schemas.microsoft.com/office/drawing/2014/main" id="{3646E18F-6B0A-192B-71C9-3AA3F1DAA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343400"/>
            <a:ext cx="28956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Is this one acceptable?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/>
              <a:t>Consider: 2+3+4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4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3" grpId="0"/>
      <p:bldP spid="354315" grpId="0" animBg="1"/>
      <p:bldP spid="354317" grpId="0" animBg="1"/>
      <p:bldP spid="354318" grpId="0" animBg="1"/>
      <p:bldP spid="354319" grpId="0"/>
      <p:bldP spid="11" grpId="0" animBg="1"/>
      <p:bldP spid="12" grpId="0" animBg="1"/>
      <p:bldP spid="13" grpId="0" animBg="1"/>
      <p:bldP spid="14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30" grpId="0" animBg="1"/>
      <p:bldP spid="31" grpId="0" animBg="1"/>
      <p:bldP spid="33" grpId="0" animBg="1"/>
      <p:bldP spid="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32A96BD-7323-F5D6-821B-B9340813A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Parsing expressions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37C8867-2B18-DFEA-005C-1490D4C1BF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772400" cy="4114800"/>
          </a:xfrm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2</a:t>
            </a:r>
            <a:r>
              <a:rPr lang="en-US" altLang="zh-CN" sz="2000" b="1" baseline="30000">
                <a:latin typeface="Courier New" panose="02070309020205020404" pitchFamily="49" charset="0"/>
              </a:rPr>
              <a:t>nd</a:t>
            </a:r>
            <a:r>
              <a:rPr lang="en-US" altLang="zh-CN" sz="2000" b="1">
                <a:latin typeface="Courier New" panose="02070309020205020404" pitchFamily="49" charset="0"/>
              </a:rPr>
              <a:t> try: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parse_E(){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parse_T();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while(cur_token == ‘+’){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parse_T();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Leave the following two as exercises: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parse_T()...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parse_F()...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0AC999-5DF3-8BEB-E664-8FBDE6709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752600"/>
            <a:ext cx="1636713" cy="22860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E -&gt; E+T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T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T -&gt; T*F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F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F -&gt; id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num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62F10EE-A1C9-CE34-E708-40E1F420F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36B2D15-ABCF-9988-4C0D-4987CECA8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The key point in recursive decedent parsing is to determine which production to use (recursive function to call)</a:t>
            </a:r>
          </a:p>
          <a:p>
            <a:pPr lvl="1" eaLnBrk="1" hangingPunct="1"/>
            <a:r>
              <a:rPr lang="en-US" altLang="zh-CN" sz="2400"/>
              <a:t>must know the </a:t>
            </a:r>
            <a:r>
              <a:rPr lang="en-US" altLang="zh-CN" sz="2400">
                <a:latin typeface="Arial" panose="020B0604020202020204" pitchFamily="34" charset="0"/>
              </a:rPr>
              <a:t>“</a:t>
            </a:r>
            <a:r>
              <a:rPr lang="en-US" altLang="zh-CN" sz="2400">
                <a:solidFill>
                  <a:srgbClr val="3333CC"/>
                </a:solidFill>
              </a:rPr>
              <a:t>start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r>
              <a:rPr lang="en-US" altLang="zh-CN" sz="2400"/>
              <a:t> symbols of each production</a:t>
            </a:r>
          </a:p>
          <a:p>
            <a:pPr lvl="2" eaLnBrk="1" hangingPunct="1"/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start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symbol must not overlap</a:t>
            </a:r>
          </a:p>
          <a:p>
            <a:pPr lvl="1" eaLnBrk="1" hangingPunct="1"/>
            <a:r>
              <a:rPr lang="en-US" altLang="zh-CN"/>
              <a:t>Grammar rewriting needed</a:t>
            </a:r>
          </a:p>
          <a:p>
            <a:pPr eaLnBrk="1" hangingPunct="1"/>
            <a:r>
              <a:rPr lang="en-US" altLang="zh-CN" sz="2800"/>
              <a:t>If we can make the “start” symbols explicit, we can have an automatic way to parse</a:t>
            </a:r>
          </a:p>
          <a:p>
            <a:pPr lvl="1" eaLnBrk="1" hangingPunct="1"/>
            <a:r>
              <a:rPr lang="en-US" altLang="zh-CN" sz="2400"/>
              <a:t>This is the LL(k) algorithm we’ll cover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700494B-5F24-06E5-6F0B-25AB89D69A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D77663D-9888-C659-A7BA-0533AC7442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Context-free grammar is a math tool for specifying language syntax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among others</a:t>
            </a:r>
            <a:r>
              <a:rPr lang="en-US" altLang="zh-CN" sz="2400">
                <a:latin typeface="Arial" panose="020B0604020202020204" pitchFamily="34" charset="0"/>
              </a:rPr>
              <a:t>…</a:t>
            </a:r>
            <a:endParaRPr lang="en-US" altLang="zh-CN" sz="2400"/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Writing parsers for general grammar is hard and costly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LL(k) and LR(k)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LL(1) grammars can be implemented efficiently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table-driven algorithms (again!)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4534A6C-6148-6252-4F36-8E715EF29A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Conceptually</a:t>
            </a:r>
          </a:p>
        </p:txBody>
      </p:sp>
      <p:sp>
        <p:nvSpPr>
          <p:cNvPr id="6147" name="AutoShape 4">
            <a:extLst>
              <a:ext uri="{FF2B5EF4-FFF2-40B4-BE49-F238E27FC236}">
                <a16:creationId xmlns:a16="http://schemas.microsoft.com/office/drawing/2014/main" id="{DE5DB8FD-48B0-8807-1911-0D79D497F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219450"/>
            <a:ext cx="172085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token sequence</a:t>
            </a:r>
          </a:p>
        </p:txBody>
      </p:sp>
      <p:sp>
        <p:nvSpPr>
          <p:cNvPr id="6148" name="AutoShape 5">
            <a:extLst>
              <a:ext uri="{FF2B5EF4-FFF2-40B4-BE49-F238E27FC236}">
                <a16:creationId xmlns:a16="http://schemas.microsoft.com/office/drawing/2014/main" id="{B46BC07F-6C13-6E68-AFCF-839C522EC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3219450"/>
            <a:ext cx="202565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abstract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syntax tree</a:t>
            </a:r>
          </a:p>
        </p:txBody>
      </p:sp>
      <p:sp>
        <p:nvSpPr>
          <p:cNvPr id="6149" name="AutoShape 6">
            <a:extLst>
              <a:ext uri="{FF2B5EF4-FFF2-40B4-BE49-F238E27FC236}">
                <a16:creationId xmlns:a16="http://schemas.microsoft.com/office/drawing/2014/main" id="{39739819-880D-E626-0BA8-B14677F5D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925" y="3003550"/>
            <a:ext cx="1962150" cy="133985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parser</a:t>
            </a:r>
          </a:p>
        </p:txBody>
      </p:sp>
      <p:cxnSp>
        <p:nvCxnSpPr>
          <p:cNvPr id="6150" name="AutoShape 7">
            <a:extLst>
              <a:ext uri="{FF2B5EF4-FFF2-40B4-BE49-F238E27FC236}">
                <a16:creationId xmlns:a16="http://schemas.microsoft.com/office/drawing/2014/main" id="{D354947B-053A-0DCC-94BA-D430D06B05FA}"/>
              </a:ext>
            </a:extLst>
          </p:cNvPr>
          <p:cNvCxnSpPr>
            <a:cxnSpLocks noChangeShapeType="1"/>
            <a:stCxn id="6147" idx="3"/>
            <a:endCxn id="6149" idx="1"/>
          </p:cNvCxnSpPr>
          <p:nvPr/>
        </p:nvCxnSpPr>
        <p:spPr bwMode="auto">
          <a:xfrm>
            <a:off x="2482850" y="3673475"/>
            <a:ext cx="11080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1" name="AutoShape 8">
            <a:extLst>
              <a:ext uri="{FF2B5EF4-FFF2-40B4-BE49-F238E27FC236}">
                <a16:creationId xmlns:a16="http://schemas.microsoft.com/office/drawing/2014/main" id="{3143D849-E340-7229-81C4-57731A4D0A02}"/>
              </a:ext>
            </a:extLst>
          </p:cNvPr>
          <p:cNvCxnSpPr>
            <a:cxnSpLocks noChangeShapeType="1"/>
            <a:stCxn id="6149" idx="3"/>
            <a:endCxn id="6148" idx="1"/>
          </p:cNvCxnSpPr>
          <p:nvPr/>
        </p:nvCxnSpPr>
        <p:spPr bwMode="auto">
          <a:xfrm>
            <a:off x="5553075" y="3673475"/>
            <a:ext cx="11080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2" name="Text Box 9">
            <a:extLst>
              <a:ext uri="{FF2B5EF4-FFF2-40B4-BE49-F238E27FC236}">
                <a16:creationId xmlns:a16="http://schemas.microsoft.com/office/drawing/2014/main" id="{A5A7C411-409B-080D-9BA8-419E9FD8F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181600"/>
            <a:ext cx="2362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language syntax (as input)</a:t>
            </a:r>
          </a:p>
        </p:txBody>
      </p:sp>
      <p:sp>
        <p:nvSpPr>
          <p:cNvPr id="6153" name="Line 10">
            <a:extLst>
              <a:ext uri="{FF2B5EF4-FFF2-40B4-BE49-F238E27FC236}">
                <a16:creationId xmlns:a16="http://schemas.microsoft.com/office/drawing/2014/main" id="{3EC7716A-B097-0F33-8137-7E6A572E26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4343400"/>
            <a:ext cx="0" cy="838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E3DF2B6-2706-6878-18D5-381E9DE44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Context-free Grammar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E0AD8C0-59F0-76D6-9F3C-5E01BE1801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Context-free grammars are (often) given by BNF expressions (Backus-Naur Form)</a:t>
            </a:r>
          </a:p>
          <a:p>
            <a:pPr lvl="1" eaLnBrk="1" hangingPunct="1"/>
            <a:r>
              <a:rPr lang="en-US" altLang="zh-CN"/>
              <a:t>read dragon-book sec 2.2</a:t>
            </a:r>
          </a:p>
          <a:p>
            <a:pPr eaLnBrk="1" hangingPunct="1"/>
            <a:r>
              <a:rPr lang="en-US" altLang="zh-CN"/>
              <a:t>More powerful than RE in theory</a:t>
            </a:r>
          </a:p>
          <a:p>
            <a:pPr eaLnBrk="1" hangingPunct="1"/>
            <a:r>
              <a:rPr lang="en-US" altLang="zh-CN"/>
              <a:t>Good for defining language syntax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828EC92-CD5C-7692-743F-6DD339617D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Context-free Grammar:</a:t>
            </a:r>
            <a:r>
              <a:rPr lang="zh-CN" altLang="en-US"/>
              <a:t> </a:t>
            </a:r>
            <a:r>
              <a:rPr lang="en-US" altLang="zh-CN"/>
              <a:t>History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6F8E424-5B94-21B0-DF84-168EF7DB76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903912" cy="4114800"/>
          </a:xfrm>
        </p:spPr>
        <p:txBody>
          <a:bodyPr/>
          <a:lstStyle/>
          <a:p>
            <a:pPr eaLnBrk="1" hangingPunct="1"/>
            <a:r>
              <a:rPr lang="en-US" altLang="zh-CN" sz="2400"/>
              <a:t>Developed</a:t>
            </a:r>
            <a:r>
              <a:rPr lang="zh-CN" altLang="en-US" sz="2400"/>
              <a:t> </a:t>
            </a:r>
            <a:r>
              <a:rPr lang="en-US" altLang="zh-CN" sz="2400"/>
              <a:t>by</a:t>
            </a:r>
            <a:r>
              <a:rPr lang="zh-CN" altLang="en-US" sz="2400"/>
              <a:t> </a:t>
            </a:r>
            <a:r>
              <a:rPr lang="en-US" altLang="zh-CN" sz="2400"/>
              <a:t>Noam</a:t>
            </a:r>
            <a:r>
              <a:rPr lang="zh-CN" altLang="en-US" sz="2400"/>
              <a:t> </a:t>
            </a:r>
            <a:r>
              <a:rPr lang="en-US" altLang="zh-CN" sz="2400"/>
              <a:t>Chomsky</a:t>
            </a:r>
            <a:r>
              <a:rPr lang="zh-CN" altLang="en-US" sz="2400"/>
              <a:t> </a:t>
            </a:r>
            <a:r>
              <a:rPr lang="en-US" altLang="zh-CN" sz="2400"/>
              <a:t>in</a:t>
            </a:r>
            <a:r>
              <a:rPr lang="zh-CN" altLang="en-US" sz="2400"/>
              <a:t> </a:t>
            </a:r>
            <a:r>
              <a:rPr lang="en-US" altLang="zh-CN" sz="2400"/>
              <a:t>1956</a:t>
            </a:r>
          </a:p>
          <a:p>
            <a:pPr lvl="1" eaLnBrk="1" hangingPunct="1"/>
            <a:r>
              <a:rPr lang="en-US" altLang="zh-CN" sz="2000"/>
              <a:t>To</a:t>
            </a:r>
            <a:r>
              <a:rPr lang="zh-CN" altLang="en-US" sz="2000"/>
              <a:t> </a:t>
            </a:r>
            <a:r>
              <a:rPr lang="en-US" altLang="zh-CN" sz="2000"/>
              <a:t>study</a:t>
            </a:r>
            <a:r>
              <a:rPr lang="zh-CN" altLang="en-US" sz="2000"/>
              <a:t> </a:t>
            </a:r>
            <a:r>
              <a:rPr lang="en-US" altLang="zh-CN" sz="2000"/>
              <a:t>linguistics</a:t>
            </a:r>
          </a:p>
          <a:p>
            <a:pPr lvl="1" eaLnBrk="1" hangingPunct="1"/>
            <a:r>
              <a:rPr lang="en-US" altLang="zh-CN" sz="2000"/>
              <a:t>A</a:t>
            </a:r>
            <a:r>
              <a:rPr lang="zh-CN" altLang="en-US" sz="2000"/>
              <a:t> </a:t>
            </a:r>
            <a:r>
              <a:rPr lang="en-US" altLang="zh-CN" sz="2000"/>
              <a:t>long</a:t>
            </a:r>
            <a:r>
              <a:rPr lang="zh-CN" altLang="en-US" sz="2000"/>
              <a:t> </a:t>
            </a:r>
            <a:r>
              <a:rPr lang="en-US" altLang="zh-CN" sz="2000"/>
              <a:t>time</a:t>
            </a:r>
            <a:r>
              <a:rPr lang="zh-CN" altLang="en-US" sz="2000"/>
              <a:t> </a:t>
            </a:r>
            <a:r>
              <a:rPr lang="en-US" altLang="zh-CN" sz="2000"/>
              <a:t>standing</a:t>
            </a:r>
            <a:r>
              <a:rPr lang="zh-CN" altLang="en-US" sz="2000"/>
              <a:t> </a:t>
            </a:r>
            <a:r>
              <a:rPr lang="en-US" altLang="zh-CN" sz="2000"/>
              <a:t>question</a:t>
            </a:r>
            <a:r>
              <a:rPr lang="zh-CN" altLang="en-US" sz="2000"/>
              <a:t> </a:t>
            </a:r>
            <a:r>
              <a:rPr lang="en-US" altLang="zh-CN" sz="2000"/>
              <a:t>in</a:t>
            </a:r>
            <a:r>
              <a:rPr lang="zh-CN" altLang="en-US" sz="2000"/>
              <a:t> </a:t>
            </a:r>
            <a:r>
              <a:rPr lang="en-US" altLang="zh-CN" sz="2000"/>
              <a:t>understanding</a:t>
            </a:r>
            <a:r>
              <a:rPr lang="zh-CN" altLang="en-US" sz="2000"/>
              <a:t> </a:t>
            </a:r>
            <a:r>
              <a:rPr lang="en-US" altLang="zh-CN" sz="2000"/>
              <a:t>natural</a:t>
            </a:r>
            <a:r>
              <a:rPr lang="zh-CN" altLang="en-US" sz="2000"/>
              <a:t> </a:t>
            </a:r>
            <a:r>
              <a:rPr lang="en-US" altLang="zh-CN" sz="2000"/>
              <a:t>languages</a:t>
            </a:r>
            <a:r>
              <a:rPr lang="zh-CN" altLang="en-US" sz="2000"/>
              <a:t> </a:t>
            </a:r>
            <a:r>
              <a:rPr lang="en-US" altLang="zh-CN" sz="2000"/>
              <a:t>(even</a:t>
            </a:r>
            <a:r>
              <a:rPr lang="zh-CN" altLang="en-US" sz="2000"/>
              <a:t> </a:t>
            </a:r>
            <a:r>
              <a:rPr lang="en-US" altLang="zh-CN" sz="2000"/>
              <a:t>to</a:t>
            </a:r>
            <a:r>
              <a:rPr lang="zh-CN" altLang="en-US" sz="2000"/>
              <a:t> </a:t>
            </a:r>
            <a:r>
              <a:rPr lang="en-US" altLang="zh-CN" sz="2000"/>
              <a:t>today’s</a:t>
            </a:r>
            <a:r>
              <a:rPr lang="zh-CN" altLang="en-US" sz="2000"/>
              <a:t> </a:t>
            </a:r>
            <a:r>
              <a:rPr lang="en-US" altLang="zh-CN" sz="2000"/>
              <a:t>deep</a:t>
            </a:r>
            <a:r>
              <a:rPr lang="zh-CN" altLang="en-US" sz="2000"/>
              <a:t> </a:t>
            </a:r>
            <a:r>
              <a:rPr lang="en-US" altLang="zh-CN" sz="2000"/>
              <a:t>learning)</a:t>
            </a:r>
          </a:p>
          <a:p>
            <a:pPr eaLnBrk="1" hangingPunct="1"/>
            <a:r>
              <a:rPr lang="en-US" altLang="zh-CN" sz="2400"/>
              <a:t>First</a:t>
            </a:r>
            <a:r>
              <a:rPr lang="zh-CN" altLang="en-US" sz="2400"/>
              <a:t> </a:t>
            </a:r>
            <a:r>
              <a:rPr lang="en-US" altLang="zh-CN" sz="2400"/>
              <a:t>used</a:t>
            </a:r>
            <a:r>
              <a:rPr lang="zh-CN" altLang="en-US" sz="2400"/>
              <a:t> </a:t>
            </a:r>
            <a:r>
              <a:rPr lang="en-US" altLang="zh-CN" sz="2400"/>
              <a:t>in</a:t>
            </a:r>
            <a:r>
              <a:rPr lang="zh-CN" altLang="en-US" sz="2400"/>
              <a:t> </a:t>
            </a:r>
            <a:r>
              <a:rPr lang="en-US" altLang="zh-CN" sz="2400"/>
              <a:t>the</a:t>
            </a:r>
            <a:r>
              <a:rPr lang="zh-CN" altLang="en-US" sz="2400"/>
              <a:t> </a:t>
            </a:r>
            <a:r>
              <a:rPr lang="en-US" altLang="zh-CN" sz="2400"/>
              <a:t>design</a:t>
            </a:r>
            <a:r>
              <a:rPr lang="zh-CN" altLang="en-US" sz="2400"/>
              <a:t> </a:t>
            </a:r>
            <a:r>
              <a:rPr lang="en-US" altLang="zh-CN" sz="2400"/>
              <a:t>of</a:t>
            </a:r>
            <a:r>
              <a:rPr lang="zh-CN" altLang="en-US" sz="2400"/>
              <a:t> </a:t>
            </a:r>
            <a:r>
              <a:rPr lang="en-US" altLang="zh-CN" sz="2400"/>
              <a:t>the</a:t>
            </a:r>
            <a:r>
              <a:rPr lang="zh-CN" altLang="en-US" sz="2400"/>
              <a:t> </a:t>
            </a:r>
            <a:r>
              <a:rPr lang="en-US" altLang="zh-CN" sz="2400"/>
              <a:t>Algo</a:t>
            </a:r>
            <a:r>
              <a:rPr lang="zh-CN" altLang="en-US" sz="2400"/>
              <a:t> </a:t>
            </a:r>
            <a:r>
              <a:rPr lang="en-US" altLang="zh-CN" sz="2400"/>
              <a:t>language</a:t>
            </a:r>
          </a:p>
          <a:p>
            <a:pPr lvl="1" eaLnBrk="1" hangingPunct="1"/>
            <a:r>
              <a:rPr lang="en-US" altLang="zh-CN" sz="2000"/>
              <a:t>Backus,</a:t>
            </a:r>
            <a:r>
              <a:rPr lang="zh-CN" altLang="en-US" sz="2000"/>
              <a:t> </a:t>
            </a:r>
            <a:r>
              <a:rPr lang="en-US" altLang="zh-CN" sz="2000"/>
              <a:t>Naur,</a:t>
            </a:r>
            <a:r>
              <a:rPr lang="zh-CN" altLang="en-US" sz="2000"/>
              <a:t> </a:t>
            </a:r>
            <a:r>
              <a:rPr lang="en-US" altLang="zh-CN" sz="2000"/>
              <a:t>1957-60</a:t>
            </a:r>
          </a:p>
          <a:p>
            <a:pPr eaLnBrk="1" hangingPunct="1"/>
            <a:r>
              <a:rPr lang="en-US" altLang="zh-CN" sz="2400"/>
              <a:t>Expressive</a:t>
            </a:r>
            <a:r>
              <a:rPr lang="zh-CN" altLang="en-US" sz="2400"/>
              <a:t> </a:t>
            </a:r>
            <a:r>
              <a:rPr lang="en-US" altLang="zh-CN" sz="2400"/>
              <a:t>enough</a:t>
            </a:r>
            <a:r>
              <a:rPr lang="zh-CN" altLang="en-US" sz="2400"/>
              <a:t> </a:t>
            </a:r>
            <a:r>
              <a:rPr lang="en-US" altLang="zh-CN" sz="2400"/>
              <a:t>to</a:t>
            </a:r>
            <a:r>
              <a:rPr lang="zh-CN" altLang="en-US" sz="2400"/>
              <a:t> </a:t>
            </a:r>
            <a:r>
              <a:rPr lang="en-US" altLang="zh-CN" sz="2400"/>
              <a:t>encode</a:t>
            </a:r>
            <a:r>
              <a:rPr lang="zh-CN" altLang="en-US" sz="2400"/>
              <a:t> </a:t>
            </a:r>
            <a:r>
              <a:rPr lang="en-US" altLang="zh-CN" sz="2400"/>
              <a:t>language</a:t>
            </a:r>
            <a:r>
              <a:rPr lang="zh-CN" altLang="en-US" sz="2400"/>
              <a:t> </a:t>
            </a:r>
            <a:r>
              <a:rPr lang="en-US" altLang="zh-CN" sz="2400"/>
              <a:t>syntax,</a:t>
            </a:r>
            <a:r>
              <a:rPr lang="zh-CN" altLang="en-US" sz="2400"/>
              <a:t> </a:t>
            </a:r>
            <a:r>
              <a:rPr lang="en-US" altLang="zh-CN" sz="2400"/>
              <a:t>yet</a:t>
            </a:r>
            <a:r>
              <a:rPr lang="zh-CN" altLang="en-US" sz="2400"/>
              <a:t> </a:t>
            </a:r>
            <a:r>
              <a:rPr lang="en-US" altLang="zh-CN" sz="2400"/>
              <a:t>simple</a:t>
            </a:r>
            <a:r>
              <a:rPr lang="zh-CN" altLang="en-US" sz="2400"/>
              <a:t> </a:t>
            </a:r>
            <a:r>
              <a:rPr lang="en-US" altLang="zh-CN" sz="2400"/>
              <a:t>enough</a:t>
            </a:r>
            <a:r>
              <a:rPr lang="zh-CN" altLang="en-US" sz="2400"/>
              <a:t> </a:t>
            </a:r>
            <a:r>
              <a:rPr lang="en-US" altLang="zh-CN" sz="2400"/>
              <a:t>to</a:t>
            </a:r>
            <a:r>
              <a:rPr lang="zh-CN" altLang="en-US" sz="2400"/>
              <a:t> </a:t>
            </a:r>
            <a:r>
              <a:rPr lang="en-US" altLang="zh-CN" sz="2400"/>
              <a:t>write</a:t>
            </a:r>
            <a:r>
              <a:rPr lang="zh-CN" altLang="en-US" sz="2400"/>
              <a:t> </a:t>
            </a:r>
            <a:r>
              <a:rPr lang="en-US" altLang="zh-CN" sz="2400"/>
              <a:t>parsers</a:t>
            </a:r>
          </a:p>
        </p:txBody>
      </p:sp>
      <p:pic>
        <p:nvPicPr>
          <p:cNvPr id="8196" name="图片 2">
            <a:extLst>
              <a:ext uri="{FF2B5EF4-FFF2-40B4-BE49-F238E27FC236}">
                <a16:creationId xmlns:a16="http://schemas.microsoft.com/office/drawing/2014/main" id="{4264C164-1AA8-C846-D647-39F05DF6B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1905000"/>
            <a:ext cx="1930400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FA729FB-04B2-331B-6ECF-00021FAFB8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Context-free Grammar (CFG)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A37D733-2E32-1C49-E309-E3AAA7B5CB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CFG consists of 4 components:</a:t>
            </a:r>
          </a:p>
          <a:p>
            <a:pPr lvl="1" eaLnBrk="1" hangingPunct="1"/>
            <a:r>
              <a:rPr lang="en-US" altLang="zh-CN"/>
              <a:t>a set of terminals (tokens): </a:t>
            </a:r>
            <a:r>
              <a:rPr lang="en-US" altLang="zh-CN" i="1"/>
              <a:t>T</a:t>
            </a:r>
          </a:p>
          <a:p>
            <a:pPr lvl="1" eaLnBrk="1" hangingPunct="1"/>
            <a:r>
              <a:rPr lang="en-US" altLang="zh-CN"/>
              <a:t>a set of nonterminals: </a:t>
            </a:r>
            <a:r>
              <a:rPr lang="en-US" altLang="zh-CN" i="1"/>
              <a:t>N</a:t>
            </a:r>
          </a:p>
          <a:p>
            <a:pPr lvl="1" eaLnBrk="1" hangingPunct="1"/>
            <a:r>
              <a:rPr lang="en-US" altLang="zh-CN"/>
              <a:t>a set of production rules: </a:t>
            </a:r>
            <a:r>
              <a:rPr lang="en-US" altLang="zh-CN" i="1"/>
              <a:t>P</a:t>
            </a:r>
          </a:p>
          <a:p>
            <a:pPr lvl="2" eaLnBrk="1" hangingPunct="1"/>
            <a:r>
              <a:rPr lang="en-US" altLang="zh-CN"/>
              <a:t>s -&gt; t1  t2 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/>
              <a:t> tn</a:t>
            </a:r>
          </a:p>
          <a:p>
            <a:pPr lvl="2" eaLnBrk="1" hangingPunct="1"/>
            <a:r>
              <a:rPr lang="en-US" altLang="zh-CN"/>
              <a:t>with s</a:t>
            </a:r>
            <a:r>
              <a:rPr lang="en-US" altLang="zh-CN">
                <a:sym typeface="Symbol" pitchFamily="2" charset="2"/>
              </a:rPr>
              <a:t></a:t>
            </a:r>
            <a:r>
              <a:rPr lang="en-US" altLang="zh-CN" i="1">
                <a:sym typeface="Symbol" pitchFamily="2" charset="2"/>
              </a:rPr>
              <a:t>N</a:t>
            </a:r>
            <a:r>
              <a:rPr lang="en-US" altLang="zh-CN">
                <a:sym typeface="Symbol" pitchFamily="2" charset="2"/>
              </a:rPr>
              <a:t>, and t1, </a:t>
            </a:r>
            <a:r>
              <a:rPr lang="en-US" altLang="zh-CN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CN">
                <a:sym typeface="Symbol" pitchFamily="2" charset="2"/>
              </a:rPr>
              <a:t>, tn (</a:t>
            </a:r>
            <a:r>
              <a:rPr lang="en-US" altLang="zh-CN" i="1">
                <a:sym typeface="Symbol" pitchFamily="2" charset="2"/>
              </a:rPr>
              <a:t>T </a:t>
            </a:r>
            <a:r>
              <a:rPr lang="en-US" altLang="zh-CN">
                <a:latin typeface="宋体" panose="02010600030101010101" pitchFamily="2" charset="-122"/>
                <a:sym typeface="Symbol" pitchFamily="2" charset="2"/>
              </a:rPr>
              <a:t>∪</a:t>
            </a:r>
            <a:r>
              <a:rPr lang="en-US" altLang="zh-CN" i="1">
                <a:sym typeface="Symbol" pitchFamily="2" charset="2"/>
              </a:rPr>
              <a:t>N</a:t>
            </a:r>
            <a:r>
              <a:rPr lang="en-US" altLang="zh-CN">
                <a:sym typeface="Symbol" pitchFamily="2" charset="2"/>
              </a:rPr>
              <a:t>)</a:t>
            </a:r>
          </a:p>
          <a:p>
            <a:pPr lvl="1" eaLnBrk="1" hangingPunct="1"/>
            <a:r>
              <a:rPr lang="en-US" altLang="zh-CN"/>
              <a:t>a unique start nonterminal: </a:t>
            </a:r>
            <a:r>
              <a:rPr lang="en-US" altLang="zh-CN" i="1"/>
              <a:t>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F22A461-0388-450A-197F-88E1DBA145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54EB99A9-1FA9-65FC-9FDC-EA68EDA631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SLP as in Tiger book chap. 1 (simplified):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i="1">
                <a:latin typeface="Courier New" panose="02070309020205020404" pitchFamily="49" charset="0"/>
              </a:rPr>
              <a:t>N</a:t>
            </a:r>
            <a:r>
              <a:rPr lang="en-US" altLang="zh-CN" sz="2000" b="1">
                <a:latin typeface="Courier New" panose="02070309020205020404" pitchFamily="49" charset="0"/>
              </a:rPr>
              <a:t> = {S, E}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i="1">
                <a:latin typeface="Courier New" panose="02070309020205020404" pitchFamily="49" charset="0"/>
              </a:rPr>
              <a:t>T</a:t>
            </a:r>
            <a:r>
              <a:rPr lang="en-US" altLang="zh-CN" sz="2000" b="1">
                <a:latin typeface="Courier New" panose="02070309020205020404" pitchFamily="49" charset="0"/>
              </a:rPr>
              <a:t> = {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SEMICOLON</a:t>
            </a:r>
            <a:r>
              <a:rPr lang="en-US" altLang="zh-CN" sz="2000" b="1"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2000" b="1"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NUM,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PLUS,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TIMES,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2000" b="1"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ASSIGN,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PRINT,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LPAREN,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RPAREN</a:t>
            </a:r>
            <a:r>
              <a:rPr lang="en-US" altLang="zh-CN" sz="20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i="1">
                <a:latin typeface="Courier New" panose="02070309020205020404" pitchFamily="49" charset="0"/>
              </a:rPr>
              <a:t>S</a:t>
            </a:r>
            <a:r>
              <a:rPr lang="en-US" altLang="zh-CN" sz="2000" b="1">
                <a:latin typeface="Courier New" panose="02070309020205020404" pitchFamily="49" charset="0"/>
              </a:rPr>
              <a:t> = S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S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</a:t>
            </a:r>
            <a:r>
              <a:rPr lang="en-US" altLang="zh-CN" sz="2000" b="1">
                <a:latin typeface="Courier New" panose="02070309020205020404" pitchFamily="49" charset="0"/>
              </a:rPr>
              <a:t>S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SEMICOLON </a:t>
            </a:r>
            <a:r>
              <a:rPr lang="en-US" altLang="zh-CN" sz="2000" b="1">
                <a:latin typeface="Courier New" panose="02070309020205020404" pitchFamily="49" charset="0"/>
              </a:rPr>
              <a:t>S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| ID ASSIGN </a:t>
            </a: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| PRINT LPAREN </a:t>
            </a:r>
            <a:r>
              <a:rPr lang="en-US" altLang="zh-CN" sz="2000" b="1">
                <a:latin typeface="Courier New" panose="02070309020205020404" pitchFamily="49" charset="0"/>
              </a:rPr>
              <a:t>E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RPAREN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ID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| NUM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| </a:t>
            </a:r>
            <a:r>
              <a:rPr lang="en-US" altLang="zh-CN" sz="2000" b="1">
                <a:latin typeface="Courier New" panose="02070309020205020404" pitchFamily="49" charset="0"/>
              </a:rPr>
              <a:t>E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PLUS </a:t>
            </a: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| </a:t>
            </a:r>
            <a:r>
              <a:rPr lang="en-US" altLang="zh-CN" sz="2000" b="1">
                <a:latin typeface="Courier New" panose="02070309020205020404" pitchFamily="49" charset="0"/>
              </a:rPr>
              <a:t>E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TIMES </a:t>
            </a: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BF90369-38FA-6F4C-1F68-42838E5FB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Derivation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CD9257C-145C-D763-665A-DCDEF7BB0A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derivation:</a:t>
            </a:r>
          </a:p>
          <a:p>
            <a:pPr lvl="1" eaLnBrk="1" hangingPunct="1"/>
            <a:r>
              <a:rPr lang="en-US" altLang="zh-CN"/>
              <a:t>Starts with the unique start nonterminal </a:t>
            </a:r>
            <a:r>
              <a:rPr lang="en-US" altLang="zh-CN" i="1">
                <a:solidFill>
                  <a:schemeClr val="folHlink"/>
                </a:solidFill>
              </a:rPr>
              <a:t>S</a:t>
            </a:r>
            <a:r>
              <a:rPr lang="en-US" altLang="zh-CN"/>
              <a:t> </a:t>
            </a:r>
          </a:p>
          <a:p>
            <a:pPr lvl="1" eaLnBrk="1" hangingPunct="1"/>
            <a:r>
              <a:rPr lang="en-US" altLang="zh-CN"/>
              <a:t>repeatedly replacing a right-hand nonterminal </a:t>
            </a:r>
            <a:r>
              <a:rPr lang="en-US" altLang="zh-CN" i="1">
                <a:solidFill>
                  <a:schemeClr val="tx2"/>
                </a:solidFill>
              </a:rPr>
              <a:t>T</a:t>
            </a:r>
            <a:r>
              <a:rPr lang="en-US" altLang="zh-CN"/>
              <a:t>  by the body of a production rule of the nonterminal </a:t>
            </a:r>
            <a:r>
              <a:rPr lang="en-US" altLang="zh-CN" i="1">
                <a:solidFill>
                  <a:schemeClr val="tx2"/>
                </a:solidFill>
              </a:rPr>
              <a:t>T</a:t>
            </a:r>
          </a:p>
          <a:p>
            <a:pPr lvl="1" eaLnBrk="1" hangingPunct="1"/>
            <a:r>
              <a:rPr lang="en-US" altLang="zh-CN"/>
              <a:t>stop when right-hand are all terminals</a:t>
            </a:r>
          </a:p>
          <a:p>
            <a:pPr eaLnBrk="1" hangingPunct="1"/>
            <a:r>
              <a:rPr lang="en-US" altLang="zh-CN"/>
              <a:t>The final string consists only</a:t>
            </a:r>
            <a:r>
              <a:rPr lang="zh-CN" altLang="en-US"/>
              <a:t> </a:t>
            </a:r>
            <a:r>
              <a:rPr lang="en-US" altLang="zh-CN"/>
              <a:t>of terminals</a:t>
            </a:r>
            <a:r>
              <a:rPr lang="zh-CN" altLang="en-US"/>
              <a:t> </a:t>
            </a:r>
            <a:r>
              <a:rPr lang="en-US" altLang="zh-CN"/>
              <a:t>and is called a sentence (program)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4324</TotalTime>
  <Words>1931</Words>
  <Application>Microsoft Macintosh PowerPoint</Application>
  <PresentationFormat>全屏显示(4:3)</PresentationFormat>
  <Paragraphs>400</Paragraphs>
  <Slides>33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Tahoma</vt:lpstr>
      <vt:lpstr>宋体</vt:lpstr>
      <vt:lpstr>Arial</vt:lpstr>
      <vt:lpstr>Wingdings</vt:lpstr>
      <vt:lpstr>Verdana</vt:lpstr>
      <vt:lpstr>Symbol</vt:lpstr>
      <vt:lpstr>Courier New</vt:lpstr>
      <vt:lpstr>Blends</vt:lpstr>
      <vt:lpstr>Context-free Grammar</vt:lpstr>
      <vt:lpstr>Front End</vt:lpstr>
      <vt:lpstr>Parsing</vt:lpstr>
      <vt:lpstr>Conceptually</vt:lpstr>
      <vt:lpstr>Context-free Grammar</vt:lpstr>
      <vt:lpstr>Context-free Grammar: History</vt:lpstr>
      <vt:lpstr>Context-free Grammar (CFG)</vt:lpstr>
      <vt:lpstr>Example</vt:lpstr>
      <vt:lpstr>Derivation</vt:lpstr>
      <vt:lpstr>Example</vt:lpstr>
      <vt:lpstr>Example</vt:lpstr>
      <vt:lpstr>Another Try to Derive the same Program</vt:lpstr>
      <vt:lpstr>Derivation</vt:lpstr>
      <vt:lpstr>Parse Trees</vt:lpstr>
      <vt:lpstr>Example</vt:lpstr>
      <vt:lpstr>Parse Tree has Meanings: post-order traversal</vt:lpstr>
      <vt:lpstr>Ambiguous Grammars</vt:lpstr>
      <vt:lpstr>Example</vt:lpstr>
      <vt:lpstr>Example</vt:lpstr>
      <vt:lpstr>Ambiguous Grammars</vt:lpstr>
      <vt:lpstr>Eliminating ambiguity</vt:lpstr>
      <vt:lpstr>Example</vt:lpstr>
      <vt:lpstr>Parser</vt:lpstr>
      <vt:lpstr>PowerPoint 演示文稿</vt:lpstr>
      <vt:lpstr>Recursive descent parsing</vt:lpstr>
      <vt:lpstr>Key idea</vt:lpstr>
      <vt:lpstr>Parsing SLP</vt:lpstr>
      <vt:lpstr>PowerPoint 演示文稿</vt:lpstr>
      <vt:lpstr>Parsing expressions</vt:lpstr>
      <vt:lpstr>Making precedence explicit</vt:lpstr>
      <vt:lpstr>Parsing expressions</vt:lpstr>
      <vt:lpstr>Summary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Parsing</dc:title>
  <dc:creator>Baojian Hua</dc:creator>
  <cp:lastModifiedBy>Microsoft Office User</cp:lastModifiedBy>
  <cp:revision>3965</cp:revision>
  <cp:lastPrinted>1601-01-01T00:00:00Z</cp:lastPrinted>
  <dcterms:created xsi:type="dcterms:W3CDTF">1601-01-01T00:00:00Z</dcterms:created>
  <dcterms:modified xsi:type="dcterms:W3CDTF">2024-03-14T02:07:25Z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