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0"/>
  </p:notesMasterIdLst>
  <p:handoutMasterIdLst>
    <p:handoutMasterId r:id="rId51"/>
  </p:handoutMasterIdLst>
  <p:sldIdLst>
    <p:sldId id="256" r:id="rId2"/>
    <p:sldId id="357" r:id="rId3"/>
    <p:sldId id="359" r:id="rId4"/>
    <p:sldId id="358" r:id="rId5"/>
    <p:sldId id="435" r:id="rId6"/>
    <p:sldId id="486" r:id="rId7"/>
    <p:sldId id="494" r:id="rId8"/>
    <p:sldId id="495" r:id="rId9"/>
    <p:sldId id="489" r:id="rId10"/>
    <p:sldId id="442" r:id="rId11"/>
    <p:sldId id="493" r:id="rId12"/>
    <p:sldId id="441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73" r:id="rId24"/>
    <p:sldId id="474" r:id="rId25"/>
    <p:sldId id="475" r:id="rId26"/>
    <p:sldId id="465" r:id="rId27"/>
    <p:sldId id="466" r:id="rId28"/>
    <p:sldId id="467" r:id="rId29"/>
    <p:sldId id="468" r:id="rId30"/>
    <p:sldId id="476" r:id="rId31"/>
    <p:sldId id="444" r:id="rId32"/>
    <p:sldId id="445" r:id="rId33"/>
    <p:sldId id="471" r:id="rId34"/>
    <p:sldId id="472" r:id="rId35"/>
    <p:sldId id="447" r:id="rId36"/>
    <p:sldId id="490" r:id="rId37"/>
    <p:sldId id="491" r:id="rId38"/>
    <p:sldId id="492" r:id="rId39"/>
    <p:sldId id="477" r:id="rId40"/>
    <p:sldId id="478" r:id="rId41"/>
    <p:sldId id="479" r:id="rId42"/>
    <p:sldId id="480" r:id="rId43"/>
    <p:sldId id="449" r:id="rId44"/>
    <p:sldId id="450" r:id="rId45"/>
    <p:sldId id="451" r:id="rId46"/>
    <p:sldId id="452" r:id="rId47"/>
    <p:sldId id="448" r:id="rId48"/>
    <p:sldId id="412" r:id="rId4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B7E3C0F-86E5-C6F4-5073-81DE2202A7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2999162-6F9E-04C8-8003-BF6EED77BF8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FB8A1DA-5C93-A0DD-F80A-1AE0CCCAE0A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326CB8C-BA8E-9351-481C-F6F8B9A0646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A272ECAC-B1C7-CC41-A3C9-D91DC64525D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47B91EA3-5FDE-C01A-B38D-9B79691F16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86ACD7B-6FBA-2241-269B-7EE8A24B63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23E77FF-7D0C-E84B-4457-24D79ED39A4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182C994D-6E8C-9D6C-A5A8-D0120E1E2C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2C9B795-D3C5-902C-90E9-BA0133B64A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287B051-A74A-2DB8-7BEC-7EEA848DDE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38BE3865-69F2-194B-B6CE-584336B0E5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EE9B7F-5F04-0A47-1E75-B8C25C0B8D5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B219F9C-03F5-0CEA-3FF9-3EC9380426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4AA0FE-4137-0C0F-924F-73E7A6BC5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451CDEC-F240-3170-FDCE-CDA5C03FB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DCA2122-6D14-50B8-4CF5-994E4D98B5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93AF6A4-E179-2694-C0F9-E8766B901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45B7586-A35D-4272-3B68-6F1BF8A48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236DE6A-B202-3F68-4D49-F40E6C428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BA2CE241-8B19-1362-AF5D-2F689E212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B6542766-2973-662B-5530-8770FB8802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BA8ED879-E77E-4B33-638D-5D2FFFBA10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61A5885-34EA-33D2-4D35-9D978382DD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0FF1812E-92C1-989C-A12E-F822B11EEE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A2251CC-3575-6141-9F43-60C42D2C6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442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B8CF996-CE87-41A8-6C57-7B10BB999C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A24B3A6-D738-D6C5-FEF7-BA4E29ED0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0BA0728-AEE4-5A29-2DA6-104C2F3B8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29016F-8C5F-B140-9BD6-43F0EB96A2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71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663A603-90E9-A48A-3B67-C86B94239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C642281-5AE5-1021-2EF2-C9C395CB84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B24AAD3-C9B2-9122-62E1-7062EA9F2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16A57-D14F-FE47-8EBE-A5CD7E95F1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665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B02AEE6-7569-54E6-DBBD-F4FF03E406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D1821DD-E3D5-A9F8-8929-D6C93F1029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248074-D7D8-BD27-5175-3DFCF4E42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CD01E-6730-0F45-8EBC-E2D03A4FF6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47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E83BB2-7AEF-3DC5-BFBE-B57D1DC19E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53ED0D-70D1-5943-2ACD-47DB22893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76B81D5-7FD0-E287-16C9-EB9896CB34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DF451F-10FA-024B-8137-7BD0A529B4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86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B8BAE38-0468-C61A-CD5F-B53C412EF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BFB146B-FE10-2A60-8594-DFD80DE37F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9805C92-094B-7C5A-F96D-134B372D0B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6028A-F72F-274D-8C6B-2D7DCCBAE3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0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9FEDF01-DF57-E449-B051-7E8688FD25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C391696-ED65-9BBC-419C-A7C8994D78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3A4F695-1E42-45EA-521F-8EE4D287A8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A0A30-64BC-624B-9F34-BE0E24089B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52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895A393-623B-2937-1441-24E93B4743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429B4CF-F9E9-0058-3345-201FD7881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958FA6D6-ACA6-8E58-8129-86368099D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490DC-E553-6F40-8687-5BE2A693DC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80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153D976-D7E8-8E97-3835-9FA75CFDC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B18B4C4-915A-A19E-753A-012DFD9A2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427A657-1046-756D-7407-E8E207361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9DFD39-16EE-F444-87AA-6BEC57176E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86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4007A70-4113-292F-3D32-5C7EFB7102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0DE3C499-C7EF-269B-4DD2-8ED6CDA41D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15067D7-BA11-306D-5AEA-128430FDEB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B20230-4A22-3E46-8DB9-E3667856B6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5813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FDE500-1130-B733-1249-7F5F2EA73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9CDDBD-605C-6C81-2CAF-4FDFA9C9D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B3C0C82-2C74-C814-706B-7E48494DC6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2364A7-2212-DF4D-9941-EE10D6B8CF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77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77180CE-01D5-8DFA-58BB-23EF59F7B3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E7C99D3-3685-99BD-2D85-8FC236F61C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19F52B0-7443-599D-4A95-7BD0FCEDF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2E5EF-EE4B-694B-A1E4-9FB214373C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20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7348CB-2622-FF75-753D-4E6EFD34A2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3456A9A-D5D0-0183-886E-7FC0C92E8A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3297D0-7886-79BC-8B94-278E13ACE08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8A2744D-1EAC-0393-3257-BF43B0BC0D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FF24577-1843-D6D4-1604-3E7C48218B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FCE8226-F270-97E3-4EAF-CB0FA1F62BC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4950738-FF78-51D1-3803-25D4AF71FD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842E0FF-D390-FC71-DE6D-C67711DFD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376EFBEA-1836-9A40-77E5-7FB6C908B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7133223B-92D1-2734-0CAE-E7B608AF398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B61CED1-604E-EB11-5D9C-0321175062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4BA1F79-1036-8ADF-4DB4-3180B5D5AA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8E4C03A-18C7-9448-B0CE-1A027E0053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com/imgres?imgurl=store.atlantafalcons.com/graphics/product_images/p636254reg.jpg&amp;imgrefurl=http://www.valuemonkey.com/Sports-and-Outdoors/Hunting/Equipment/&amp;h=220&amp;w=220&amp;prev=/images%3Fq%3Dmeat%2Bgrinder%26svnum%3D10%26hl%3Den%26lr%3D%26ie%3DUTF-8%26oe%3DUTF-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5B7BFD2-FFBE-2E3C-29D9-81749A1C1AF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LL(k) Parsing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40C36DC-5ACD-6709-EB64-41A331638A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B2363B7-942D-A7C3-CBDE-7F708A823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</a:t>
            </a:r>
            <a:r>
              <a:rPr lang="zh-CN" altLang="en-US"/>
              <a:t> </a:t>
            </a:r>
            <a:r>
              <a:rPr lang="en-US" altLang="zh-CN"/>
              <a:t>insight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D303923-8FAE-D2C1-E4F7-41ED802B8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819400"/>
            <a:ext cx="1636713" cy="1716088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w2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…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wn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C96BB265-78CD-CC8B-F2C2-61F88B2A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981200"/>
            <a:ext cx="65897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</a:pPr>
            <a:r>
              <a:rPr lang="en-US" altLang="zh-CN" sz="3200"/>
              <a:t>For non-terminal </a:t>
            </a:r>
            <a:r>
              <a:rPr lang="en-US" altLang="zh-CN" sz="3200" i="1">
                <a:solidFill>
                  <a:schemeClr val="folHlink"/>
                </a:solidFill>
              </a:rPr>
              <a:t>S</a:t>
            </a:r>
            <a:r>
              <a:rPr lang="en-US" altLang="zh-CN" sz="3200"/>
              <a:t>, and current input token </a:t>
            </a:r>
            <a:r>
              <a:rPr lang="en-US" altLang="zh-CN" sz="3200">
                <a:solidFill>
                  <a:schemeClr val="folHlink"/>
                </a:solidFill>
              </a:rPr>
              <a:t>t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</a:pPr>
            <a:r>
              <a:rPr lang="en-US" altLang="zh-CN" sz="2800"/>
              <a:t>if </a:t>
            </a:r>
            <a:r>
              <a:rPr lang="en-US" altLang="zh-CN" sz="2800" i="1"/>
              <a:t>wk</a:t>
            </a:r>
            <a:r>
              <a:rPr lang="en-US" altLang="zh-CN" sz="2800"/>
              <a:t> starts with </a:t>
            </a:r>
            <a:r>
              <a:rPr lang="en-US" altLang="zh-CN" sz="2800">
                <a:solidFill>
                  <a:srgbClr val="0432FF"/>
                </a:solidFill>
              </a:rPr>
              <a:t>t</a:t>
            </a:r>
            <a:r>
              <a:rPr lang="en-US" altLang="zh-CN" sz="2800"/>
              <a:t>, then choose </a:t>
            </a:r>
            <a:r>
              <a:rPr lang="en-US" altLang="zh-CN" sz="2800" i="1"/>
              <a:t>wk</a:t>
            </a:r>
            <a:r>
              <a:rPr lang="en-US" altLang="zh-CN" sz="2800"/>
              <a:t>, or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</a:pPr>
            <a:r>
              <a:rPr lang="en-US" altLang="zh-CN" sz="2800"/>
              <a:t>if </a:t>
            </a:r>
            <a:r>
              <a:rPr lang="en-US" altLang="zh-CN" sz="2800" i="1"/>
              <a:t>wk</a:t>
            </a:r>
            <a:r>
              <a:rPr lang="en-US" altLang="zh-CN" sz="2800"/>
              <a:t> derives empty string, and the string follow </a:t>
            </a:r>
            <a:r>
              <a:rPr lang="en-US" altLang="zh-CN" sz="2800" i="1">
                <a:solidFill>
                  <a:srgbClr val="0432FF"/>
                </a:solidFill>
              </a:rPr>
              <a:t>S</a:t>
            </a:r>
            <a:r>
              <a:rPr lang="en-US" altLang="zh-CN" sz="2800"/>
              <a:t> starts with </a:t>
            </a:r>
            <a:r>
              <a:rPr lang="en-US" altLang="zh-CN" sz="2800">
                <a:solidFill>
                  <a:srgbClr val="0432FF"/>
                </a:solidFill>
              </a:rPr>
              <a:t>t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</a:pPr>
            <a:r>
              <a:rPr lang="en-US" altLang="zh-CN" sz="3200"/>
              <a:t>First symbol sets of </a:t>
            </a:r>
            <a:r>
              <a:rPr lang="en-US" altLang="zh-CN" sz="3200" i="1"/>
              <a:t>wi</a:t>
            </a:r>
            <a:r>
              <a:rPr lang="en-US" altLang="zh-CN" sz="3200"/>
              <a:t> (</a:t>
            </a:r>
            <a:r>
              <a:rPr lang="en-US" altLang="zh-CN" sz="3200" i="1"/>
              <a:t>1&lt;=i&lt;=n</a:t>
            </a:r>
            <a:r>
              <a:rPr lang="en-US" altLang="zh-CN" sz="3200"/>
              <a:t>) don</a:t>
            </a:r>
            <a:r>
              <a:rPr lang="en-US" altLang="zh-CN" sz="3200">
                <a:latin typeface="Arial" panose="020B0604020202020204" pitchFamily="34" charset="0"/>
              </a:rPr>
              <a:t>’</a:t>
            </a:r>
            <a:r>
              <a:rPr lang="en-US" altLang="zh-CN" sz="3200"/>
              <a:t>t overlap to avoid backtracking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6D4F008-F9AC-44FB-D114-1C4B955D2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Key</a:t>
            </a:r>
            <a:r>
              <a:rPr lang="zh-CN" altLang="en-US"/>
              <a:t> </a:t>
            </a:r>
            <a:r>
              <a:rPr lang="en-US" altLang="zh-CN"/>
              <a:t>insight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7F7D9BE-2732-0C2F-24CE-FDC83B552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5486400" cy="1716088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set1={s11, s12, ..., s1n}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w2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set2={s21, s22, ..., s2m}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…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wn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setn={sn1, sn2, ..., snk}</a:t>
            </a:r>
          </a:p>
        </p:txBody>
      </p:sp>
      <p:sp>
        <p:nvSpPr>
          <p:cNvPr id="13316" name="TextBox 4">
            <a:extLst>
              <a:ext uri="{FF2B5EF4-FFF2-40B4-BE49-F238E27FC236}">
                <a16:creationId xmlns:a16="http://schemas.microsoft.com/office/drawing/2014/main" id="{46C16285-9064-163D-CBED-47989FD6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14800"/>
            <a:ext cx="5486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We require that for each </a:t>
            </a:r>
            <a:r>
              <a:rPr lang="en-US" altLang="zh-CN" sz="2000">
                <a:solidFill>
                  <a:srgbClr val="FF0000"/>
                </a:solidFill>
              </a:rPr>
              <a:t>seti</a:t>
            </a:r>
            <a:r>
              <a:rPr lang="en-US" altLang="zh-CN" sz="2000"/>
              <a:t> and </a:t>
            </a:r>
            <a:r>
              <a:rPr lang="en-US" altLang="zh-CN" sz="2000">
                <a:solidFill>
                  <a:srgbClr val="FF0000"/>
                </a:solidFill>
              </a:rPr>
              <a:t>setj</a:t>
            </a:r>
            <a:r>
              <a:rPr lang="en-US" altLang="zh-CN" sz="2000"/>
              <a:t> (i&lt;&gt;j):</a:t>
            </a:r>
          </a:p>
          <a:p>
            <a:r>
              <a:rPr lang="en-US" altLang="zh-CN" sz="2000">
                <a:solidFill>
                  <a:srgbClr val="FF0000"/>
                </a:solidFill>
              </a:rPr>
              <a:t>seti /\ setj = </a:t>
            </a:r>
            <a:r>
              <a:rPr lang="el-GR" altLang="zh-CN" sz="2000">
                <a:solidFill>
                  <a:srgbClr val="FF0000"/>
                </a:solidFill>
              </a:rPr>
              <a:t>Φ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E7F3FBD-ED80-31A9-4F4C-3B623CD5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133600"/>
            <a:ext cx="3200400" cy="236220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Example: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S -&gt; 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T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set1={a}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b U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set2={b}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-&gt; e  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set3={e}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-&gt; x  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set4={x}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U -&gt; y  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set5={y}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A79AA-CDA6-451D-A59C-82287028D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95800"/>
            <a:ext cx="3276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For the input “a x”:</a:t>
            </a:r>
          </a:p>
          <a:p>
            <a:r>
              <a:rPr lang="en-US" altLang="zh-CN" sz="2000"/>
              <a:t>choose the production</a:t>
            </a:r>
          </a:p>
          <a:p>
            <a:r>
              <a:rPr lang="en-US" altLang="zh-CN" sz="2000"/>
              <a:t>S -&gt; a T,</a:t>
            </a:r>
          </a:p>
          <a:p>
            <a:r>
              <a:rPr lang="en-US" altLang="zh-CN" sz="2000"/>
              <a:t>then choose the production</a:t>
            </a:r>
          </a:p>
          <a:p>
            <a:r>
              <a:rPr lang="en-US" altLang="zh-CN" sz="2000"/>
              <a:t>T -&gt; 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2424B21-49E1-C55F-682A-EB9C54C59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Nullable, First and Follow sets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EF3BC1C-20B5-05AB-0003-29A3EB074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Must compute</a:t>
            </a:r>
            <a:r>
              <a:rPr lang="zh-CN" altLang="en-US" sz="2800"/>
              <a:t> </a:t>
            </a:r>
            <a:r>
              <a:rPr lang="en-US" altLang="zh-CN" sz="2800"/>
              <a:t>three</a:t>
            </a:r>
            <a:r>
              <a:rPr lang="zh-CN" altLang="en-US" sz="2800"/>
              <a:t> </a:t>
            </a:r>
            <a:r>
              <a:rPr lang="en-US" altLang="zh-CN" sz="2800"/>
              <a:t>sets: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Nullable</a:t>
            </a:r>
            <a:r>
              <a:rPr lang="en-US" altLang="zh-CN" sz="2400"/>
              <a:t>: set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non-terminals that may derive empty string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</a:rPr>
              <a:t>First(</a:t>
            </a:r>
            <a:r>
              <a:rPr lang="el-GR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)</a:t>
            </a:r>
            <a:r>
              <a:rPr lang="en-US" altLang="zh-CN" sz="2400">
                <a:cs typeface="Tahoma" panose="020B0604030504040204" pitchFamily="34" charset="0"/>
              </a:rPr>
              <a:t> : set of terminals that any string derivable from </a:t>
            </a:r>
            <a:r>
              <a:rPr lang="el-GR" altLang="zh-CN" sz="2400">
                <a:cs typeface="Tahoma" panose="020B0604030504040204" pitchFamily="34" charset="0"/>
              </a:rPr>
              <a:t>ω</a:t>
            </a:r>
            <a:r>
              <a:rPr lang="zh-CN" altLang="en-US" sz="2400">
                <a:cs typeface="Tahoma" panose="020B0604030504040204" pitchFamily="34" charset="0"/>
              </a:rPr>
              <a:t> </a:t>
            </a:r>
            <a:r>
              <a:rPr lang="en-US" altLang="zh-CN" sz="2400">
                <a:cs typeface="Tahoma" panose="020B0604030504040204" pitchFamily="34" charset="0"/>
              </a:rPr>
              <a:t>may</a:t>
            </a:r>
            <a:r>
              <a:rPr lang="zh-CN" altLang="en-US" sz="2400">
                <a:cs typeface="Tahoma" panose="020B0604030504040204" pitchFamily="34" charset="0"/>
              </a:rPr>
              <a:t> </a:t>
            </a:r>
            <a:r>
              <a:rPr lang="en-US" altLang="zh-CN" sz="2400">
                <a:cs typeface="Tahoma" panose="020B0604030504040204" pitchFamily="34" charset="0"/>
              </a:rPr>
              <a:t>start</a:t>
            </a:r>
            <a:r>
              <a:rPr lang="zh-CN" altLang="en-US" sz="2400">
                <a:cs typeface="Tahoma" panose="020B0604030504040204" pitchFamily="34" charset="0"/>
              </a:rPr>
              <a:t> </a:t>
            </a:r>
            <a:r>
              <a:rPr lang="en-US" altLang="zh-CN" sz="2400">
                <a:cs typeface="Tahoma" panose="020B0604030504040204" pitchFamily="34" charset="0"/>
              </a:rPr>
              <a:t>with</a:t>
            </a:r>
          </a:p>
          <a:p>
            <a:pPr lvl="1" eaLnBrk="1" hangingPunct="1"/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Follow(X)</a:t>
            </a:r>
            <a:r>
              <a:rPr lang="en-US" altLang="zh-CN" sz="2400">
                <a:cs typeface="Tahoma" panose="020B0604030504040204" pitchFamily="34" charset="0"/>
              </a:rPr>
              <a:t>: set of terminals that can immediately follow any string derivable from nonterminal X</a:t>
            </a:r>
          </a:p>
          <a:p>
            <a:pPr eaLnBrk="1" hangingPunct="1"/>
            <a:r>
              <a:rPr lang="en-US" altLang="zh-CN" sz="2800">
                <a:cs typeface="Tahoma" panose="020B0604030504040204" pitchFamily="34" charset="0"/>
              </a:rPr>
              <a:t>Read tiger book</a:t>
            </a:r>
            <a:r>
              <a:rPr lang="zh-CN" altLang="en-US" sz="2800">
                <a:cs typeface="Tahoma" panose="020B0604030504040204" pitchFamily="34" charset="0"/>
              </a:rPr>
              <a:t> </a:t>
            </a:r>
            <a:r>
              <a:rPr lang="en-US" altLang="zh-CN" sz="2800">
                <a:cs typeface="Tahoma" panose="020B0604030504040204" pitchFamily="34" charset="0"/>
              </a:rPr>
              <a:t>sec 3.2</a:t>
            </a:r>
          </a:p>
          <a:p>
            <a:pPr lvl="1" eaLnBrk="1" hangingPunct="1"/>
            <a:r>
              <a:rPr lang="en-US" altLang="zh-CN" sz="2400">
                <a:cs typeface="Tahoma" panose="020B0604030504040204" pitchFamily="34" charset="0"/>
              </a:rPr>
              <a:t>Fixpoint algorithms</a:t>
            </a:r>
            <a:endParaRPr lang="el-GR" altLang="zh-CN" sz="2400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182C170-E333-319C-C442-472A132CA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Nullable, First and Follow sets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960F433D-28F2-EAD1-87DF-E2D6B2C67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80112" cy="4114800"/>
          </a:xfrm>
        </p:spPr>
        <p:txBody>
          <a:bodyPr/>
          <a:lstStyle/>
          <a:p>
            <a:pPr eaLnBrk="1" hangingPunct="1"/>
            <a:r>
              <a:rPr lang="en-US" altLang="zh-CN"/>
              <a:t>Which symbol X, Y or Z can derive an</a:t>
            </a:r>
            <a:r>
              <a:rPr lang="zh-CN" altLang="en-US"/>
              <a:t> </a:t>
            </a:r>
            <a:r>
              <a:rPr lang="en-US" altLang="zh-CN"/>
              <a:t>empty string?</a:t>
            </a:r>
          </a:p>
          <a:p>
            <a:pPr eaLnBrk="1" hangingPunct="1"/>
            <a:r>
              <a:rPr lang="en-US" altLang="zh-CN"/>
              <a:t>What terminals may the string derived from X, Y and Z begin with?</a:t>
            </a:r>
          </a:p>
          <a:p>
            <a:pPr eaLnBrk="1" hangingPunct="1"/>
            <a:r>
              <a:rPr lang="en-US" altLang="zh-CN"/>
              <a:t>What terminals may follow X, Y and Z?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68ED345-26F7-B0D3-C386-E9CA49B1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C585B67-551F-C8B6-058D-8929020B9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Nullable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20E1BF8-5AE8-15B1-A355-51A92D719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X can derive an empty string, iff:</a:t>
            </a:r>
          </a:p>
          <a:p>
            <a:pPr lvl="1" eaLnBrk="1" hangingPunct="1"/>
            <a:r>
              <a:rPr lang="en-US" altLang="zh-CN"/>
              <a:t>base case: </a:t>
            </a:r>
            <a:r>
              <a:rPr lang="en-US" altLang="zh-CN">
                <a:solidFill>
                  <a:schemeClr val="folHlink"/>
                </a:solidFill>
              </a:rPr>
              <a:t>X -&gt; </a:t>
            </a:r>
          </a:p>
          <a:p>
            <a:pPr lvl="2" eaLnBrk="1" hangingPunct="1"/>
            <a:r>
              <a:rPr lang="en-US" altLang="zh-CN"/>
              <a:t>Add X to the Nullable set</a:t>
            </a:r>
          </a:p>
          <a:p>
            <a:pPr lvl="1" eaLnBrk="1" hangingPunct="1"/>
            <a:r>
              <a:rPr lang="en-US" altLang="zh-CN"/>
              <a:t>inductive case: </a:t>
            </a:r>
            <a:r>
              <a:rPr lang="en-US" altLang="zh-CN">
                <a:solidFill>
                  <a:schemeClr val="folHlink"/>
                </a:solidFill>
              </a:rPr>
              <a:t>X -&gt; Y1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Yn</a:t>
            </a:r>
          </a:p>
          <a:p>
            <a:pPr lvl="2" eaLnBrk="1" hangingPunct="1"/>
            <a:r>
              <a:rPr lang="en-US" altLang="zh-CN"/>
              <a:t>Iff Y1,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 Yn are n non-terminals, and each of</a:t>
            </a:r>
            <a:r>
              <a:rPr lang="zh-CN" altLang="en-US"/>
              <a:t> </a:t>
            </a:r>
            <a:r>
              <a:rPr lang="en-US" altLang="zh-CN"/>
              <a:t>them</a:t>
            </a:r>
            <a:r>
              <a:rPr lang="zh-CN" altLang="en-US"/>
              <a:t> </a:t>
            </a:r>
            <a:r>
              <a:rPr lang="en-US" altLang="zh-CN"/>
              <a:t>may</a:t>
            </a:r>
            <a:r>
              <a:rPr lang="zh-CN" altLang="en-US"/>
              <a:t> </a:t>
            </a:r>
            <a:r>
              <a:rPr lang="en-US" altLang="zh-CN"/>
              <a:t>derive an</a:t>
            </a:r>
            <a:r>
              <a:rPr lang="zh-CN" altLang="en-US"/>
              <a:t> </a:t>
            </a:r>
            <a:r>
              <a:rPr lang="en-US" altLang="zh-CN"/>
              <a:t>empty string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680F0EA-1BAA-B9FD-CD6D-6D5C321A2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Compute Nullable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278F486E-BE76-DDFF-C069-F84F4F8F1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/* Nullable: a set of nonterminals */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 &lt;- {};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void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computeNullable()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	while(N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ullabl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e still changes)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for(each production: X -&gt;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switch (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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 ∪= {X};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case Y1 … Yn: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if (Y1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 &amp;&amp; … &amp;&amp; Yn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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1800" b="1">
                <a:latin typeface="Courier New" panose="02070309020205020404" pitchFamily="49" charset="0"/>
                <a:cs typeface="Tahoma" panose="020B0604030504040204" pitchFamily="34" charset="0"/>
              </a:rPr>
              <a:t>       </a:t>
            </a:r>
            <a:r>
              <a:rPr lang="zh-CN" altLang="en-US" sz="1800" b="1"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1800" b="1"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 ∪= {X};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break;</a:t>
            </a:r>
            <a:endParaRPr lang="el-GR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998746-83F8-67C5-4D6E-22F6AB438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Nullables</a:t>
            </a:r>
          </a:p>
        </p:txBody>
      </p:sp>
      <p:sp>
        <p:nvSpPr>
          <p:cNvPr id="18435" name="Text Box 4">
            <a:extLst>
              <a:ext uri="{FF2B5EF4-FFF2-40B4-BE49-F238E27FC236}">
                <a16:creationId xmlns:a16="http://schemas.microsoft.com/office/drawing/2014/main" id="{07FD6204-029F-D28C-F56D-49224F052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16456" name="Group 40">
            <a:extLst>
              <a:ext uri="{FF2B5EF4-FFF2-40B4-BE49-F238E27FC236}">
                <a16:creationId xmlns:a16="http://schemas.microsoft.com/office/drawing/2014/main" id="{7287E76E-DF24-BA56-F948-82ECDE0F03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3048000"/>
          <a:ext cx="6400800" cy="20574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733339198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402237673"/>
                    </a:ext>
                  </a:extLst>
                </a:gridCol>
                <a:gridCol w="1782763">
                  <a:extLst>
                    <a:ext uri="{9D8B030D-6E8A-4147-A177-3AD203B41FA5}">
                      <a16:colId xmlns:a16="http://schemas.microsoft.com/office/drawing/2014/main" val="1437021204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551955644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124224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Nullable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8216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3787756-205D-A82A-2959-46CDA2120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Nullables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D59D567-E9EB-F807-26AC-73DB7B5BE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18486" name="Group 22">
            <a:extLst>
              <a:ext uri="{FF2B5EF4-FFF2-40B4-BE49-F238E27FC236}">
                <a16:creationId xmlns:a16="http://schemas.microsoft.com/office/drawing/2014/main" id="{0F2E2DA2-5511-E623-D574-96B6C7380C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019800" cy="20574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34464657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8899120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32868877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581172012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192683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Nullable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{Y, X}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8004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53468CB-3E33-BD23-0617-8567D85C2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Nullables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02460115-3E80-BC53-AE5E-885CD00FD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19492" name="Group 4">
            <a:extLst>
              <a:ext uri="{FF2B5EF4-FFF2-40B4-BE49-F238E27FC236}">
                <a16:creationId xmlns:a16="http://schemas.microsoft.com/office/drawing/2014/main" id="{AD7A102E-0FB2-99D5-7F1E-116B7DBD00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019800" cy="20574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49569698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48304208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17621671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10508254"/>
                    </a:ext>
                  </a:extLst>
                </a:gridCol>
              </a:tblGrid>
              <a:tr h="1143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524350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l-GR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Φ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{Y, X}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{Y, X}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0698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0BE41C7-4F5C-4B7C-062A-5339FFF46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First(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/>
              <a:t>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012928CE-D872-6E1C-E949-33426ED1E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Set of terminals that </a:t>
            </a:r>
            <a:r>
              <a:rPr lang="en-US" altLang="zh-CN" sz="2800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 sz="2800"/>
              <a:t> may</a:t>
            </a:r>
            <a:r>
              <a:rPr lang="zh-CN" altLang="en-US" sz="2800"/>
              <a:t> </a:t>
            </a:r>
            <a:r>
              <a:rPr lang="en-US" altLang="zh-CN" sz="2800"/>
              <a:t>start with: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X =&gt; </a:t>
            </a:r>
            <a:r>
              <a:rPr lang="en-US" altLang="zh-CN" sz="2400">
                <a:solidFill>
                  <a:schemeClr val="hlink"/>
                </a:solidFill>
              </a:rPr>
              <a:t>a</a:t>
            </a:r>
            <a:r>
              <a:rPr lang="en-US" altLang="zh-CN" sz="2400"/>
              <a:t>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Rules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base case: </a:t>
            </a:r>
            <a:r>
              <a:rPr lang="en-US" altLang="zh-CN" sz="2000">
                <a:solidFill>
                  <a:schemeClr val="folHlink"/>
                </a:solidFill>
              </a:rPr>
              <a:t>X -&gt; a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200">
                <a:sym typeface="Symbol" pitchFamily="2" charset="2"/>
              </a:rPr>
              <a:t>First (</a:t>
            </a:r>
            <a:r>
              <a:rPr lang="en-US" altLang="zh-CN" sz="2200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 sz="2200">
                <a:sym typeface="Symbol" pitchFamily="2" charset="2"/>
              </a:rPr>
              <a:t>)  </a:t>
            </a:r>
            <a:r>
              <a:rPr lang="en-US" altLang="zh-CN" sz="2200">
                <a:latin typeface="宋体" panose="02010600030101010101" pitchFamily="2" charset="-122"/>
                <a:sym typeface="Symbol" pitchFamily="2" charset="2"/>
              </a:rPr>
              <a:t>∪</a:t>
            </a:r>
            <a:r>
              <a:rPr lang="en-US" altLang="zh-CN" sz="2200">
                <a:sym typeface="Symbol" pitchFamily="2" charset="2"/>
              </a:rPr>
              <a:t>=  {a}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inductive case: </a:t>
            </a:r>
            <a:r>
              <a:rPr lang="en-US" altLang="zh-CN" sz="2000">
                <a:solidFill>
                  <a:schemeClr val="folHlink"/>
                </a:solidFill>
              </a:rPr>
              <a:t>X -&gt; Y1 Y2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 sz="2000">
                <a:solidFill>
                  <a:schemeClr val="folHlink"/>
                </a:solidFill>
              </a:rPr>
              <a:t> Yn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200">
                <a:sym typeface="Symbol" pitchFamily="2" charset="2"/>
              </a:rPr>
              <a:t>First (</a:t>
            </a:r>
            <a:r>
              <a:rPr lang="en-US" altLang="zh-CN" sz="2200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 sz="2200">
                <a:sym typeface="Symbol" pitchFamily="2" charset="2"/>
              </a:rPr>
              <a:t>)  ∪=  First(Y1)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200">
                <a:sym typeface="Symbol" pitchFamily="2" charset="2"/>
              </a:rPr>
              <a:t>if Y1Nullable, First (</a:t>
            </a:r>
            <a:r>
              <a:rPr lang="en-US" altLang="zh-CN" sz="2200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 sz="2200">
                <a:sym typeface="Symbol" pitchFamily="2" charset="2"/>
              </a:rPr>
              <a:t>) ∪=  First(Y2)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200">
                <a:sym typeface="Symbol" pitchFamily="2" charset="2"/>
              </a:rPr>
              <a:t>if Y1,Y2 Nullable, First (</a:t>
            </a:r>
            <a:r>
              <a:rPr lang="en-US" altLang="zh-CN" sz="2200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 sz="2200">
                <a:sym typeface="Symbol" pitchFamily="2" charset="2"/>
              </a:rPr>
              <a:t>) ∪=  First(Y3)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200">
                <a:latin typeface="Arial" panose="020B0604020202020204" pitchFamily="34" charset="0"/>
                <a:sym typeface="Symbol" pitchFamily="2" charset="2"/>
              </a:rPr>
              <a:t>…</a:t>
            </a:r>
            <a:endParaRPr lang="en-US" altLang="zh-CN" sz="2200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91ACCB-3032-A167-C090-9B9811B453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9EE189FF-4CDE-C258-C8AB-0C1091FB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F9370940-C355-8BCD-D4FC-E160E600E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09800"/>
            <a:ext cx="1219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ACA1BEC4-DCE2-98FE-658A-347E337A8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F8FB2E84-8A3A-7B1C-12EB-272BF3161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074E6E14-2D2B-3EFE-2668-979AD2A75B3E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054EAB0D-033F-20F7-88AE-A82EC10EE246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297261A6-3BD3-2533-644F-398DFC4F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65AEC22F-100D-BF23-5F93-1C2DE2A2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FFD3C5E6-C1A1-0DEC-186B-63F376BABBBB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38936534-FA9B-FF06-9C13-17AD897AA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F6D3D382-32FA-A384-5584-3BD44FA829AE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5ABDDAF1-AE46-7F04-4B27-940338888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F9860938-4FDE-BE49-9E07-53A580CEC47F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283EDCAC-E833-AFCE-815C-3DB9CED8DF82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69F8170-AE1C-215E-C363-FF082F6FC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Compute First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383A4C2-1C24-5CC5-54CD-1787E8FED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// Suppose Nullable set has been computed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for(each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nonterminal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First(X) &lt;- {};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while(some First set still changes)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for(each production: X -&gt;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switch (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α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a: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First(X) ∪=  {a};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break;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case Y1 … Yn: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First(X) ∪=  First(Y1);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itchFamily="2" charset="2"/>
              </a:rPr>
              <a:t>      if (Y1 \not\in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Nullable)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  break;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First(X) ∪=  First(Y2);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 </a:t>
            </a:r>
            <a:r>
              <a:rPr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// Similar as above</a:t>
            </a:r>
            <a:endParaRPr lang="el-GR" altLang="zh-CN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2E6F9F09-740B-5898-40B9-6B2B85284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First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4918A8F2-4C14-5524-D165-F2F7CE66DE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22624" name="Group 64">
            <a:extLst>
              <a:ext uri="{FF2B5EF4-FFF2-40B4-BE49-F238E27FC236}">
                <a16:creationId xmlns:a16="http://schemas.microsoft.com/office/drawing/2014/main" id="{E4F68484-889E-AC4B-1F9D-3079687ACD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5608638" cy="35448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144989704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1651994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09325871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94241690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662621245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918519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2376659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9889627"/>
                  </a:ext>
                </a:extLst>
              </a:tr>
              <a:tr h="1335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935506"/>
                  </a:ext>
                </a:extLst>
              </a:tr>
            </a:tbl>
          </a:graphicData>
        </a:graphic>
      </p:graphicFrame>
      <p:sp>
        <p:nvSpPr>
          <p:cNvPr id="23588" name="Text Box 60">
            <a:extLst>
              <a:ext uri="{FF2B5EF4-FFF2-40B4-BE49-F238E27FC236}">
                <a16:creationId xmlns:a16="http://schemas.microsoft.com/office/drawing/2014/main" id="{0AAD3238-4AB7-32FC-AD39-5B7E35F58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4E11404-3C31-66C4-9F46-5DF8080E6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First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C199FA82-3019-8285-33A0-D3B5255B4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23631" name="Group 47">
            <a:extLst>
              <a:ext uri="{FF2B5EF4-FFF2-40B4-BE49-F238E27FC236}">
                <a16:creationId xmlns:a16="http://schemas.microsoft.com/office/drawing/2014/main" id="{A3084769-1E63-287E-0BED-CCDEDC5140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248400" cy="35448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83216055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68005627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5545598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0900289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144057885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536928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159238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96398"/>
                  </a:ext>
                </a:extLst>
              </a:tr>
              <a:tr h="1335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905488"/>
                  </a:ext>
                </a:extLst>
              </a:tr>
            </a:tbl>
          </a:graphicData>
        </a:graphic>
      </p:graphicFrame>
      <p:sp>
        <p:nvSpPr>
          <p:cNvPr id="24612" name="Text Box 31">
            <a:extLst>
              <a:ext uri="{FF2B5EF4-FFF2-40B4-BE49-F238E27FC236}">
                <a16:creationId xmlns:a16="http://schemas.microsoft.com/office/drawing/2014/main" id="{C7AC1A66-F99D-C640-9881-6229B2CCF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FF61A16-3CF5-5188-5D5D-3933D969AA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First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05583FA8-1EC8-DC22-078F-339B13C45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37924" name="Group 4">
            <a:extLst>
              <a:ext uri="{FF2B5EF4-FFF2-40B4-BE49-F238E27FC236}">
                <a16:creationId xmlns:a16="http://schemas.microsoft.com/office/drawing/2014/main" id="{C93665FC-737A-B5AD-C0C9-1A8CB54B00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248400" cy="35448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60807135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765019016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09209977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1101772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2793784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696215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709408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106761"/>
                  </a:ext>
                </a:extLst>
              </a:tr>
              <a:tr h="1335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549846"/>
                  </a:ext>
                </a:extLst>
              </a:tr>
            </a:tbl>
          </a:graphicData>
        </a:graphic>
      </p:graphicFrame>
      <p:sp>
        <p:nvSpPr>
          <p:cNvPr id="25636" name="Text Box 36">
            <a:extLst>
              <a:ext uri="{FF2B5EF4-FFF2-40B4-BE49-F238E27FC236}">
                <a16:creationId xmlns:a16="http://schemas.microsoft.com/office/drawing/2014/main" id="{1B3ECA88-75B5-7B9D-9F22-CDCAB9F30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D0A6D47-68D7-1EDA-9C23-D6A99864E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First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DB81BF52-0547-E625-2268-6368D3CE1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38948" name="Group 4">
            <a:extLst>
              <a:ext uri="{FF2B5EF4-FFF2-40B4-BE49-F238E27FC236}">
                <a16:creationId xmlns:a16="http://schemas.microsoft.com/office/drawing/2014/main" id="{CFA06B93-00E8-6879-CD10-B6587BB9186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248400" cy="35448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84708896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2874047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9355867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38058144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6101306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561707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228248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99399"/>
                  </a:ext>
                </a:extLst>
              </a:tr>
              <a:tr h="1335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671480"/>
                  </a:ext>
                </a:extLst>
              </a:tr>
            </a:tbl>
          </a:graphicData>
        </a:graphic>
      </p:graphicFrame>
      <p:sp>
        <p:nvSpPr>
          <p:cNvPr id="26660" name="Text Box 36">
            <a:extLst>
              <a:ext uri="{FF2B5EF4-FFF2-40B4-BE49-F238E27FC236}">
                <a16:creationId xmlns:a16="http://schemas.microsoft.com/office/drawing/2014/main" id="{F1E2859C-08A8-A1AF-5437-76F3325F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BEFCEC8-052E-3C46-15A0-D1778C5956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 with First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078CAFF4-14B6-3E46-9014-6276D80EC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676400"/>
            <a:ext cx="35814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Z -&gt; d       {d}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 X Y Z   {a, c, d}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Y -&gt; c       {c}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        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X -&gt; Y       {c}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 a       {a}</a:t>
            </a:r>
          </a:p>
        </p:txBody>
      </p:sp>
      <p:graphicFrame>
        <p:nvGraphicFramePr>
          <p:cNvPr id="340012" name="Group 44">
            <a:extLst>
              <a:ext uri="{FF2B5EF4-FFF2-40B4-BE49-F238E27FC236}">
                <a16:creationId xmlns:a16="http://schemas.microsoft.com/office/drawing/2014/main" id="{E3DAD208-19B6-D2BF-C784-28B81BAC4B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0" y="4419600"/>
          <a:ext cx="2514600" cy="2249488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{d, c, a}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0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666" name="Text Box 36">
            <a:extLst>
              <a:ext uri="{FF2B5EF4-FFF2-40B4-BE49-F238E27FC236}">
                <a16:creationId xmlns:a16="http://schemas.microsoft.com/office/drawing/2014/main" id="{B717DA0E-0067-E4D8-6168-9128015C9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2484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Nullable = {X, Y}</a:t>
            </a:r>
          </a:p>
        </p:txBody>
      </p:sp>
      <p:sp>
        <p:nvSpPr>
          <p:cNvPr id="340013" name="Rectangle 45">
            <a:extLst>
              <a:ext uri="{FF2B5EF4-FFF2-40B4-BE49-F238E27FC236}">
                <a16:creationId xmlns:a16="http://schemas.microsoft.com/office/drawing/2014/main" id="{8F99FE53-CAD2-5E7B-5C14-6AF8FC9A5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1513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cs typeface="Tahoma" panose="020B0604030504040204" pitchFamily="34" charset="0"/>
              </a:rPr>
              <a:t>Now consider this string:  </a:t>
            </a:r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cs typeface="Tahoma" panose="020B0604030504040204" pitchFamily="34" charset="0"/>
              </a:rPr>
              <a:t>Suppose we choose the production: </a:t>
            </a:r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Z -&gt; X Y Z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cs typeface="Tahoma" panose="020B0604030504040204" pitchFamily="34" charset="0"/>
              </a:rPr>
              <a:t>Then we get stuck at: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X -&gt; Y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solidFill>
                  <a:schemeClr val="folHlink"/>
                </a:solidFill>
                <a:cs typeface="Tahoma" panose="020B0604030504040204" pitchFamily="34" charset="0"/>
              </a:rPr>
              <a:t>   -&gt; a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cs typeface="Tahoma" panose="020B0604030504040204" pitchFamily="34" charset="0"/>
              </a:rPr>
              <a:t>But neither can accept d!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400">
                <a:cs typeface="Tahoma" panose="020B0604030504040204" pitchFamily="34" charset="0"/>
              </a:rPr>
              <a:t>What’s wrong here?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0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40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0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40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00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3F73CF0-F58D-C731-FE73-451880FE2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Follow(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/>
              <a:t>)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F8F9F24-9884-7258-E907-A5A827CB5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Set of terminals that may follow 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 =&gt;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X </a:t>
            </a:r>
            <a:r>
              <a:rPr lang="en-US" altLang="zh-CN">
                <a:solidFill>
                  <a:schemeClr val="hlink"/>
                </a:solidFill>
              </a:rPr>
              <a:t>a</a:t>
            </a:r>
            <a:r>
              <a:rPr lang="en-US" altLang="zh-CN"/>
              <a:t>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Rules: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Base case: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Follow (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>
                <a:sym typeface="Symbol" pitchFamily="2" charset="2"/>
              </a:rPr>
              <a:t>)  =  {}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inductive case: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>
                <a:solidFill>
                  <a:schemeClr val="folHlink"/>
                </a:solidFill>
              </a:rPr>
              <a:t>Y -&gt;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1</a:t>
            </a:r>
            <a:r>
              <a:rPr lang="en-US" altLang="zh-CN">
                <a:solidFill>
                  <a:schemeClr val="folHlink"/>
                </a:solidFill>
              </a:rPr>
              <a:t>   X  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</a:rPr>
              <a:t>2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Follow(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X</a:t>
            </a:r>
            <a:r>
              <a:rPr lang="en-US" altLang="zh-CN">
                <a:sym typeface="Symbol" pitchFamily="2" charset="2"/>
              </a:rPr>
              <a:t>) ∪= Fisrt(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ym typeface="Symbol" pitchFamily="2" charset="2"/>
              </a:rPr>
              <a:t>2)</a:t>
            </a:r>
          </a:p>
          <a:p>
            <a:pPr lvl="4" eaLnBrk="1" hangingPunct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if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2 </a:t>
            </a:r>
            <a:r>
              <a:rPr lang="en-US" altLang="zh-CN">
                <a:cs typeface="Tahoma" panose="020B0604030504040204" pitchFamily="34" charset="0"/>
              </a:rPr>
              <a:t>is Nullable, Follow(X)  </a:t>
            </a:r>
            <a:r>
              <a:rPr lang="en-US" altLang="zh-CN">
                <a:sym typeface="Symbol" pitchFamily="2" charset="2"/>
              </a:rPr>
              <a:t>∪=  Follow(Y)</a:t>
            </a:r>
            <a:endParaRPr lang="en-US" altLang="zh-CN"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2152955-CCE9-3496-F96C-225001625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Computing Follow(X)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D061E67-CE79-9E8D-2114-829583339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for(each nonterminal X)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Follow(X) &lt;- {};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while(some Follow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set still changes) 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for(each production: Y -&gt;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ω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1 X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ω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2)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Follow(X) ∪= First (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ω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2);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if (</a:t>
            </a:r>
            <a:r>
              <a:rPr lang="el-GR" altLang="zh-CN" sz="2000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 sz="2000">
                <a:solidFill>
                  <a:schemeClr val="folHlink"/>
                </a:solidFill>
                <a:cs typeface="Tahoma" panose="020B0604030504040204" pitchFamily="34" charset="0"/>
              </a:rPr>
              <a:t>2  is Nullable)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>
                <a:solidFill>
                  <a:schemeClr val="folHlink"/>
                </a:solidFill>
                <a:cs typeface="Tahoma" panose="020B0604030504040204" pitchFamily="34" charset="0"/>
              </a:rPr>
              <a:t>     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Follow(X) ∪= Follow (Y);</a:t>
            </a:r>
            <a:endParaRPr lang="el-GR" altLang="zh-CN" sz="2000" b="1">
              <a:solidFill>
                <a:schemeClr val="folHlink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44F9AE5-0BE4-9895-E852-100C2EB59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Follow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C963F9C9-C1CE-4B8B-38BD-A7E3C714E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29776" name="Group 48">
            <a:extLst>
              <a:ext uri="{FF2B5EF4-FFF2-40B4-BE49-F238E27FC236}">
                <a16:creationId xmlns:a16="http://schemas.microsoft.com/office/drawing/2014/main" id="{4747D176-425E-9B50-8699-1F3F96E18CF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019800" cy="3489325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5035051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52003034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88762234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828919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15538103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344114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963394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206954"/>
                  </a:ext>
                </a:extLst>
              </a:tr>
              <a:tr h="11271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567527"/>
                  </a:ext>
                </a:extLst>
              </a:tr>
            </a:tbl>
          </a:graphicData>
        </a:graphic>
      </p:graphicFrame>
      <p:sp>
        <p:nvSpPr>
          <p:cNvPr id="30756" name="Text Box 36">
            <a:extLst>
              <a:ext uri="{FF2B5EF4-FFF2-40B4-BE49-F238E27FC236}">
                <a16:creationId xmlns:a16="http://schemas.microsoft.com/office/drawing/2014/main" id="{9B86EB7A-B348-D5B7-F8D8-E02865F2F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897E3C4-EB1E-141D-A9AE-B66E2608C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Follow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38BE6A66-9227-C564-A8AE-FC387FB5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30800" name="Group 48">
            <a:extLst>
              <a:ext uri="{FF2B5EF4-FFF2-40B4-BE49-F238E27FC236}">
                <a16:creationId xmlns:a16="http://schemas.microsoft.com/office/drawing/2014/main" id="{31C55E65-8CC4-764C-AF88-E5D8DF07D4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019800" cy="3276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14413433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2745641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2126757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67769965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13892691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970361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413963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386338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150959"/>
                  </a:ext>
                </a:extLst>
              </a:tr>
            </a:tbl>
          </a:graphicData>
        </a:graphic>
      </p:graphicFrame>
      <p:sp>
        <p:nvSpPr>
          <p:cNvPr id="31780" name="Text Box 36">
            <a:extLst>
              <a:ext uri="{FF2B5EF4-FFF2-40B4-BE49-F238E27FC236}">
                <a16:creationId xmlns:a16="http://schemas.microsoft.com/office/drawing/2014/main" id="{20A566DD-85CE-769A-35DE-9ABDD5AF0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D546F11-9DFB-D7FF-FC0D-B7F1DF079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B875AC4-AF99-4AF4-7FED-075094E48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parser translates the source program into abstract syntax trees</a:t>
            </a:r>
          </a:p>
          <a:p>
            <a:pPr lvl="1" eaLnBrk="1" hangingPunct="1"/>
            <a:r>
              <a:rPr lang="en-US" altLang="zh-CN"/>
              <a:t>Input: token sequence</a:t>
            </a:r>
          </a:p>
          <a:p>
            <a:pPr lvl="2" eaLnBrk="1" hangingPunct="1"/>
            <a:r>
              <a:rPr lang="en-US" altLang="zh-CN"/>
              <a:t>Returned by the lexer </a:t>
            </a:r>
          </a:p>
          <a:p>
            <a:pPr lvl="1" eaLnBrk="1" hangingPunct="1"/>
            <a:r>
              <a:rPr lang="en-US" altLang="zh-CN"/>
              <a:t>Output: abstract syntax trees</a:t>
            </a:r>
          </a:p>
          <a:p>
            <a:pPr lvl="2" eaLnBrk="1" hangingPunct="1"/>
            <a:r>
              <a:rPr lang="en-US" altLang="zh-CN"/>
              <a:t>compiler internal representation of programs </a:t>
            </a:r>
          </a:p>
          <a:p>
            <a:pPr lvl="2" eaLnBrk="1" hangingPunct="1"/>
            <a:r>
              <a:rPr lang="en-US" altLang="zh-CN"/>
              <a:t>check (syntactic) validity of programs</a:t>
            </a:r>
          </a:p>
          <a:p>
            <a:pPr eaLnBrk="1" hangingPunct="1"/>
            <a:r>
              <a:rPr lang="en-US" altLang="zh-CN"/>
              <a:t>Must take into account the program syntax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F10724F-CFCB-B925-C1ED-5168C248A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Follow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A65234D2-ABCE-B4D2-8D80-9A2366B89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40996" name="Group 4">
            <a:extLst>
              <a:ext uri="{FF2B5EF4-FFF2-40B4-BE49-F238E27FC236}">
                <a16:creationId xmlns:a16="http://schemas.microsoft.com/office/drawing/2014/main" id="{849CF552-6E4A-4968-263F-CA7F61175D3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6019800" cy="32766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2959198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4392622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7870434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6466587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50540424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82782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44208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301072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{d, c,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139520"/>
                  </a:ext>
                </a:extLst>
              </a:tr>
            </a:tbl>
          </a:graphicData>
        </a:graphic>
      </p:graphicFrame>
      <p:sp>
        <p:nvSpPr>
          <p:cNvPr id="32804" name="Text Box 36">
            <a:extLst>
              <a:ext uri="{FF2B5EF4-FFF2-40B4-BE49-F238E27FC236}">
                <a16:creationId xmlns:a16="http://schemas.microsoft.com/office/drawing/2014/main" id="{7009AD4B-4E35-11F9-1884-57092FEC3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6BFA4FD-E2B4-7CEE-87E0-78346261B8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Predicative Parsing Table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24E40E5-AB3B-79F3-6371-485AEFEFE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With </a:t>
            </a:r>
            <a:r>
              <a:rPr lang="en-US" altLang="zh-CN">
                <a:solidFill>
                  <a:srgbClr val="0432FF"/>
                </a:solidFill>
              </a:rPr>
              <a:t>Nullables</a:t>
            </a:r>
            <a:r>
              <a:rPr lang="en-US" altLang="zh-CN"/>
              <a:t>, </a:t>
            </a:r>
            <a:r>
              <a:rPr lang="en-US" altLang="zh-CN">
                <a:solidFill>
                  <a:srgbClr val="0432FF"/>
                </a:solidFill>
              </a:rPr>
              <a:t>First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0432FF"/>
                </a:solidFill>
              </a:rPr>
              <a:t>Follow</a:t>
            </a:r>
            <a:r>
              <a:rPr lang="en-US" altLang="zh-CN"/>
              <a:t>, we can make a parsing table </a:t>
            </a:r>
            <a:r>
              <a:rPr lang="en-US" altLang="zh-CN" i="1"/>
              <a:t>P(N,T)</a:t>
            </a:r>
          </a:p>
          <a:p>
            <a:pPr lvl="1" eaLnBrk="1" hangingPunct="1"/>
            <a:r>
              <a:rPr lang="en-US" altLang="zh-CN"/>
              <a:t>each entry contains a set of productions</a:t>
            </a:r>
          </a:p>
        </p:txBody>
      </p:sp>
      <p:sp>
        <p:nvSpPr>
          <p:cNvPr id="33796" name="Text Box 5">
            <a:extLst>
              <a:ext uri="{FF2B5EF4-FFF2-40B4-BE49-F238E27FC236}">
                <a16:creationId xmlns:a16="http://schemas.microsoft.com/office/drawing/2014/main" id="{63665018-EE27-9AF8-EAD7-B240D674B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038600"/>
            <a:ext cx="81407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     t1       t2      t3        t4       …        $(EOF)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N1   ri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N2                              rk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N3            rj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…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3797" name="Line 6">
            <a:extLst>
              <a:ext uri="{FF2B5EF4-FFF2-40B4-BE49-F238E27FC236}">
                <a16:creationId xmlns:a16="http://schemas.microsoft.com/office/drawing/2014/main" id="{B167882C-BF74-C2E8-72BE-D51B8F3641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4343400"/>
            <a:ext cx="815340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3798" name="Line 7">
            <a:extLst>
              <a:ext uri="{FF2B5EF4-FFF2-40B4-BE49-F238E27FC236}">
                <a16:creationId xmlns:a16="http://schemas.microsoft.com/office/drawing/2014/main" id="{43F4319E-AD4E-9F8F-2546-186FDBCFA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124325"/>
            <a:ext cx="0" cy="2286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0E1FD60-F72E-1E4A-CF6B-1A50DE19F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Predicative Parsing Table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85173AF-C52E-1FB2-6568-DDEFE68E9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For each production </a:t>
            </a:r>
            <a:r>
              <a:rPr lang="en-US" altLang="zh-CN">
                <a:solidFill>
                  <a:schemeClr val="folHlink"/>
                </a:solidFill>
              </a:rPr>
              <a:t>N -&gt;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endParaRPr lang="en-US" altLang="zh-CN" i="1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CN"/>
              <a:t>for each </a:t>
            </a:r>
            <a:r>
              <a:rPr lang="en-US" altLang="zh-CN">
                <a:solidFill>
                  <a:schemeClr val="folHlink"/>
                </a:solidFill>
              </a:rPr>
              <a:t>t</a:t>
            </a:r>
            <a:r>
              <a:rPr lang="en-US" altLang="zh-CN">
                <a:solidFill>
                  <a:schemeClr val="folHlink"/>
                </a:solidFill>
                <a:sym typeface="Symbol" pitchFamily="2" charset="2"/>
              </a:rPr>
              <a:t>First(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), </a:t>
            </a:r>
            <a:r>
              <a:rPr lang="en-US" altLang="zh-CN">
                <a:cs typeface="Tahoma" panose="020B0604030504040204" pitchFamily="34" charset="0"/>
              </a:rPr>
              <a:t>add 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N -&gt;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to </a:t>
            </a:r>
            <a:r>
              <a:rPr lang="en-US" altLang="zh-CN">
                <a:solidFill>
                  <a:srgbClr val="3333CC"/>
                </a:solidFill>
                <a:cs typeface="Tahoma" panose="020B0604030504040204" pitchFamily="34" charset="0"/>
              </a:rPr>
              <a:t>P(N, t)</a:t>
            </a:r>
          </a:p>
          <a:p>
            <a:pPr lvl="1" eaLnBrk="1" hangingPunct="1"/>
            <a:r>
              <a:rPr lang="en-US" altLang="zh-CN">
                <a:cs typeface="Tahoma" panose="020B0604030504040204" pitchFamily="34" charset="0"/>
              </a:rPr>
              <a:t>if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 ω</a:t>
            </a:r>
            <a:r>
              <a:rPr lang="en-US" altLang="zh-CN">
                <a:cs typeface="Tahoma" panose="020B0604030504040204" pitchFamily="34" charset="0"/>
              </a:rPr>
              <a:t> is nullable, add 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N -&gt; </a:t>
            </a:r>
            <a:r>
              <a:rPr lang="el-GR" altLang="zh-CN">
                <a:solidFill>
                  <a:schemeClr val="folHlink"/>
                </a:solidFill>
                <a:cs typeface="Tahoma" panose="020B0604030504040204" pitchFamily="34" charset="0"/>
              </a:rPr>
              <a:t>ω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to </a:t>
            </a:r>
            <a:r>
              <a:rPr lang="en-US" altLang="zh-CN">
                <a:solidFill>
                  <a:srgbClr val="3333CC"/>
                </a:solidFill>
                <a:cs typeface="Tahoma" panose="020B0604030504040204" pitchFamily="34" charset="0"/>
              </a:rPr>
              <a:t>P(N, t) </a:t>
            </a:r>
            <a:r>
              <a:rPr lang="en-US" altLang="zh-CN">
                <a:cs typeface="Tahoma" panose="020B0604030504040204" pitchFamily="34" charset="0"/>
              </a:rPr>
              <a:t>for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each</a:t>
            </a:r>
            <a:r>
              <a:rPr lang="en-US" altLang="zh-CN">
                <a:solidFill>
                  <a:schemeClr val="folHlink"/>
                </a:solidFill>
                <a:cs typeface="Tahoma" panose="020B0604030504040204" pitchFamily="34" charset="0"/>
              </a:rPr>
              <a:t> t</a:t>
            </a:r>
            <a:r>
              <a:rPr lang="en-US" altLang="zh-CN">
                <a:solidFill>
                  <a:schemeClr val="folHlink"/>
                </a:solidFill>
                <a:sym typeface="Symbol" pitchFamily="2" charset="2"/>
              </a:rPr>
              <a:t> Follow (N)</a:t>
            </a:r>
          </a:p>
          <a:p>
            <a:pPr lvl="1" eaLnBrk="1" hangingPunct="1"/>
            <a:r>
              <a:rPr lang="en-US" altLang="zh-CN">
                <a:sym typeface="Symbol" pitchFamily="2" charset="2"/>
              </a:rPr>
              <a:t>all remaining entries are 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“</a:t>
            </a:r>
            <a:r>
              <a:rPr lang="en-US" altLang="zh-CN">
                <a:solidFill>
                  <a:srgbClr val="FF0000"/>
                </a:solidFill>
                <a:sym typeface="Symbol" pitchFamily="2" charset="2"/>
              </a:rPr>
              <a:t>error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”</a:t>
            </a:r>
            <a:endParaRPr lang="en-US" altLang="zh-CN">
              <a:sym typeface="Symbol" pitchFamily="2" charset="2"/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7E940AE2-AB53-EC04-383A-B1F8AC839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638675"/>
            <a:ext cx="8140700" cy="201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     t1       t2      t3        t4       …        $(EOF)</a:t>
            </a: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N1   r1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N2                              rk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N3            ri</a:t>
            </a: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>
                <a:latin typeface="Courier New" panose="02070309020205020404" pitchFamily="49" charset="0"/>
              </a:rPr>
              <a:t>…</a:t>
            </a:r>
            <a:endParaRPr lang="en-US" altLang="zh-CN" sz="1600" b="1">
              <a:latin typeface="Courier New" panose="02070309020205020404" pitchFamily="49" charset="0"/>
            </a:endParaRPr>
          </a:p>
        </p:txBody>
      </p:sp>
      <p:sp>
        <p:nvSpPr>
          <p:cNvPr id="34821" name="Line 5">
            <a:extLst>
              <a:ext uri="{FF2B5EF4-FFF2-40B4-BE49-F238E27FC236}">
                <a16:creationId xmlns:a16="http://schemas.microsoft.com/office/drawing/2014/main" id="{40DA07B6-C74B-0447-E0C7-0D98047C61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4943475"/>
            <a:ext cx="8153400" cy="95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4822" name="Line 6">
            <a:extLst>
              <a:ext uri="{FF2B5EF4-FFF2-40B4-BE49-F238E27FC236}">
                <a16:creationId xmlns:a16="http://schemas.microsoft.com/office/drawing/2014/main" id="{80F1B86E-F1B3-CFBC-4924-E4AE572BD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724400"/>
            <a:ext cx="0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5B995C9-6766-A290-F87F-088F8AF58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Predicative Parsing Table</a:t>
            </a:r>
          </a:p>
        </p:txBody>
      </p:sp>
      <p:graphicFrame>
        <p:nvGraphicFramePr>
          <p:cNvPr id="333948" name="Group 124">
            <a:extLst>
              <a:ext uri="{FF2B5EF4-FFF2-40B4-BE49-F238E27FC236}">
                <a16:creationId xmlns:a16="http://schemas.microsoft.com/office/drawing/2014/main" id="{A3EE07DF-B4AA-3F77-D5A3-A216F697026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553200" y="4419600"/>
          <a:ext cx="2438400" cy="22860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857" name="Text Box 3">
            <a:extLst>
              <a:ext uri="{FF2B5EF4-FFF2-40B4-BE49-F238E27FC236}">
                <a16:creationId xmlns:a16="http://schemas.microsoft.com/office/drawing/2014/main" id="{1D3B14BB-896F-D3A3-132A-9C99C5C8D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sp>
        <p:nvSpPr>
          <p:cNvPr id="35858" name="Text Box 36">
            <a:extLst>
              <a:ext uri="{FF2B5EF4-FFF2-40B4-BE49-F238E27FC236}">
                <a16:creationId xmlns:a16="http://schemas.microsoft.com/office/drawing/2014/main" id="{42DDABA7-B0D4-4471-6C17-081B41566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Nullable = {X, Y}</a:t>
            </a:r>
          </a:p>
        </p:txBody>
      </p:sp>
      <p:graphicFrame>
        <p:nvGraphicFramePr>
          <p:cNvPr id="333950" name="Group 126">
            <a:extLst>
              <a:ext uri="{FF2B5EF4-FFF2-40B4-BE49-F238E27FC236}">
                <a16:creationId xmlns:a16="http://schemas.microsoft.com/office/drawing/2014/main" id="{0F1917C6-6DF0-A73D-F1D5-C7FE83E21B5A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" y="2514600"/>
          <a:ext cx="5867400" cy="41148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388920344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87458541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4131902756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125368162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865494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967696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667912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C1262A3-C803-2F66-2334-5785189E0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Predicative Parsing Table</a:t>
            </a:r>
          </a:p>
        </p:txBody>
      </p:sp>
      <p:graphicFrame>
        <p:nvGraphicFramePr>
          <p:cNvPr id="336899" name="Group 3">
            <a:extLst>
              <a:ext uri="{FF2B5EF4-FFF2-40B4-BE49-F238E27FC236}">
                <a16:creationId xmlns:a16="http://schemas.microsoft.com/office/drawing/2014/main" id="{32B2A427-5F52-2618-B93C-4F7A26614B5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553200" y="4419600"/>
          <a:ext cx="2438400" cy="22860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6881" name="Text Box 17">
            <a:extLst>
              <a:ext uri="{FF2B5EF4-FFF2-40B4-BE49-F238E27FC236}">
                <a16:creationId xmlns:a16="http://schemas.microsoft.com/office/drawing/2014/main" id="{BDE22C94-448C-302C-9119-AD657CAD0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sp>
        <p:nvSpPr>
          <p:cNvPr id="36882" name="Text Box 18">
            <a:extLst>
              <a:ext uri="{FF2B5EF4-FFF2-40B4-BE49-F238E27FC236}">
                <a16:creationId xmlns:a16="http://schemas.microsoft.com/office/drawing/2014/main" id="{F89555AC-D267-1651-5877-8BEFDE823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Nullable = {X, Y}</a:t>
            </a:r>
          </a:p>
        </p:txBody>
      </p:sp>
      <p:graphicFrame>
        <p:nvGraphicFramePr>
          <p:cNvPr id="336915" name="Group 19">
            <a:extLst>
              <a:ext uri="{FF2B5EF4-FFF2-40B4-BE49-F238E27FC236}">
                <a16:creationId xmlns:a16="http://schemas.microsoft.com/office/drawing/2014/main" id="{DDF11246-939C-695B-059B-87E1F0EF1B1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28600" y="2514600"/>
          <a:ext cx="5867400" cy="41148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1991694742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3451667257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428468296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292359034"/>
                    </a:ext>
                  </a:extLst>
                </a:gridCol>
              </a:tblGrid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700513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97252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015515"/>
                  </a:ext>
                </a:extLst>
              </a:tr>
              <a:tr h="1028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63057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F1E240B-0B79-CEBD-DEDE-1A188762F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LL(1)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A63AD98E-0DC5-6B1E-DA3A-FDC5A59B8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A context-free grammar is called </a:t>
            </a:r>
            <a:r>
              <a:rPr lang="en-US" altLang="zh-CN" b="1"/>
              <a:t>LL(1)</a:t>
            </a:r>
            <a:r>
              <a:rPr lang="en-US" altLang="zh-CN"/>
              <a:t> if it can be parsed: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solidFill>
                  <a:srgbClr val="0432FF"/>
                </a:solidFill>
              </a:rPr>
              <a:t>L</a:t>
            </a:r>
            <a:r>
              <a:rPr lang="en-US" altLang="zh-CN"/>
              <a:t>eft-to-right 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solidFill>
                  <a:srgbClr val="0432FF"/>
                </a:solidFill>
              </a:rPr>
              <a:t>L</a:t>
            </a:r>
            <a:r>
              <a:rPr lang="en-US" altLang="zh-CN"/>
              <a:t>eftmost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i="1">
                <a:solidFill>
                  <a:srgbClr val="0432FF"/>
                </a:solidFill>
              </a:rPr>
              <a:t>1</a:t>
            </a:r>
            <a:r>
              <a:rPr lang="en-US" altLang="zh-CN"/>
              <a:t>token lookahead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This means that in the predicative parsing table, there is at most one production in every entry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6003A970-E90D-1655-89FE-36B11FAD3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LL(1)</a:t>
            </a:r>
            <a:r>
              <a:rPr lang="zh-CN" altLang="en-US"/>
              <a:t> </a:t>
            </a:r>
            <a:r>
              <a:rPr lang="en-US" altLang="zh-CN"/>
              <a:t>parsing</a:t>
            </a:r>
            <a:r>
              <a:rPr lang="zh-CN" altLang="en-US"/>
              <a:t> </a:t>
            </a:r>
            <a:r>
              <a:rPr lang="en-US" altLang="zh-CN"/>
              <a:t>algorithm</a:t>
            </a:r>
            <a:r>
              <a:rPr lang="zh-CN" altLang="en-US"/>
              <a:t> </a:t>
            </a:r>
            <a:endParaRPr lang="en-US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6EFE66D-4981-69F3-75CE-5BB0AA5A2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Token_t cur_token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=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Lex_getNextToken();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Stack stk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=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[S];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//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stk: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parsing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stack;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S: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start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symbol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void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LL_1()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while(stk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not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empty)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sym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=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pop(stk); 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//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sym is terminal or non-terminal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if(sym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is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a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terminal)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if(sym == cur_token)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cur_token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=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Lex_getNextToken();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else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error(“expect”,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sym,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“got”,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cur_token);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else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//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“sym”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is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a</a:t>
            </a:r>
            <a:r>
              <a:rPr lang="zh-CN" altLang="en-US" sz="2000" b="1">
                <a:latin typeface="Courier New" panose="02070309020205020404" pitchFamily="49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Tahoma" panose="020B0604030504040204" pitchFamily="34" charset="0"/>
              </a:rPr>
              <a:t>non-terminal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push(P[sym][cur_token])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  <a:cs typeface="Tahoma" panose="020B0604030504040204" pitchFamily="34" charset="0"/>
              </a:rPr>
              <a:t>     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864F67A-6F0B-A57A-F98A-D475B26A7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LL(1) Parsing</a:t>
            </a:r>
          </a:p>
        </p:txBody>
      </p:sp>
      <p:graphicFrame>
        <p:nvGraphicFramePr>
          <p:cNvPr id="336899" name="Group 3">
            <a:extLst>
              <a:ext uri="{FF2B5EF4-FFF2-40B4-BE49-F238E27FC236}">
                <a16:creationId xmlns:a16="http://schemas.microsoft.com/office/drawing/2014/main" id="{762947D6-2C7F-FCD3-85F5-968DEE415B8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553200" y="4495800"/>
          <a:ext cx="2438400" cy="22860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953" name="Text Box 17">
            <a:extLst>
              <a:ext uri="{FF2B5EF4-FFF2-40B4-BE49-F238E27FC236}">
                <a16:creationId xmlns:a16="http://schemas.microsoft.com/office/drawing/2014/main" id="{71AEB883-02E0-A514-1C10-A3B478837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sp>
        <p:nvSpPr>
          <p:cNvPr id="39954" name="Text Box 18">
            <a:extLst>
              <a:ext uri="{FF2B5EF4-FFF2-40B4-BE49-F238E27FC236}">
                <a16:creationId xmlns:a16="http://schemas.microsoft.com/office/drawing/2014/main" id="{052BDDBA-C59D-8552-5F31-1D5F83F4F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The</a:t>
            </a:r>
            <a:r>
              <a:rPr lang="zh-CN" altLang="en-US" sz="2000"/>
              <a:t> </a:t>
            </a:r>
            <a:r>
              <a:rPr lang="en-US" altLang="zh-CN" sz="2000"/>
              <a:t>input</a:t>
            </a:r>
            <a:r>
              <a:rPr lang="zh-CN" altLang="en-US" sz="2000"/>
              <a:t> </a:t>
            </a:r>
            <a:r>
              <a:rPr lang="en-US" altLang="zh-CN" sz="2000"/>
              <a:t>string: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432FF"/>
                </a:solidFill>
              </a:rPr>
              <a:t>c</a:t>
            </a:r>
            <a:r>
              <a:rPr lang="zh-CN" altLang="en-US" sz="2000">
                <a:solidFill>
                  <a:srgbClr val="0432FF"/>
                </a:solidFill>
              </a:rPr>
              <a:t> </a:t>
            </a:r>
            <a:r>
              <a:rPr lang="en-US" altLang="zh-CN" sz="2000">
                <a:solidFill>
                  <a:srgbClr val="0432FF"/>
                </a:solidFill>
              </a:rPr>
              <a:t>d</a:t>
            </a:r>
          </a:p>
        </p:txBody>
      </p:sp>
      <p:graphicFrame>
        <p:nvGraphicFramePr>
          <p:cNvPr id="336915" name="Group 19">
            <a:extLst>
              <a:ext uri="{FF2B5EF4-FFF2-40B4-BE49-F238E27FC236}">
                <a16:creationId xmlns:a16="http://schemas.microsoft.com/office/drawing/2014/main" id="{49D602CB-ACDC-CF16-845D-5A0F6DF322C1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4572000"/>
          <a:ext cx="4495800" cy="2219325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148344543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809823813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672424246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12775772"/>
                    </a:ext>
                  </a:extLst>
                </a:gridCol>
              </a:tblGrid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99325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9880780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3292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27993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837E7C1-2B6D-E245-EFE4-4511B0BF3275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098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B3C26D9-D27E-C9B9-D453-743C1FCF7B6A}"/>
              </a:ext>
            </a:extLst>
          </p:cNvPr>
          <p:cNvCxnSpPr/>
          <p:nvPr/>
        </p:nvCxnSpPr>
        <p:spPr>
          <a:xfrm flipV="1">
            <a:off x="5638800" y="2209800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2116484-3CB5-4A3A-8703-DD5B6F01D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498725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cur_token</a:t>
            </a:r>
            <a:endParaRPr kumimoji="1" lang="zh-CN" altLang="en-US" sz="14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942D037-1BCD-625B-6EC3-AC81E0010D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6670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C28B7B6C-4759-03B5-7E3D-3EBA6A204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2667000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push(P[Z][c])</a:t>
            </a:r>
            <a:endParaRPr kumimoji="1" lang="zh-CN" altLang="en-US" sz="140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40102EB3-B708-CEEF-03D3-E5AE4E2F1AA9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1242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36E869B1-98F4-D421-EB59-D4A8A4A8C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210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push(P[X][c])</a:t>
            </a:r>
            <a:endParaRPr kumimoji="1" lang="zh-CN" altLang="en-US" sz="140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10A585E9-44F3-A2DF-C4DB-DAA9F0A4D1D7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90925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61D10465-D145-1B45-B1DE-87D58BEE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5782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push(P[Y][c])</a:t>
            </a:r>
            <a:endParaRPr kumimoji="1"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4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1FA54DB-5444-E1B9-8073-150CBF943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LL(1) Parsing</a:t>
            </a:r>
          </a:p>
        </p:txBody>
      </p:sp>
      <p:graphicFrame>
        <p:nvGraphicFramePr>
          <p:cNvPr id="336899" name="Group 3">
            <a:extLst>
              <a:ext uri="{FF2B5EF4-FFF2-40B4-BE49-F238E27FC236}">
                <a16:creationId xmlns:a16="http://schemas.microsoft.com/office/drawing/2014/main" id="{E4C838AA-81CC-730B-6D57-9A77F2F4E854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553200" y="4495800"/>
          <a:ext cx="2438400" cy="2286000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Follow(X)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First(Y)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Follow(Y)</a:t>
                      </a:r>
                      <a:endParaRPr kumimoji="0" lang="el-GR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{c, d, a}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First(Z)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ahoma" pitchFamily="34" charset="0"/>
                        </a:rPr>
                        <a:t>Follow(Z)</a:t>
                      </a:r>
                      <a:endParaRPr kumimoji="0" lang="el-GR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{d, c, a}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{$}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977" name="Text Box 17">
            <a:extLst>
              <a:ext uri="{FF2B5EF4-FFF2-40B4-BE49-F238E27FC236}">
                <a16:creationId xmlns:a16="http://schemas.microsoft.com/office/drawing/2014/main" id="{A4892FC5-007B-029E-59B4-1F7B35495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sp>
        <p:nvSpPr>
          <p:cNvPr id="40978" name="Text Box 18">
            <a:extLst>
              <a:ext uri="{FF2B5EF4-FFF2-40B4-BE49-F238E27FC236}">
                <a16:creationId xmlns:a16="http://schemas.microsoft.com/office/drawing/2014/main" id="{F429DB51-9862-A287-6302-032A0320F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828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The</a:t>
            </a:r>
            <a:r>
              <a:rPr lang="zh-CN" altLang="en-US" sz="2000"/>
              <a:t> </a:t>
            </a:r>
            <a:r>
              <a:rPr lang="en-US" altLang="zh-CN" sz="2000"/>
              <a:t>input</a:t>
            </a:r>
            <a:r>
              <a:rPr lang="zh-CN" altLang="en-US" sz="2000"/>
              <a:t> </a:t>
            </a:r>
            <a:r>
              <a:rPr lang="en-US" altLang="zh-CN" sz="2000"/>
              <a:t>string:</a:t>
            </a:r>
            <a:r>
              <a:rPr lang="zh-CN" altLang="en-US" sz="2000"/>
              <a:t> </a:t>
            </a:r>
            <a:r>
              <a:rPr lang="en-US" altLang="zh-CN" sz="2000">
                <a:solidFill>
                  <a:srgbClr val="0432FF"/>
                </a:solidFill>
              </a:rPr>
              <a:t>c</a:t>
            </a:r>
            <a:r>
              <a:rPr lang="zh-CN" altLang="en-US" sz="2000">
                <a:solidFill>
                  <a:srgbClr val="0432FF"/>
                </a:solidFill>
              </a:rPr>
              <a:t> </a:t>
            </a:r>
            <a:r>
              <a:rPr lang="en-US" altLang="zh-CN" sz="2000">
                <a:solidFill>
                  <a:srgbClr val="0432FF"/>
                </a:solidFill>
              </a:rPr>
              <a:t>d</a:t>
            </a:r>
          </a:p>
        </p:txBody>
      </p:sp>
      <p:graphicFrame>
        <p:nvGraphicFramePr>
          <p:cNvPr id="336915" name="Group 19">
            <a:extLst>
              <a:ext uri="{FF2B5EF4-FFF2-40B4-BE49-F238E27FC236}">
                <a16:creationId xmlns:a16="http://schemas.microsoft.com/office/drawing/2014/main" id="{3375CDF8-7517-90FA-FE2F-FBCA35359577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52600" y="4572000"/>
          <a:ext cx="4495800" cy="2219325"/>
        </p:xfrm>
        <a:graphic>
          <a:graphicData uri="http://schemas.openxmlformats.org/drawingml/2006/table">
            <a:tbl>
              <a:tblPr/>
              <a:tblGrid>
                <a:gridCol w="1123950">
                  <a:extLst>
                    <a:ext uri="{9D8B030D-6E8A-4147-A177-3AD203B41FA5}">
                      <a16:colId xmlns:a16="http://schemas.microsoft.com/office/drawing/2014/main" val="2956875062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279783955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126701577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1219284724"/>
                    </a:ext>
                  </a:extLst>
                </a:gridCol>
              </a:tblGrid>
              <a:tr h="276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3551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Z-&gt;X Y 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97917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Y-&gt;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824483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X-&gt;Y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23495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C607A1-A01B-0D74-DD8C-98BF2D3BDF91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2098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228BFA2-108E-7A64-0048-C85CE00B575F}"/>
              </a:ext>
            </a:extLst>
          </p:cNvPr>
          <p:cNvCxnSpPr/>
          <p:nvPr/>
        </p:nvCxnSpPr>
        <p:spPr>
          <a:xfrm flipV="1">
            <a:off x="5867400" y="2209800"/>
            <a:ext cx="0" cy="288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21" name="文本框 4">
            <a:extLst>
              <a:ext uri="{FF2B5EF4-FFF2-40B4-BE49-F238E27FC236}">
                <a16:creationId xmlns:a16="http://schemas.microsoft.com/office/drawing/2014/main" id="{7DA78354-A0CC-A0A4-664E-D0DC734CC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98725"/>
            <a:ext cx="1143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cur_token</a:t>
            </a:r>
            <a:endParaRPr kumimoji="1" lang="zh-CN" altLang="en-US" sz="140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24C0952-A523-76F9-5C3F-8A5BC08CA380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26670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36" name="文本框 11">
            <a:extLst>
              <a:ext uri="{FF2B5EF4-FFF2-40B4-BE49-F238E27FC236}">
                <a16:creationId xmlns:a16="http://schemas.microsoft.com/office/drawing/2014/main" id="{3EC6C1BA-A6AE-A6DC-7593-EB11B8C6A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2667000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push(P[Z][c])</a:t>
            </a:r>
            <a:endParaRPr kumimoji="1" lang="zh-CN" altLang="en-US" sz="140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9F67F33-3640-CEFD-259C-AAC71027F0F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124200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51" name="文本框 13">
            <a:extLst>
              <a:ext uri="{FF2B5EF4-FFF2-40B4-BE49-F238E27FC236}">
                <a16:creationId xmlns:a16="http://schemas.microsoft.com/office/drawing/2014/main" id="{4643BF52-312F-F4A7-E4CC-C6DAF8001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1210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push(P[X][c])</a:t>
            </a:r>
            <a:endParaRPr kumimoji="1" lang="zh-CN" altLang="en-US" sz="1400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8D79BED-C698-5A1D-556E-B911660F15A3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590925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066" name="文本框 15">
            <a:extLst>
              <a:ext uri="{FF2B5EF4-FFF2-40B4-BE49-F238E27FC236}">
                <a16:creationId xmlns:a16="http://schemas.microsoft.com/office/drawing/2014/main" id="{21BDBCB8-816F-FBD8-E696-C4727685D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578225"/>
            <a:ext cx="1485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/>
              <a:t>push(P[Y][c])</a:t>
            </a:r>
            <a:endParaRPr kumimoji="1" lang="zh-CN" altLang="en-US" sz="1400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FE0B4575-3420-0C3E-2B27-4226DDB4215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4048125"/>
          <a:ext cx="22860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Z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6FBC51B-FCA3-3D8A-70D0-3733F42F9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Speeding up set Construction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51F6993-E585-22C3-60E3-6DA9F7581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All these sets (</a:t>
            </a:r>
            <a:r>
              <a:rPr lang="en-US" altLang="zh-CN">
                <a:solidFill>
                  <a:srgbClr val="0432FF"/>
                </a:solidFill>
              </a:rPr>
              <a:t>Nullable, First, Follow</a:t>
            </a:r>
            <a:r>
              <a:rPr lang="en-US" altLang="zh-CN"/>
              <a:t>) can be computed simultaneously</a:t>
            </a:r>
          </a:p>
          <a:p>
            <a:pPr lvl="1" eaLnBrk="1" hangingPunct="1"/>
            <a:r>
              <a:rPr lang="en-US" altLang="zh-CN"/>
              <a:t>see Tiger book algorithm 3.13</a:t>
            </a:r>
          </a:p>
          <a:p>
            <a:pPr eaLnBrk="1" hangingPunct="1"/>
            <a:r>
              <a:rPr lang="en-US" altLang="zh-CN"/>
              <a:t>Set construction is a classical data-flow problems</a:t>
            </a:r>
          </a:p>
          <a:p>
            <a:pPr lvl="1" eaLnBrk="1" hangingPunct="1"/>
            <a:r>
              <a:rPr lang="en-US" altLang="zh-CN"/>
              <a:t>We’ll discuss this in program analysis</a:t>
            </a:r>
          </a:p>
          <a:p>
            <a:pPr lvl="1" eaLnBrk="1" hangingPunct="1"/>
            <a:r>
              <a:rPr lang="en-US" altLang="zh-CN"/>
              <a:t>For now ,we can order the computation:</a:t>
            </a:r>
          </a:p>
          <a:p>
            <a:pPr lvl="2" eaLnBrk="1" hangingPunct="1"/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optimal order to compute these sets?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380A80-1209-DDB6-D5E1-5ECC2EB4E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6147" name="AutoShape 4">
            <a:extLst>
              <a:ext uri="{FF2B5EF4-FFF2-40B4-BE49-F238E27FC236}">
                <a16:creationId xmlns:a16="http://schemas.microsoft.com/office/drawing/2014/main" id="{60B0A5A8-5633-8A7E-5829-E7E79DCB5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token sequence</a:t>
            </a:r>
          </a:p>
        </p:txBody>
      </p:sp>
      <p:sp>
        <p:nvSpPr>
          <p:cNvPr id="6148" name="AutoShape 5">
            <a:extLst>
              <a:ext uri="{FF2B5EF4-FFF2-40B4-BE49-F238E27FC236}">
                <a16:creationId xmlns:a16="http://schemas.microsoft.com/office/drawing/2014/main" id="{AF8C7AFD-B4FE-AE1E-EC36-C8D50A586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0256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syntax tree</a:t>
            </a:r>
          </a:p>
        </p:txBody>
      </p:sp>
      <p:sp>
        <p:nvSpPr>
          <p:cNvPr id="6149" name="AutoShape 6">
            <a:extLst>
              <a:ext uri="{FF2B5EF4-FFF2-40B4-BE49-F238E27FC236}">
                <a16:creationId xmlns:a16="http://schemas.microsoft.com/office/drawing/2014/main" id="{B9BADB9A-0D15-90D9-FB2C-A6D4BECA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parser</a:t>
            </a:r>
          </a:p>
        </p:txBody>
      </p:sp>
      <p:cxnSp>
        <p:nvCxnSpPr>
          <p:cNvPr id="6150" name="AutoShape 7">
            <a:extLst>
              <a:ext uri="{FF2B5EF4-FFF2-40B4-BE49-F238E27FC236}">
                <a16:creationId xmlns:a16="http://schemas.microsoft.com/office/drawing/2014/main" id="{22CFC027-E784-4396-364E-0FF713B0FF6C}"/>
              </a:ext>
            </a:extLst>
          </p:cNvPr>
          <p:cNvCxnSpPr>
            <a:cxnSpLocks noChangeShapeType="1"/>
            <a:stCxn id="6147" idx="3"/>
            <a:endCxn id="6149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1" name="AutoShape 8">
            <a:extLst>
              <a:ext uri="{FF2B5EF4-FFF2-40B4-BE49-F238E27FC236}">
                <a16:creationId xmlns:a16="http://schemas.microsoft.com/office/drawing/2014/main" id="{56A566A9-3F05-3E6F-E551-CD69D70A6232}"/>
              </a:ext>
            </a:extLst>
          </p:cNvPr>
          <p:cNvCxnSpPr>
            <a:cxnSpLocks noChangeShapeType="1"/>
            <a:stCxn id="6149" idx="3"/>
            <a:endCxn id="6148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2" name="Text Box 9">
            <a:extLst>
              <a:ext uri="{FF2B5EF4-FFF2-40B4-BE49-F238E27FC236}">
                <a16:creationId xmlns:a16="http://schemas.microsoft.com/office/drawing/2014/main" id="{EB29D7A8-EF88-B0D0-392A-686EF8220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362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syntax (as input)</a:t>
            </a:r>
          </a:p>
        </p:txBody>
      </p:sp>
      <p:sp>
        <p:nvSpPr>
          <p:cNvPr id="6153" name="Line 10">
            <a:extLst>
              <a:ext uri="{FF2B5EF4-FFF2-40B4-BE49-F238E27FC236}">
                <a16:creationId xmlns:a16="http://schemas.microsoft.com/office/drawing/2014/main" id="{69798611-476C-5E80-3C6F-B7C6BFA5B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B0E97C-E89D-17D7-F010-A2759F59D8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Speeding up set Construction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C90792B5-0CD5-010A-67A4-68DD96AB2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-&gt; a</a:t>
            </a:r>
          </a:p>
        </p:txBody>
      </p:sp>
      <p:graphicFrame>
        <p:nvGraphicFramePr>
          <p:cNvPr id="343044" name="Group 4">
            <a:extLst>
              <a:ext uri="{FF2B5EF4-FFF2-40B4-BE49-F238E27FC236}">
                <a16:creationId xmlns:a16="http://schemas.microsoft.com/office/drawing/2014/main" id="{53F12B11-7A65-FDAD-3322-CC5DD5E5D0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48000"/>
          <a:ext cx="5608638" cy="354488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349527238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6788812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9433441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04289664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38571842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Round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441677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First(Z)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640612"/>
                  </a:ext>
                </a:extLst>
              </a:tr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First(Y)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13644"/>
                  </a:ext>
                </a:extLst>
              </a:tr>
              <a:tr h="1335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Tahoma" panose="020B0604030504040204" pitchFamily="34" charset="0"/>
                        </a:rPr>
                        <a:t>First(X)</a:t>
                      </a:r>
                      <a:endParaRPr kumimoji="0" lang="el-GR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{}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965147"/>
                  </a:ext>
                </a:extLst>
              </a:tr>
            </a:tbl>
          </a:graphicData>
        </a:graphic>
      </p:graphicFrame>
      <p:sp>
        <p:nvSpPr>
          <p:cNvPr id="43044" name="Text Box 36">
            <a:extLst>
              <a:ext uri="{FF2B5EF4-FFF2-40B4-BE49-F238E27FC236}">
                <a16:creationId xmlns:a16="http://schemas.microsoft.com/office/drawing/2014/main" id="{B40F66D8-5938-55D2-B54E-F197FC203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  <p:sp>
        <p:nvSpPr>
          <p:cNvPr id="343077" name="Text Box 37">
            <a:extLst>
              <a:ext uri="{FF2B5EF4-FFF2-40B4-BE49-F238E27FC236}">
                <a16:creationId xmlns:a16="http://schemas.microsoft.com/office/drawing/2014/main" id="{331ACA9A-F4B4-2645-985E-D80423F80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Q1: 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reasonable order here?</a:t>
            </a:r>
          </a:p>
        </p:txBody>
      </p:sp>
      <p:sp>
        <p:nvSpPr>
          <p:cNvPr id="343078" name="Text Box 38">
            <a:extLst>
              <a:ext uri="{FF2B5EF4-FFF2-40B4-BE49-F238E27FC236}">
                <a16:creationId xmlns:a16="http://schemas.microsoft.com/office/drawing/2014/main" id="{26BC2EB9-CD86-ECAB-8AEB-F402A43C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35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Q2: How to set this order?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77" grpId="0"/>
      <p:bldP spid="3430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6230DAE-6788-D64C-DF37-038FE817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Directed Graph Model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713E15D6-19DF-EC87-5CB5-66B0741A9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1828800" cy="2692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Z -&gt; 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 X Y Z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Y -&gt; 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X -&gt;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  -&gt; a</a:t>
            </a:r>
          </a:p>
        </p:txBody>
      </p:sp>
      <p:sp>
        <p:nvSpPr>
          <p:cNvPr id="44036" name="Text Box 36">
            <a:extLst>
              <a:ext uri="{FF2B5EF4-FFF2-40B4-BE49-F238E27FC236}">
                <a16:creationId xmlns:a16="http://schemas.microsoft.com/office/drawing/2014/main" id="{D06AFF67-2164-C7DB-37E2-08D085E92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336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Nullable = {X, Y}</a:t>
            </a:r>
          </a:p>
        </p:txBody>
      </p:sp>
      <p:sp>
        <p:nvSpPr>
          <p:cNvPr id="44037" name="Text Box 37">
            <a:extLst>
              <a:ext uri="{FF2B5EF4-FFF2-40B4-BE49-F238E27FC236}">
                <a16:creationId xmlns:a16="http://schemas.microsoft.com/office/drawing/2014/main" id="{F4965252-176E-27E9-E551-6F3A616E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343400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Q1: What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reasonable order here?</a:t>
            </a:r>
          </a:p>
        </p:txBody>
      </p:sp>
      <p:sp>
        <p:nvSpPr>
          <p:cNvPr id="44038" name="Text Box 38">
            <a:extLst>
              <a:ext uri="{FF2B5EF4-FFF2-40B4-BE49-F238E27FC236}">
                <a16:creationId xmlns:a16="http://schemas.microsoft.com/office/drawing/2014/main" id="{42CB925D-3188-9314-9FEF-03D9BD39A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350"/>
            <a:ext cx="1981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Q2: How to set this order?</a:t>
            </a:r>
          </a:p>
        </p:txBody>
      </p:sp>
      <p:sp>
        <p:nvSpPr>
          <p:cNvPr id="44039" name="Oval 40">
            <a:extLst>
              <a:ext uri="{FF2B5EF4-FFF2-40B4-BE49-F238E27FC236}">
                <a16:creationId xmlns:a16="http://schemas.microsoft.com/office/drawing/2014/main" id="{6426FF9F-D632-DB22-2C3D-E987BE16B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052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Z</a:t>
            </a:r>
          </a:p>
        </p:txBody>
      </p:sp>
      <p:sp>
        <p:nvSpPr>
          <p:cNvPr id="44040" name="Oval 41">
            <a:extLst>
              <a:ext uri="{FF2B5EF4-FFF2-40B4-BE49-F238E27FC236}">
                <a16:creationId xmlns:a16="http://schemas.microsoft.com/office/drawing/2014/main" id="{33C8A35D-E10C-A436-B304-67D38965E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76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44041" name="Oval 42">
            <a:extLst>
              <a:ext uri="{FF2B5EF4-FFF2-40B4-BE49-F238E27FC236}">
                <a16:creationId xmlns:a16="http://schemas.microsoft.com/office/drawing/2014/main" id="{674084DF-FE81-06FF-A635-0D6114CCD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3528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Y</a:t>
            </a:r>
          </a:p>
        </p:txBody>
      </p:sp>
      <p:sp>
        <p:nvSpPr>
          <p:cNvPr id="344107" name="Line 43">
            <a:extLst>
              <a:ext uri="{FF2B5EF4-FFF2-40B4-BE49-F238E27FC236}">
                <a16:creationId xmlns:a16="http://schemas.microsoft.com/office/drawing/2014/main" id="{DC586A33-0526-7791-FA1F-F2CC3DBB5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124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108" name="Line 44">
            <a:extLst>
              <a:ext uri="{FF2B5EF4-FFF2-40B4-BE49-F238E27FC236}">
                <a16:creationId xmlns:a16="http://schemas.microsoft.com/office/drawing/2014/main" id="{86462B87-A683-52D1-2B18-37A62EE849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505200"/>
            <a:ext cx="1447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109" name="Line 45">
            <a:extLst>
              <a:ext uri="{FF2B5EF4-FFF2-40B4-BE49-F238E27FC236}">
                <a16:creationId xmlns:a16="http://schemas.microsoft.com/office/drawing/2014/main" id="{705BC9B1-3BAE-F067-F2D9-DB1896E4F9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3810000"/>
            <a:ext cx="6858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110" name="Line 46">
            <a:extLst>
              <a:ext uri="{FF2B5EF4-FFF2-40B4-BE49-F238E27FC236}">
                <a16:creationId xmlns:a16="http://schemas.microsoft.com/office/drawing/2014/main" id="{892871A6-18C0-2075-A950-05774DC16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962400"/>
            <a:ext cx="8382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111" name="Freeform 47">
            <a:extLst>
              <a:ext uri="{FF2B5EF4-FFF2-40B4-BE49-F238E27FC236}">
                <a16:creationId xmlns:a16="http://schemas.microsoft.com/office/drawing/2014/main" id="{D865B07B-22EA-D442-F115-D16AC56EFAF6}"/>
              </a:ext>
            </a:extLst>
          </p:cNvPr>
          <p:cNvSpPr>
            <a:spLocks/>
          </p:cNvSpPr>
          <p:nvPr/>
        </p:nvSpPr>
        <p:spPr bwMode="auto">
          <a:xfrm>
            <a:off x="1562100" y="3810000"/>
            <a:ext cx="584200" cy="546100"/>
          </a:xfrm>
          <a:custGeom>
            <a:avLst/>
            <a:gdLst>
              <a:gd name="T0" fmla="*/ 2147483647 w 368"/>
              <a:gd name="T1" fmla="*/ 2147483647 h 344"/>
              <a:gd name="T2" fmla="*/ 2147483647 w 368"/>
              <a:gd name="T3" fmla="*/ 2147483647 h 344"/>
              <a:gd name="T4" fmla="*/ 2147483647 w 368"/>
              <a:gd name="T5" fmla="*/ 2147483647 h 344"/>
              <a:gd name="T6" fmla="*/ 2147483647 w 368"/>
              <a:gd name="T7" fmla="*/ 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368"/>
              <a:gd name="T13" fmla="*/ 0 h 344"/>
              <a:gd name="T14" fmla="*/ 368 w 368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8" h="344">
                <a:moveTo>
                  <a:pt x="360" y="144"/>
                </a:moveTo>
                <a:cubicBezTo>
                  <a:pt x="364" y="236"/>
                  <a:pt x="368" y="328"/>
                  <a:pt x="312" y="336"/>
                </a:cubicBezTo>
                <a:cubicBezTo>
                  <a:pt x="256" y="344"/>
                  <a:pt x="48" y="248"/>
                  <a:pt x="24" y="192"/>
                </a:cubicBezTo>
                <a:cubicBezTo>
                  <a:pt x="0" y="136"/>
                  <a:pt x="144" y="32"/>
                  <a:pt x="1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4112" name="Text Box 48">
            <a:extLst>
              <a:ext uri="{FF2B5EF4-FFF2-40B4-BE49-F238E27FC236}">
                <a16:creationId xmlns:a16="http://schemas.microsoft.com/office/drawing/2014/main" id="{2B7DD256-0D3F-FC84-B697-594853C2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1242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{c}</a:t>
            </a:r>
          </a:p>
        </p:txBody>
      </p:sp>
      <p:sp>
        <p:nvSpPr>
          <p:cNvPr id="344113" name="Text Box 49">
            <a:extLst>
              <a:ext uri="{FF2B5EF4-FFF2-40B4-BE49-F238E27FC236}">
                <a16:creationId xmlns:a16="http://schemas.microsoft.com/office/drawing/2014/main" id="{F656835D-B963-0666-53D6-7ABCE78E1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953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{c, a}</a:t>
            </a:r>
          </a:p>
        </p:txBody>
      </p:sp>
      <p:sp>
        <p:nvSpPr>
          <p:cNvPr id="344114" name="Text Box 50">
            <a:extLst>
              <a:ext uri="{FF2B5EF4-FFF2-40B4-BE49-F238E27FC236}">
                <a16:creationId xmlns:a16="http://schemas.microsoft.com/office/drawing/2014/main" id="{B70E96E3-9554-0F26-1DE8-B6F9B73EF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048000"/>
            <a:ext cx="1371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{d, c, a}</a:t>
            </a:r>
          </a:p>
        </p:txBody>
      </p:sp>
      <p:sp>
        <p:nvSpPr>
          <p:cNvPr id="344115" name="Text Box 51">
            <a:extLst>
              <a:ext uri="{FF2B5EF4-FFF2-40B4-BE49-F238E27FC236}">
                <a16:creationId xmlns:a16="http://schemas.microsoft.com/office/drawing/2014/main" id="{76AC2DF4-163E-4CF9-38D2-4F478A49C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638800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Order: Y  X  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4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4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4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112" grpId="0"/>
      <p:bldP spid="344113" grpId="0"/>
      <p:bldP spid="344114" grpId="0"/>
      <p:bldP spid="3441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659FA41-FE28-EE0D-7B8A-B0A800F17D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Reverse Quasi-Topological Sort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7F070B3-6F7B-0EFC-7360-2E2A7D2EC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Quasi-topological sort the directed graph</a:t>
            </a:r>
          </a:p>
          <a:p>
            <a:pPr lvl="1" eaLnBrk="1" hangingPunct="1"/>
            <a:r>
              <a:rPr lang="en-US" altLang="zh-CN" sz="2400"/>
              <a:t>Quasi: topo-sort on</a:t>
            </a:r>
            <a:r>
              <a:rPr lang="zh-CN" altLang="en-US" sz="2400"/>
              <a:t> </a:t>
            </a:r>
            <a:r>
              <a:rPr lang="en-US" altLang="zh-CN" sz="2400"/>
              <a:t>general directed graphs is impossible</a:t>
            </a:r>
          </a:p>
          <a:p>
            <a:pPr lvl="1" eaLnBrk="1" hangingPunct="1"/>
            <a:r>
              <a:rPr lang="en-US" altLang="zh-CN" sz="2400"/>
              <a:t>also known as reverse depth-first ordering</a:t>
            </a:r>
          </a:p>
          <a:p>
            <a:pPr eaLnBrk="1" hangingPunct="1"/>
            <a:r>
              <a:rPr lang="en-US" altLang="zh-CN" sz="2800">
                <a:solidFill>
                  <a:srgbClr val="0432FF"/>
                </a:solidFill>
              </a:rPr>
              <a:t>Reverse</a:t>
            </a:r>
            <a:r>
              <a:rPr lang="en-US" altLang="zh-CN" sz="2800"/>
              <a:t>: information (here: </a:t>
            </a:r>
            <a:r>
              <a:rPr lang="en-US" altLang="zh-CN" sz="2800">
                <a:solidFill>
                  <a:srgbClr val="0432FF"/>
                </a:solidFill>
              </a:rPr>
              <a:t>First</a:t>
            </a:r>
            <a:r>
              <a:rPr lang="en-US" altLang="zh-CN" sz="2800"/>
              <a:t>) flows from successors backward to predecessors</a:t>
            </a:r>
          </a:p>
          <a:p>
            <a:pPr eaLnBrk="1" hangingPunct="1"/>
            <a:r>
              <a:rPr lang="en-US" altLang="zh-CN" sz="2800"/>
              <a:t>Refer to your favorite algorithm book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F8B2969A-1D9E-DA1E-2EF4-808FAB49F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545B39C-2C52-8169-1BFC-A238B81FD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LL(1) can only be used with grammars in which every production rules for a nonterminal start with different terminals</a:t>
            </a:r>
          </a:p>
          <a:p>
            <a:pPr eaLnBrk="1" hangingPunct="1"/>
            <a:r>
              <a:rPr lang="en-US" altLang="zh-CN"/>
              <a:t>Unfortunately, many grammars 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have this perfect property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1C2845C-BF0F-4407-6D1E-906655645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63D1EF4-A4F6-AED3-19D2-935159749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008312" cy="14112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num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  <p:sp>
        <p:nvSpPr>
          <p:cNvPr id="310276" name="Rectangle 4">
            <a:extLst>
              <a:ext uri="{FF2B5EF4-FFF2-40B4-BE49-F238E27FC236}">
                <a16:creationId xmlns:a16="http://schemas.microsoft.com/office/drawing/2014/main" id="{80FF25D6-F372-4E09-E73C-B2EEC1848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3505200" cy="19812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+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T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-&gt; T * 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-&gt; num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</a:t>
            </a:r>
          </a:p>
        </p:txBody>
      </p:sp>
      <p:sp>
        <p:nvSpPr>
          <p:cNvPr id="310277" name="Line 5">
            <a:extLst>
              <a:ext uri="{FF2B5EF4-FFF2-40B4-BE49-F238E27FC236}">
                <a16:creationId xmlns:a16="http://schemas.microsoft.com/office/drawing/2014/main" id="{27809378-F9AD-084D-6ED2-AEED7DDDE8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5908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0" name="Text Box 6">
            <a:extLst>
              <a:ext uri="{FF2B5EF4-FFF2-40B4-BE49-F238E27FC236}">
                <a16:creationId xmlns:a16="http://schemas.microsoft.com/office/drawing/2014/main" id="{EC31C815-A9A2-2014-584A-C6561B3F3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617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/>
              <a:t>Q: is the right grammar LL(1)? Why or why not?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C734E676-71B5-0094-D2EC-56BBAF6C2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01A9B735-7996-DDFB-2DF7-580BEE1AD8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Left-recursion elimination</a:t>
            </a:r>
          </a:p>
          <a:p>
            <a:pPr eaLnBrk="1" hangingPunct="1"/>
            <a:r>
              <a:rPr lang="en-US" altLang="zh-CN"/>
              <a:t>Left-factoring</a:t>
            </a:r>
          </a:p>
          <a:p>
            <a:pPr eaLnBrk="1" hangingPunct="1"/>
            <a:r>
              <a:rPr lang="en-US" altLang="zh-CN"/>
              <a:t>Read:</a:t>
            </a:r>
          </a:p>
          <a:p>
            <a:pPr lvl="1" eaLnBrk="1" hangingPunct="1"/>
            <a:r>
              <a:rPr lang="en-US" altLang="zh-CN"/>
              <a:t>tiger book</a:t>
            </a:r>
            <a:r>
              <a:rPr lang="zh-CN" altLang="en-US"/>
              <a:t> </a:t>
            </a:r>
            <a:r>
              <a:rPr lang="en-US" altLang="zh-CN"/>
              <a:t>section 3.2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E7BE07A-BEED-C72D-B52E-7090A8654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for SLP</a:t>
            </a:r>
          </a:p>
        </p:txBody>
      </p:sp>
      <p:sp>
        <p:nvSpPr>
          <p:cNvPr id="49155" name="Text Box 6">
            <a:extLst>
              <a:ext uri="{FF2B5EF4-FFF2-40B4-BE49-F238E27FC236}">
                <a16:creationId xmlns:a16="http://schemas.microsoft.com/office/drawing/2014/main" id="{E1A7294D-DA2A-3198-789A-D9F6C9998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53000"/>
            <a:ext cx="7467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Leave the calculation of LL(1) predicative table as exercises.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817CD16-C8B2-CE49-B43C-B80D0D92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89113"/>
            <a:ext cx="3008313" cy="1411287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E -&gt; num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id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E + E</a:t>
            </a:r>
          </a:p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| E * E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6B0B4B8B-41E9-7547-63CA-1CD6C6EEB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1828800"/>
            <a:ext cx="3505200" cy="2895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 -&gt; T E’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E’ -&gt; + T E’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-&gt; F T’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T’ -&gt; * F T’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  -&gt; num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id</a:t>
            </a:r>
          </a:p>
        </p:txBody>
      </p:sp>
      <p:sp>
        <p:nvSpPr>
          <p:cNvPr id="49158" name="Line 5">
            <a:extLst>
              <a:ext uri="{FF2B5EF4-FFF2-40B4-BE49-F238E27FC236}">
                <a16:creationId xmlns:a16="http://schemas.microsoft.com/office/drawing/2014/main" id="{8FACC6EB-AFBC-102D-AC88-E32EF06A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3" y="2362200"/>
            <a:ext cx="1295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5377605-034B-6335-DBC4-822DE65FD1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LL(k)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A70A3A65-2CCB-D72C-6168-854F4FFB8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LL(1) can be further generalized to LL(k):</a:t>
            </a:r>
          </a:p>
          <a:p>
            <a:pPr lvl="1" eaLnBrk="1" hangingPunct="1"/>
            <a:r>
              <a:rPr lang="en-US" altLang="zh-CN" b="1" i="1">
                <a:solidFill>
                  <a:srgbClr val="0432FF"/>
                </a:solidFill>
              </a:rPr>
              <a:t>L</a:t>
            </a:r>
            <a:r>
              <a:rPr lang="en-US" altLang="zh-CN"/>
              <a:t>eft-to-right parsing</a:t>
            </a:r>
          </a:p>
          <a:p>
            <a:pPr lvl="1" eaLnBrk="1" hangingPunct="1"/>
            <a:r>
              <a:rPr lang="en-US" altLang="zh-CN" b="1" i="1">
                <a:solidFill>
                  <a:srgbClr val="0432FF"/>
                </a:solidFill>
              </a:rPr>
              <a:t>L</a:t>
            </a:r>
            <a:r>
              <a:rPr lang="en-US" altLang="zh-CN"/>
              <a:t>eftmost derivation</a:t>
            </a:r>
          </a:p>
          <a:p>
            <a:pPr lvl="1" eaLnBrk="1" hangingPunct="1"/>
            <a:r>
              <a:rPr lang="en-US" altLang="zh-CN" b="1" i="1">
                <a:solidFill>
                  <a:srgbClr val="0432FF"/>
                </a:solidFill>
              </a:rPr>
              <a:t>k</a:t>
            </a:r>
            <a:r>
              <a:rPr lang="en-US" altLang="zh-CN"/>
              <a:t> tokens lookahead</a:t>
            </a:r>
          </a:p>
          <a:p>
            <a:pPr eaLnBrk="1" hangingPunct="1"/>
            <a:r>
              <a:rPr lang="en-US" altLang="zh-CN"/>
              <a:t>Q: table size? other problems with this approach?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ED0EFE1E-1844-7066-66E1-E709CF9F2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74DF442-AC06-121B-4B2C-A846F2213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Context-free grammar is a mathematic</a:t>
            </a:r>
            <a:r>
              <a:rPr lang="zh-CN" altLang="en-US" sz="2800"/>
              <a:t> </a:t>
            </a:r>
            <a:r>
              <a:rPr lang="en-US" altLang="zh-CN" sz="2800"/>
              <a:t>tool for specifying language syntax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among others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Writing parsers for any general grammar is hard and costly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Recursive decedent,</a:t>
            </a:r>
            <a:r>
              <a:rPr lang="zh-CN" altLang="en-US" sz="2400"/>
              <a:t> </a:t>
            </a:r>
            <a:r>
              <a:rPr lang="en-US" altLang="zh-CN" sz="2400"/>
              <a:t>LL(k) and LR(k)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LL(1) grammars can be implemented efficiently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table-driven algorithms (again!)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0AAEB8F-8B62-4FBC-8128-556BA63407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A055B6A-9C87-3ACF-4DA8-1254A499B8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program to check whether a program is derivable from a given grammar</a:t>
            </a:r>
          </a:p>
          <a:p>
            <a:pPr lvl="1" eaLnBrk="1" hangingPunct="1"/>
            <a:r>
              <a:rPr lang="en-US" altLang="zh-CN" sz="2400"/>
              <a:t>expensive in general</a:t>
            </a:r>
          </a:p>
          <a:p>
            <a:pPr lvl="1" eaLnBrk="1" hangingPunct="1"/>
            <a:r>
              <a:rPr lang="en-US" altLang="zh-CN" sz="2400"/>
              <a:t>must be fast</a:t>
            </a:r>
          </a:p>
          <a:p>
            <a:pPr lvl="2" eaLnBrk="1" hangingPunct="1"/>
            <a:r>
              <a:rPr lang="en-US" altLang="zh-CN" sz="2000"/>
              <a:t>to compile a 50000K LOC</a:t>
            </a:r>
            <a:r>
              <a:rPr lang="zh-CN" altLang="en-US" sz="2000"/>
              <a:t> </a:t>
            </a:r>
            <a:r>
              <a:rPr lang="en-US" altLang="zh-CN" sz="2000"/>
              <a:t>OS</a:t>
            </a:r>
            <a:r>
              <a:rPr lang="zh-CN" altLang="en-US" sz="2000"/>
              <a:t> </a:t>
            </a:r>
            <a:r>
              <a:rPr lang="en-US" altLang="zh-CN" sz="2000"/>
              <a:t>kernel,</a:t>
            </a:r>
            <a:r>
              <a:rPr lang="zh-CN" altLang="en-US" sz="2000"/>
              <a:t> </a:t>
            </a:r>
            <a:r>
              <a:rPr lang="en-US" altLang="zh-CN" sz="2000"/>
              <a:t>or</a:t>
            </a:r>
            <a:r>
              <a:rPr lang="zh-CN" altLang="en-US" sz="2000"/>
              <a:t> </a:t>
            </a:r>
            <a:r>
              <a:rPr lang="en-US" altLang="zh-CN" sz="2000"/>
              <a:t>5000K</a:t>
            </a:r>
            <a:r>
              <a:rPr lang="zh-CN" altLang="en-US" sz="2000"/>
              <a:t> </a:t>
            </a:r>
            <a:r>
              <a:rPr lang="en-US" altLang="zh-CN" sz="2000"/>
              <a:t>LOC</a:t>
            </a:r>
            <a:r>
              <a:rPr lang="zh-CN" altLang="en-US" sz="2000"/>
              <a:t> </a:t>
            </a:r>
            <a:r>
              <a:rPr lang="en-US" altLang="zh-CN" sz="2000"/>
              <a:t>of</a:t>
            </a:r>
            <a:r>
              <a:rPr lang="zh-CN" altLang="en-US" sz="2000"/>
              <a:t> </a:t>
            </a:r>
            <a:r>
              <a:rPr lang="en-US" altLang="zh-CN" sz="2000"/>
              <a:t>LLVM,</a:t>
            </a:r>
            <a:r>
              <a:rPr lang="zh-CN" altLang="en-US" sz="2000"/>
              <a:t> </a:t>
            </a:r>
            <a:r>
              <a:rPr lang="en-US" altLang="zh-CN" sz="2000"/>
              <a:t>or</a:t>
            </a:r>
            <a:r>
              <a:rPr lang="zh-CN" altLang="en-US" sz="2000"/>
              <a:t> </a:t>
            </a:r>
            <a:r>
              <a:rPr lang="en-US" altLang="zh-CN" sz="2000"/>
              <a:t>…</a:t>
            </a:r>
          </a:p>
          <a:p>
            <a:pPr lvl="2" eaLnBrk="1" hangingPunct="1"/>
            <a:r>
              <a:rPr lang="en-US" altLang="zh-CN" sz="2000"/>
              <a:t>even for small application code, speed may be a concern</a:t>
            </a:r>
          </a:p>
          <a:p>
            <a:pPr eaLnBrk="1" hangingPunct="1"/>
            <a:r>
              <a:rPr lang="en-US" altLang="zh-CN" sz="2800"/>
              <a:t>Theorists have developed specialized kind of grammar which may be parsed efficiently</a:t>
            </a:r>
          </a:p>
          <a:p>
            <a:pPr lvl="1" eaLnBrk="1" hangingPunct="1"/>
            <a:r>
              <a:rPr lang="en-US" altLang="zh-CN" sz="2400"/>
              <a:t>LL(k) and LR(k)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73F87A6-CD16-00E4-EEEF-18CA39911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765CACA-94E5-DEB4-2BD1-C858AA2C7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LL(k)</a:t>
            </a:r>
            <a:r>
              <a:rPr lang="zh-CN" altLang="en-US" i="1"/>
              <a:t> </a:t>
            </a:r>
            <a:r>
              <a:rPr lang="en-US" altLang="zh-CN" i="1"/>
              <a:t>parsing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4DD6FA-948C-8220-7FD5-C1542B9D1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LL(k) parser generator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1E533EE-C238-DEF1-342E-E5D62FD8E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/>
              <a:t> </a:t>
            </a:r>
          </a:p>
        </p:txBody>
      </p:sp>
      <p:pic>
        <p:nvPicPr>
          <p:cNvPr id="9220" name="Picture 4" descr="p636254reg">
            <a:hlinkClick r:id="rId2"/>
            <a:extLst>
              <a:ext uri="{FF2B5EF4-FFF2-40B4-BE49-F238E27FC236}">
                <a16:creationId xmlns:a16="http://schemas.microsoft.com/office/drawing/2014/main" id="{A99AB419-73F5-B38F-FB57-E7754F84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038" y="31242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AutoShape 5">
            <a:extLst>
              <a:ext uri="{FF2B5EF4-FFF2-40B4-BE49-F238E27FC236}">
                <a16:creationId xmlns:a16="http://schemas.microsoft.com/office/drawing/2014/main" id="{1BEFA669-AC7C-D96D-DBE3-10CB33927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638" y="2057400"/>
            <a:ext cx="2349500" cy="1295400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 specification</a:t>
            </a:r>
          </a:p>
        </p:txBody>
      </p:sp>
      <p:sp>
        <p:nvSpPr>
          <p:cNvPr id="9222" name="AutoShape 6">
            <a:extLst>
              <a:ext uri="{FF2B5EF4-FFF2-40B4-BE49-F238E27FC236}">
                <a16:creationId xmlns:a16="http://schemas.microsoft.com/office/drawing/2014/main" id="{DC918010-FB1F-FA85-9966-0C151CB5E76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02038" y="2438400"/>
            <a:ext cx="914400" cy="6096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3" name="AutoShape 7">
            <a:extLst>
              <a:ext uri="{FF2B5EF4-FFF2-40B4-BE49-F238E27FC236}">
                <a16:creationId xmlns:a16="http://schemas.microsoft.com/office/drawing/2014/main" id="{FEF0C294-61E5-E6FB-091D-205EA2BB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038" y="3084513"/>
            <a:ext cx="2036762" cy="954087"/>
          </a:xfrm>
          <a:prstGeom prst="flowChartMultidocumen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9224" name="AutoShape 8">
            <a:extLst>
              <a:ext uri="{FF2B5EF4-FFF2-40B4-BE49-F238E27FC236}">
                <a16:creationId xmlns:a16="http://schemas.microsoft.com/office/drawing/2014/main" id="{AD99108F-D53E-B0DA-53F1-B06D667CF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7438" y="3352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BE9C1FBB-EDCB-C4AB-BA4C-D17CFD973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338" y="4373563"/>
            <a:ext cx="3409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3200" i="1">
                <a:solidFill>
                  <a:srgbClr val="0000FF"/>
                </a:solidFill>
                <a:latin typeface="Verdana" panose="020B0604030504040204" pitchFamily="34" charset="0"/>
              </a:rPr>
              <a:t>LL(k) generator</a:t>
            </a: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0CBCA53E-3E24-0205-1639-644545C46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654675"/>
            <a:ext cx="77866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Creates a parser from a declarative specification involving a </a:t>
            </a:r>
            <a:r>
              <a:rPr lang="en-US" altLang="zh-CN" sz="2400" i="1">
                <a:latin typeface="Verdana" panose="020B0604030504040204" pitchFamily="34" charset="0"/>
              </a:rPr>
              <a:t>context-free grammar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381803B-52D3-49BA-572E-196C78EDA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Table-driven LL(k) parsers</a:t>
            </a:r>
          </a:p>
        </p:txBody>
      </p:sp>
      <p:sp>
        <p:nvSpPr>
          <p:cNvPr id="10243" name="Rectangle 4">
            <a:extLst>
              <a:ext uri="{FF2B5EF4-FFF2-40B4-BE49-F238E27FC236}">
                <a16:creationId xmlns:a16="http://schemas.microsoft.com/office/drawing/2014/main" id="{3937940A-1E81-C044-9BD1-3526E3B30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2286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Parser Loop</a:t>
            </a:r>
          </a:p>
        </p:txBody>
      </p:sp>
      <p:sp>
        <p:nvSpPr>
          <p:cNvPr id="10244" name="Rectangle 5">
            <a:extLst>
              <a:ext uri="{FF2B5EF4-FFF2-40B4-BE49-F238E27FC236}">
                <a16:creationId xmlns:a16="http://schemas.microsoft.com/office/drawing/2014/main" id="{A81DAA62-988E-3993-74DB-5E7E243DA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6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Lexer</a:t>
            </a:r>
          </a:p>
        </p:txBody>
      </p:sp>
      <p:cxnSp>
        <p:nvCxnSpPr>
          <p:cNvPr id="10245" name="AutoShape 6">
            <a:extLst>
              <a:ext uri="{FF2B5EF4-FFF2-40B4-BE49-F238E27FC236}">
                <a16:creationId xmlns:a16="http://schemas.microsoft.com/office/drawing/2014/main" id="{C203EDC8-2C95-F933-CE25-47D51997590F}"/>
              </a:ext>
            </a:extLst>
          </p:cNvPr>
          <p:cNvCxnSpPr>
            <a:cxnSpLocks noChangeShapeType="1"/>
            <a:stCxn id="10244" idx="3"/>
            <a:endCxn id="10243" idx="1"/>
          </p:cNvCxnSpPr>
          <p:nvPr/>
        </p:nvCxnSpPr>
        <p:spPr bwMode="auto">
          <a:xfrm>
            <a:off x="2828925" y="25527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6" name="Text Box 7">
            <a:extLst>
              <a:ext uri="{FF2B5EF4-FFF2-40B4-BE49-F238E27FC236}">
                <a16:creationId xmlns:a16="http://schemas.microsoft.com/office/drawing/2014/main" id="{8C3B316B-8961-13E9-1C38-24668533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38338"/>
            <a:ext cx="106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tokens</a:t>
            </a:r>
          </a:p>
        </p:txBody>
      </p:sp>
      <p:sp>
        <p:nvSpPr>
          <p:cNvPr id="10247" name="Rectangle 8">
            <a:extLst>
              <a:ext uri="{FF2B5EF4-FFF2-40B4-BE49-F238E27FC236}">
                <a16:creationId xmlns:a16="http://schemas.microsoft.com/office/drawing/2014/main" id="{F2F29FFE-BDB3-0A9A-33E2-7DBE8C75A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838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10248" name="Rectangle 9">
            <a:extLst>
              <a:ext uri="{FF2B5EF4-FFF2-40B4-BE49-F238E27FC236}">
                <a16:creationId xmlns:a16="http://schemas.microsoft.com/office/drawing/2014/main" id="{EF0CB9EE-F654-0C0D-1A5D-8960FA8D8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7526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solidFill>
                  <a:srgbClr val="0000FF"/>
                </a:solidFill>
              </a:rPr>
              <a:t>Parse </a:t>
            </a:r>
            <a:r>
              <a:rPr lang="en-US" altLang="zh-CN" sz="2400"/>
              <a:t>table</a:t>
            </a:r>
          </a:p>
        </p:txBody>
      </p:sp>
      <p:cxnSp>
        <p:nvCxnSpPr>
          <p:cNvPr id="10249" name="AutoShape 10">
            <a:extLst>
              <a:ext uri="{FF2B5EF4-FFF2-40B4-BE49-F238E27FC236}">
                <a16:creationId xmlns:a16="http://schemas.microsoft.com/office/drawing/2014/main" id="{B28B4FAE-19A4-241D-8B92-0994431CFA6E}"/>
              </a:ext>
            </a:extLst>
          </p:cNvPr>
          <p:cNvCxnSpPr>
            <a:cxnSpLocks noChangeShapeType="1"/>
            <a:stCxn id="10243" idx="3"/>
          </p:cNvCxnSpPr>
          <p:nvPr/>
        </p:nvCxnSpPr>
        <p:spPr bwMode="auto">
          <a:xfrm>
            <a:off x="6638925" y="2552700"/>
            <a:ext cx="1590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0" name="Text Box 11">
            <a:extLst>
              <a:ext uri="{FF2B5EF4-FFF2-40B4-BE49-F238E27FC236}">
                <a16:creationId xmlns:a16="http://schemas.microsoft.com/office/drawing/2014/main" id="{8B9E15A2-B0E1-BC4D-E197-F2338C0FA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963" y="1892300"/>
            <a:ext cx="714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AST</a:t>
            </a:r>
          </a:p>
        </p:txBody>
      </p:sp>
      <p:cxnSp>
        <p:nvCxnSpPr>
          <p:cNvPr id="10251" name="AutoShape 12">
            <a:extLst>
              <a:ext uri="{FF2B5EF4-FFF2-40B4-BE49-F238E27FC236}">
                <a16:creationId xmlns:a16="http://schemas.microsoft.com/office/drawing/2014/main" id="{684EFC13-436C-A6FC-E600-FD224485BD1C}"/>
              </a:ext>
            </a:extLst>
          </p:cNvPr>
          <p:cNvCxnSpPr>
            <a:cxnSpLocks noChangeShapeType="1"/>
            <a:stCxn id="10243" idx="2"/>
            <a:endCxn id="10248" idx="0"/>
          </p:cNvCxnSpPr>
          <p:nvPr/>
        </p:nvCxnSpPr>
        <p:spPr bwMode="auto">
          <a:xfrm>
            <a:off x="5486400" y="3057525"/>
            <a:ext cx="800100" cy="203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2" name="AutoShape 13">
            <a:extLst>
              <a:ext uri="{FF2B5EF4-FFF2-40B4-BE49-F238E27FC236}">
                <a16:creationId xmlns:a16="http://schemas.microsoft.com/office/drawing/2014/main" id="{F4445B9A-6D66-9B09-82F8-0D0DA98C5590}"/>
              </a:ext>
            </a:extLst>
          </p:cNvPr>
          <p:cNvCxnSpPr>
            <a:cxnSpLocks noChangeShapeType="1"/>
            <a:stCxn id="10243" idx="2"/>
            <a:endCxn id="10247" idx="0"/>
          </p:cNvCxnSpPr>
          <p:nvPr/>
        </p:nvCxnSpPr>
        <p:spPr bwMode="auto">
          <a:xfrm flipH="1">
            <a:off x="4381500" y="3057525"/>
            <a:ext cx="11049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3" name="Rectangle 14">
            <a:extLst>
              <a:ext uri="{FF2B5EF4-FFF2-40B4-BE49-F238E27FC236}">
                <a16:creationId xmlns:a16="http://schemas.microsoft.com/office/drawing/2014/main" id="{2FC2C76B-C41D-69FF-4074-A1A296AFB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18288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Parser Generator</a:t>
            </a:r>
          </a:p>
        </p:txBody>
      </p:sp>
      <p:sp>
        <p:nvSpPr>
          <p:cNvPr id="10254" name="Text Box 15">
            <a:extLst>
              <a:ext uri="{FF2B5EF4-FFF2-40B4-BE49-F238E27FC236}">
                <a16:creationId xmlns:a16="http://schemas.microsoft.com/office/drawing/2014/main" id="{3BA4F76F-8396-AF33-FB60-37E31548F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245100"/>
            <a:ext cx="1438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/>
              <a:t>Grammar</a:t>
            </a:r>
          </a:p>
        </p:txBody>
      </p:sp>
      <p:cxnSp>
        <p:nvCxnSpPr>
          <p:cNvPr id="10255" name="AutoShape 16">
            <a:extLst>
              <a:ext uri="{FF2B5EF4-FFF2-40B4-BE49-F238E27FC236}">
                <a16:creationId xmlns:a16="http://schemas.microsoft.com/office/drawing/2014/main" id="{12823CFC-2761-1B86-9910-8B45A305255E}"/>
              </a:ext>
            </a:extLst>
          </p:cNvPr>
          <p:cNvCxnSpPr>
            <a:cxnSpLocks noChangeShapeType="1"/>
            <a:stCxn id="10253" idx="1"/>
          </p:cNvCxnSpPr>
          <p:nvPr/>
        </p:nvCxnSpPr>
        <p:spPr bwMode="auto">
          <a:xfrm flipH="1">
            <a:off x="762000" y="5867400"/>
            <a:ext cx="1666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7">
            <a:extLst>
              <a:ext uri="{FF2B5EF4-FFF2-40B4-BE49-F238E27FC236}">
                <a16:creationId xmlns:a16="http://schemas.microsoft.com/office/drawing/2014/main" id="{4C367E69-115D-3B30-D97C-D2959AB90B35}"/>
              </a:ext>
            </a:extLst>
          </p:cNvPr>
          <p:cNvCxnSpPr>
            <a:cxnSpLocks noChangeShapeType="1"/>
            <a:stCxn id="10253" idx="3"/>
            <a:endCxn id="10248" idx="1"/>
          </p:cNvCxnSpPr>
          <p:nvPr/>
        </p:nvCxnSpPr>
        <p:spPr bwMode="auto">
          <a:xfrm>
            <a:off x="4276725" y="5867400"/>
            <a:ext cx="1123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5723792-CC08-6780-1B73-52BA14ED1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LL(k)</a:t>
            </a:r>
            <a:r>
              <a:rPr lang="zh-CN" altLang="en-US"/>
              <a:t> </a:t>
            </a:r>
            <a:r>
              <a:rPr lang="en-US" altLang="zh-CN"/>
              <a:t>history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5AA3610-B7B3-DFA8-91B4-DB4A5922F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Developed</a:t>
            </a:r>
            <a:r>
              <a:rPr lang="zh-CN" altLang="en-US"/>
              <a:t> </a:t>
            </a:r>
            <a:r>
              <a:rPr lang="en-US" altLang="zh-CN"/>
              <a:t>by</a:t>
            </a:r>
            <a:r>
              <a:rPr lang="zh-CN" altLang="en-US"/>
              <a:t> </a:t>
            </a:r>
            <a:r>
              <a:rPr lang="en-US" altLang="zh-CN"/>
              <a:t>Richard E. Stearns and P.M. Lewis (1968)</a:t>
            </a:r>
          </a:p>
          <a:p>
            <a:pPr lvl="1" eaLnBrk="1" hangingPunct="1"/>
            <a:r>
              <a:rPr lang="en-US" altLang="zh-CN"/>
              <a:t>Simple</a:t>
            </a:r>
            <a:r>
              <a:rPr lang="zh-CN" altLang="en-US"/>
              <a:t> </a:t>
            </a:r>
            <a:r>
              <a:rPr lang="en-US" altLang="zh-CN"/>
              <a:t>to</a:t>
            </a:r>
            <a:r>
              <a:rPr lang="zh-CN" altLang="en-US"/>
              <a:t> </a:t>
            </a:r>
            <a:r>
              <a:rPr lang="en-US" altLang="zh-CN"/>
              <a:t>engineer</a:t>
            </a:r>
          </a:p>
          <a:p>
            <a:pPr lvl="1" eaLnBrk="1" hangingPunct="1"/>
            <a:r>
              <a:rPr lang="en-US" altLang="zh-CN"/>
              <a:t>Efficient</a:t>
            </a:r>
          </a:p>
          <a:p>
            <a:pPr lvl="1" eaLnBrk="1" hangingPunct="1"/>
            <a:r>
              <a:rPr lang="en-US" altLang="zh-CN"/>
              <a:t>Table-driven</a:t>
            </a:r>
          </a:p>
          <a:p>
            <a:pPr eaLnBrk="1" hangingPunct="1"/>
            <a:r>
              <a:rPr lang="en-US" altLang="zh-CN">
                <a:cs typeface="Tahoma" panose="020B0604030504040204" pitchFamily="34" charset="0"/>
              </a:rPr>
              <a:t>Widely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used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in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current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parser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design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&amp;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implementation</a:t>
            </a:r>
          </a:p>
          <a:p>
            <a:pPr lvl="1" eaLnBrk="1" hangingPunct="1"/>
            <a:r>
              <a:rPr lang="en-US" altLang="zh-CN">
                <a:cs typeface="Tahoma" panose="020B0604030504040204" pitchFamily="34" charset="0"/>
              </a:rPr>
              <a:t>e.g.:</a:t>
            </a:r>
            <a:r>
              <a:rPr lang="zh-CN" altLang="en-US">
                <a:cs typeface="Tahoma" panose="020B0604030504040204" pitchFamily="34" charset="0"/>
              </a:rPr>
              <a:t> </a:t>
            </a:r>
            <a:r>
              <a:rPr lang="en-US" altLang="zh-CN">
                <a:cs typeface="Tahoma" panose="020B0604030504040204" pitchFamily="34" charset="0"/>
              </a:rPr>
              <a:t>ANTLR</a:t>
            </a:r>
            <a:endParaRPr lang="el-GR" altLang="zh-CN">
              <a:cs typeface="Tahoma" panose="020B0604030504040204" pitchFamily="34" charset="0"/>
            </a:endParaRPr>
          </a:p>
        </p:txBody>
      </p:sp>
      <p:pic>
        <p:nvPicPr>
          <p:cNvPr id="11268" name="图片 3" descr="220px-Dick_Stearns.jpg">
            <a:extLst>
              <a:ext uri="{FF2B5EF4-FFF2-40B4-BE49-F238E27FC236}">
                <a16:creationId xmlns:a16="http://schemas.microsoft.com/office/drawing/2014/main" id="{B2523159-9A10-D0FF-9D60-58ED9D6C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514600"/>
            <a:ext cx="18542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5341</TotalTime>
  <Words>3141</Words>
  <Application>Microsoft Macintosh PowerPoint</Application>
  <PresentationFormat>全屏显示(4:3)</PresentationFormat>
  <Paragraphs>742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Blends</vt:lpstr>
      <vt:lpstr>LL(k) Parsing</vt:lpstr>
      <vt:lpstr>Front End</vt:lpstr>
      <vt:lpstr>Parsing</vt:lpstr>
      <vt:lpstr>Conceptually</vt:lpstr>
      <vt:lpstr>Parser</vt:lpstr>
      <vt:lpstr>PowerPoint 演示文稿</vt:lpstr>
      <vt:lpstr>LL(k) parser generator</vt:lpstr>
      <vt:lpstr>Table-driven LL(k) parsers</vt:lpstr>
      <vt:lpstr>LL(k) history</vt:lpstr>
      <vt:lpstr>Key insight</vt:lpstr>
      <vt:lpstr>Key insight</vt:lpstr>
      <vt:lpstr>Nullable, First and Follow sets</vt:lpstr>
      <vt:lpstr>Nullable, First and Follow sets</vt:lpstr>
      <vt:lpstr>Nullable</vt:lpstr>
      <vt:lpstr>Algorithm to Compute Nullable</vt:lpstr>
      <vt:lpstr>Example: Nullables</vt:lpstr>
      <vt:lpstr>Example: Nullables</vt:lpstr>
      <vt:lpstr>Example: Nullables</vt:lpstr>
      <vt:lpstr>First(X)</vt:lpstr>
      <vt:lpstr>Algorithm to Compute First</vt:lpstr>
      <vt:lpstr>Example: First</vt:lpstr>
      <vt:lpstr>Example: First</vt:lpstr>
      <vt:lpstr>Example: First</vt:lpstr>
      <vt:lpstr>Example: First</vt:lpstr>
      <vt:lpstr>Parsing with First</vt:lpstr>
      <vt:lpstr>Follow(X)</vt:lpstr>
      <vt:lpstr>Computing Follow(X)</vt:lpstr>
      <vt:lpstr>Example: Follow</vt:lpstr>
      <vt:lpstr>Example: Follow</vt:lpstr>
      <vt:lpstr>Example: Follow</vt:lpstr>
      <vt:lpstr>Predicative Parsing Table</vt:lpstr>
      <vt:lpstr>Predicative Parsing Table</vt:lpstr>
      <vt:lpstr>Example: Predicative Parsing Table</vt:lpstr>
      <vt:lpstr>Example: Predicative Parsing Table</vt:lpstr>
      <vt:lpstr>LL(1)</vt:lpstr>
      <vt:lpstr>LL(1) parsing algorithm </vt:lpstr>
      <vt:lpstr>Example: LL(1) Parsing</vt:lpstr>
      <vt:lpstr>Example: LL(1) Parsing</vt:lpstr>
      <vt:lpstr>Speeding up set Construction</vt:lpstr>
      <vt:lpstr>Example: Speeding up set Construction</vt:lpstr>
      <vt:lpstr>Directed Graph Model</vt:lpstr>
      <vt:lpstr>Reverse Quasi-Topological Sort</vt:lpstr>
      <vt:lpstr>Problem</vt:lpstr>
      <vt:lpstr>Example</vt:lpstr>
      <vt:lpstr>Solutions</vt:lpstr>
      <vt:lpstr>Example for SLP</vt:lpstr>
      <vt:lpstr>LL(k)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Parsing</dc:title>
  <dc:creator>Baojian Hua</dc:creator>
  <cp:lastModifiedBy>Microsoft Office User</cp:lastModifiedBy>
  <cp:revision>4194</cp:revision>
  <cp:lastPrinted>1601-01-01T00:00:00Z</cp:lastPrinted>
  <dcterms:created xsi:type="dcterms:W3CDTF">1601-01-01T00:00:00Z</dcterms:created>
  <dcterms:modified xsi:type="dcterms:W3CDTF">2024-03-14T02:08:12Z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