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compatMode="1" saveSubsetFonts="1">
  <p:sldMasterIdLst>
    <p:sldMasterId id="2147483649" r:id="rId1"/>
  </p:sldMasterIdLst>
  <p:notesMasterIdLst>
    <p:notesMasterId r:id="rId56"/>
  </p:notesMasterIdLst>
  <p:handoutMasterIdLst>
    <p:handoutMasterId r:id="rId57"/>
  </p:handoutMasterIdLst>
  <p:sldIdLst>
    <p:sldId id="256" r:id="rId2"/>
    <p:sldId id="355" r:id="rId3"/>
    <p:sldId id="305" r:id="rId4"/>
    <p:sldId id="351" r:id="rId5"/>
    <p:sldId id="357" r:id="rId6"/>
    <p:sldId id="358" r:id="rId7"/>
    <p:sldId id="359" r:id="rId8"/>
    <p:sldId id="360" r:id="rId9"/>
    <p:sldId id="361" r:id="rId10"/>
    <p:sldId id="433" r:id="rId11"/>
    <p:sldId id="370" r:id="rId12"/>
    <p:sldId id="402" r:id="rId13"/>
    <p:sldId id="390" r:id="rId14"/>
    <p:sldId id="383" r:id="rId15"/>
    <p:sldId id="403" r:id="rId16"/>
    <p:sldId id="395" r:id="rId17"/>
    <p:sldId id="391" r:id="rId18"/>
    <p:sldId id="404" r:id="rId19"/>
    <p:sldId id="405" r:id="rId20"/>
    <p:sldId id="406" r:id="rId21"/>
    <p:sldId id="407" r:id="rId22"/>
    <p:sldId id="386" r:id="rId23"/>
    <p:sldId id="408" r:id="rId24"/>
    <p:sldId id="413" r:id="rId25"/>
    <p:sldId id="422" r:id="rId26"/>
    <p:sldId id="414" r:id="rId27"/>
    <p:sldId id="415" r:id="rId28"/>
    <p:sldId id="416" r:id="rId29"/>
    <p:sldId id="419" r:id="rId30"/>
    <p:sldId id="421" r:id="rId31"/>
    <p:sldId id="423" r:id="rId32"/>
    <p:sldId id="392" r:id="rId33"/>
    <p:sldId id="424" r:id="rId34"/>
    <p:sldId id="425" r:id="rId35"/>
    <p:sldId id="375" r:id="rId36"/>
    <p:sldId id="427" r:id="rId37"/>
    <p:sldId id="426" r:id="rId38"/>
    <p:sldId id="398" r:id="rId39"/>
    <p:sldId id="362" r:id="rId40"/>
    <p:sldId id="428" r:id="rId41"/>
    <p:sldId id="430" r:id="rId42"/>
    <p:sldId id="434" r:id="rId43"/>
    <p:sldId id="435" r:id="rId44"/>
    <p:sldId id="429" r:id="rId45"/>
    <p:sldId id="431" r:id="rId46"/>
    <p:sldId id="432" r:id="rId47"/>
    <p:sldId id="436" r:id="rId48"/>
    <p:sldId id="387" r:id="rId49"/>
    <p:sldId id="389" r:id="rId50"/>
    <p:sldId id="399" r:id="rId51"/>
    <p:sldId id="363" r:id="rId52"/>
    <p:sldId id="364" r:id="rId53"/>
    <p:sldId id="367" r:id="rId54"/>
    <p:sldId id="342" r:id="rId55"/>
  </p:sldIdLst>
  <p:sldSz cx="9144000" cy="6858000" type="screen4x3"/>
  <p:notesSz cx="7099300" cy="10234613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854" y="-96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C39BE745-05B5-E1D3-7CDC-D5E5C563511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D2835254-DF9E-ABA1-B2F0-E7143E87A48F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D8707F1F-BB52-69CB-43B7-450196934CF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45BCA2EA-8AED-C688-50D5-42F29A5F6BB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>
                <a:latin typeface="Arial" panose="020B0604020202020204" pitchFamily="34" charset="0"/>
              </a:defRPr>
            </a:lvl1pPr>
          </a:lstStyle>
          <a:p>
            <a:fld id="{06DC6EAA-F4EB-9342-9AFB-B6AB933C68C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>
            <a:extLst>
              <a:ext uri="{FF2B5EF4-FFF2-40B4-BE49-F238E27FC236}">
                <a16:creationId xmlns:a16="http://schemas.microsoft.com/office/drawing/2014/main" id="{8C707D37-194D-13D3-D5ED-22052880D9F4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27" name="Rectangle 3">
            <a:extLst>
              <a:ext uri="{FF2B5EF4-FFF2-40B4-BE49-F238E27FC236}">
                <a16:creationId xmlns:a16="http://schemas.microsoft.com/office/drawing/2014/main" id="{2F01DB00-6DC0-FC76-BC03-D55CA3147C6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8372" name="Rectangle 4">
            <a:extLst>
              <a:ext uri="{FF2B5EF4-FFF2-40B4-BE49-F238E27FC236}">
                <a16:creationId xmlns:a16="http://schemas.microsoft.com/office/drawing/2014/main" id="{C6974B56-B270-BFC5-2E70-FFFC6DA6C9AF}"/>
              </a:ext>
            </a:extLst>
          </p:cNvPr>
          <p:cNvSpPr>
            <a:spLocks noRo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4925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3429" name="Rectangle 5">
            <a:extLst>
              <a:ext uri="{FF2B5EF4-FFF2-40B4-BE49-F238E27FC236}">
                <a16:creationId xmlns:a16="http://schemas.microsoft.com/office/drawing/2014/main" id="{FBD978B8-B6D0-285C-2058-528B3660905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3430" name="Rectangle 6">
            <a:extLst>
              <a:ext uri="{FF2B5EF4-FFF2-40B4-BE49-F238E27FC236}">
                <a16:creationId xmlns:a16="http://schemas.microsoft.com/office/drawing/2014/main" id="{B9ADD953-A1E1-14A2-A3A9-8A8B79D03F7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3431" name="Rectangle 7">
            <a:extLst>
              <a:ext uri="{FF2B5EF4-FFF2-40B4-BE49-F238E27FC236}">
                <a16:creationId xmlns:a16="http://schemas.microsoft.com/office/drawing/2014/main" id="{8AC745F4-DC3D-0966-14D1-8EF14AD934D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AA062694-4476-C844-8139-AA9C6919451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7">
            <a:extLst>
              <a:ext uri="{FF2B5EF4-FFF2-40B4-BE49-F238E27FC236}">
                <a16:creationId xmlns:a16="http://schemas.microsoft.com/office/drawing/2014/main" id="{7E507613-B758-BD45-210F-1FF055172F1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2DB7BE17-B990-0447-9C9B-23B1E90B67F0}" type="slidenum">
              <a:rPr lang="en-US" altLang="zh-CN">
                <a:latin typeface="Arial" panose="020B0604020202020204" pitchFamily="34" charset="0"/>
              </a:rPr>
              <a:pPr eaLnBrk="1" hangingPunct="1"/>
              <a:t>3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59395" name="Rectangle 2">
            <a:extLst>
              <a:ext uri="{FF2B5EF4-FFF2-40B4-BE49-F238E27FC236}">
                <a16:creationId xmlns:a16="http://schemas.microsoft.com/office/drawing/2014/main" id="{6F0F8838-E64F-E959-A7CA-EEB32793B78B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9396" name="Rectangle 3">
            <a:extLst>
              <a:ext uri="{FF2B5EF4-FFF2-40B4-BE49-F238E27FC236}">
                <a16:creationId xmlns:a16="http://schemas.microsoft.com/office/drawing/2014/main" id="{F7F65E93-2BCB-5480-D0D8-1F5F87B9DA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7">
            <a:extLst>
              <a:ext uri="{FF2B5EF4-FFF2-40B4-BE49-F238E27FC236}">
                <a16:creationId xmlns:a16="http://schemas.microsoft.com/office/drawing/2014/main" id="{AA1894A8-7AD9-D1B2-C5A8-399F9D6027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92E49160-EB0A-7348-8E99-D654FAE19DFF}" type="slidenum">
              <a:rPr lang="en-US" altLang="zh-CN">
                <a:latin typeface="Arial" panose="020B0604020202020204" pitchFamily="34" charset="0"/>
              </a:rPr>
              <a:pPr eaLnBrk="1" hangingPunct="1"/>
              <a:t>49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0419" name="Rectangle 2">
            <a:extLst>
              <a:ext uri="{FF2B5EF4-FFF2-40B4-BE49-F238E27FC236}">
                <a16:creationId xmlns:a16="http://schemas.microsoft.com/office/drawing/2014/main" id="{FF215C67-7B1E-1DF0-E9BB-85FFCC8BA521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20" name="Rectangle 3">
            <a:extLst>
              <a:ext uri="{FF2B5EF4-FFF2-40B4-BE49-F238E27FC236}">
                <a16:creationId xmlns:a16="http://schemas.microsoft.com/office/drawing/2014/main" id="{ED82B452-D03D-43A4-0510-D6708E034F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7">
            <a:extLst>
              <a:ext uri="{FF2B5EF4-FFF2-40B4-BE49-F238E27FC236}">
                <a16:creationId xmlns:a16="http://schemas.microsoft.com/office/drawing/2014/main" id="{92E6E001-6FD5-44E0-0B34-FF4458CD02D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6ACB8936-043F-554C-93B6-70E725BFD18D}" type="slidenum">
              <a:rPr lang="en-US" altLang="zh-CN">
                <a:latin typeface="Arial" panose="020B0604020202020204" pitchFamily="34" charset="0"/>
              </a:rPr>
              <a:pPr eaLnBrk="1" hangingPunct="1"/>
              <a:t>50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1443" name="Rectangle 2">
            <a:extLst>
              <a:ext uri="{FF2B5EF4-FFF2-40B4-BE49-F238E27FC236}">
                <a16:creationId xmlns:a16="http://schemas.microsoft.com/office/drawing/2014/main" id="{932D1E1D-338B-2BA5-7916-19CAC39FAB09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44" name="Rectangle 3">
            <a:extLst>
              <a:ext uri="{FF2B5EF4-FFF2-40B4-BE49-F238E27FC236}">
                <a16:creationId xmlns:a16="http://schemas.microsoft.com/office/drawing/2014/main" id="{B92E92A6-96A2-5AA6-78E9-017394BF6BF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>
            <a:extLst>
              <a:ext uri="{FF2B5EF4-FFF2-40B4-BE49-F238E27FC236}">
                <a16:creationId xmlns:a16="http://schemas.microsoft.com/office/drawing/2014/main" id="{78AA3B6F-21D2-0540-CA7E-046E69BB2AF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8F1A30FD-8F57-8D43-8021-0EB1F1A39F09}" type="slidenum">
              <a:rPr lang="en-US" altLang="zh-CN">
                <a:latin typeface="Arial" panose="020B0604020202020204" pitchFamily="34" charset="0"/>
              </a:rPr>
              <a:pPr eaLnBrk="1" hangingPunct="1"/>
              <a:t>54</a:t>
            </a:fld>
            <a:endParaRPr lang="en-US" altLang="zh-CN">
              <a:latin typeface="Arial" panose="020B0604020202020204" pitchFamily="34" charset="0"/>
            </a:endParaRPr>
          </a:p>
        </p:txBody>
      </p:sp>
      <p:sp>
        <p:nvSpPr>
          <p:cNvPr id="62467" name="Rectangle 2">
            <a:extLst>
              <a:ext uri="{FF2B5EF4-FFF2-40B4-BE49-F238E27FC236}">
                <a16:creationId xmlns:a16="http://schemas.microsoft.com/office/drawing/2014/main" id="{3255DB6A-86E7-9123-0DD4-33C8500486D8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>
            <a:extLst>
              <a:ext uri="{FF2B5EF4-FFF2-40B4-BE49-F238E27FC236}">
                <a16:creationId xmlns:a16="http://schemas.microsoft.com/office/drawing/2014/main" id="{FB13D140-6194-32F8-C624-4596EDE634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74DEB390-5C27-5639-B526-1DDDEC3145DE}"/>
              </a:ext>
            </a:extLst>
          </p:cNvPr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>
              <a:extLst>
                <a:ext uri="{FF2B5EF4-FFF2-40B4-BE49-F238E27FC236}">
                  <a16:creationId xmlns:a16="http://schemas.microsoft.com/office/drawing/2014/main" id="{AE45A452-5F05-3801-8B58-1778607699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5831A1FB-BDDE-97E3-2C48-902451765F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11" name="Rectangle 5">
                <a:extLst>
                  <a:ext uri="{FF2B5EF4-FFF2-40B4-BE49-F238E27FC236}">
                    <a16:creationId xmlns:a16="http://schemas.microsoft.com/office/drawing/2014/main" id="{E5F44E2B-5D4E-A730-7456-0FFC9CD71B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grpSp>
          <p:nvGrpSpPr>
            <p:cNvPr id="4" name="Group 6">
              <a:extLst>
                <a:ext uri="{FF2B5EF4-FFF2-40B4-BE49-F238E27FC236}">
                  <a16:creationId xmlns:a16="http://schemas.microsoft.com/office/drawing/2014/main" id="{6AF7A1BF-80F4-2805-B170-E4986305FF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C48D590-4954-7335-8F0C-DB6ED312943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CF67AE8C-2BDD-148C-0572-996EAFAAE9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49" y="2640"/>
                <a:ext cx="335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/>
              </a:p>
            </p:txBody>
          </p:sp>
        </p:grpSp>
        <p:sp>
          <p:nvSpPr>
            <p:cNvPr id="5" name="Rectangle 9">
              <a:extLst>
                <a:ext uri="{FF2B5EF4-FFF2-40B4-BE49-F238E27FC236}">
                  <a16:creationId xmlns:a16="http://schemas.microsoft.com/office/drawing/2014/main" id="{AC1DC310-44EC-6DF3-240E-EEF63346F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" name="Rectangle 10">
              <a:extLst>
                <a:ext uri="{FF2B5EF4-FFF2-40B4-BE49-F238E27FC236}">
                  <a16:creationId xmlns:a16="http://schemas.microsoft.com/office/drawing/2014/main" id="{E928055A-E51D-0469-648E-888902D340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7" name="Rectangle 11">
              <a:extLst>
                <a:ext uri="{FF2B5EF4-FFF2-40B4-BE49-F238E27FC236}">
                  <a16:creationId xmlns:a16="http://schemas.microsoft.com/office/drawing/2014/main" id="{518D7367-53A4-9193-0F72-7AE6FFA5D7D2}"/>
                </a:ext>
              </a:extLst>
            </p:cNvPr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102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2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2" name="Rectangle 14">
            <a:extLst>
              <a:ext uri="{FF2B5EF4-FFF2-40B4-BE49-F238E27FC236}">
                <a16:creationId xmlns:a16="http://schemas.microsoft.com/office/drawing/2014/main" id="{65900A0A-6C5B-46E3-B54A-421BD52E008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3" name="Rectangle 15">
            <a:extLst>
              <a:ext uri="{FF2B5EF4-FFF2-40B4-BE49-F238E27FC236}">
                <a16:creationId xmlns:a16="http://schemas.microsoft.com/office/drawing/2014/main" id="{B0F6D3A5-37DA-306D-582E-6D5ED7611D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6">
            <a:extLst>
              <a:ext uri="{FF2B5EF4-FFF2-40B4-BE49-F238E27FC236}">
                <a16:creationId xmlns:a16="http://schemas.microsoft.com/office/drawing/2014/main" id="{C54111E3-7F49-8F5D-8AAD-CB2514A16CF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7CD92892-4745-5247-B12B-9224382AD3AA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19937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A553C2D4-3543-9EDB-5AEF-6A96F09AE3C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B2B81418-C752-3089-69DE-030ED51F73D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840A8E34-1FBD-1391-A92C-E76E62DB47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EB7398-F290-C441-A1B9-84B3695037B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88926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59B4CC4D-7440-9013-D8EE-445409EA87C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48EAAFE-27C8-034D-5203-150D1153BB8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798A1732-6577-ABBB-1D65-1717838C6C1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AD9895C-32C2-DB42-8C5C-AE42CECEA2F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8100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712C8CC3-ADA5-328B-ECD8-51B556F6009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8506C631-A8F4-4B3E-AC9C-D0AE0B10676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C3377A1B-5D7A-466A-DCAE-E13EDDD76DC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BA82483-934B-0846-82DA-7CF1B21CB4E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59974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11">
            <a:extLst>
              <a:ext uri="{FF2B5EF4-FFF2-40B4-BE49-F238E27FC236}">
                <a16:creationId xmlns:a16="http://schemas.microsoft.com/office/drawing/2014/main" id="{83C56EC1-6481-9F1F-44FD-8BB278813D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2">
            <a:extLst>
              <a:ext uri="{FF2B5EF4-FFF2-40B4-BE49-F238E27FC236}">
                <a16:creationId xmlns:a16="http://schemas.microsoft.com/office/drawing/2014/main" id="{5789549F-578C-8CAF-DCFE-3677876D0CC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3">
            <a:extLst>
              <a:ext uri="{FF2B5EF4-FFF2-40B4-BE49-F238E27FC236}">
                <a16:creationId xmlns:a16="http://schemas.microsoft.com/office/drawing/2014/main" id="{DD8D6DEB-BA98-50EB-AD7D-62B02BE4001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5D33353-70AC-EA46-B097-C59EF1D257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039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6E04B350-836F-EAB1-6484-C5D98485DD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391511D-A88E-724A-F1BE-39965C8030D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CB03075F-3F1C-C881-8028-259EE741367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94C6956-49FC-B94F-A8E6-E5CD3953AB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8170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1">
            <a:extLst>
              <a:ext uri="{FF2B5EF4-FFF2-40B4-BE49-F238E27FC236}">
                <a16:creationId xmlns:a16="http://schemas.microsoft.com/office/drawing/2014/main" id="{BD3E8CCD-1CAD-C398-10D0-9D239EE7EEF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2">
            <a:extLst>
              <a:ext uri="{FF2B5EF4-FFF2-40B4-BE49-F238E27FC236}">
                <a16:creationId xmlns:a16="http://schemas.microsoft.com/office/drawing/2014/main" id="{325E437F-DDED-4BE1-FA5F-85C1C33DF20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13">
            <a:extLst>
              <a:ext uri="{FF2B5EF4-FFF2-40B4-BE49-F238E27FC236}">
                <a16:creationId xmlns:a16="http://schemas.microsoft.com/office/drawing/2014/main" id="{E053B131-FD4D-8255-F3E9-72F982984C4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AD6B97F-5199-8945-B47A-767F7F78777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11405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11">
            <a:extLst>
              <a:ext uri="{FF2B5EF4-FFF2-40B4-BE49-F238E27FC236}">
                <a16:creationId xmlns:a16="http://schemas.microsoft.com/office/drawing/2014/main" id="{BE20B962-2649-4AB4-82BE-4649720F55E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2">
            <a:extLst>
              <a:ext uri="{FF2B5EF4-FFF2-40B4-BE49-F238E27FC236}">
                <a16:creationId xmlns:a16="http://schemas.microsoft.com/office/drawing/2014/main" id="{D191DFFC-579C-44EF-BD15-C8FF30259D1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3">
            <a:extLst>
              <a:ext uri="{FF2B5EF4-FFF2-40B4-BE49-F238E27FC236}">
                <a16:creationId xmlns:a16="http://schemas.microsoft.com/office/drawing/2014/main" id="{0EC7C141-BA04-A933-66D8-59DDC32A104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1F9BC92-DF1F-374A-A11D-7B896AD57C5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28317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544B45BE-0D39-9052-8997-D4609B99D8A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5D44963A-73FE-A6D4-DF10-0067B2CB1CB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7974E5D3-AD5E-94EE-6BAF-D4F33B58AB4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4491BE-DB52-3B41-B793-2756CAA6659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6953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BDC54528-D16E-7849-07F5-C9D501B0AE1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A24CE804-944F-77CF-79D6-12A44B6AA0B6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9BD0F0C4-4EF4-9806-D41D-EF94D16195F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6E8EA75-3727-BA42-A4E2-CC4D7F55D6A4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5563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11">
            <a:extLst>
              <a:ext uri="{FF2B5EF4-FFF2-40B4-BE49-F238E27FC236}">
                <a16:creationId xmlns:a16="http://schemas.microsoft.com/office/drawing/2014/main" id="{5BECEF7D-DD58-4F17-67AD-7DB44B9FF8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2">
            <a:extLst>
              <a:ext uri="{FF2B5EF4-FFF2-40B4-BE49-F238E27FC236}">
                <a16:creationId xmlns:a16="http://schemas.microsoft.com/office/drawing/2014/main" id="{619B613D-8EDB-665B-DB01-5F52E4EA78D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3">
            <a:extLst>
              <a:ext uri="{FF2B5EF4-FFF2-40B4-BE49-F238E27FC236}">
                <a16:creationId xmlns:a16="http://schemas.microsoft.com/office/drawing/2014/main" id="{14F719D1-5C5E-48AD-F1AE-7BC167D1A5BF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3C9111-2357-5747-8FD5-6FE7FC0441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9968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76FADCDF-8314-8BEA-28E0-157C8847F60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7C5C597F-F3A5-1BAE-1A6A-16A8F5381A12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0" name="Rectangle 4">
            <a:extLst>
              <a:ext uri="{FF2B5EF4-FFF2-40B4-BE49-F238E27FC236}">
                <a16:creationId xmlns:a16="http://schemas.microsoft.com/office/drawing/2014/main" id="{A9E92659-AF7D-35C7-D71B-500080A099E0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1" name="Rectangle 5">
            <a:extLst>
              <a:ext uri="{FF2B5EF4-FFF2-40B4-BE49-F238E27FC236}">
                <a16:creationId xmlns:a16="http://schemas.microsoft.com/office/drawing/2014/main" id="{00725028-7785-30E5-2DAE-1FCBCF4266A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2" name="Rectangle 6">
            <a:extLst>
              <a:ext uri="{FF2B5EF4-FFF2-40B4-BE49-F238E27FC236}">
                <a16:creationId xmlns:a16="http://schemas.microsoft.com/office/drawing/2014/main" id="{EBEFD0D2-230B-F283-EDA9-20D0A08EA8D6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3" name="Rectangle 7">
            <a:extLst>
              <a:ext uri="{FF2B5EF4-FFF2-40B4-BE49-F238E27FC236}">
                <a16:creationId xmlns:a16="http://schemas.microsoft.com/office/drawing/2014/main" id="{432C5268-6CD5-DC8E-427A-C26BE502DB77}"/>
              </a:ext>
            </a:extLst>
          </p:cNvPr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9224" name="Rectangle 8">
            <a:extLst>
              <a:ext uri="{FF2B5EF4-FFF2-40B4-BE49-F238E27FC236}">
                <a16:creationId xmlns:a16="http://schemas.microsoft.com/office/drawing/2014/main" id="{73BF0F2A-A2E7-05C5-78EC-B6AA2DCA45B0}"/>
              </a:ext>
            </a:extLst>
          </p:cNvPr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kumimoji="1" lang="zh-CN" altLang="zh-CN" sz="2400"/>
          </a:p>
        </p:txBody>
      </p:sp>
      <p:sp>
        <p:nvSpPr>
          <p:cNvPr id="1033" name="Rectangle 9">
            <a:extLst>
              <a:ext uri="{FF2B5EF4-FFF2-40B4-BE49-F238E27FC236}">
                <a16:creationId xmlns:a16="http://schemas.microsoft.com/office/drawing/2014/main" id="{ACD32513-0726-CDEE-F723-64BCD1E72E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4" name="Rectangle 10">
            <a:extLst>
              <a:ext uri="{FF2B5EF4-FFF2-40B4-BE49-F238E27FC236}">
                <a16:creationId xmlns:a16="http://schemas.microsoft.com/office/drawing/2014/main" id="{494E03D0-F85D-9FB4-4C71-BB578E9B48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227" name="Rectangle 11">
            <a:extLst>
              <a:ext uri="{FF2B5EF4-FFF2-40B4-BE49-F238E27FC236}">
                <a16:creationId xmlns:a16="http://schemas.microsoft.com/office/drawing/2014/main" id="{217875AB-AF83-ADE7-A906-52790B099538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80D075A6-5C8A-13AB-BDB8-271F98222F7F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229" name="Rectangle 13">
            <a:extLst>
              <a:ext uri="{FF2B5EF4-FFF2-40B4-BE49-F238E27FC236}">
                <a16:creationId xmlns:a16="http://schemas.microsoft.com/office/drawing/2014/main" id="{720D932B-6EA8-187A-7377-1BF1B6E1C586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7CEAC331-8917-594F-8EF2-D1FC443B38A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0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0"/>
        <a:buChar char="n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0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0"/>
        <a:buChar char="n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8A861640-EE0C-3388-9064-E6EF4A6ADBC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Abstract Syntax Trees</a:t>
            </a:r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AB8415C3-275F-0A4E-701C-AD61752A8C70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3600"/>
              <a:t>Compiler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800"/>
              <a:t>Baojian Hua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400"/>
              <a:t>bjhua@ustc.edu.cn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3CCB3DBA-44A7-C6CD-6FA7-5ACABD1417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AST history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FF4A1EE1-B724-ABCF-774A-C2135DD496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6056312" cy="4114800"/>
          </a:xfrm>
        </p:spPr>
        <p:txBody>
          <a:bodyPr/>
          <a:lstStyle/>
          <a:p>
            <a:pPr eaLnBrk="1" hangingPunct="1"/>
            <a:r>
              <a:rPr lang="en-US" altLang="zh-CN"/>
              <a:t>Invented by John McCarthy (1965)</a:t>
            </a:r>
          </a:p>
          <a:p>
            <a:pPr lvl="1" eaLnBrk="1" hangingPunct="1"/>
            <a:r>
              <a:rPr lang="en-US" altLang="zh-CN"/>
              <a:t>The inventor of AI</a:t>
            </a:r>
          </a:p>
          <a:p>
            <a:pPr eaLnBrk="1" hangingPunct="1"/>
            <a:r>
              <a:rPr lang="en-US" altLang="zh-CN"/>
              <a:t>In defining the programming language LISP</a:t>
            </a:r>
          </a:p>
          <a:p>
            <a:pPr lvl="1" eaLnBrk="1" hangingPunct="1"/>
            <a:r>
              <a:rPr lang="en-US" altLang="zh-CN"/>
              <a:t>The current style of Lisp is also AST like, e.g.:</a:t>
            </a:r>
          </a:p>
          <a:p>
            <a:pPr lvl="2" eaLnBrk="1" hangingPunct="1"/>
            <a:r>
              <a:rPr lang="en-US" altLang="zh-CN">
                <a:solidFill>
                  <a:srgbClr val="3333CC"/>
                </a:solidFill>
              </a:rPr>
              <a:t>defun sum(x y)</a:t>
            </a:r>
          </a:p>
          <a:p>
            <a:pPr lvl="1" eaLnBrk="1" hangingPunct="1">
              <a:buFont typeface="Wingdings" pitchFamily="2" charset="0"/>
              <a:buNone/>
            </a:pPr>
            <a:r>
              <a:rPr lang="en-US" altLang="zh-CN">
                <a:solidFill>
                  <a:srgbClr val="3333CC"/>
                </a:solidFill>
              </a:rPr>
              <a:t>          </a:t>
            </a:r>
            <a:r>
              <a:rPr lang="en-US" altLang="zh-CN" sz="2400">
                <a:solidFill>
                  <a:srgbClr val="3333CC"/>
                </a:solidFill>
              </a:rPr>
              <a:t>(+ x y)</a:t>
            </a:r>
          </a:p>
        </p:txBody>
      </p:sp>
      <p:pic>
        <p:nvPicPr>
          <p:cNvPr id="12292" name="图片 3" descr="john-mccarthy.jpg">
            <a:extLst>
              <a:ext uri="{FF2B5EF4-FFF2-40B4-BE49-F238E27FC236}">
                <a16:creationId xmlns:a16="http://schemas.microsoft.com/office/drawing/2014/main" id="{41761499-014B-F475-1CD5-88A2B5E1AC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1905000"/>
            <a:ext cx="2116138" cy="2000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2B19015E-0EEB-E052-47A0-FBC3FF0B47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AST Data Structures</a:t>
            </a:r>
          </a:p>
        </p:txBody>
      </p:sp>
      <p:sp>
        <p:nvSpPr>
          <p:cNvPr id="13315" name="Rectangle 3">
            <a:extLst>
              <a:ext uri="{FF2B5EF4-FFF2-40B4-BE49-F238E27FC236}">
                <a16:creationId xmlns:a16="http://schemas.microsoft.com/office/drawing/2014/main" id="{6ACADD7B-DBE9-2D49-72C1-F59C7FE6936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In the compiler, abstract syntax makes use of the implementation language to represent aspects of the grammatical structure</a:t>
            </a:r>
          </a:p>
          <a:p>
            <a:pPr lvl="1" eaLnBrk="1" hangingPunct="1"/>
            <a:r>
              <a:rPr lang="en-US" altLang="zh-CN" sz="2400"/>
              <a:t>Highly target and implementation languages dependent</a:t>
            </a:r>
          </a:p>
          <a:p>
            <a:pPr eaLnBrk="1" hangingPunct="1"/>
            <a:r>
              <a:rPr lang="en-US" altLang="zh-CN" sz="2800"/>
              <a:t>Next, we’ll discuss the AST implementation in imperative (C) / OO (Java) / and functional (Ocaml)</a:t>
            </a:r>
          </a:p>
          <a:p>
            <a:pPr lvl="1" eaLnBrk="1" hangingPunct="1"/>
            <a:r>
              <a:rPr lang="en-US" altLang="zh-CN"/>
              <a:t>not to enumerate all languages, but to discuss different programming flavor</a:t>
            </a:r>
          </a:p>
          <a:p>
            <a:pPr lvl="2" eaLnBrk="1" hangingPunct="1"/>
            <a:r>
              <a:rPr lang="en-US" altLang="zh-CN"/>
              <a:t>Also applies to IR design in later phases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7AD8CE32-5BD8-8AC2-1635-65CB24BDFD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The running language: C--</a:t>
            </a:r>
            <a:br>
              <a:rPr lang="en-US" altLang="zh-CN"/>
            </a:br>
            <a:r>
              <a:rPr lang="en-US" altLang="zh-CN"/>
              <a:t>Like C but strong-typed</a:t>
            </a:r>
          </a:p>
        </p:txBody>
      </p:sp>
      <p:sp>
        <p:nvSpPr>
          <p:cNvPr id="14339" name="Rectangle 3">
            <a:extLst>
              <a:ext uri="{FF2B5EF4-FFF2-40B4-BE49-F238E27FC236}">
                <a16:creationId xmlns:a16="http://schemas.microsoft.com/office/drawing/2014/main" id="{C1BB4CEA-218D-548D-85D1-D632DB2902A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27828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Not so complex, but expressive-enough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and Turing-complete. Note the abbreviations.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P := F*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 := T id(D*){D* S*}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T := int | bool | T-&gt;T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D := T id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S := id = E | if(E, S, S) | while(E, S) | return 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:= n | id | true | false | E B E | id(E)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 := + | - | * | / | &lt; | &gt; | &amp;&amp; | || | ! | ...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91E40B5-C953-0405-AAF1-9F275C332F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4800600"/>
            <a:ext cx="4343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Courier New" pitchFamily="49" charset="0"/>
              </a:rPr>
              <a:t>// sample program: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</a:rPr>
              <a:t>int sum(int n){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</a:rPr>
              <a:t>  int i; int 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</a:rPr>
              <a:t>  i = 0; s =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</a:rPr>
              <a:t>  while(i&lt;=n){ s = s+i;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</a:rPr>
              <a:t>    i = i+1;}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</a:rPr>
              <a:t>  return s;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8BEBEECD-5990-D1C4-3FDB-434448567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5800" y="4800600"/>
            <a:ext cx="43434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latin typeface="Courier New" pitchFamily="49" charset="0"/>
              </a:rPr>
              <a:t>// sample program: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</a:rPr>
              <a:t>int sum_rec(int n){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</a:rPr>
              <a:t>  if(n==0) return 0;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</a:rPr>
              <a:t>  return n+sum_rec(n-1);</a:t>
            </a:r>
          </a:p>
          <a:p>
            <a:pPr>
              <a:lnSpc>
                <a:spcPct val="80000"/>
              </a:lnSpc>
              <a:buFont typeface="Wingdings" pitchFamily="2" charset="2"/>
              <a:buNone/>
              <a:defRPr/>
            </a:pPr>
            <a:r>
              <a:rPr lang="en-US" altLang="zh-CN" sz="2000" b="1" dirty="0">
                <a:solidFill>
                  <a:srgbClr val="3333CC"/>
                </a:solidFill>
                <a:latin typeface="Courier New" pitchFamily="49" charset="0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FE3BBC9C-D761-3E10-B361-C662DEA3B5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15363" name="Rectangle 3">
            <a:extLst>
              <a:ext uri="{FF2B5EF4-FFF2-40B4-BE49-F238E27FC236}">
                <a16:creationId xmlns:a16="http://schemas.microsoft.com/office/drawing/2014/main" id="{FB0400A4-556B-9C82-5AAB-1DF90ED539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AST using C</a:t>
            </a:r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(Imperative)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1FD6A56D-40D6-9154-F4A0-18BF3E54651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AST to encode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6315E0A1-1229-CBBE-4314-A1F2EA508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17713"/>
            <a:ext cx="6629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data structures */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enum E_kind {E_INT, E_ID, E_TRUE, ...};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base struct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E 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enum E_kind kind;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constant “n”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sturct E_n{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enum E_kind kind;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num;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This technique is called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tagged-union</a:t>
            </a:r>
            <a:r>
              <a:rPr lang="en-US" altLang="zh-CN" sz="2000" b="1">
                <a:latin typeface="Courier New" panose="02070309020205020404" pitchFamily="49" charset="0"/>
              </a:rPr>
              <a:t>.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Poor man’s subtyping polymorphism.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B321B680-F4A9-1BE2-7D7B-2DD8C58DA3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2057400"/>
            <a:ext cx="1724025" cy="409416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 := n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id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true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false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E B 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B := +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-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*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/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&amp;&amp;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||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!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...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1A80805-9AAF-5BF9-E8EC-7118A8E28A1A}"/>
              </a:ext>
            </a:extLst>
          </p:cNvPr>
          <p:cNvSpPr/>
          <p:nvPr/>
        </p:nvSpPr>
        <p:spPr>
          <a:xfrm>
            <a:off x="4114800" y="2743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kind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53AD17F9-34FE-5A01-85DA-A50C90C2B97C}"/>
              </a:ext>
            </a:extLst>
          </p:cNvPr>
          <p:cNvSpPr/>
          <p:nvPr/>
        </p:nvSpPr>
        <p:spPr>
          <a:xfrm>
            <a:off x="4114800" y="44196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kind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F67ECCAB-CD61-B329-9DBA-E15E768B3519}"/>
              </a:ext>
            </a:extLst>
          </p:cNvPr>
          <p:cNvSpPr/>
          <p:nvPr/>
        </p:nvSpPr>
        <p:spPr>
          <a:xfrm>
            <a:off x="4114800" y="4876800"/>
            <a:ext cx="14478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num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1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>
            <a:extLst>
              <a:ext uri="{FF2B5EF4-FFF2-40B4-BE49-F238E27FC236}">
                <a16:creationId xmlns:a16="http://schemas.microsoft.com/office/drawing/2014/main" id="{C8D7921E-3B44-2ADF-5681-59498B125FB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AST to encode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7411" name="Rectangle 3">
            <a:extLst>
              <a:ext uri="{FF2B5EF4-FFF2-40B4-BE49-F238E27FC236}">
                <a16:creationId xmlns:a16="http://schemas.microsoft.com/office/drawing/2014/main" id="{67C34AFA-3704-75E6-26CF-53E95BF79F9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17713"/>
            <a:ext cx="6629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identifier “id”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sturct E_id{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enum E_kind kind;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char *id;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boolean literal “true”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sturct E_true{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enum E_kind kind;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binary operations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sturct E_bop{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enum E_kind kind;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struct 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*left, *right;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7412" name="Text Box 4">
            <a:extLst>
              <a:ext uri="{FF2B5EF4-FFF2-40B4-BE49-F238E27FC236}">
                <a16:creationId xmlns:a16="http://schemas.microsoft.com/office/drawing/2014/main" id="{55CB6F1E-27E6-B7F0-AA03-A1413039AB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2057400"/>
            <a:ext cx="1724025" cy="37861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 := n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id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true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false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E B 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B := +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-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*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/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&amp;&amp;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||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E5898-0BF7-A663-2A17-BA63542B6C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572000"/>
            <a:ext cx="21336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This is the value of a strong type system. </a:t>
            </a:r>
          </a:p>
          <a:p>
            <a:pPr eaLnBrk="1" hangingPunct="1"/>
            <a:r>
              <a:rPr lang="en-US" altLang="zh-CN"/>
              <a:t>What about writing this as:</a:t>
            </a:r>
          </a:p>
          <a:p>
            <a:pPr eaLnBrk="1" hangingPunct="1"/>
            <a:r>
              <a:rPr lang="en-US" altLang="zh-CN">
                <a:solidFill>
                  <a:srgbClr val="FF0000"/>
                </a:solidFill>
              </a:rPr>
              <a:t>void *left, *right;</a:t>
            </a:r>
            <a:endParaRPr lang="zh-CN" altLang="en-US">
              <a:solidFill>
                <a:srgbClr val="FF0000"/>
              </a:solidFill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1630E6F6-25F9-BE1F-8F07-C2AECD43A79B}"/>
              </a:ext>
            </a:extLst>
          </p:cNvPr>
          <p:cNvCxnSpPr>
            <a:stCxn id="6" idx="1"/>
          </p:cNvCxnSpPr>
          <p:nvPr/>
        </p:nvCxnSpPr>
        <p:spPr>
          <a:xfrm flipH="1">
            <a:off x="1752600" y="5449888"/>
            <a:ext cx="2971800" cy="87471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矩形 6">
            <a:extLst>
              <a:ext uri="{FF2B5EF4-FFF2-40B4-BE49-F238E27FC236}">
                <a16:creationId xmlns:a16="http://schemas.microsoft.com/office/drawing/2014/main" id="{528AC6BF-CB2A-0BE4-F32C-7B8B36790A27}"/>
              </a:ext>
            </a:extLst>
          </p:cNvPr>
          <p:cNvSpPr/>
          <p:nvPr/>
        </p:nvSpPr>
        <p:spPr>
          <a:xfrm>
            <a:off x="3886200" y="19050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kind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8C769CA-6837-B5F3-3CC2-B04C96FA5981}"/>
              </a:ext>
            </a:extLst>
          </p:cNvPr>
          <p:cNvSpPr/>
          <p:nvPr/>
        </p:nvSpPr>
        <p:spPr>
          <a:xfrm>
            <a:off x="3886200" y="2362200"/>
            <a:ext cx="14478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id</a:t>
            </a:r>
            <a:endParaRPr lang="zh-CN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090D776B-A388-5098-EB80-C55A18019805}"/>
              </a:ext>
            </a:extLst>
          </p:cNvPr>
          <p:cNvSpPr/>
          <p:nvPr/>
        </p:nvSpPr>
        <p:spPr>
          <a:xfrm>
            <a:off x="5105400" y="30480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kind</a:t>
            </a:r>
            <a:endParaRPr lang="zh-CN" altLang="en-US" dirty="0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FBC9638E-77D3-32DD-545F-9732FCF45F51}"/>
              </a:ext>
            </a:extLst>
          </p:cNvPr>
          <p:cNvSpPr/>
          <p:nvPr/>
        </p:nvSpPr>
        <p:spPr>
          <a:xfrm>
            <a:off x="5105400" y="3505200"/>
            <a:ext cx="14478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58D49FE6-8941-22A3-BC08-16CF821B88CE}"/>
              </a:ext>
            </a:extLst>
          </p:cNvPr>
          <p:cNvSpPr/>
          <p:nvPr/>
        </p:nvSpPr>
        <p:spPr>
          <a:xfrm>
            <a:off x="5105400" y="3962400"/>
            <a:ext cx="14478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right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>
            <a:extLst>
              <a:ext uri="{FF2B5EF4-FFF2-40B4-BE49-F238E27FC236}">
                <a16:creationId xmlns:a16="http://schemas.microsoft.com/office/drawing/2014/main" id="{AFFC5035-3B12-C20D-6977-8812F57043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Sample AST construction</a:t>
            </a:r>
          </a:p>
        </p:txBody>
      </p:sp>
      <p:sp>
        <p:nvSpPr>
          <p:cNvPr id="235523" name="Rectangle 3">
            <a:extLst>
              <a:ext uri="{FF2B5EF4-FFF2-40B4-BE49-F238E27FC236}">
                <a16:creationId xmlns:a16="http://schemas.microsoft.com/office/drawing/2014/main" id="{298777F6-DB40-2624-6B2C-B4EF0DD388D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522912" cy="4611687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sample program “2+3*x” */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E_n e1 = malloc (sizeof (*e1));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e1-&gt;kind = E_INT;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e1-&gt;n = 3;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E_id e2 = malloc (sizeof (*e2));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e2-&gt;kind = E_ID;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e2-&gt;id = “x”;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E_bop e3 = malloc (sizeof (*e3));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e3-&gt;kind = E_TIMES;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e3-&gt;left = e1;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e2-&gt;right = e2;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boring and error-prone :-(  */</a:t>
            </a:r>
          </a:p>
        </p:txBody>
      </p:sp>
      <p:sp>
        <p:nvSpPr>
          <p:cNvPr id="18436" name="Text Box 4">
            <a:extLst>
              <a:ext uri="{FF2B5EF4-FFF2-40B4-BE49-F238E27FC236}">
                <a16:creationId xmlns:a16="http://schemas.microsoft.com/office/drawing/2014/main" id="{4D7E03BC-6B00-373E-3C35-2DBCA74355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2057400"/>
            <a:ext cx="1724025" cy="37861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 := n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id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true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false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E B 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B := +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-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*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/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&amp;&amp;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||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!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B9E4CCAA-6DEF-3B05-1E88-57B2CA8A4E4F}"/>
              </a:ext>
            </a:extLst>
          </p:cNvPr>
          <p:cNvSpPr/>
          <p:nvPr/>
        </p:nvSpPr>
        <p:spPr>
          <a:xfrm>
            <a:off x="5105400" y="4648200"/>
            <a:ext cx="1447800" cy="457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kind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3D35D48E-4852-424D-DDAF-28A44B42F953}"/>
              </a:ext>
            </a:extLst>
          </p:cNvPr>
          <p:cNvSpPr/>
          <p:nvPr/>
        </p:nvSpPr>
        <p:spPr>
          <a:xfrm>
            <a:off x="5105400" y="5105400"/>
            <a:ext cx="14478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left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6255DDD-8681-3C3C-033C-C22B1C282A33}"/>
              </a:ext>
            </a:extLst>
          </p:cNvPr>
          <p:cNvSpPr/>
          <p:nvPr/>
        </p:nvSpPr>
        <p:spPr>
          <a:xfrm>
            <a:off x="5105400" y="5562600"/>
            <a:ext cx="1447800" cy="457200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right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355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355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3552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3552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355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F981F86B-E4BA-7D2F-C21E-0755AE53DC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AST to encode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A0ECE61B-45C0-AE1C-740D-D55A14C9BB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1789113"/>
            <a:ext cx="7772400" cy="4459287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data structures */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enum S_kind {S_ASSIGN, S_PRINT_I,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S_PRINT_B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general pattern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S 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enum S_kind kind;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assignment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S_assign{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enum S_kind kind;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char *id;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 *exp;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19460" name="Text Box 4">
            <a:extLst>
              <a:ext uri="{FF2B5EF4-FFF2-40B4-BE49-F238E27FC236}">
                <a16:creationId xmlns:a16="http://schemas.microsoft.com/office/drawing/2014/main" id="{80DF9F23-18FC-6F7C-F304-3776573C5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057400"/>
            <a:ext cx="2743200" cy="13239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S := id = 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if(E, S, S)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while(E, S)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return 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>
            <a:extLst>
              <a:ext uri="{FF2B5EF4-FFF2-40B4-BE49-F238E27FC236}">
                <a16:creationId xmlns:a16="http://schemas.microsoft.com/office/drawing/2014/main" id="{28C8EBFF-3F72-2323-A8C1-29C813CACB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AST to encode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BA4E62AC-B022-FC80-3F47-446354356C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data structures */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enum S_kind {S_ASSIGN, S_IF,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S_WHILE, S_RETURN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general pattern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S 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enum S_kind kind;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assignment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S_assign{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enum S_kind kind;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char *id;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 *exp;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0484" name="Text Box 4">
            <a:extLst>
              <a:ext uri="{FF2B5EF4-FFF2-40B4-BE49-F238E27FC236}">
                <a16:creationId xmlns:a16="http://schemas.microsoft.com/office/drawing/2014/main" id="{03A88C13-A0AF-E8F9-7D85-9D5A2F5786C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057400"/>
            <a:ext cx="2743200" cy="13239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S := id = 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if(E, S, S)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while(E, S)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return E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>
            <a:extLst>
              <a:ext uri="{FF2B5EF4-FFF2-40B4-BE49-F238E27FC236}">
                <a16:creationId xmlns:a16="http://schemas.microsoft.com/office/drawing/2014/main" id="{A48D1ECC-476D-5CEF-7D40-55275C5B42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AST to encode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10F5165E-C7B3-E423-BB83-97B2AD707D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if statement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S_if{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enum S_kind kind;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 *exp;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 *then;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 *else;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while statement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S_while{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enum S_kind kind;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 *exp;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 *body;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21508" name="Text Box 4">
            <a:extLst>
              <a:ext uri="{FF2B5EF4-FFF2-40B4-BE49-F238E27FC236}">
                <a16:creationId xmlns:a16="http://schemas.microsoft.com/office/drawing/2014/main" id="{54E97320-16F6-45A8-C677-7A66E9C7D1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057400"/>
            <a:ext cx="2743200" cy="13239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S := id = 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if(E, S, S)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while(E, S)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return 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90C41A7B-4610-A45B-E2F9-5E385EBC17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Front End</a:t>
            </a: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3059437B-F92B-6FA7-0BA5-C49DE39F98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1981200"/>
            <a:ext cx="5029200" cy="4800600"/>
          </a:xfrm>
          <a:prstGeom prst="rect">
            <a:avLst/>
          </a:prstGeom>
          <a:solidFill>
            <a:srgbClr val="FFCC99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4100" name="AutoShape 4">
            <a:extLst>
              <a:ext uri="{FF2B5EF4-FFF2-40B4-BE49-F238E27FC236}">
                <a16:creationId xmlns:a16="http://schemas.microsoft.com/office/drawing/2014/main" id="{21272BA4-1308-AE80-45DA-04A4971698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209800"/>
            <a:ext cx="1295400" cy="908050"/>
          </a:xfrm>
          <a:prstGeom prst="flowChartMultidocumen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source code</a:t>
            </a:r>
          </a:p>
        </p:txBody>
      </p:sp>
      <p:sp>
        <p:nvSpPr>
          <p:cNvPr id="4101" name="AutoShape 5">
            <a:extLst>
              <a:ext uri="{FF2B5EF4-FFF2-40B4-BE49-F238E27FC236}">
                <a16:creationId xmlns:a16="http://schemas.microsoft.com/office/drawing/2014/main" id="{7902CF22-A59C-7373-461A-75625F8474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3657600"/>
            <a:ext cx="1524000" cy="12192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abstract syntax tree</a:t>
            </a:r>
          </a:p>
        </p:txBody>
      </p:sp>
      <p:sp>
        <p:nvSpPr>
          <p:cNvPr id="4102" name="AutoShape 6">
            <a:extLst>
              <a:ext uri="{FF2B5EF4-FFF2-40B4-BE49-F238E27FC236}">
                <a16:creationId xmlns:a16="http://schemas.microsoft.com/office/drawing/2014/main" id="{F83A07CF-AEAF-FCB9-03D9-6930A084C7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2133600"/>
            <a:ext cx="15240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lexical analyzer</a:t>
            </a:r>
          </a:p>
        </p:txBody>
      </p:sp>
      <p:cxnSp>
        <p:nvCxnSpPr>
          <p:cNvPr id="4103" name="AutoShape 7">
            <a:extLst>
              <a:ext uri="{FF2B5EF4-FFF2-40B4-BE49-F238E27FC236}">
                <a16:creationId xmlns:a16="http://schemas.microsoft.com/office/drawing/2014/main" id="{0E6D1BAD-8E8F-6012-5F69-F4D87A80FC07}"/>
              </a:ext>
            </a:extLst>
          </p:cNvPr>
          <p:cNvCxnSpPr>
            <a:cxnSpLocks noChangeShapeType="1"/>
            <a:stCxn id="4100" idx="3"/>
            <a:endCxn id="4102" idx="1"/>
          </p:cNvCxnSpPr>
          <p:nvPr/>
        </p:nvCxnSpPr>
        <p:spPr bwMode="auto">
          <a:xfrm>
            <a:off x="1676400" y="2663825"/>
            <a:ext cx="1143000" cy="31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04" name="AutoShape 8">
            <a:extLst>
              <a:ext uri="{FF2B5EF4-FFF2-40B4-BE49-F238E27FC236}">
                <a16:creationId xmlns:a16="http://schemas.microsoft.com/office/drawing/2014/main" id="{99DF83E3-A3DF-BB18-29AE-98F15B43707F}"/>
              </a:ext>
            </a:extLst>
          </p:cNvPr>
          <p:cNvCxnSpPr>
            <a:cxnSpLocks noChangeShapeType="1"/>
            <a:stCxn id="4105" idx="3"/>
            <a:endCxn id="4101" idx="1"/>
          </p:cNvCxnSpPr>
          <p:nvPr/>
        </p:nvCxnSpPr>
        <p:spPr bwMode="auto">
          <a:xfrm>
            <a:off x="4191000" y="4267200"/>
            <a:ext cx="4572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5" name="AutoShape 9">
            <a:extLst>
              <a:ext uri="{FF2B5EF4-FFF2-40B4-BE49-F238E27FC236}">
                <a16:creationId xmlns:a16="http://schemas.microsoft.com/office/drawing/2014/main" id="{75DA7072-4751-1FA4-F7DB-F35E2438E6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71800" y="3733800"/>
            <a:ext cx="12192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parser</a:t>
            </a:r>
          </a:p>
        </p:txBody>
      </p:sp>
      <p:sp>
        <p:nvSpPr>
          <p:cNvPr id="4106" name="AutoShape 10">
            <a:extLst>
              <a:ext uri="{FF2B5EF4-FFF2-40B4-BE49-F238E27FC236}">
                <a16:creationId xmlns:a16="http://schemas.microsoft.com/office/drawing/2014/main" id="{667632BD-B08D-ABDA-2D1C-C37100518C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2362200"/>
            <a:ext cx="12192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tokens</a:t>
            </a:r>
          </a:p>
        </p:txBody>
      </p:sp>
      <p:cxnSp>
        <p:nvCxnSpPr>
          <p:cNvPr id="4107" name="AutoShape 11">
            <a:extLst>
              <a:ext uri="{FF2B5EF4-FFF2-40B4-BE49-F238E27FC236}">
                <a16:creationId xmlns:a16="http://schemas.microsoft.com/office/drawing/2014/main" id="{659E1DDC-7BF1-6997-130F-E63EDEE220A8}"/>
              </a:ext>
            </a:extLst>
          </p:cNvPr>
          <p:cNvCxnSpPr>
            <a:cxnSpLocks noChangeShapeType="1"/>
            <a:stCxn id="4102" idx="3"/>
            <a:endCxn id="4106" idx="1"/>
          </p:cNvCxnSpPr>
          <p:nvPr/>
        </p:nvCxnSpPr>
        <p:spPr bwMode="auto">
          <a:xfrm>
            <a:off x="4343400" y="2667000"/>
            <a:ext cx="3810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08" name="AutoShape 12">
            <a:extLst>
              <a:ext uri="{FF2B5EF4-FFF2-40B4-BE49-F238E27FC236}">
                <a16:creationId xmlns:a16="http://schemas.microsoft.com/office/drawing/2014/main" id="{21D65939-30CF-571D-1E31-C6E4E5EAF8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5486400"/>
            <a:ext cx="1143000" cy="609600"/>
          </a:xfrm>
          <a:prstGeom prst="flowChartMultidocumen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IR</a:t>
            </a:r>
          </a:p>
        </p:txBody>
      </p:sp>
      <p:cxnSp>
        <p:nvCxnSpPr>
          <p:cNvPr id="4109" name="AutoShape 13">
            <a:extLst>
              <a:ext uri="{FF2B5EF4-FFF2-40B4-BE49-F238E27FC236}">
                <a16:creationId xmlns:a16="http://schemas.microsoft.com/office/drawing/2014/main" id="{72622A48-063A-4961-C663-2B2DB92509E7}"/>
              </a:ext>
            </a:extLst>
          </p:cNvPr>
          <p:cNvCxnSpPr>
            <a:cxnSpLocks noChangeShapeType="1"/>
            <a:stCxn id="4110" idx="3"/>
            <a:endCxn id="4108" idx="1"/>
          </p:cNvCxnSpPr>
          <p:nvPr/>
        </p:nvCxnSpPr>
        <p:spPr bwMode="auto">
          <a:xfrm>
            <a:off x="4267200" y="5791200"/>
            <a:ext cx="3200400" cy="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10" name="AutoShape 14">
            <a:extLst>
              <a:ext uri="{FF2B5EF4-FFF2-40B4-BE49-F238E27FC236}">
                <a16:creationId xmlns:a16="http://schemas.microsoft.com/office/drawing/2014/main" id="{71B0B1BB-A226-1107-49B5-FE0B832FC3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0" y="5257800"/>
            <a:ext cx="1447800" cy="1066800"/>
          </a:xfrm>
          <a:prstGeom prst="flowChartProcess">
            <a:avLst/>
          </a:prstGeom>
          <a:solidFill>
            <a:srgbClr val="CCFFCC"/>
          </a:solidFill>
          <a:ln w="12700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</a:rPr>
              <a:t>semantic analyzer</a:t>
            </a:r>
          </a:p>
        </p:txBody>
      </p:sp>
      <p:cxnSp>
        <p:nvCxnSpPr>
          <p:cNvPr id="4111" name="AutoShape 15">
            <a:extLst>
              <a:ext uri="{FF2B5EF4-FFF2-40B4-BE49-F238E27FC236}">
                <a16:creationId xmlns:a16="http://schemas.microsoft.com/office/drawing/2014/main" id="{ED42CE00-A03A-5B7C-A532-829000CF004A}"/>
              </a:ext>
            </a:extLst>
          </p:cNvPr>
          <p:cNvCxnSpPr>
            <a:cxnSpLocks noChangeShapeType="1"/>
            <a:stCxn id="4106" idx="3"/>
            <a:endCxn id="4105" idx="0"/>
          </p:cNvCxnSpPr>
          <p:nvPr/>
        </p:nvCxnSpPr>
        <p:spPr bwMode="auto">
          <a:xfrm flipH="1">
            <a:off x="3581400" y="2667000"/>
            <a:ext cx="2362200" cy="1066800"/>
          </a:xfrm>
          <a:prstGeom prst="bentConnector4">
            <a:avLst>
              <a:gd name="adj1" fmla="val -9676"/>
              <a:gd name="adj2" fmla="val 64287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112" name="AutoShape 16">
            <a:extLst>
              <a:ext uri="{FF2B5EF4-FFF2-40B4-BE49-F238E27FC236}">
                <a16:creationId xmlns:a16="http://schemas.microsoft.com/office/drawing/2014/main" id="{3E1979E7-2F7F-8A85-F92B-7335F89868E3}"/>
              </a:ext>
            </a:extLst>
          </p:cNvPr>
          <p:cNvCxnSpPr>
            <a:cxnSpLocks noChangeShapeType="1"/>
            <a:stCxn id="4101" idx="3"/>
            <a:endCxn id="4110" idx="0"/>
          </p:cNvCxnSpPr>
          <p:nvPr/>
        </p:nvCxnSpPr>
        <p:spPr bwMode="auto">
          <a:xfrm flipH="1">
            <a:off x="3543300" y="4267200"/>
            <a:ext cx="2628900" cy="990600"/>
          </a:xfrm>
          <a:prstGeom prst="bentConnector4">
            <a:avLst>
              <a:gd name="adj1" fmla="val -8694"/>
              <a:gd name="adj2" fmla="val 80769"/>
            </a:avLst>
          </a:prstGeom>
          <a:noFill/>
          <a:ln w="25400">
            <a:solidFill>
              <a:schemeClr val="tx1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BFCF1C33-D7DB-A4D9-EC04-72897D0104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AST to function etc..</a:t>
            </a:r>
          </a:p>
        </p:txBody>
      </p:sp>
      <p:sp>
        <p:nvSpPr>
          <p:cNvPr id="22531" name="Rectangle 3">
            <a:extLst>
              <a:ext uri="{FF2B5EF4-FFF2-40B4-BE49-F238E27FC236}">
                <a16:creationId xmlns:a16="http://schemas.microsoft.com/office/drawing/2014/main" id="{5E1E3F91-0115-2C1B-49A2-A30BE6C60E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variable declaration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enum T_kind{T_INT, T_BOOL,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T_ARROW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D{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enum T_kind type;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char *id;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program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P{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F *funcs;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  <p:sp>
        <p:nvSpPr>
          <p:cNvPr id="22532" name="Text Box 4">
            <a:extLst>
              <a:ext uri="{FF2B5EF4-FFF2-40B4-BE49-F238E27FC236}">
                <a16:creationId xmlns:a16="http://schemas.microsoft.com/office/drawing/2014/main" id="{27B8FEF8-B468-C5CA-8C01-D1116D7EA2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2057400"/>
            <a:ext cx="3429000" cy="1016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P := F*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F := T id(D*){D* S*}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D := T id</a:t>
            </a:r>
          </a:p>
        </p:txBody>
      </p:sp>
      <p:sp>
        <p:nvSpPr>
          <p:cNvPr id="22533" name="矩形 5">
            <a:extLst>
              <a:ext uri="{FF2B5EF4-FFF2-40B4-BE49-F238E27FC236}">
                <a16:creationId xmlns:a16="http://schemas.microsoft.com/office/drawing/2014/main" id="{10542373-0009-7B10-5861-F94C6F065F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36576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functions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struct F{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enum T_kind retType;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char *fname;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 *args;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 *locals;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 *body;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1">
            <a:extLst>
              <a:ext uri="{FF2B5EF4-FFF2-40B4-BE49-F238E27FC236}">
                <a16:creationId xmlns:a16="http://schemas.microsoft.com/office/drawing/2014/main" id="{B2243A24-F36A-8128-EAB9-196F37643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Ast Operations</a:t>
            </a:r>
            <a:endParaRPr lang="zh-CN" altLang="en-US"/>
          </a:p>
        </p:txBody>
      </p:sp>
      <p:sp>
        <p:nvSpPr>
          <p:cNvPr id="23555" name="内容占位符 2">
            <a:extLst>
              <a:ext uri="{FF2B5EF4-FFF2-40B4-BE49-F238E27FC236}">
                <a16:creationId xmlns:a16="http://schemas.microsoft.com/office/drawing/2014/main" id="{C5196CC4-D4AF-EF38-5C28-A0B4B248D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Ast operations are essentially tree walking</a:t>
            </a:r>
          </a:p>
          <a:p>
            <a:r>
              <a:rPr lang="en-US" altLang="zh-CN"/>
              <a:t>The gereral pattern is: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if(e is an integer)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code to handle integers...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if(e is an identifier)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 code to handle identifer...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 if(e is boolean “true”) 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//...</a:t>
            </a:r>
          </a:p>
          <a:p>
            <a:pPr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5E20C063-DEDA-0F03-D85F-D4F46A41FE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Operations are tree-walkings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46C55D3E-B23B-331F-B4DB-690C6C97661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(* pretty printing *)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pp(E e){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switch (e-&gt;kind){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E_INT: printf(“%d”, (E_n)e-&gt;n); return;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E_ID: printf(“%s”, (E_id)e-&gt;id); return;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E_ADD: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pp((E_bop)e-&gt;left);   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printf (“ + “);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pp((E_bop)e-&gt;right);    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case TIMES: ...; </a:t>
            </a:r>
            <a:r>
              <a:rPr lang="en-US" altLang="zh-CN" sz="2000" b="1">
                <a:latin typeface="Courier New" panose="02070309020205020404" pitchFamily="49" charset="0"/>
              </a:rPr>
              <a:t>/* similar */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default: error(“compiler bug”);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542BE0A-8931-41D0-F58E-FD069BAFE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415088"/>
            <a:ext cx="245903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/>
              <a:t>C compiler is stupid!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5DFC3CC6-D83C-F3F8-C907-5D2A9C6EBDF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5903913"/>
            <a:ext cx="2743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1968A981-C90E-E66D-AF09-7B15ED887E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738688"/>
            <a:ext cx="25749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/>
              <a:t>Ugly type down-cast!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57ABBF48-6D5D-AFF5-1AA5-8C454F71F67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4227513"/>
            <a:ext cx="27432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Line 5">
            <a:extLst>
              <a:ext uri="{FF2B5EF4-FFF2-40B4-BE49-F238E27FC236}">
                <a16:creationId xmlns:a16="http://schemas.microsoft.com/office/drawing/2014/main" id="{3712FC29-1483-3A65-5F32-455F53501A7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6600" y="4876800"/>
            <a:ext cx="27432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B2070FD2-71FC-2293-386F-0467FC54941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486400" y="3276600"/>
            <a:ext cx="533400" cy="1524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642CBF40-C354-92DA-CE51-79CDD20E7DAA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6019800" y="3657600"/>
            <a:ext cx="76200" cy="1066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74DF8C-308D-1A84-0552-1D0025DDF4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1828800"/>
            <a:ext cx="4191000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/>
              <a:t>Memory management is a headache, though we can link a GC...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11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4AF9F7C3-EE34-6B84-D37F-303E3CF9A1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0B34B9B3-E19D-F534-3414-AAA9E4939DA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AST using Java</a:t>
            </a:r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(Object-Oriented)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>
            <a:extLst>
              <a:ext uri="{FF2B5EF4-FFF2-40B4-BE49-F238E27FC236}">
                <a16:creationId xmlns:a16="http://schemas.microsoft.com/office/drawing/2014/main" id="{215F64F0-FCE3-AB59-0733-B5886FF0712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AST to encode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F9D9008B-1D49-8E3A-12D7-58CC990F60E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17713"/>
            <a:ext cx="6629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base class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abtract class E{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constant “n”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E_n extends E{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int num;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identifier “id”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E_id extends E{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String id;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This technique is called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local class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hierarchy</a:t>
            </a:r>
            <a:r>
              <a:rPr lang="en-US" altLang="zh-CN" sz="2000" b="1">
                <a:latin typeface="Courier New" panose="02070309020205020404" pitchFamily="49" charset="0"/>
              </a:rPr>
              <a:t>.</a:t>
            </a:r>
          </a:p>
        </p:txBody>
      </p:sp>
      <p:sp>
        <p:nvSpPr>
          <p:cNvPr id="26628" name="Text Box 4">
            <a:extLst>
              <a:ext uri="{FF2B5EF4-FFF2-40B4-BE49-F238E27FC236}">
                <a16:creationId xmlns:a16="http://schemas.microsoft.com/office/drawing/2014/main" id="{6F825711-2D68-FBC9-4A4C-230BB8906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2057400"/>
            <a:ext cx="1724025" cy="37861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 := n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id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true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false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E B 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B := +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-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*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/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&amp;&amp;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||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B468AC3B-D977-39ED-2506-4D3D1ADDA0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Local Class Hierarchy</a:t>
            </a:r>
          </a:p>
        </p:txBody>
      </p:sp>
      <p:sp>
        <p:nvSpPr>
          <p:cNvPr id="236550" name="Rectangle 6">
            <a:extLst>
              <a:ext uri="{FF2B5EF4-FFF2-40B4-BE49-F238E27FC236}">
                <a16:creationId xmlns:a16="http://schemas.microsoft.com/office/drawing/2014/main" id="{DE6FCBC5-B157-934F-7FAB-65294A2C9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4343400"/>
            <a:ext cx="8534400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to encode “2+3*x” */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e = new Exp_add(new E_n(2)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, new E_times(new E_n(3) 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                    , new E_id(“x”)))</a:t>
            </a:r>
            <a:endParaRPr lang="en-US" altLang="zh-CN" sz="2000"/>
          </a:p>
        </p:txBody>
      </p:sp>
      <p:sp>
        <p:nvSpPr>
          <p:cNvPr id="236551" name="Rectangle 7">
            <a:extLst>
              <a:ext uri="{FF2B5EF4-FFF2-40B4-BE49-F238E27FC236}">
                <a16:creationId xmlns:a16="http://schemas.microsoft.com/office/drawing/2014/main" id="{7437A106-8386-3B86-51CC-52CE3B36B0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6019800"/>
            <a:ext cx="7772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Not so ugly as that in C, but still boring */</a:t>
            </a:r>
            <a:endParaRPr lang="en-US" altLang="zh-CN" sz="2000"/>
          </a:p>
        </p:txBody>
      </p:sp>
      <p:sp>
        <p:nvSpPr>
          <p:cNvPr id="27653" name="Oval 9">
            <a:extLst>
              <a:ext uri="{FF2B5EF4-FFF2-40B4-BE49-F238E27FC236}">
                <a16:creationId xmlns:a16="http://schemas.microsoft.com/office/drawing/2014/main" id="{C4E16A89-CA53-F2E3-8F25-3BE1E1E7D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1981200"/>
            <a:ext cx="1447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E</a:t>
            </a:r>
          </a:p>
        </p:txBody>
      </p:sp>
      <p:sp>
        <p:nvSpPr>
          <p:cNvPr id="27654" name="Oval 10">
            <a:extLst>
              <a:ext uri="{FF2B5EF4-FFF2-40B4-BE49-F238E27FC236}">
                <a16:creationId xmlns:a16="http://schemas.microsoft.com/office/drawing/2014/main" id="{B1330A29-00F0-46D7-2847-32A33B07F0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000" y="2971800"/>
            <a:ext cx="1447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E_n</a:t>
            </a:r>
          </a:p>
        </p:txBody>
      </p:sp>
      <p:sp>
        <p:nvSpPr>
          <p:cNvPr id="27655" name="Oval 11">
            <a:extLst>
              <a:ext uri="{FF2B5EF4-FFF2-40B4-BE49-F238E27FC236}">
                <a16:creationId xmlns:a16="http://schemas.microsoft.com/office/drawing/2014/main" id="{6D4748BC-F219-2847-61C2-30F1D961AC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57400" y="2971800"/>
            <a:ext cx="1447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E_id</a:t>
            </a:r>
          </a:p>
        </p:txBody>
      </p:sp>
      <p:sp>
        <p:nvSpPr>
          <p:cNvPr id="27656" name="Oval 12">
            <a:extLst>
              <a:ext uri="{FF2B5EF4-FFF2-40B4-BE49-F238E27FC236}">
                <a16:creationId xmlns:a16="http://schemas.microsoft.com/office/drawing/2014/main" id="{66A19C91-6941-F333-8A30-F9DDF4DC2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3800" y="2971800"/>
            <a:ext cx="1447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E_bop</a:t>
            </a:r>
          </a:p>
        </p:txBody>
      </p:sp>
      <p:sp>
        <p:nvSpPr>
          <p:cNvPr id="27657" name="Oval 13">
            <a:extLst>
              <a:ext uri="{FF2B5EF4-FFF2-40B4-BE49-F238E27FC236}">
                <a16:creationId xmlns:a16="http://schemas.microsoft.com/office/drawing/2014/main" id="{934308CC-8809-C3DE-5D1C-172A0470B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2971800"/>
            <a:ext cx="14478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/>
              <a:t>E_true</a:t>
            </a:r>
          </a:p>
        </p:txBody>
      </p:sp>
      <p:cxnSp>
        <p:nvCxnSpPr>
          <p:cNvPr id="27658" name="AutoShape 14">
            <a:extLst>
              <a:ext uri="{FF2B5EF4-FFF2-40B4-BE49-F238E27FC236}">
                <a16:creationId xmlns:a16="http://schemas.microsoft.com/office/drawing/2014/main" id="{9EB91DF6-8E15-C353-BBEC-AAE6793B0399}"/>
              </a:ext>
            </a:extLst>
          </p:cNvPr>
          <p:cNvCxnSpPr>
            <a:cxnSpLocks noChangeShapeType="1"/>
            <a:stCxn id="27653" idx="4"/>
            <a:endCxn id="27654" idx="0"/>
          </p:cNvCxnSpPr>
          <p:nvPr/>
        </p:nvCxnSpPr>
        <p:spPr bwMode="auto">
          <a:xfrm flipH="1">
            <a:off x="1104900" y="2667000"/>
            <a:ext cx="19812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59" name="AutoShape 15">
            <a:extLst>
              <a:ext uri="{FF2B5EF4-FFF2-40B4-BE49-F238E27FC236}">
                <a16:creationId xmlns:a16="http://schemas.microsoft.com/office/drawing/2014/main" id="{BAB8200B-25DF-1D14-D011-9F2D1EE2E4A7}"/>
              </a:ext>
            </a:extLst>
          </p:cNvPr>
          <p:cNvCxnSpPr>
            <a:cxnSpLocks noChangeShapeType="1"/>
            <a:stCxn id="27653" idx="4"/>
            <a:endCxn id="27655" idx="0"/>
          </p:cNvCxnSpPr>
          <p:nvPr/>
        </p:nvCxnSpPr>
        <p:spPr bwMode="auto">
          <a:xfrm flipH="1">
            <a:off x="2781300" y="2667000"/>
            <a:ext cx="3048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0" name="AutoShape 16">
            <a:extLst>
              <a:ext uri="{FF2B5EF4-FFF2-40B4-BE49-F238E27FC236}">
                <a16:creationId xmlns:a16="http://schemas.microsoft.com/office/drawing/2014/main" id="{0B20AF93-F643-0FA0-BF4B-2A610764CB3F}"/>
              </a:ext>
            </a:extLst>
          </p:cNvPr>
          <p:cNvCxnSpPr>
            <a:cxnSpLocks noChangeShapeType="1"/>
            <a:stCxn id="27653" idx="4"/>
            <a:endCxn id="27656" idx="0"/>
          </p:cNvCxnSpPr>
          <p:nvPr/>
        </p:nvCxnSpPr>
        <p:spPr bwMode="auto">
          <a:xfrm>
            <a:off x="3086100" y="2667000"/>
            <a:ext cx="13716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7661" name="AutoShape 17">
            <a:extLst>
              <a:ext uri="{FF2B5EF4-FFF2-40B4-BE49-F238E27FC236}">
                <a16:creationId xmlns:a16="http://schemas.microsoft.com/office/drawing/2014/main" id="{0E741276-9F3F-30B3-A9FE-E5C830EDCF9F}"/>
              </a:ext>
            </a:extLst>
          </p:cNvPr>
          <p:cNvCxnSpPr>
            <a:cxnSpLocks noChangeShapeType="1"/>
            <a:stCxn id="27653" idx="4"/>
            <a:endCxn id="27657" idx="0"/>
          </p:cNvCxnSpPr>
          <p:nvPr/>
        </p:nvCxnSpPr>
        <p:spPr bwMode="auto">
          <a:xfrm>
            <a:off x="3086100" y="2667000"/>
            <a:ext cx="2971800" cy="304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7662" name="Text Box 4">
            <a:extLst>
              <a:ext uri="{FF2B5EF4-FFF2-40B4-BE49-F238E27FC236}">
                <a16:creationId xmlns:a16="http://schemas.microsoft.com/office/drawing/2014/main" id="{5F10E8A9-BB72-9B06-B3A1-E26C2F67FD8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0" y="938213"/>
            <a:ext cx="1724025" cy="37861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 := n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id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true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false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E B 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B := +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-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*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/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&amp;&amp;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||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6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36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6550" grpId="0"/>
      <p:bldP spid="236551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>
            <a:extLst>
              <a:ext uri="{FF2B5EF4-FFF2-40B4-BE49-F238E27FC236}">
                <a16:creationId xmlns:a16="http://schemas.microsoft.com/office/drawing/2014/main" id="{3534C471-622A-7E77-B962-40F4D4B9A5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AST to encode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8675" name="Rectangle 3">
            <a:extLst>
              <a:ext uri="{FF2B5EF4-FFF2-40B4-BE49-F238E27FC236}">
                <a16:creationId xmlns:a16="http://schemas.microsoft.com/office/drawing/2014/main" id="{2356C0B9-040C-A59F-AB98-2CEA3D0760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17713"/>
            <a:ext cx="6629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boolean literal “true”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E_true extends E{}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binary operations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E_bop extends E{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B op;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E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left, right;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  <a:endParaRPr lang="en-US" altLang="zh-CN" sz="2000" b="1"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28676" name="Text Box 4">
            <a:extLst>
              <a:ext uri="{FF2B5EF4-FFF2-40B4-BE49-F238E27FC236}">
                <a16:creationId xmlns:a16="http://schemas.microsoft.com/office/drawing/2014/main" id="{6DCE1418-5526-FF3B-62D2-EDC0163A76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2057400"/>
            <a:ext cx="1724025" cy="37861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 := n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id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true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false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E B 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B := +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-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*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/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&amp;&amp;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||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>
            <a:extLst>
              <a:ext uri="{FF2B5EF4-FFF2-40B4-BE49-F238E27FC236}">
                <a16:creationId xmlns:a16="http://schemas.microsoft.com/office/drawing/2014/main" id="{9E6C447E-F4DD-2541-1806-725D807111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Sample AST construction</a:t>
            </a:r>
          </a:p>
        </p:txBody>
      </p:sp>
      <p:sp>
        <p:nvSpPr>
          <p:cNvPr id="29699" name="Rectangle 3">
            <a:extLst>
              <a:ext uri="{FF2B5EF4-FFF2-40B4-BE49-F238E27FC236}">
                <a16:creationId xmlns:a16="http://schemas.microsoft.com/office/drawing/2014/main" id="{211CB938-9C88-9ECF-51ED-738B940963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5522912" cy="46116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sample program “2+3*x” */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E_n e1 = new E_n(3);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E_id e2 = new E_id(“x”);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E_bop = new E_bop(“*”, e1, e2);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…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</p:txBody>
      </p:sp>
      <p:sp>
        <p:nvSpPr>
          <p:cNvPr id="29700" name="Text Box 4">
            <a:extLst>
              <a:ext uri="{FF2B5EF4-FFF2-40B4-BE49-F238E27FC236}">
                <a16:creationId xmlns:a16="http://schemas.microsoft.com/office/drawing/2014/main" id="{634FC8F0-B82C-0B7C-327A-3E6CA803AE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2057400"/>
            <a:ext cx="1724025" cy="37861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 := n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id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true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false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E B 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B := +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-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*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/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&amp;&amp;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||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>
            <a:extLst>
              <a:ext uri="{FF2B5EF4-FFF2-40B4-BE49-F238E27FC236}">
                <a16:creationId xmlns:a16="http://schemas.microsoft.com/office/drawing/2014/main" id="{07AA1354-2A6D-F125-D8FC-1B09BB672B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AST to encode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S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30723" name="Rectangle 3">
            <a:extLst>
              <a:ext uri="{FF2B5EF4-FFF2-40B4-BE49-F238E27FC236}">
                <a16:creationId xmlns:a16="http://schemas.microsoft.com/office/drawing/2014/main" id="{9710FC97-0445-66DF-701C-8251B5E549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data structures */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abstract class S{}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assignment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S_assign extends S{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String id;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 exp;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S_if extends S{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 exp;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 thenn;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 elsee;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latin typeface="Courier New" panose="02070309020205020404" pitchFamily="49" charset="0"/>
            </a:endParaRPr>
          </a:p>
        </p:txBody>
      </p:sp>
      <p:sp>
        <p:nvSpPr>
          <p:cNvPr id="30724" name="Text Box 4">
            <a:extLst>
              <a:ext uri="{FF2B5EF4-FFF2-40B4-BE49-F238E27FC236}">
                <a16:creationId xmlns:a16="http://schemas.microsoft.com/office/drawing/2014/main" id="{AB7CF907-7AE0-015C-AD7D-816184FDC5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2057400"/>
            <a:ext cx="2743200" cy="13239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S := id = 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if(E, S, S)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while(E, S)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return E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>
            <a:extLst>
              <a:ext uri="{FF2B5EF4-FFF2-40B4-BE49-F238E27FC236}">
                <a16:creationId xmlns:a16="http://schemas.microsoft.com/office/drawing/2014/main" id="{078BB8BB-3F99-2F34-412B-B14095A61B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AST to encode </a:t>
            </a:r>
            <a:r>
              <a:rPr lang="en-US" altLang="zh-CN">
                <a:latin typeface="Arial" panose="020B0604020202020204" pitchFamily="34" charset="0"/>
              </a:rPr>
              <a:t>var declaration &amp; Programs</a:t>
            </a:r>
            <a:endParaRPr lang="en-US" altLang="zh-CN"/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235D3E71-DC5E-A68F-64D0-A51633BA1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variable declaration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class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D{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 type;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String id;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program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P{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LinkedList&lt;D&gt; ds;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31748" name="Text Box 4">
            <a:extLst>
              <a:ext uri="{FF2B5EF4-FFF2-40B4-BE49-F238E27FC236}">
                <a16:creationId xmlns:a16="http://schemas.microsoft.com/office/drawing/2014/main" id="{D5C7DF99-88D0-77E0-F8F5-B42F92B69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2057400"/>
            <a:ext cx="2514600" cy="101600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P := F*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F := ...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D := T id</a:t>
            </a:r>
          </a:p>
        </p:txBody>
      </p:sp>
      <p:sp>
        <p:nvSpPr>
          <p:cNvPr id="31749" name="矩形 6">
            <a:extLst>
              <a:ext uri="{FF2B5EF4-FFF2-40B4-BE49-F238E27FC236}">
                <a16:creationId xmlns:a16="http://schemas.microsoft.com/office/drawing/2014/main" id="{BB612EA7-62C2-E238-3DB8-58BB69752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810000"/>
            <a:ext cx="3657600" cy="2554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ts val="475"/>
              </a:spcBef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functions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F{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T type;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String fname;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LinkedList&lt;D&gt; args;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LinkedList&lt;D&gt; locals;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LinkedList&lt;S&gt; body;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25B70AF9-7E22-BA70-EF99-FF9FCAD414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Recap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DB239A42-8627-214F-D90F-4660AF789D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Lexer</a:t>
            </a:r>
          </a:p>
          <a:p>
            <a:pPr lvl="1" eaLnBrk="1" hangingPunct="1"/>
            <a:r>
              <a:rPr lang="en-US" altLang="zh-CN"/>
              <a:t>Program source to token sequence</a:t>
            </a:r>
          </a:p>
          <a:p>
            <a:pPr eaLnBrk="1" hangingPunct="1"/>
            <a:r>
              <a:rPr lang="en-US" altLang="zh-CN"/>
              <a:t>Parser</a:t>
            </a:r>
          </a:p>
          <a:p>
            <a:pPr lvl="1" eaLnBrk="1" hangingPunct="1"/>
            <a:r>
              <a:rPr lang="en-US" altLang="zh-CN"/>
              <a:t>token sequence, and answer Y or N</a:t>
            </a:r>
          </a:p>
          <a:p>
            <a:pPr eaLnBrk="1" hangingPunct="1"/>
            <a:r>
              <a:rPr lang="en-US" altLang="zh-CN"/>
              <a:t>Today’s topic:</a:t>
            </a:r>
          </a:p>
          <a:p>
            <a:pPr lvl="1" eaLnBrk="1" hangingPunct="1"/>
            <a:r>
              <a:rPr lang="en-US" altLang="zh-CN"/>
              <a:t>abstract syntax trees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A3E0FEB1-7D96-C5E4-3CCD-31ADE9489CF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Naiive AST operations</a:t>
            </a:r>
          </a:p>
        </p:txBody>
      </p:sp>
      <p:sp>
        <p:nvSpPr>
          <p:cNvPr id="32771" name="Rectangle 3">
            <a:extLst>
              <a:ext uri="{FF2B5EF4-FFF2-40B4-BE49-F238E27FC236}">
                <a16:creationId xmlns:a16="http://schemas.microsoft.com/office/drawing/2014/main" id="{562A824F-7462-7C95-EEAD-58277B54613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(* pretty printing *)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void pp(E e){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if(e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instanceof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E_n){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System.out.print(“%d”, (E_n)e.n); return;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}else if(e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instanceof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E_id){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System.out.printf(“%s”, (E_id)e.id); return;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}else if(e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instanceof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E_add){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pp((E_bop)e.left);   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printf (“ + “);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pp((E_bop)e.right);    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return;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 ...; </a:t>
            </a:r>
            <a:r>
              <a:rPr lang="en-US" altLang="zh-CN" sz="2000" b="1">
                <a:latin typeface="Courier New" panose="02070309020205020404" pitchFamily="49" charset="0"/>
              </a:rPr>
              <a:t>// other cases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else error(“compiler bug”);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2AAAA103-D32C-A4A5-7153-351E36DD29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6415088"/>
            <a:ext cx="28257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/>
              <a:t>Java compiler is stupid!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E705003C-4ED9-4C63-CF24-31244157CA2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819400" y="6248400"/>
            <a:ext cx="2667000" cy="2651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C45FD64F-9EED-75A9-9ACA-BA531B22E3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43600" y="4738688"/>
            <a:ext cx="2574925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/>
              <a:t>Ugly type down-cast!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/>
              <a:t>Inefficient!</a:t>
            </a:r>
          </a:p>
        </p:txBody>
      </p:sp>
      <p:sp>
        <p:nvSpPr>
          <p:cNvPr id="7" name="Line 5">
            <a:extLst>
              <a:ext uri="{FF2B5EF4-FFF2-40B4-BE49-F238E27FC236}">
                <a16:creationId xmlns:a16="http://schemas.microsoft.com/office/drawing/2014/main" id="{B555C62D-6B00-8C9E-C7E3-851B89E77363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38600" y="4267200"/>
            <a:ext cx="1981200" cy="5699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Line 5">
            <a:extLst>
              <a:ext uri="{FF2B5EF4-FFF2-40B4-BE49-F238E27FC236}">
                <a16:creationId xmlns:a16="http://schemas.microsoft.com/office/drawing/2014/main" id="{EEDED38E-132D-4608-3D73-B14968A49B42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733800" y="3581400"/>
            <a:ext cx="2286000" cy="1219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F20B07B5-1BD5-626A-2350-044BDCA0FC3F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886200" y="2895600"/>
            <a:ext cx="2133600" cy="1905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标题 1">
            <a:extLst>
              <a:ext uri="{FF2B5EF4-FFF2-40B4-BE49-F238E27FC236}">
                <a16:creationId xmlns:a16="http://schemas.microsoft.com/office/drawing/2014/main" id="{568327D1-2F18-CE37-83BC-9F19D7207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Better way: Visitor pattern</a:t>
            </a:r>
            <a:endParaRPr lang="zh-CN" altLang="en-US"/>
          </a:p>
        </p:txBody>
      </p:sp>
      <p:sp>
        <p:nvSpPr>
          <p:cNvPr id="33795" name="内容占位符 2">
            <a:extLst>
              <a:ext uri="{FF2B5EF4-FFF2-40B4-BE49-F238E27FC236}">
                <a16:creationId xmlns:a16="http://schemas.microsoft.com/office/drawing/2014/main" id="{07FFD32C-B1B0-C389-76E6-645816E9EE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A better, more modular, and more efficient way is to use the so-called “</a:t>
            </a:r>
            <a:r>
              <a:rPr lang="en-US" altLang="zh-CN">
                <a:solidFill>
                  <a:srgbClr val="3333CC"/>
                </a:solidFill>
              </a:rPr>
              <a:t>visitor pattern</a:t>
            </a:r>
            <a:r>
              <a:rPr lang="en-US" altLang="zh-CN"/>
              <a:t>” </a:t>
            </a:r>
          </a:p>
          <a:p>
            <a:pPr lvl="1"/>
            <a:r>
              <a:rPr lang="en-US" altLang="zh-CN"/>
              <a:t>a popular OO design pattern</a:t>
            </a:r>
          </a:p>
          <a:p>
            <a:r>
              <a:rPr lang="en-US" altLang="zh-CN"/>
              <a:t>We won’t go into details for that, due to time limit</a:t>
            </a:r>
          </a:p>
          <a:p>
            <a:pPr lvl="1"/>
            <a:r>
              <a:rPr lang="en-US" altLang="zh-CN"/>
              <a:t>Read Tiger book chap 4, or any OO design pattern book, for details</a:t>
            </a:r>
            <a:endParaRPr lang="zh-CN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>
            <a:extLst>
              <a:ext uri="{FF2B5EF4-FFF2-40B4-BE49-F238E27FC236}">
                <a16:creationId xmlns:a16="http://schemas.microsoft.com/office/drawing/2014/main" id="{4E865EB2-0F5D-B323-38F2-F416064347F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34819" name="Rectangle 3">
            <a:extLst>
              <a:ext uri="{FF2B5EF4-FFF2-40B4-BE49-F238E27FC236}">
                <a16:creationId xmlns:a16="http://schemas.microsoft.com/office/drawing/2014/main" id="{2EF7CA4A-852D-82B1-39A0-CB1E18A5A0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AST using OCaml</a:t>
            </a:r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(Functional)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D72A2B8A-EB39-2AD1-987F-13D27471CB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AST to encode </a:t>
            </a:r>
            <a:r>
              <a:rPr lang="en-US" altLang="zh-CN">
                <a:latin typeface="Arial" panose="020B0604020202020204" pitchFamily="34" charset="0"/>
              </a:rPr>
              <a:t>“</a:t>
            </a:r>
            <a:r>
              <a:rPr lang="en-US" altLang="zh-CN"/>
              <a:t>E</a:t>
            </a:r>
            <a:r>
              <a:rPr lang="en-US" altLang="zh-CN">
                <a:latin typeface="Arial" panose="020B0604020202020204" pitchFamily="34" charset="0"/>
              </a:rPr>
              <a:t>”</a:t>
            </a:r>
            <a:endParaRPr lang="en-US" altLang="zh-CN"/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E887CDD2-6F75-554E-6947-D1BF3E5A495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2017713"/>
            <a:ext cx="66294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data structure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 E =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| Num of n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| Id of string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| Bool of bool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| Bop of E * bop * E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This technique is called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algebraic data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types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(* to encode “2+3*x” *)</a:t>
            </a:r>
          </a:p>
          <a:p>
            <a:pPr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let e = Add (Num 2, Times (Num 3, Id “x”))</a:t>
            </a:r>
            <a:endParaRPr lang="en-US" altLang="zh-CN" sz="2000"/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(* Easy and happy! *)</a:t>
            </a:r>
            <a:endParaRPr lang="en-US" altLang="zh-CN" sz="2000"/>
          </a:p>
        </p:txBody>
      </p:sp>
      <p:sp>
        <p:nvSpPr>
          <p:cNvPr id="35844" name="Text Box 4">
            <a:extLst>
              <a:ext uri="{FF2B5EF4-FFF2-40B4-BE49-F238E27FC236}">
                <a16:creationId xmlns:a16="http://schemas.microsoft.com/office/drawing/2014/main" id="{45FD7AF5-1E37-94A5-5F98-00564B34A6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78650" y="2057400"/>
            <a:ext cx="1724025" cy="378618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 := n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id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true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false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E B 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B := +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-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*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/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&amp;&amp;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||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1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21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1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21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211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>
            <a:extLst>
              <a:ext uri="{FF2B5EF4-FFF2-40B4-BE49-F238E27FC236}">
                <a16:creationId xmlns:a16="http://schemas.microsoft.com/office/drawing/2014/main" id="{1B651A3E-A862-D8F5-A381-D6EBA205E4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AST to encode </a:t>
            </a:r>
            <a:r>
              <a:rPr lang="en-US" altLang="zh-CN">
                <a:latin typeface="Arial" panose="020B0604020202020204" pitchFamily="34" charset="0"/>
              </a:rPr>
              <a:t>“S” and “P”</a:t>
            </a:r>
            <a:endParaRPr lang="en-US" altLang="zh-CN"/>
          </a:p>
        </p:txBody>
      </p:sp>
      <p:sp>
        <p:nvSpPr>
          <p:cNvPr id="36867" name="Rectangle 3">
            <a:extLst>
              <a:ext uri="{FF2B5EF4-FFF2-40B4-BE49-F238E27FC236}">
                <a16:creationId xmlns:a16="http://schemas.microsoft.com/office/drawing/2014/main" id="{42DE8D00-25A9-CAF2-3D33-1D6EA5D95B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017713"/>
            <a:ext cx="8345488" cy="4459287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statement */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 S =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| Assign of string * E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| If of E * S * S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| While of E * S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| Return of E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function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type F = 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| Func of Type * string * D list * D list * S list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program</a:t>
            </a: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type P =</a:t>
            </a:r>
          </a:p>
          <a:p>
            <a:pPr eaLnBrk="1" hangingPunct="1">
              <a:lnSpc>
                <a:spcPct val="9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| Prog of F list</a:t>
            </a:r>
          </a:p>
        </p:txBody>
      </p:sp>
      <p:sp>
        <p:nvSpPr>
          <p:cNvPr id="36868" name="Text Box 4">
            <a:extLst>
              <a:ext uri="{FF2B5EF4-FFF2-40B4-BE49-F238E27FC236}">
                <a16:creationId xmlns:a16="http://schemas.microsoft.com/office/drawing/2014/main" id="{5E84E6F1-29D8-7DA3-0E98-DB1178142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6000" y="2057400"/>
            <a:ext cx="2971800" cy="2246313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S := id = 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if(E, S, S)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while(E, S)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return 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P := F*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F := ...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D := T id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>
            <a:extLst>
              <a:ext uri="{FF2B5EF4-FFF2-40B4-BE49-F238E27FC236}">
                <a16:creationId xmlns:a16="http://schemas.microsoft.com/office/drawing/2014/main" id="{8F479920-D06D-F80F-94FB-C95AC2AA65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Operations are pattern matching</a:t>
            </a:r>
          </a:p>
        </p:txBody>
      </p:sp>
      <p:sp>
        <p:nvSpPr>
          <p:cNvPr id="37891" name="Rectangle 3">
            <a:extLst>
              <a:ext uri="{FF2B5EF4-FFF2-40B4-BE49-F238E27FC236}">
                <a16:creationId xmlns:a16="http://schemas.microsoft.com/office/drawing/2014/main" id="{75F84012-6464-DA4C-FC86-D16A09853B5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(* pattern matching *)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let rec pp e =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match e with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| Num n =&gt; printf “%d” n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| Id id =&gt; printf “%s” id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| Add (e1, e2) =&gt;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  pp e1; printf “+”; pp e2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| Times (e1, e2) =&gt; …</a:t>
            </a:r>
            <a:r>
              <a:rPr lang="en-US" altLang="zh-CN" sz="2000" b="1">
                <a:latin typeface="Courier New" panose="02070309020205020404" pitchFamily="49" charset="0"/>
              </a:rPr>
              <a:t>(*similar)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FF2F5585-C776-85F3-E3DA-994B1B31B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94238" y="4876800"/>
            <a:ext cx="436245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/>
              <a:t>NO “default case”!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/>
              <a:t>The OCaml compiler is clever enough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/>
              <a:t>to report any duplicated or missing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/>
              <a:t>pattern!</a:t>
            </a:r>
          </a:p>
        </p:txBody>
      </p:sp>
      <p:sp>
        <p:nvSpPr>
          <p:cNvPr id="5" name="Line 5">
            <a:extLst>
              <a:ext uri="{FF2B5EF4-FFF2-40B4-BE49-F238E27FC236}">
                <a16:creationId xmlns:a16="http://schemas.microsoft.com/office/drawing/2014/main" id="{CFC18BD5-4E65-3461-B685-8DE834683EE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286000" y="5257800"/>
            <a:ext cx="24384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6EA598E-FC70-1C35-EB9E-7D37E514D7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5257800"/>
            <a:ext cx="43815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/>
              <a:t>This is really good from software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/>
              <a:t>engineering point of view: everytime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/>
              <a:t>you modify the AST, the compiler will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/>
              <a:t>complain about the inconsistency!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标题 1">
            <a:extLst>
              <a:ext uri="{FF2B5EF4-FFF2-40B4-BE49-F238E27FC236}">
                <a16:creationId xmlns:a16="http://schemas.microsoft.com/office/drawing/2014/main" id="{5A5518E2-27DD-F3C4-09DD-8FC7F881E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Brief history</a:t>
            </a:r>
            <a:endParaRPr lang="zh-CN" altLang="en-US"/>
          </a:p>
        </p:txBody>
      </p:sp>
      <p:sp>
        <p:nvSpPr>
          <p:cNvPr id="38915" name="内容占位符 2">
            <a:extLst>
              <a:ext uri="{FF2B5EF4-FFF2-40B4-BE49-F238E27FC236}">
                <a16:creationId xmlns:a16="http://schemas.microsoft.com/office/drawing/2014/main" id="{B8D0FC08-3E82-DAAF-9D40-0D12E6414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688" y="2017713"/>
            <a:ext cx="6056312" cy="4114800"/>
          </a:xfrm>
        </p:spPr>
        <p:txBody>
          <a:bodyPr/>
          <a:lstStyle/>
          <a:p>
            <a:r>
              <a:rPr lang="en-US" altLang="zh-CN" sz="2800"/>
              <a:t>Algebraic data types and pattern matching in OCaml originated from Robin Milner’s work on ML</a:t>
            </a:r>
          </a:p>
          <a:p>
            <a:r>
              <a:rPr lang="en-US" altLang="zh-CN" sz="2800"/>
              <a:t>The Turing award citation (1993):</a:t>
            </a:r>
          </a:p>
          <a:p>
            <a:pPr lvl="1"/>
            <a:r>
              <a:rPr lang="en-US" altLang="zh-CN" sz="2400"/>
              <a:t>“..., ML, the first language to include polymorphic type inference together with a type-safe exception-handling mechanism; ...”</a:t>
            </a:r>
          </a:p>
          <a:p>
            <a:r>
              <a:rPr lang="en-US" altLang="zh-CN" sz="2800"/>
              <a:t>OCaml is a DSL for compiler!</a:t>
            </a:r>
            <a:endParaRPr lang="zh-CN" altLang="en-US" sz="2800"/>
          </a:p>
        </p:txBody>
      </p:sp>
      <p:pic>
        <p:nvPicPr>
          <p:cNvPr id="38916" name="图片 3" descr="milner.jpg">
            <a:extLst>
              <a:ext uri="{FF2B5EF4-FFF2-40B4-BE49-F238E27FC236}">
                <a16:creationId xmlns:a16="http://schemas.microsoft.com/office/drawing/2014/main" id="{A5D72587-FF29-19A7-99A8-2CF58C847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200" y="1828800"/>
            <a:ext cx="1590675" cy="2381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标题 1">
            <a:extLst>
              <a:ext uri="{FF2B5EF4-FFF2-40B4-BE49-F238E27FC236}">
                <a16:creationId xmlns:a16="http://schemas.microsoft.com/office/drawing/2014/main" id="{4B63C85D-2124-B6E3-4B14-D4D7E5E0E2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Comparision</a:t>
            </a:r>
            <a:endParaRPr lang="zh-CN" altLang="en-US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2A13FFE-6F34-8040-6E5E-F5C746D9DAB8}"/>
              </a:ext>
            </a:extLst>
          </p:cNvPr>
          <p:cNvGraphicFramePr>
            <a:graphicFrameLocks noGrp="1"/>
          </p:cNvGraphicFramePr>
          <p:nvPr/>
        </p:nvGraphicFramePr>
        <p:xfrm>
          <a:off x="228600" y="2103438"/>
          <a:ext cx="8686800" cy="3492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7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7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6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73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87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9540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1310847"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Paradigm\metrics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Data structures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Oprations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Type safety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Efficiency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Memory</a:t>
                      </a:r>
                      <a:r>
                        <a:rPr lang="en-US" altLang="zh-CN" sz="2000" baseline="0" dirty="0"/>
                        <a:t> safety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Engineering</a:t>
                      </a:r>
                      <a:r>
                        <a:rPr lang="en-US" altLang="zh-CN" sz="2000" baseline="0" dirty="0"/>
                        <a:t> e</a:t>
                      </a:r>
                      <a:r>
                        <a:rPr lang="en-US" altLang="zh-CN" sz="2000" dirty="0"/>
                        <a:t>ffort</a:t>
                      </a:r>
                      <a:endParaRPr lang="zh-CN" altLang="en-US" sz="20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9351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3333CC"/>
                          </a:solidFill>
                        </a:rPr>
                        <a:t>Imperative</a:t>
                      </a:r>
                      <a:endParaRPr lang="zh-CN" altLang="en-US" sz="2000" dirty="0">
                        <a:solidFill>
                          <a:srgbClr val="3333CC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Tagged union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Tag matching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No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High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No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3</a:t>
                      </a:r>
                      <a:endParaRPr lang="zh-CN" altLang="en-US" sz="20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151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3333CC"/>
                          </a:solidFill>
                        </a:rPr>
                        <a:t>OO</a:t>
                      </a:r>
                      <a:endParaRPr lang="zh-CN" altLang="en-US" sz="2000" dirty="0">
                        <a:solidFill>
                          <a:srgbClr val="3333CC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Local</a:t>
                      </a:r>
                      <a:r>
                        <a:rPr lang="en-US" altLang="zh-CN" sz="2000" baseline="0" dirty="0"/>
                        <a:t> class hierarchy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Visitor pattern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Yes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Low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Yes (if with GC)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2</a:t>
                      </a:r>
                      <a:endParaRPr lang="zh-CN" altLang="en-US" sz="20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1151">
                <a:tc>
                  <a:txBody>
                    <a:bodyPr/>
                    <a:lstStyle/>
                    <a:p>
                      <a:r>
                        <a:rPr lang="en-US" altLang="zh-CN" sz="2000" dirty="0">
                          <a:solidFill>
                            <a:srgbClr val="3333CC"/>
                          </a:solidFill>
                        </a:rPr>
                        <a:t>Functional</a:t>
                      </a:r>
                      <a:endParaRPr lang="zh-CN" altLang="en-US" sz="2000" dirty="0">
                        <a:solidFill>
                          <a:srgbClr val="3333CC"/>
                        </a:solidFill>
                      </a:endParaRPr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Algebraic</a:t>
                      </a:r>
                      <a:r>
                        <a:rPr lang="en-US" altLang="zh-CN" sz="2000" baseline="0" dirty="0"/>
                        <a:t> data types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Pattern matching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Yes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Medium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Yes</a:t>
                      </a:r>
                      <a:endParaRPr lang="zh-CN" altLang="en-US" sz="2000" dirty="0"/>
                    </a:p>
                  </a:txBody>
                  <a:tcPr marT="45727" marB="45727"/>
                </a:tc>
                <a:tc>
                  <a:txBody>
                    <a:bodyPr/>
                    <a:lstStyle/>
                    <a:p>
                      <a:r>
                        <a:rPr lang="en-US" altLang="zh-CN" sz="2000" dirty="0"/>
                        <a:t>1</a:t>
                      </a:r>
                      <a:endParaRPr lang="zh-CN" altLang="en-US" sz="2000" dirty="0"/>
                    </a:p>
                  </a:txBody>
                  <a:tcPr marT="45727" marB="4572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>
            <a:extLst>
              <a:ext uri="{FF2B5EF4-FFF2-40B4-BE49-F238E27FC236}">
                <a16:creationId xmlns:a16="http://schemas.microsoft.com/office/drawing/2014/main" id="{135F6303-E29B-AEAF-73BE-548BDD5E04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zh-CN" altLang="zh-CN"/>
          </a:p>
        </p:txBody>
      </p:sp>
      <p:sp>
        <p:nvSpPr>
          <p:cNvPr id="40963" name="Rectangle 3">
            <a:extLst>
              <a:ext uri="{FF2B5EF4-FFF2-40B4-BE49-F238E27FC236}">
                <a16:creationId xmlns:a16="http://schemas.microsoft.com/office/drawing/2014/main" id="{4AE258F0-A01B-7BED-FE54-08C48862BD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eaLnBrk="1" hangingPunct="1">
              <a:buFont typeface="Wingdings" pitchFamily="2" charset="0"/>
              <a:buNone/>
            </a:pPr>
            <a:endParaRPr lang="en-US" altLang="zh-CN"/>
          </a:p>
          <a:p>
            <a:pPr algn="ctr" eaLnBrk="1" hangingPunct="1">
              <a:buFont typeface="Wingdings" pitchFamily="2" charset="0"/>
              <a:buNone/>
            </a:pPr>
            <a:r>
              <a:rPr lang="en-US" altLang="zh-CN" i="1"/>
              <a:t>AST Construction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>
            <a:extLst>
              <a:ext uri="{FF2B5EF4-FFF2-40B4-BE49-F238E27FC236}">
                <a16:creationId xmlns:a16="http://schemas.microsoft.com/office/drawing/2014/main" id="{4D43E3B9-B5E8-1461-EDF8-889B385B55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Attribute-grammar: history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27C3729C-181A-FE9D-C9DF-9B9920C565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Attribute-grammar </a:t>
            </a:r>
          </a:p>
          <a:p>
            <a:pPr lvl="1" eaLnBrk="1" hangingPunct="1"/>
            <a:r>
              <a:rPr lang="en-US" altLang="zh-CN"/>
              <a:t>Developed by Don. Kunth, &amp; Peter Wegner</a:t>
            </a:r>
          </a:p>
          <a:p>
            <a:pPr lvl="1" eaLnBrk="1" hangingPunct="1"/>
            <a:r>
              <a:rPr lang="en-US" altLang="zh-CN"/>
              <a:t>Many theoretic studies in early compiler history</a:t>
            </a:r>
          </a:p>
          <a:p>
            <a:pPr lvl="2" eaLnBrk="1" hangingPunct="1"/>
            <a:r>
              <a:rPr lang="en-US" altLang="zh-CN"/>
              <a:t>but out of fashion today</a:t>
            </a:r>
          </a:p>
          <a:p>
            <a:pPr lvl="1" eaLnBrk="1" hangingPunct="1"/>
            <a:r>
              <a:rPr lang="en-US" altLang="zh-CN"/>
              <a:t>the sole use is for AST construction in today’s compiler design practice</a:t>
            </a:r>
          </a:p>
          <a:p>
            <a:pPr lvl="2" eaLnBrk="1" hangingPunct="1"/>
            <a:r>
              <a:rPr lang="en-US" altLang="zh-CN"/>
              <a:t>Such usage is the </a:t>
            </a:r>
            <a:r>
              <a:rPr lang="en-US" altLang="zh-CN">
                <a:solidFill>
                  <a:srgbClr val="3333CC"/>
                </a:solidFill>
              </a:rPr>
              <a:t>synthenized attributes </a:t>
            </a:r>
            <a:r>
              <a:rPr lang="en-US" altLang="zh-CN"/>
              <a:t>(</a:t>
            </a:r>
            <a:r>
              <a:rPr lang="en-US" altLang="zh-CN">
                <a:solidFill>
                  <a:srgbClr val="3333CC"/>
                </a:solidFill>
              </a:rPr>
              <a:t>S attributes</a:t>
            </a:r>
            <a:r>
              <a:rPr lang="en-US" altLang="zh-CN"/>
              <a:t>)</a:t>
            </a:r>
          </a:p>
          <a:p>
            <a:pPr lvl="2" eaLnBrk="1" hangingPunct="1"/>
            <a:r>
              <a:rPr lang="en-US" altLang="zh-CN"/>
              <a:t>And </a:t>
            </a:r>
            <a:r>
              <a:rPr lang="en-US" altLang="zh-CN">
                <a:solidFill>
                  <a:srgbClr val="3333CC"/>
                </a:solidFill>
              </a:rPr>
              <a:t>functional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DFF36EB5-2A20-555E-7759-BEBE93A797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Parse Trees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799818E9-7584-6E26-720A-F2313FA8955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4800" y="2017713"/>
            <a:ext cx="4840288" cy="4114800"/>
          </a:xfrm>
        </p:spPr>
        <p:txBody>
          <a:bodyPr/>
          <a:lstStyle/>
          <a:p>
            <a:pPr eaLnBrk="1" hangingPunct="1"/>
            <a:r>
              <a:rPr lang="en-US" altLang="zh-CN"/>
              <a:t>Parse trees encode the grammatical structure of the source program</a:t>
            </a:r>
          </a:p>
          <a:p>
            <a:pPr eaLnBrk="1" hangingPunct="1"/>
            <a:r>
              <a:rPr lang="en-US" altLang="zh-CN"/>
              <a:t>However, they contain a lot of unnecessary information</a:t>
            </a:r>
          </a:p>
          <a:p>
            <a:pPr eaLnBrk="1" hangingPunct="1"/>
            <a:r>
              <a:rPr lang="en-US" altLang="zh-CN"/>
              <a:t>What are essential here?</a:t>
            </a:r>
          </a:p>
        </p:txBody>
      </p:sp>
      <p:grpSp>
        <p:nvGrpSpPr>
          <p:cNvPr id="6148" name="Group 4">
            <a:extLst>
              <a:ext uri="{FF2B5EF4-FFF2-40B4-BE49-F238E27FC236}">
                <a16:creationId xmlns:a16="http://schemas.microsoft.com/office/drawing/2014/main" id="{54BA341A-B770-7918-C5B0-D3465C0C9001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63775"/>
            <a:ext cx="3254375" cy="3756025"/>
            <a:chOff x="3024" y="1824"/>
            <a:chExt cx="2050" cy="2366"/>
          </a:xfrm>
        </p:grpSpPr>
        <p:sp>
          <p:nvSpPr>
            <p:cNvPr id="6149" name="Oval 5">
              <a:extLst>
                <a:ext uri="{FF2B5EF4-FFF2-40B4-BE49-F238E27FC236}">
                  <a16:creationId xmlns:a16="http://schemas.microsoft.com/office/drawing/2014/main" id="{3B271A24-FD81-CC7A-C2BF-FBE5BEF8A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824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6150" name="Oval 6">
              <a:extLst>
                <a:ext uri="{FF2B5EF4-FFF2-40B4-BE49-F238E27FC236}">
                  <a16:creationId xmlns:a16="http://schemas.microsoft.com/office/drawing/2014/main" id="{184E5540-87A1-5E3C-90F8-6C44E2FE4A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52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6151" name="Oval 7">
              <a:extLst>
                <a:ext uri="{FF2B5EF4-FFF2-40B4-BE49-F238E27FC236}">
                  <a16:creationId xmlns:a16="http://schemas.microsoft.com/office/drawing/2014/main" id="{3578E897-6B96-94F3-973A-4A68EF4434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52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6152" name="Oval 8">
              <a:extLst>
                <a:ext uri="{FF2B5EF4-FFF2-40B4-BE49-F238E27FC236}">
                  <a16:creationId xmlns:a16="http://schemas.microsoft.com/office/drawing/2014/main" id="{9280A388-5C5F-2EEE-F191-8C27182AC1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6153" name="Oval 9">
              <a:extLst>
                <a:ext uri="{FF2B5EF4-FFF2-40B4-BE49-F238E27FC236}">
                  <a16:creationId xmlns:a16="http://schemas.microsoft.com/office/drawing/2014/main" id="{DA4194F8-933D-E78B-0A92-F0E39EE008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32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6154" name="Oval 10">
              <a:extLst>
                <a:ext uri="{FF2B5EF4-FFF2-40B4-BE49-F238E27FC236}">
                  <a16:creationId xmlns:a16="http://schemas.microsoft.com/office/drawing/2014/main" id="{286FC5DC-8FA4-FDBE-39FB-3FE26F58B44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49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(</a:t>
              </a:r>
            </a:p>
          </p:txBody>
        </p:sp>
        <p:sp>
          <p:nvSpPr>
            <p:cNvPr id="6155" name="Oval 11">
              <a:extLst>
                <a:ext uri="{FF2B5EF4-FFF2-40B4-BE49-F238E27FC236}">
                  <a16:creationId xmlns:a16="http://schemas.microsoft.com/office/drawing/2014/main" id="{1AB7E9EB-A26E-A273-9651-59579CC373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849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6156" name="Oval 12">
              <a:extLst>
                <a:ext uri="{FF2B5EF4-FFF2-40B4-BE49-F238E27FC236}">
                  <a16:creationId xmlns:a16="http://schemas.microsoft.com/office/drawing/2014/main" id="{4F051550-8AF3-737B-2D23-2135CAF0937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49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6157" name="Oval 13">
              <a:extLst>
                <a:ext uri="{FF2B5EF4-FFF2-40B4-BE49-F238E27FC236}">
                  <a16:creationId xmlns:a16="http://schemas.microsoft.com/office/drawing/2014/main" id="{1980E71D-CCF3-2269-F284-1919E597285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60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6158" name="Oval 14">
              <a:extLst>
                <a:ext uri="{FF2B5EF4-FFF2-40B4-BE49-F238E27FC236}">
                  <a16:creationId xmlns:a16="http://schemas.microsoft.com/office/drawing/2014/main" id="{CE67AAF6-A997-324B-0E27-7D0F73B129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377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6159" name="Oval 15">
              <a:extLst>
                <a:ext uri="{FF2B5EF4-FFF2-40B4-BE49-F238E27FC236}">
                  <a16:creationId xmlns:a16="http://schemas.microsoft.com/office/drawing/2014/main" id="{2AED3ECB-3745-CA87-7976-0808305489A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377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6160" name="Oval 16">
              <a:extLst>
                <a:ext uri="{FF2B5EF4-FFF2-40B4-BE49-F238E27FC236}">
                  <a16:creationId xmlns:a16="http://schemas.microsoft.com/office/drawing/2014/main" id="{E747A91F-AEBF-0065-6BC5-A5C6DA1A95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840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6161" name="Oval 17">
              <a:extLst>
                <a:ext uri="{FF2B5EF4-FFF2-40B4-BE49-F238E27FC236}">
                  <a16:creationId xmlns:a16="http://schemas.microsoft.com/office/drawing/2014/main" id="{04136616-75B7-FABD-8B13-EC5EEEAE29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871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cxnSp>
          <p:nvCxnSpPr>
            <p:cNvPr id="6162" name="AutoShape 18">
              <a:extLst>
                <a:ext uri="{FF2B5EF4-FFF2-40B4-BE49-F238E27FC236}">
                  <a16:creationId xmlns:a16="http://schemas.microsoft.com/office/drawing/2014/main" id="{6510247D-5637-505C-6B33-EC34ECD75366}"/>
                </a:ext>
              </a:extLst>
            </p:cNvPr>
            <p:cNvCxnSpPr>
              <a:cxnSpLocks noChangeShapeType="1"/>
              <a:stCxn id="6149" idx="4"/>
              <a:endCxn id="6150" idx="7"/>
            </p:cNvCxnSpPr>
            <p:nvPr/>
          </p:nvCxnSpPr>
          <p:spPr bwMode="auto">
            <a:xfrm flipH="1">
              <a:off x="3299" y="2151"/>
              <a:ext cx="510" cy="2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3" name="AutoShape 19">
              <a:extLst>
                <a:ext uri="{FF2B5EF4-FFF2-40B4-BE49-F238E27FC236}">
                  <a16:creationId xmlns:a16="http://schemas.microsoft.com/office/drawing/2014/main" id="{2F5E9F19-BCA3-3161-02BB-C8023E58D02A}"/>
                </a:ext>
              </a:extLst>
            </p:cNvPr>
            <p:cNvCxnSpPr>
              <a:cxnSpLocks noChangeShapeType="1"/>
              <a:stCxn id="6149" idx="4"/>
              <a:endCxn id="6151" idx="0"/>
            </p:cNvCxnSpPr>
            <p:nvPr/>
          </p:nvCxnSpPr>
          <p:spPr bwMode="auto">
            <a:xfrm>
              <a:off x="3809" y="2151"/>
              <a:ext cx="0" cy="1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4" name="AutoShape 20">
              <a:extLst>
                <a:ext uri="{FF2B5EF4-FFF2-40B4-BE49-F238E27FC236}">
                  <a16:creationId xmlns:a16="http://schemas.microsoft.com/office/drawing/2014/main" id="{8F8F499B-3948-7A42-4B23-E6668DE4F7C8}"/>
                </a:ext>
              </a:extLst>
            </p:cNvPr>
            <p:cNvCxnSpPr>
              <a:cxnSpLocks noChangeShapeType="1"/>
              <a:stCxn id="6149" idx="4"/>
              <a:endCxn id="6152" idx="1"/>
            </p:cNvCxnSpPr>
            <p:nvPr/>
          </p:nvCxnSpPr>
          <p:spPr bwMode="auto">
            <a:xfrm>
              <a:off x="3809" y="2151"/>
              <a:ext cx="510" cy="2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5" name="AutoShape 21">
              <a:extLst>
                <a:ext uri="{FF2B5EF4-FFF2-40B4-BE49-F238E27FC236}">
                  <a16:creationId xmlns:a16="http://schemas.microsoft.com/office/drawing/2014/main" id="{519D7364-D04F-C5D1-BB83-0388ABC7A79C}"/>
                </a:ext>
              </a:extLst>
            </p:cNvPr>
            <p:cNvCxnSpPr>
              <a:cxnSpLocks noChangeShapeType="1"/>
              <a:stCxn id="6150" idx="4"/>
              <a:endCxn id="6153" idx="0"/>
            </p:cNvCxnSpPr>
            <p:nvPr/>
          </p:nvCxnSpPr>
          <p:spPr bwMode="auto">
            <a:xfrm>
              <a:off x="3185" y="2679"/>
              <a:ext cx="0" cy="1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6" name="AutoShape 22">
              <a:extLst>
                <a:ext uri="{FF2B5EF4-FFF2-40B4-BE49-F238E27FC236}">
                  <a16:creationId xmlns:a16="http://schemas.microsoft.com/office/drawing/2014/main" id="{08C0D836-ECF3-7F17-4747-8123ABD92027}"/>
                </a:ext>
              </a:extLst>
            </p:cNvPr>
            <p:cNvCxnSpPr>
              <a:cxnSpLocks noChangeShapeType="1"/>
              <a:stCxn id="6152" idx="4"/>
              <a:endCxn id="6155" idx="0"/>
            </p:cNvCxnSpPr>
            <p:nvPr/>
          </p:nvCxnSpPr>
          <p:spPr bwMode="auto">
            <a:xfrm>
              <a:off x="4433" y="2679"/>
              <a:ext cx="0" cy="1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7" name="AutoShape 23">
              <a:extLst>
                <a:ext uri="{FF2B5EF4-FFF2-40B4-BE49-F238E27FC236}">
                  <a16:creationId xmlns:a16="http://schemas.microsoft.com/office/drawing/2014/main" id="{AD71F266-4391-5652-14C5-642F3C494748}"/>
                </a:ext>
              </a:extLst>
            </p:cNvPr>
            <p:cNvCxnSpPr>
              <a:cxnSpLocks noChangeShapeType="1"/>
              <a:stCxn id="6152" idx="4"/>
              <a:endCxn id="6154" idx="7"/>
            </p:cNvCxnSpPr>
            <p:nvPr/>
          </p:nvCxnSpPr>
          <p:spPr bwMode="auto">
            <a:xfrm flipH="1">
              <a:off x="4019" y="2679"/>
              <a:ext cx="414" cy="20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8" name="AutoShape 24">
              <a:extLst>
                <a:ext uri="{FF2B5EF4-FFF2-40B4-BE49-F238E27FC236}">
                  <a16:creationId xmlns:a16="http://schemas.microsoft.com/office/drawing/2014/main" id="{13ADBC8B-6B93-9176-DFA7-569B98F52BC7}"/>
                </a:ext>
              </a:extLst>
            </p:cNvPr>
            <p:cNvCxnSpPr>
              <a:cxnSpLocks noChangeShapeType="1"/>
              <a:stCxn id="6152" idx="4"/>
              <a:endCxn id="6156" idx="1"/>
            </p:cNvCxnSpPr>
            <p:nvPr/>
          </p:nvCxnSpPr>
          <p:spPr bwMode="auto">
            <a:xfrm>
              <a:off x="4433" y="2679"/>
              <a:ext cx="366" cy="20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69" name="AutoShape 25">
              <a:extLst>
                <a:ext uri="{FF2B5EF4-FFF2-40B4-BE49-F238E27FC236}">
                  <a16:creationId xmlns:a16="http://schemas.microsoft.com/office/drawing/2014/main" id="{8A40FCBB-5452-9099-4F0E-14475DABD144}"/>
                </a:ext>
              </a:extLst>
            </p:cNvPr>
            <p:cNvCxnSpPr>
              <a:cxnSpLocks noChangeShapeType="1"/>
              <a:stCxn id="6155" idx="4"/>
              <a:endCxn id="6158" idx="0"/>
            </p:cNvCxnSpPr>
            <p:nvPr/>
          </p:nvCxnSpPr>
          <p:spPr bwMode="auto">
            <a:xfrm>
              <a:off x="4433" y="3176"/>
              <a:ext cx="0" cy="1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0" name="AutoShape 26">
              <a:extLst>
                <a:ext uri="{FF2B5EF4-FFF2-40B4-BE49-F238E27FC236}">
                  <a16:creationId xmlns:a16="http://schemas.microsoft.com/office/drawing/2014/main" id="{CEF23DEF-BC59-5CC8-1A40-FF1A72B3AA0F}"/>
                </a:ext>
              </a:extLst>
            </p:cNvPr>
            <p:cNvCxnSpPr>
              <a:cxnSpLocks noChangeShapeType="1"/>
              <a:stCxn id="6155" idx="4"/>
              <a:endCxn id="6157" idx="7"/>
            </p:cNvCxnSpPr>
            <p:nvPr/>
          </p:nvCxnSpPr>
          <p:spPr bwMode="auto">
            <a:xfrm flipH="1">
              <a:off x="4019" y="3176"/>
              <a:ext cx="414" cy="22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1" name="AutoShape 27">
              <a:extLst>
                <a:ext uri="{FF2B5EF4-FFF2-40B4-BE49-F238E27FC236}">
                  <a16:creationId xmlns:a16="http://schemas.microsoft.com/office/drawing/2014/main" id="{ED0C308B-8BA9-6DBA-0537-C1AE90944BE7}"/>
                </a:ext>
              </a:extLst>
            </p:cNvPr>
            <p:cNvCxnSpPr>
              <a:cxnSpLocks noChangeShapeType="1"/>
              <a:stCxn id="6155" idx="4"/>
              <a:endCxn id="6159" idx="1"/>
            </p:cNvCxnSpPr>
            <p:nvPr/>
          </p:nvCxnSpPr>
          <p:spPr bwMode="auto">
            <a:xfrm>
              <a:off x="4433" y="3176"/>
              <a:ext cx="366" cy="2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2" name="AutoShape 28">
              <a:extLst>
                <a:ext uri="{FF2B5EF4-FFF2-40B4-BE49-F238E27FC236}">
                  <a16:creationId xmlns:a16="http://schemas.microsoft.com/office/drawing/2014/main" id="{7D52CAA4-18C7-C951-5989-57C5DECB9468}"/>
                </a:ext>
              </a:extLst>
            </p:cNvPr>
            <p:cNvCxnSpPr>
              <a:cxnSpLocks noChangeShapeType="1"/>
              <a:stCxn id="6157" idx="4"/>
              <a:endCxn id="6160" idx="0"/>
            </p:cNvCxnSpPr>
            <p:nvPr/>
          </p:nvCxnSpPr>
          <p:spPr bwMode="auto">
            <a:xfrm>
              <a:off x="3905" y="3687"/>
              <a:ext cx="0" cy="1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173" name="AutoShape 29">
              <a:extLst>
                <a:ext uri="{FF2B5EF4-FFF2-40B4-BE49-F238E27FC236}">
                  <a16:creationId xmlns:a16="http://schemas.microsoft.com/office/drawing/2014/main" id="{4B5CC25B-F7B9-0A75-EE10-44DA60516B66}"/>
                </a:ext>
              </a:extLst>
            </p:cNvPr>
            <p:cNvCxnSpPr>
              <a:cxnSpLocks noChangeShapeType="1"/>
              <a:stCxn id="6159" idx="4"/>
              <a:endCxn id="6161" idx="0"/>
            </p:cNvCxnSpPr>
            <p:nvPr/>
          </p:nvCxnSpPr>
          <p:spPr bwMode="auto">
            <a:xfrm>
              <a:off x="4913" y="3704"/>
              <a:ext cx="0" cy="1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>
            <a:extLst>
              <a:ext uri="{FF2B5EF4-FFF2-40B4-BE49-F238E27FC236}">
                <a16:creationId xmlns:a16="http://schemas.microsoft.com/office/drawing/2014/main" id="{AB6888D6-C215-C05B-339D-97FE21C5FA3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Attribute grammar</a:t>
            </a:r>
          </a:p>
        </p:txBody>
      </p:sp>
      <p:sp>
        <p:nvSpPr>
          <p:cNvPr id="43011" name="Rectangle 3">
            <a:extLst>
              <a:ext uri="{FF2B5EF4-FFF2-40B4-BE49-F238E27FC236}">
                <a16:creationId xmlns:a16="http://schemas.microsoft.com/office/drawing/2014/main" id="{89BB03E0-0346-4CE9-8F18-B89EB61AC3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General scheme:</a:t>
            </a:r>
          </a:p>
          <a:p>
            <a:pPr lvl="1" eaLnBrk="1" hangingPunct="1"/>
            <a:r>
              <a:rPr lang="en-US" altLang="zh-CN" sz="2400"/>
              <a:t>X := s1 ... sn </a:t>
            </a:r>
            <a:r>
              <a:rPr lang="en-US" altLang="zh-CN" sz="2400">
                <a:solidFill>
                  <a:srgbClr val="3333CC"/>
                </a:solidFill>
              </a:rPr>
              <a:t>[X.v = f(s1.v, ..., sn.v)]</a:t>
            </a:r>
          </a:p>
          <a:p>
            <a:pPr lvl="2" eaLnBrk="1" hangingPunct="1"/>
            <a:r>
              <a:rPr lang="en-US" altLang="zh-CN" sz="2000"/>
              <a:t>each terminal and nonterminal may have a semantic value </a:t>
            </a:r>
            <a:r>
              <a:rPr lang="en-US" altLang="zh-CN" sz="2000" i="1">
                <a:solidFill>
                  <a:srgbClr val="3333CC"/>
                </a:solidFill>
              </a:rPr>
              <a:t>v</a:t>
            </a:r>
            <a:r>
              <a:rPr lang="en-US" altLang="zh-CN" sz="2000">
                <a:solidFill>
                  <a:srgbClr val="3333CC"/>
                </a:solidFill>
              </a:rPr>
              <a:t> </a:t>
            </a:r>
            <a:r>
              <a:rPr lang="en-US" altLang="zh-CN" sz="2000"/>
              <a:t> associated with it</a:t>
            </a:r>
          </a:p>
          <a:p>
            <a:pPr lvl="2" eaLnBrk="1" hangingPunct="1"/>
            <a:r>
              <a:rPr lang="en-US" altLang="zh-CN" sz="2000"/>
              <a:t>Attach a semantic action </a:t>
            </a:r>
            <a:r>
              <a:rPr lang="en-US" altLang="zh-CN" sz="2000">
                <a:solidFill>
                  <a:srgbClr val="3333CC"/>
                </a:solidFill>
              </a:rPr>
              <a:t>f </a:t>
            </a:r>
            <a:r>
              <a:rPr lang="en-US" altLang="zh-CN" sz="2000"/>
              <a:t>to each production</a:t>
            </a:r>
          </a:p>
          <a:p>
            <a:pPr eaLnBrk="1" hangingPunct="1"/>
            <a:r>
              <a:rPr lang="en-US" altLang="zh-CN" sz="2800"/>
              <a:t>When the parser recognizes X := s1 </a:t>
            </a:r>
            <a:r>
              <a:rPr lang="en-US" altLang="zh-CN" sz="2800">
                <a:latin typeface="Arial" panose="020B0604020202020204" pitchFamily="34" charset="0"/>
              </a:rPr>
              <a:t>…</a:t>
            </a:r>
            <a:r>
              <a:rPr lang="en-US" altLang="zh-CN" sz="2800"/>
              <a:t> sn</a:t>
            </a:r>
          </a:p>
          <a:p>
            <a:pPr lvl="1" eaLnBrk="1" hangingPunct="1"/>
            <a:r>
              <a:rPr lang="en-US" altLang="zh-CN" sz="2400"/>
              <a:t>the semantic action </a:t>
            </a:r>
            <a:r>
              <a:rPr lang="en-US" altLang="zh-CN" sz="2400">
                <a:solidFill>
                  <a:srgbClr val="3333CC"/>
                </a:solidFill>
              </a:rPr>
              <a:t>f</a:t>
            </a:r>
            <a:r>
              <a:rPr lang="en-US" altLang="zh-CN" sz="2400"/>
              <a:t> will be executed</a:t>
            </a:r>
          </a:p>
          <a:p>
            <a:pPr lvl="2" eaLnBrk="1" hangingPunct="1"/>
            <a:r>
              <a:rPr lang="en-US" altLang="zh-CN" sz="2000"/>
              <a:t>Use as input the semantic values from </a:t>
            </a:r>
            <a:r>
              <a:rPr lang="en-US" altLang="zh-CN" sz="2000">
                <a:solidFill>
                  <a:srgbClr val="3333CC"/>
                </a:solidFill>
              </a:rPr>
              <a:t>si</a:t>
            </a:r>
            <a:r>
              <a:rPr lang="en-US" altLang="zh-CN" sz="2000"/>
              <a:t>, and attach the result to the nonterminal </a:t>
            </a:r>
            <a:r>
              <a:rPr lang="en-US" altLang="zh-CN" sz="2000">
                <a:solidFill>
                  <a:srgbClr val="3333CC"/>
                </a:solidFill>
              </a:rPr>
              <a:t>X</a:t>
            </a:r>
          </a:p>
          <a:p>
            <a:pPr lvl="1" eaLnBrk="1" hangingPunct="1"/>
            <a:r>
              <a:rPr lang="en-US" altLang="zh-CN" sz="2400"/>
              <a:t>when parsing completes successfully</a:t>
            </a:r>
          </a:p>
          <a:p>
            <a:pPr lvl="2"/>
            <a:r>
              <a:rPr lang="en-US" altLang="zh-CN" sz="2000"/>
              <a:t>the parser returns semantic value </a:t>
            </a:r>
            <a:r>
              <a:rPr lang="en-US" altLang="zh-CN" sz="2000">
                <a:solidFill>
                  <a:srgbClr val="3333CC"/>
                </a:solidFill>
              </a:rPr>
              <a:t>v</a:t>
            </a:r>
            <a:r>
              <a:rPr lang="en-US" altLang="zh-CN" sz="2000"/>
              <a:t> associated with the start symbol </a:t>
            </a:r>
            <a:r>
              <a:rPr lang="en-US" altLang="zh-CN" sz="2000">
                <a:solidFill>
                  <a:srgbClr val="3333CC"/>
                </a:solidFill>
              </a:rPr>
              <a:t>S’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>
            <a:extLst>
              <a:ext uri="{FF2B5EF4-FFF2-40B4-BE49-F238E27FC236}">
                <a16:creationId xmlns:a16="http://schemas.microsoft.com/office/drawing/2014/main" id="{BEE88EE8-206F-D603-21F5-403B9E60EE5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Attribute grammar (synthenized): Example</a:t>
            </a:r>
          </a:p>
        </p:txBody>
      </p:sp>
      <p:sp>
        <p:nvSpPr>
          <p:cNvPr id="44035" name="Rectangle 3">
            <a:extLst>
              <a:ext uri="{FF2B5EF4-FFF2-40B4-BE49-F238E27FC236}">
                <a16:creationId xmlns:a16="http://schemas.microsoft.com/office/drawing/2014/main" id="{F160E8C3-E358-C98E-62EF-F571C0661E0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Recall the expression E in C--: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:= n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| E + E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| E * E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Progrmaming task: given a program, output the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expression’s result (i.e., a calculator).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output should be 14 for the following exp: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2 + 3 * 4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>
            <a:extLst>
              <a:ext uri="{FF2B5EF4-FFF2-40B4-BE49-F238E27FC236}">
                <a16:creationId xmlns:a16="http://schemas.microsoft.com/office/drawing/2014/main" id="{64A15620-6F09-1CE9-AC25-C3B0850CD9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Attribute grammar: Example</a:t>
            </a:r>
          </a:p>
        </p:txBody>
      </p:sp>
      <p:sp>
        <p:nvSpPr>
          <p:cNvPr id="45059" name="Rectangle 3">
            <a:extLst>
              <a:ext uri="{FF2B5EF4-FFF2-40B4-BE49-F238E27FC236}">
                <a16:creationId xmlns:a16="http://schemas.microsoft.com/office/drawing/2014/main" id="{A4E7E686-146A-46D5-A06A-6CF4DC2055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Design an attribute grammar: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Step #1: associate each terminal and nonterminal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with a value “value”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n.value, E.value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Step #2: add semantics actions: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:= n 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[E.value = n.value]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| E + E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[E.value = E1.value + E2.value]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 E * E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[E.value = E1.value * E2.value]</a:t>
            </a: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>
            <a:extLst>
              <a:ext uri="{FF2B5EF4-FFF2-40B4-BE49-F238E27FC236}">
                <a16:creationId xmlns:a16="http://schemas.microsoft.com/office/drawing/2014/main" id="{A7E25539-C1BD-1A08-3C8D-AD6C26B273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Attribute grammar: Example</a:t>
            </a:r>
          </a:p>
        </p:txBody>
      </p:sp>
      <p:sp>
        <p:nvSpPr>
          <p:cNvPr id="46083" name="Rectangle 3">
            <a:extLst>
              <a:ext uri="{FF2B5EF4-FFF2-40B4-BE49-F238E27FC236}">
                <a16:creationId xmlns:a16="http://schemas.microsoft.com/office/drawing/2014/main" id="{90E610EA-E517-7B34-D789-184DFBB93D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Step #3: add semantics actions to parsing functions: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:= n 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[E.value = n.value]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| E + E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[E.value = E1.value + E2.value]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 E * E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[E.value = E1.value * E2.value]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parse_E(){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int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value = parse_Term();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while(cur_token == ‘+’){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  value += parse_Term();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value;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23" name="Oval 9">
            <a:extLst>
              <a:ext uri="{FF2B5EF4-FFF2-40B4-BE49-F238E27FC236}">
                <a16:creationId xmlns:a16="http://schemas.microsoft.com/office/drawing/2014/main" id="{87E93105-2F50-87EE-19F4-1E1A8D0116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5415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24" name="Oval 10">
            <a:extLst>
              <a:ext uri="{FF2B5EF4-FFF2-40B4-BE49-F238E27FC236}">
                <a16:creationId xmlns:a16="http://schemas.microsoft.com/office/drawing/2014/main" id="{CFCC15FF-63CB-1754-03E4-39B8C29259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33797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25" name="Oval 11">
            <a:extLst>
              <a:ext uri="{FF2B5EF4-FFF2-40B4-BE49-F238E27FC236}">
                <a16:creationId xmlns:a16="http://schemas.microsoft.com/office/drawing/2014/main" id="{43329123-2683-59F6-ADFB-820C3C8AB8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3797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+</a:t>
            </a:r>
          </a:p>
        </p:txBody>
      </p:sp>
      <p:sp>
        <p:nvSpPr>
          <p:cNvPr id="26" name="Oval 12">
            <a:extLst>
              <a:ext uri="{FF2B5EF4-FFF2-40B4-BE49-F238E27FC236}">
                <a16:creationId xmlns:a16="http://schemas.microsoft.com/office/drawing/2014/main" id="{75238D56-5452-D724-D331-ABBF616CEF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43800" y="33797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T</a:t>
            </a:r>
          </a:p>
        </p:txBody>
      </p:sp>
      <p:cxnSp>
        <p:nvCxnSpPr>
          <p:cNvPr id="27" name="AutoShape 14">
            <a:extLst>
              <a:ext uri="{FF2B5EF4-FFF2-40B4-BE49-F238E27FC236}">
                <a16:creationId xmlns:a16="http://schemas.microsoft.com/office/drawing/2014/main" id="{CD7FE82E-3C86-FFDD-F800-B84F6A268A67}"/>
              </a:ext>
            </a:extLst>
          </p:cNvPr>
          <p:cNvCxnSpPr>
            <a:cxnSpLocks noChangeShapeType="1"/>
            <a:stCxn id="23" idx="4"/>
            <a:endCxn id="24" idx="7"/>
          </p:cNvCxnSpPr>
          <p:nvPr/>
        </p:nvCxnSpPr>
        <p:spPr bwMode="auto">
          <a:xfrm flipH="1">
            <a:off x="5541963" y="3060700"/>
            <a:ext cx="11144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8" name="AutoShape 15">
            <a:extLst>
              <a:ext uri="{FF2B5EF4-FFF2-40B4-BE49-F238E27FC236}">
                <a16:creationId xmlns:a16="http://schemas.microsoft.com/office/drawing/2014/main" id="{F9F9AB24-29F5-977E-C69F-6E88DA1D1368}"/>
              </a:ext>
            </a:extLst>
          </p:cNvPr>
          <p:cNvCxnSpPr>
            <a:cxnSpLocks noChangeShapeType="1"/>
            <a:stCxn id="23" idx="4"/>
            <a:endCxn id="25" idx="0"/>
          </p:cNvCxnSpPr>
          <p:nvPr/>
        </p:nvCxnSpPr>
        <p:spPr bwMode="auto">
          <a:xfrm>
            <a:off x="6656388" y="3060700"/>
            <a:ext cx="0" cy="3063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9" name="AutoShape 16">
            <a:extLst>
              <a:ext uri="{FF2B5EF4-FFF2-40B4-BE49-F238E27FC236}">
                <a16:creationId xmlns:a16="http://schemas.microsoft.com/office/drawing/2014/main" id="{950C8B97-DF99-9F62-83FC-CF4BB8E5536F}"/>
              </a:ext>
            </a:extLst>
          </p:cNvPr>
          <p:cNvCxnSpPr>
            <a:cxnSpLocks noChangeShapeType="1"/>
            <a:stCxn id="23" idx="4"/>
            <a:endCxn id="26" idx="1"/>
          </p:cNvCxnSpPr>
          <p:nvPr/>
        </p:nvCxnSpPr>
        <p:spPr bwMode="auto">
          <a:xfrm>
            <a:off x="6656388" y="3060700"/>
            <a:ext cx="962025" cy="381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0" name="Oval 22">
            <a:extLst>
              <a:ext uri="{FF2B5EF4-FFF2-40B4-BE49-F238E27FC236}">
                <a16:creationId xmlns:a16="http://schemas.microsoft.com/office/drawing/2014/main" id="{BB6AD1E0-E62E-D332-A432-9E010D29AC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41417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3</a:t>
            </a:r>
          </a:p>
        </p:txBody>
      </p:sp>
      <p:cxnSp>
        <p:nvCxnSpPr>
          <p:cNvPr id="31" name="AutoShape 23">
            <a:extLst>
              <a:ext uri="{FF2B5EF4-FFF2-40B4-BE49-F238E27FC236}">
                <a16:creationId xmlns:a16="http://schemas.microsoft.com/office/drawing/2014/main" id="{8C008B8D-803C-C9B0-C84D-66DF91E8A5B4}"/>
              </a:ext>
            </a:extLst>
          </p:cNvPr>
          <p:cNvCxnSpPr>
            <a:cxnSpLocks noChangeShapeType="1"/>
            <a:stCxn id="24" idx="4"/>
            <a:endCxn id="30" idx="0"/>
          </p:cNvCxnSpPr>
          <p:nvPr/>
        </p:nvCxnSpPr>
        <p:spPr bwMode="auto">
          <a:xfrm>
            <a:off x="5360988" y="3898900"/>
            <a:ext cx="0" cy="2301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" name="Oval 26">
            <a:extLst>
              <a:ext uri="{FF2B5EF4-FFF2-40B4-BE49-F238E27FC236}">
                <a16:creationId xmlns:a16="http://schemas.microsoft.com/office/drawing/2014/main" id="{766863D6-C1A8-C35A-38D4-3EFB14D273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5425" y="4156075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T</a:t>
            </a:r>
          </a:p>
        </p:txBody>
      </p:sp>
      <p:cxnSp>
        <p:nvCxnSpPr>
          <p:cNvPr id="33" name="AutoShape 27">
            <a:extLst>
              <a:ext uri="{FF2B5EF4-FFF2-40B4-BE49-F238E27FC236}">
                <a16:creationId xmlns:a16="http://schemas.microsoft.com/office/drawing/2014/main" id="{699B8C06-6F4B-F000-E5A5-10D5BE790A05}"/>
              </a:ext>
            </a:extLst>
          </p:cNvPr>
          <p:cNvCxnSpPr>
            <a:cxnSpLocks noChangeShapeType="1"/>
            <a:stCxn id="26" idx="4"/>
            <a:endCxn id="32" idx="0"/>
          </p:cNvCxnSpPr>
          <p:nvPr/>
        </p:nvCxnSpPr>
        <p:spPr bwMode="auto">
          <a:xfrm flipH="1">
            <a:off x="6831013" y="3898900"/>
            <a:ext cx="96837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Oval 28">
            <a:extLst>
              <a:ext uri="{FF2B5EF4-FFF2-40B4-BE49-F238E27FC236}">
                <a16:creationId xmlns:a16="http://schemas.microsoft.com/office/drawing/2014/main" id="{F13B9941-BBC5-6D02-24EE-A8721B3E51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6025" y="4156075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*</a:t>
            </a:r>
          </a:p>
        </p:txBody>
      </p:sp>
      <p:cxnSp>
        <p:nvCxnSpPr>
          <p:cNvPr id="35" name="AutoShape 29">
            <a:extLst>
              <a:ext uri="{FF2B5EF4-FFF2-40B4-BE49-F238E27FC236}">
                <a16:creationId xmlns:a16="http://schemas.microsoft.com/office/drawing/2014/main" id="{E84F89DA-7EC9-02D2-FED3-DB7D934639D6}"/>
              </a:ext>
            </a:extLst>
          </p:cNvPr>
          <p:cNvCxnSpPr>
            <a:cxnSpLocks noChangeShapeType="1"/>
            <a:stCxn id="26" idx="4"/>
            <a:endCxn id="34" idx="0"/>
          </p:cNvCxnSpPr>
          <p:nvPr/>
        </p:nvCxnSpPr>
        <p:spPr bwMode="auto">
          <a:xfrm>
            <a:off x="7799388" y="3898900"/>
            <a:ext cx="222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Oval 30">
            <a:extLst>
              <a:ext uri="{FF2B5EF4-FFF2-40B4-BE49-F238E27FC236}">
                <a16:creationId xmlns:a16="http://schemas.microsoft.com/office/drawing/2014/main" id="{0D9758E8-A2AE-788E-2238-F1487CE7B7E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425" y="4156075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F</a:t>
            </a:r>
          </a:p>
        </p:txBody>
      </p:sp>
      <p:cxnSp>
        <p:nvCxnSpPr>
          <p:cNvPr id="37" name="AutoShape 31">
            <a:extLst>
              <a:ext uri="{FF2B5EF4-FFF2-40B4-BE49-F238E27FC236}">
                <a16:creationId xmlns:a16="http://schemas.microsoft.com/office/drawing/2014/main" id="{1F0BC986-CB79-849B-6EF3-14B69363EF7E}"/>
              </a:ext>
            </a:extLst>
          </p:cNvPr>
          <p:cNvCxnSpPr>
            <a:cxnSpLocks noChangeShapeType="1"/>
            <a:stCxn id="26" idx="4"/>
            <a:endCxn id="36" idx="0"/>
          </p:cNvCxnSpPr>
          <p:nvPr/>
        </p:nvCxnSpPr>
        <p:spPr bwMode="auto">
          <a:xfrm>
            <a:off x="7799388" y="3898900"/>
            <a:ext cx="936625" cy="2444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8" name="Oval 32">
            <a:extLst>
              <a:ext uri="{FF2B5EF4-FFF2-40B4-BE49-F238E27FC236}">
                <a16:creationId xmlns:a16="http://schemas.microsoft.com/office/drawing/2014/main" id="{EA8100E9-85B4-1FB9-4177-E7F8C5FF32E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0425" y="5146675"/>
            <a:ext cx="511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5</a:t>
            </a:r>
          </a:p>
        </p:txBody>
      </p:sp>
      <p:cxnSp>
        <p:nvCxnSpPr>
          <p:cNvPr id="39" name="AutoShape 33">
            <a:extLst>
              <a:ext uri="{FF2B5EF4-FFF2-40B4-BE49-F238E27FC236}">
                <a16:creationId xmlns:a16="http://schemas.microsoft.com/office/drawing/2014/main" id="{9CE53799-C6B7-428E-5441-77C70AFAAC6A}"/>
              </a:ext>
            </a:extLst>
          </p:cNvPr>
          <p:cNvCxnSpPr>
            <a:cxnSpLocks noChangeShapeType="1"/>
            <a:stCxn id="36" idx="4"/>
            <a:endCxn id="38" idx="0"/>
          </p:cNvCxnSpPr>
          <p:nvPr/>
        </p:nvCxnSpPr>
        <p:spPr bwMode="auto">
          <a:xfrm>
            <a:off x="8736013" y="46751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40" name="AutoShape 34">
            <a:extLst>
              <a:ext uri="{FF2B5EF4-FFF2-40B4-BE49-F238E27FC236}">
                <a16:creationId xmlns:a16="http://schemas.microsoft.com/office/drawing/2014/main" id="{71A9CBCE-A237-F950-4B1E-7B5244AAC351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858000" y="4675188"/>
            <a:ext cx="0" cy="458787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Oval 36">
            <a:extLst>
              <a:ext uri="{FF2B5EF4-FFF2-40B4-BE49-F238E27FC236}">
                <a16:creationId xmlns:a16="http://schemas.microsoft.com/office/drawing/2014/main" id="{0EB8803B-8195-F0AF-7D29-FFF2EEB916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51323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42" name="Oval 32">
            <a:extLst>
              <a:ext uri="{FF2B5EF4-FFF2-40B4-BE49-F238E27FC236}">
                <a16:creationId xmlns:a16="http://schemas.microsoft.com/office/drawing/2014/main" id="{F83B19A0-69DE-ACDC-FCB3-6ECDC554D3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29400" y="6122988"/>
            <a:ext cx="511175" cy="506412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4</a:t>
            </a:r>
          </a:p>
        </p:txBody>
      </p:sp>
      <p:cxnSp>
        <p:nvCxnSpPr>
          <p:cNvPr id="43" name="AutoShape 33">
            <a:extLst>
              <a:ext uri="{FF2B5EF4-FFF2-40B4-BE49-F238E27FC236}">
                <a16:creationId xmlns:a16="http://schemas.microsoft.com/office/drawing/2014/main" id="{605B396B-4FF5-DA7F-9287-013FC37742D0}"/>
              </a:ext>
            </a:extLst>
          </p:cNvPr>
          <p:cNvCxnSpPr>
            <a:cxnSpLocks noChangeShapeType="1"/>
            <a:endCxn id="42" idx="0"/>
          </p:cNvCxnSpPr>
          <p:nvPr/>
        </p:nvCxnSpPr>
        <p:spPr bwMode="auto">
          <a:xfrm>
            <a:off x="6884988" y="5651500"/>
            <a:ext cx="0" cy="4587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5" name="任意多边形 44">
            <a:extLst>
              <a:ext uri="{FF2B5EF4-FFF2-40B4-BE49-F238E27FC236}">
                <a16:creationId xmlns:a16="http://schemas.microsoft.com/office/drawing/2014/main" id="{2208EFBD-53C5-B42B-F399-782AEF292EA1}"/>
              </a:ext>
            </a:extLst>
          </p:cNvPr>
          <p:cNvSpPr/>
          <p:nvPr/>
        </p:nvSpPr>
        <p:spPr>
          <a:xfrm>
            <a:off x="5199063" y="3348038"/>
            <a:ext cx="434975" cy="1608137"/>
          </a:xfrm>
          <a:custGeom>
            <a:avLst/>
            <a:gdLst>
              <a:gd name="connsiteX0" fmla="*/ 435077 w 435077"/>
              <a:gd name="connsiteY0" fmla="*/ 1607574 h 1607574"/>
              <a:gd name="connsiteX1" fmla="*/ 7374 w 435077"/>
              <a:gd name="connsiteY1" fmla="*/ 737419 h 1607574"/>
              <a:gd name="connsiteX2" fmla="*/ 390832 w 435077"/>
              <a:gd name="connsiteY2" fmla="*/ 0 h 1607574"/>
              <a:gd name="connsiteX3" fmla="*/ 390832 w 435077"/>
              <a:gd name="connsiteY3" fmla="*/ 0 h 16075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077" h="1607574">
                <a:moveTo>
                  <a:pt x="435077" y="1607574"/>
                </a:moveTo>
                <a:cubicBezTo>
                  <a:pt x="224912" y="1306461"/>
                  <a:pt x="14748" y="1005348"/>
                  <a:pt x="7374" y="737419"/>
                </a:cubicBezTo>
                <a:cubicBezTo>
                  <a:pt x="0" y="469490"/>
                  <a:pt x="390832" y="0"/>
                  <a:pt x="390832" y="0"/>
                </a:cubicBezTo>
                <a:lnTo>
                  <a:pt x="390832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任意多边形 46">
            <a:extLst>
              <a:ext uri="{FF2B5EF4-FFF2-40B4-BE49-F238E27FC236}">
                <a16:creationId xmlns:a16="http://schemas.microsoft.com/office/drawing/2014/main" id="{2E36BEDF-E49C-993F-229F-B714650295A1}"/>
              </a:ext>
            </a:extLst>
          </p:cNvPr>
          <p:cNvSpPr/>
          <p:nvPr/>
        </p:nvSpPr>
        <p:spPr>
          <a:xfrm>
            <a:off x="6513513" y="4114800"/>
            <a:ext cx="712787" cy="2551113"/>
          </a:xfrm>
          <a:custGeom>
            <a:avLst/>
            <a:gdLst>
              <a:gd name="connsiteX0" fmla="*/ 712839 w 712839"/>
              <a:gd name="connsiteY0" fmla="*/ 2551471 h 2551471"/>
              <a:gd name="connsiteX1" fmla="*/ 108155 w 712839"/>
              <a:gd name="connsiteY1" fmla="*/ 1637071 h 2551471"/>
              <a:gd name="connsiteX2" fmla="*/ 63910 w 712839"/>
              <a:gd name="connsiteY2" fmla="*/ 855406 h 2551471"/>
              <a:gd name="connsiteX3" fmla="*/ 373626 w 712839"/>
              <a:gd name="connsiteY3" fmla="*/ 309716 h 2551471"/>
              <a:gd name="connsiteX4" fmla="*/ 683342 w 712839"/>
              <a:gd name="connsiteY4" fmla="*/ 0 h 2551471"/>
              <a:gd name="connsiteX5" fmla="*/ 683342 w 712839"/>
              <a:gd name="connsiteY5" fmla="*/ 0 h 25514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12839" h="2551471">
                <a:moveTo>
                  <a:pt x="712839" y="2551471"/>
                </a:moveTo>
                <a:cubicBezTo>
                  <a:pt x="464574" y="2235609"/>
                  <a:pt x="216310" y="1919748"/>
                  <a:pt x="108155" y="1637071"/>
                </a:cubicBezTo>
                <a:cubicBezTo>
                  <a:pt x="0" y="1354394"/>
                  <a:pt x="19665" y="1076632"/>
                  <a:pt x="63910" y="855406"/>
                </a:cubicBezTo>
                <a:cubicBezTo>
                  <a:pt x="108155" y="634180"/>
                  <a:pt x="270387" y="452284"/>
                  <a:pt x="373626" y="309716"/>
                </a:cubicBezTo>
                <a:cubicBezTo>
                  <a:pt x="476865" y="167148"/>
                  <a:pt x="683342" y="0"/>
                  <a:pt x="683342" y="0"/>
                </a:cubicBezTo>
                <a:lnTo>
                  <a:pt x="683342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8" name="任意多边形 47">
            <a:extLst>
              <a:ext uri="{FF2B5EF4-FFF2-40B4-BE49-F238E27FC236}">
                <a16:creationId xmlns:a16="http://schemas.microsoft.com/office/drawing/2014/main" id="{D8A9C635-7158-CFA5-92D2-02895D29474B}"/>
              </a:ext>
            </a:extLst>
          </p:cNvPr>
          <p:cNvSpPr/>
          <p:nvPr/>
        </p:nvSpPr>
        <p:spPr>
          <a:xfrm>
            <a:off x="8362950" y="3849688"/>
            <a:ext cx="633413" cy="2035175"/>
          </a:xfrm>
          <a:custGeom>
            <a:avLst/>
            <a:gdLst>
              <a:gd name="connsiteX0" fmla="*/ 0 w 634181"/>
              <a:gd name="connsiteY0" fmla="*/ 2035277 h 2035277"/>
              <a:gd name="connsiteX1" fmla="*/ 545691 w 634181"/>
              <a:gd name="connsiteY1" fmla="*/ 1194619 h 2035277"/>
              <a:gd name="connsiteX2" fmla="*/ 530942 w 634181"/>
              <a:gd name="connsiteY2" fmla="*/ 501445 h 2035277"/>
              <a:gd name="connsiteX3" fmla="*/ 191730 w 634181"/>
              <a:gd name="connsiteY3" fmla="*/ 0 h 2035277"/>
              <a:gd name="connsiteX4" fmla="*/ 191730 w 634181"/>
              <a:gd name="connsiteY4" fmla="*/ 0 h 20352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4181" h="2035277">
                <a:moveTo>
                  <a:pt x="0" y="2035277"/>
                </a:moveTo>
                <a:cubicBezTo>
                  <a:pt x="228600" y="1742767"/>
                  <a:pt x="457201" y="1450258"/>
                  <a:pt x="545691" y="1194619"/>
                </a:cubicBezTo>
                <a:cubicBezTo>
                  <a:pt x="634181" y="938980"/>
                  <a:pt x="589935" y="700548"/>
                  <a:pt x="530942" y="501445"/>
                </a:cubicBezTo>
                <a:cubicBezTo>
                  <a:pt x="471949" y="302342"/>
                  <a:pt x="191730" y="0"/>
                  <a:pt x="191730" y="0"/>
                </a:cubicBezTo>
                <a:lnTo>
                  <a:pt x="191730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4" grpId="0" animBg="1"/>
      <p:bldP spid="25" grpId="0" animBg="1"/>
      <p:bldP spid="26" grpId="0" animBg="1"/>
      <p:bldP spid="30" grpId="0" animBg="1"/>
      <p:bldP spid="32" grpId="0" animBg="1"/>
      <p:bldP spid="34" grpId="0" animBg="1"/>
      <p:bldP spid="36" grpId="0" animBg="1"/>
      <p:bldP spid="38" grpId="0" animBg="1"/>
      <p:bldP spid="41" grpId="0" animBg="1"/>
      <p:bldP spid="4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>
            <a:extLst>
              <a:ext uri="{FF2B5EF4-FFF2-40B4-BE49-F238E27FC236}">
                <a16:creationId xmlns:a16="http://schemas.microsoft.com/office/drawing/2014/main" id="{E01A731D-388D-5E1F-F9C2-497EF869154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Attribute grammar:</a:t>
            </a:r>
            <a:br>
              <a:rPr lang="en-US" altLang="zh-CN"/>
            </a:br>
            <a:r>
              <a:rPr lang="en-US" altLang="zh-CN"/>
              <a:t>2</a:t>
            </a:r>
            <a:r>
              <a:rPr lang="en-US" altLang="zh-CN" baseline="30000"/>
              <a:t>nd</a:t>
            </a:r>
            <a:r>
              <a:rPr lang="en-US" altLang="zh-CN"/>
              <a:t> Example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FB83C1A8-96F3-E36E-A563-933536BB8B8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Count the number of ‘+’ in an expression: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for example, there are 3 ‘+’ in the following exp: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3+(4*5+3*8+9)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rgbClr val="3333CC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Design an attribute grammar for this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Leave as an exercise!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:= n 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[???]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 E + E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[???]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 E * E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[???]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A1CB43A9-AB4E-067A-2331-F054D509C2B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Attribute grammar (inherited): Example</a:t>
            </a:r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B92DD85F-D20D-9F2C-57BF-9D88AA79D0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Recall function in C--: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 := T id(D*){D* S*}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T := int | bool | T-&gt;T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D := T id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Progrmaming task: Given a program, whether the 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variables have been declared.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The following program should be rejected (why?):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int f(){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int x;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x =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y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  return 0;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>
            <a:extLst>
              <a:ext uri="{FF2B5EF4-FFF2-40B4-BE49-F238E27FC236}">
                <a16:creationId xmlns:a16="http://schemas.microsoft.com/office/drawing/2014/main" id="{700D9AA1-9513-FEC8-26C2-59DCFFA979C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Attribute grammar: Example</a:t>
            </a:r>
          </a:p>
        </p:txBody>
      </p:sp>
      <p:sp>
        <p:nvSpPr>
          <p:cNvPr id="49155" name="Rectangle 3">
            <a:extLst>
              <a:ext uri="{FF2B5EF4-FFF2-40B4-BE49-F238E27FC236}">
                <a16:creationId xmlns:a16="http://schemas.microsoft.com/office/drawing/2014/main" id="{3AECB05F-48E0-58DE-84D5-53519C6F28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7200" y="2017713"/>
            <a:ext cx="8458200" cy="4459287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Step #1: associate each nonterminal with a list of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declaration (i.e., List&lt;T, id&gt;), indicating how 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many declarations has been processed up to now.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Step #2: add semantics actions: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F := T id(D1*){D2* S*}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tx2"/>
                </a:solidFill>
                <a:latin typeface="Courier New" panose="02070309020205020404" pitchFamily="49" charset="0"/>
              </a:rPr>
              <a:t> 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[vars = [D1*, D2*];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    S.vars = vars]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S := x = E 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[E.vars = S.vars]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 if(E,S,S)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[E.vars = S.vars; S1.vars = S.vars; ...]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 ...   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[...]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E := id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[if id \not </a:t>
            </a:r>
            <a:r>
              <a:rPr lang="el-GR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ϵ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E.vars then error “unbound var”]</a:t>
            </a:r>
            <a:endParaRPr lang="en-US" altLang="zh-CN" sz="2000" b="1">
              <a:solidFill>
                <a:schemeClr val="tx2"/>
              </a:solidFill>
              <a:latin typeface="Courier New" panose="02070309020205020404" pitchFamily="49" charset="0"/>
            </a:endParaRP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chemeClr val="tx2"/>
                </a:solidFill>
                <a:latin typeface="Courier New" panose="02070309020205020404" pitchFamily="49" charset="0"/>
              </a:rPr>
              <a:t>   </a:t>
            </a: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| n | true | false | E1 B E2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[ // leave this to you]</a:t>
            </a:r>
          </a:p>
          <a:p>
            <a:pPr eaLnBrk="1" hangingPunct="1">
              <a:lnSpc>
                <a:spcPct val="80000"/>
              </a:lnSpc>
              <a:buFont typeface="Wingdings" pitchFamily="2" charset="0"/>
              <a:buNone/>
            </a:pPr>
            <a:r>
              <a:rPr lang="en-US" altLang="zh-CN" sz="2000" b="1">
                <a:solidFill>
                  <a:srgbClr val="3333CC"/>
                </a:solidFill>
                <a:latin typeface="Courier New" panose="02070309020205020404" pitchFamily="49" charset="0"/>
              </a:rPr>
              <a:t>B := + | - | * | / | &amp;&amp; | || | ! | &lt; | &gt; | == | ...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2">
            <a:extLst>
              <a:ext uri="{FF2B5EF4-FFF2-40B4-BE49-F238E27FC236}">
                <a16:creationId xmlns:a16="http://schemas.microsoft.com/office/drawing/2014/main" id="{7EAD784C-615A-0C2D-E234-4A10655318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Information flows up-down</a:t>
            </a:r>
          </a:p>
        </p:txBody>
      </p:sp>
      <p:sp>
        <p:nvSpPr>
          <p:cNvPr id="50179" name="Oval 9">
            <a:extLst>
              <a:ext uri="{FF2B5EF4-FFF2-40B4-BE49-F238E27FC236}">
                <a16:creationId xmlns:a16="http://schemas.microsoft.com/office/drawing/2014/main" id="{18C643EC-B606-5C69-0224-983325EED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1905000"/>
            <a:ext cx="1371600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F</a:t>
            </a:r>
          </a:p>
        </p:txBody>
      </p:sp>
      <p:sp>
        <p:nvSpPr>
          <p:cNvPr id="50180" name="Oval 10">
            <a:extLst>
              <a:ext uri="{FF2B5EF4-FFF2-40B4-BE49-F238E27FC236}">
                <a16:creationId xmlns:a16="http://schemas.microsoft.com/office/drawing/2014/main" id="{92941B80-8377-31E8-B88E-B1617A5E70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3352800"/>
            <a:ext cx="1273175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int x;</a:t>
            </a:r>
          </a:p>
        </p:txBody>
      </p:sp>
      <p:sp>
        <p:nvSpPr>
          <p:cNvPr id="50181" name="Oval 12">
            <a:extLst>
              <a:ext uri="{FF2B5EF4-FFF2-40B4-BE49-F238E27FC236}">
                <a16:creationId xmlns:a16="http://schemas.microsoft.com/office/drawing/2014/main" id="{01B9A654-A324-BC18-3A56-A4BEF0F7B0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429000"/>
            <a:ext cx="2057400" cy="506413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</a:rPr>
              <a:t>x = x + y;</a:t>
            </a:r>
          </a:p>
        </p:txBody>
      </p:sp>
      <p:cxnSp>
        <p:nvCxnSpPr>
          <p:cNvPr id="50182" name="AutoShape 14">
            <a:extLst>
              <a:ext uri="{FF2B5EF4-FFF2-40B4-BE49-F238E27FC236}">
                <a16:creationId xmlns:a16="http://schemas.microsoft.com/office/drawing/2014/main" id="{F2AE16C2-FFD3-4AAD-9DF2-9CD8C281186A}"/>
              </a:ext>
            </a:extLst>
          </p:cNvPr>
          <p:cNvCxnSpPr>
            <a:cxnSpLocks noChangeShapeType="1"/>
            <a:stCxn id="50179" idx="4"/>
            <a:endCxn id="50180" idx="7"/>
          </p:cNvCxnSpPr>
          <p:nvPr/>
        </p:nvCxnSpPr>
        <p:spPr bwMode="auto">
          <a:xfrm flipH="1">
            <a:off x="4592638" y="2411413"/>
            <a:ext cx="1274762" cy="10160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50183" name="AutoShape 16">
            <a:extLst>
              <a:ext uri="{FF2B5EF4-FFF2-40B4-BE49-F238E27FC236}">
                <a16:creationId xmlns:a16="http://schemas.microsoft.com/office/drawing/2014/main" id="{B807DFDA-6EDE-53F0-1D11-73E9DD56326C}"/>
              </a:ext>
            </a:extLst>
          </p:cNvPr>
          <p:cNvCxnSpPr>
            <a:cxnSpLocks noChangeShapeType="1"/>
            <a:stCxn id="50179" idx="4"/>
            <a:endCxn id="50181" idx="1"/>
          </p:cNvCxnSpPr>
          <p:nvPr/>
        </p:nvCxnSpPr>
        <p:spPr bwMode="auto">
          <a:xfrm>
            <a:off x="5867400" y="2411413"/>
            <a:ext cx="1444625" cy="109220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1" name="Rectangle 3">
            <a:extLst>
              <a:ext uri="{FF2B5EF4-FFF2-40B4-BE49-F238E27FC236}">
                <a16:creationId xmlns:a16="http://schemas.microsoft.com/office/drawing/2014/main" id="{F8A5ABA7-DEF1-7796-2E04-FB9C738BB7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1981200"/>
            <a:ext cx="84582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void parse_F(){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vars = parse_D();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parse_S(vars);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endParaRPr lang="en-US" altLang="zh-CN" sz="2000" b="1" kern="0" dirty="0">
              <a:solidFill>
                <a:srgbClr val="3333CC"/>
              </a:solidFill>
              <a:latin typeface="Courier New" pitchFamily="49" charset="0"/>
              <a:ea typeface="+mn-ea"/>
            </a:endParaRP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latin typeface="Courier New" pitchFamily="49" charset="0"/>
                <a:ea typeface="+mn-ea"/>
              </a:rPr>
              <a:t>// Alternately: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hash = ...();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void parse_F(){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vars = parse_D();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hash &lt;- vars;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  parse_S();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  <a:defRPr/>
            </a:pPr>
            <a:r>
              <a:rPr lang="en-US" altLang="zh-CN" sz="2000" b="1" kern="0" dirty="0">
                <a:solidFill>
                  <a:srgbClr val="3333CC"/>
                </a:solidFill>
                <a:latin typeface="Courier New" pitchFamily="49" charset="0"/>
                <a:ea typeface="+mn-ea"/>
              </a:rPr>
              <a:t>}</a:t>
            </a:r>
          </a:p>
        </p:txBody>
      </p:sp>
      <p:sp>
        <p:nvSpPr>
          <p:cNvPr id="10" name="任意多边形 9">
            <a:extLst>
              <a:ext uri="{FF2B5EF4-FFF2-40B4-BE49-F238E27FC236}">
                <a16:creationId xmlns:a16="http://schemas.microsoft.com/office/drawing/2014/main" id="{90C97106-AEEE-32D2-228C-D2D82F916494}"/>
              </a:ext>
            </a:extLst>
          </p:cNvPr>
          <p:cNvSpPr/>
          <p:nvPr/>
        </p:nvSpPr>
        <p:spPr>
          <a:xfrm>
            <a:off x="3952875" y="2286000"/>
            <a:ext cx="1681163" cy="1843088"/>
          </a:xfrm>
          <a:custGeom>
            <a:avLst/>
            <a:gdLst>
              <a:gd name="connsiteX0" fmla="*/ 0 w 1681316"/>
              <a:gd name="connsiteY0" fmla="*/ 1843548 h 1843548"/>
              <a:gd name="connsiteX1" fmla="*/ 339213 w 1681316"/>
              <a:gd name="connsiteY1" fmla="*/ 855406 h 1843548"/>
              <a:gd name="connsiteX2" fmla="*/ 1681316 w 1681316"/>
              <a:gd name="connsiteY2" fmla="*/ 0 h 1843548"/>
              <a:gd name="connsiteX3" fmla="*/ 1681316 w 1681316"/>
              <a:gd name="connsiteY3" fmla="*/ 0 h 184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81316" h="1843548">
                <a:moveTo>
                  <a:pt x="0" y="1843548"/>
                </a:moveTo>
                <a:cubicBezTo>
                  <a:pt x="29497" y="1503106"/>
                  <a:pt x="58994" y="1162664"/>
                  <a:pt x="339213" y="855406"/>
                </a:cubicBezTo>
                <a:cubicBezTo>
                  <a:pt x="619432" y="548148"/>
                  <a:pt x="1681316" y="0"/>
                  <a:pt x="1681316" y="0"/>
                </a:cubicBezTo>
                <a:lnTo>
                  <a:pt x="1681316" y="0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12" name="任意多边形 11">
            <a:extLst>
              <a:ext uri="{FF2B5EF4-FFF2-40B4-BE49-F238E27FC236}">
                <a16:creationId xmlns:a16="http://schemas.microsoft.com/office/drawing/2014/main" id="{D274B9DF-CBA0-2F5B-FDC9-024AE4EC2263}"/>
              </a:ext>
            </a:extLst>
          </p:cNvPr>
          <p:cNvSpPr/>
          <p:nvPr/>
        </p:nvSpPr>
        <p:spPr>
          <a:xfrm>
            <a:off x="6046788" y="2271713"/>
            <a:ext cx="1873250" cy="1843087"/>
          </a:xfrm>
          <a:custGeom>
            <a:avLst/>
            <a:gdLst>
              <a:gd name="connsiteX0" fmla="*/ 0 w 1873045"/>
              <a:gd name="connsiteY0" fmla="*/ 0 h 1843548"/>
              <a:gd name="connsiteX1" fmla="*/ 914400 w 1873045"/>
              <a:gd name="connsiteY1" fmla="*/ 324464 h 1843548"/>
              <a:gd name="connsiteX2" fmla="*/ 1873045 w 1873045"/>
              <a:gd name="connsiteY2" fmla="*/ 1843548 h 1843548"/>
              <a:gd name="connsiteX3" fmla="*/ 1873045 w 1873045"/>
              <a:gd name="connsiteY3" fmla="*/ 1843548 h 1843548"/>
              <a:gd name="connsiteX4" fmla="*/ 1873045 w 1873045"/>
              <a:gd name="connsiteY4" fmla="*/ 1843548 h 1843548"/>
              <a:gd name="connsiteX5" fmla="*/ 1873045 w 1873045"/>
              <a:gd name="connsiteY5" fmla="*/ 1843548 h 1843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73045" h="1843548">
                <a:moveTo>
                  <a:pt x="0" y="0"/>
                </a:moveTo>
                <a:cubicBezTo>
                  <a:pt x="301113" y="8603"/>
                  <a:pt x="602226" y="17206"/>
                  <a:pt x="914400" y="324464"/>
                </a:cubicBezTo>
                <a:cubicBezTo>
                  <a:pt x="1226574" y="631722"/>
                  <a:pt x="1873045" y="1843548"/>
                  <a:pt x="1873045" y="1843548"/>
                </a:cubicBezTo>
                <a:lnTo>
                  <a:pt x="1873045" y="1843548"/>
                </a:lnTo>
                <a:lnTo>
                  <a:pt x="1873045" y="1843548"/>
                </a:lnTo>
                <a:lnTo>
                  <a:pt x="1873045" y="1843548"/>
                </a:lnTo>
              </a:path>
            </a:pathLst>
          </a:cu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>
            <a:extLst>
              <a:ext uri="{FF2B5EF4-FFF2-40B4-BE49-F238E27FC236}">
                <a16:creationId xmlns:a16="http://schemas.microsoft.com/office/drawing/2014/main" id="{3BE124A9-8104-9552-B3F5-083F4352AB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AST Generations in tools</a:t>
            </a:r>
          </a:p>
        </p:txBody>
      </p:sp>
      <p:sp>
        <p:nvSpPr>
          <p:cNvPr id="51203" name="Rectangle 3">
            <a:extLst>
              <a:ext uri="{FF2B5EF4-FFF2-40B4-BE49-F238E27FC236}">
                <a16:creationId xmlns:a16="http://schemas.microsoft.com/office/drawing/2014/main" id="{2047A420-F9B8-E8DC-E4C1-C6122CDA62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sz="2800"/>
              <a:t>For many tasks, encoding the semantic action into parsing is cubersome</a:t>
            </a:r>
          </a:p>
          <a:p>
            <a:pPr lvl="1" eaLnBrk="1" hangingPunct="1"/>
            <a:r>
              <a:rPr lang="en-US" altLang="zh-CN" sz="2400"/>
              <a:t>Type checking, optimization, code generation, etc..</a:t>
            </a:r>
          </a:p>
          <a:p>
            <a:pPr lvl="1" eaLnBrk="1" hangingPunct="1"/>
            <a:r>
              <a:rPr lang="en-US" altLang="zh-CN" sz="2400"/>
              <a:t>Nevertheless, old 1-pass compilers do this ...</a:t>
            </a:r>
          </a:p>
          <a:p>
            <a:pPr eaLnBrk="1" hangingPunct="1"/>
            <a:r>
              <a:rPr lang="en-US" altLang="zh-CN" sz="2800"/>
              <a:t>In modern compilers, the de-factor practice is to only associate AST node as values</a:t>
            </a:r>
          </a:p>
          <a:p>
            <a:pPr lvl="1" eaLnBrk="1" hangingPunct="1"/>
            <a:r>
              <a:rPr lang="en-US" altLang="zh-CN" sz="2400"/>
              <a:t>And construct ASTs as parsing results</a:t>
            </a:r>
          </a:p>
          <a:p>
            <a:pPr lvl="1" eaLnBrk="1" hangingPunct="1"/>
            <a:r>
              <a:rPr lang="en-US" altLang="zh-CN" sz="2400"/>
              <a:t>Only S-attributes, and fully </a:t>
            </a:r>
            <a:r>
              <a:rPr lang="en-US" altLang="zh-CN" sz="2400">
                <a:solidFill>
                  <a:srgbClr val="3333CC"/>
                </a:solidFill>
              </a:rPr>
              <a:t>functional</a:t>
            </a:r>
          </a:p>
          <a:p>
            <a:pPr eaLnBrk="1" hangingPunct="1"/>
            <a:r>
              <a:rPr lang="en-US" altLang="zh-CN" sz="2800"/>
              <a:t>Yacc-like tools can do this task well</a:t>
            </a:r>
          </a:p>
          <a:p>
            <a:pPr lvl="1" eaLnBrk="1" hangingPunct="1"/>
            <a:r>
              <a:rPr lang="en-US" altLang="zh-CN" sz="2400"/>
              <a:t>In an automatic way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3">
            <a:extLst>
              <a:ext uri="{FF2B5EF4-FFF2-40B4-BE49-F238E27FC236}">
                <a16:creationId xmlns:a16="http://schemas.microsoft.com/office/drawing/2014/main" id="{6EB5917E-1EF4-A6B9-D999-4D24376BE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8686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E is the semantic value attached */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parse_E(){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t = parse_E_term();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while(cur_token == ‘+’){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eat(‘+’); 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t’ = parse_E_term();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t = new Exp_add(t, t’);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}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return t;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2227" name="Line 11">
            <a:extLst>
              <a:ext uri="{FF2B5EF4-FFF2-40B4-BE49-F238E27FC236}">
                <a16:creationId xmlns:a16="http://schemas.microsoft.com/office/drawing/2014/main" id="{4A34A30D-D379-F355-E7AE-2167CF2C0A03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248400" y="2690813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2228" name="Text Box 12">
            <a:extLst>
              <a:ext uri="{FF2B5EF4-FFF2-40B4-BE49-F238E27FC236}">
                <a16:creationId xmlns:a16="http://schemas.microsoft.com/office/drawing/2014/main" id="{5BCC898B-AB94-CB73-96D5-91971D313C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2743200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E</a:t>
            </a:r>
          </a:p>
        </p:txBody>
      </p:sp>
      <p:sp>
        <p:nvSpPr>
          <p:cNvPr id="52229" name="Text Box 4">
            <a:extLst>
              <a:ext uri="{FF2B5EF4-FFF2-40B4-BE49-F238E27FC236}">
                <a16:creationId xmlns:a16="http://schemas.microsoft.com/office/drawing/2014/main" id="{1982C738-DA87-0568-28BD-F35E92B78F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2462213"/>
            <a:ext cx="1724025" cy="3786187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 := n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id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true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false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E B 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B := +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-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*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/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&amp;&amp;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||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!</a:t>
            </a:r>
          </a:p>
        </p:txBody>
      </p:sp>
      <p:sp>
        <p:nvSpPr>
          <p:cNvPr id="52230" name="Rectangle 2">
            <a:extLst>
              <a:ext uri="{FF2B5EF4-FFF2-40B4-BE49-F238E27FC236}">
                <a16:creationId xmlns:a16="http://schemas.microsoft.com/office/drawing/2014/main" id="{55ADA050-2AD8-8953-ECC5-86B5E50E5C8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AST Generation in recursive decent parsers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A68420C5-4A5C-D04F-FEA3-B3D4E75FB0E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Parse Trees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4063FE3E-D59D-7CB9-D69F-D75437CD31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114800" y="2017713"/>
            <a:ext cx="4840288" cy="4114800"/>
          </a:xfrm>
        </p:spPr>
        <p:txBody>
          <a:bodyPr/>
          <a:lstStyle/>
          <a:p>
            <a:pPr eaLnBrk="1" hangingPunct="1"/>
            <a:r>
              <a:rPr lang="en-US" altLang="zh-CN" sz="2800"/>
              <a:t>For the compiler to understand an expression, it only need to know operators and operands</a:t>
            </a:r>
          </a:p>
          <a:p>
            <a:pPr lvl="1" eaLnBrk="1" hangingPunct="1"/>
            <a:r>
              <a:rPr lang="en-US" altLang="zh-CN"/>
              <a:t>punctuations, parentheses, etc. are not important</a:t>
            </a:r>
          </a:p>
          <a:p>
            <a:pPr eaLnBrk="1" hangingPunct="1"/>
            <a:r>
              <a:rPr lang="en-US" altLang="zh-CN" sz="2800"/>
              <a:t>Similar for statements, functions, etc.</a:t>
            </a:r>
          </a:p>
        </p:txBody>
      </p:sp>
      <p:grpSp>
        <p:nvGrpSpPr>
          <p:cNvPr id="7172" name="Group 4">
            <a:extLst>
              <a:ext uri="{FF2B5EF4-FFF2-40B4-BE49-F238E27FC236}">
                <a16:creationId xmlns:a16="http://schemas.microsoft.com/office/drawing/2014/main" id="{1D4295C9-203C-FD20-7F1E-AEFF2FFDDBDD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63775"/>
            <a:ext cx="3254375" cy="3756025"/>
            <a:chOff x="3024" y="1824"/>
            <a:chExt cx="2050" cy="2366"/>
          </a:xfrm>
        </p:grpSpPr>
        <p:sp>
          <p:nvSpPr>
            <p:cNvPr id="7173" name="Oval 5">
              <a:extLst>
                <a:ext uri="{FF2B5EF4-FFF2-40B4-BE49-F238E27FC236}">
                  <a16:creationId xmlns:a16="http://schemas.microsoft.com/office/drawing/2014/main" id="{4FD167C1-04C1-40C2-DCD8-8EB8543225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824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7174" name="Oval 6">
              <a:extLst>
                <a:ext uri="{FF2B5EF4-FFF2-40B4-BE49-F238E27FC236}">
                  <a16:creationId xmlns:a16="http://schemas.microsoft.com/office/drawing/2014/main" id="{EE522ACC-E99C-0759-FCC2-49AB653CAD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52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7175" name="Oval 7">
              <a:extLst>
                <a:ext uri="{FF2B5EF4-FFF2-40B4-BE49-F238E27FC236}">
                  <a16:creationId xmlns:a16="http://schemas.microsoft.com/office/drawing/2014/main" id="{2A94207F-63F0-9125-1854-D13696C753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52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7176" name="Oval 8">
              <a:extLst>
                <a:ext uri="{FF2B5EF4-FFF2-40B4-BE49-F238E27FC236}">
                  <a16:creationId xmlns:a16="http://schemas.microsoft.com/office/drawing/2014/main" id="{5AB72811-8DDC-ABB4-D7E8-AA8F46DB49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7177" name="Oval 9">
              <a:extLst>
                <a:ext uri="{FF2B5EF4-FFF2-40B4-BE49-F238E27FC236}">
                  <a16:creationId xmlns:a16="http://schemas.microsoft.com/office/drawing/2014/main" id="{3A0A73F7-AB0F-8549-E6EA-D4AC369006C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32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7178" name="Oval 10">
              <a:extLst>
                <a:ext uri="{FF2B5EF4-FFF2-40B4-BE49-F238E27FC236}">
                  <a16:creationId xmlns:a16="http://schemas.microsoft.com/office/drawing/2014/main" id="{2517FFD0-2ABD-8A10-D3D4-5ECC588D30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49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(</a:t>
              </a:r>
            </a:p>
          </p:txBody>
        </p:sp>
        <p:sp>
          <p:nvSpPr>
            <p:cNvPr id="7179" name="Oval 11">
              <a:extLst>
                <a:ext uri="{FF2B5EF4-FFF2-40B4-BE49-F238E27FC236}">
                  <a16:creationId xmlns:a16="http://schemas.microsoft.com/office/drawing/2014/main" id="{59BBC22D-ADCE-73AF-F10C-874111FAE6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849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7180" name="Oval 12">
              <a:extLst>
                <a:ext uri="{FF2B5EF4-FFF2-40B4-BE49-F238E27FC236}">
                  <a16:creationId xmlns:a16="http://schemas.microsoft.com/office/drawing/2014/main" id="{CBA7C256-731F-189A-4EB2-1C25FCFCA2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49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7181" name="Oval 13">
              <a:extLst>
                <a:ext uri="{FF2B5EF4-FFF2-40B4-BE49-F238E27FC236}">
                  <a16:creationId xmlns:a16="http://schemas.microsoft.com/office/drawing/2014/main" id="{11EFE3E6-2A6C-57F6-7947-B69F473435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60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7182" name="Oval 14">
              <a:extLst>
                <a:ext uri="{FF2B5EF4-FFF2-40B4-BE49-F238E27FC236}">
                  <a16:creationId xmlns:a16="http://schemas.microsoft.com/office/drawing/2014/main" id="{66EC74DD-7609-6DE1-91D6-EA294D94F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377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7183" name="Oval 15">
              <a:extLst>
                <a:ext uri="{FF2B5EF4-FFF2-40B4-BE49-F238E27FC236}">
                  <a16:creationId xmlns:a16="http://schemas.microsoft.com/office/drawing/2014/main" id="{071E5087-D6C4-B74B-768E-F42899979D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377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7184" name="Oval 16">
              <a:extLst>
                <a:ext uri="{FF2B5EF4-FFF2-40B4-BE49-F238E27FC236}">
                  <a16:creationId xmlns:a16="http://schemas.microsoft.com/office/drawing/2014/main" id="{2159C7E9-A8D0-7F5A-22C6-CE2BD54087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840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7185" name="Oval 17">
              <a:extLst>
                <a:ext uri="{FF2B5EF4-FFF2-40B4-BE49-F238E27FC236}">
                  <a16:creationId xmlns:a16="http://schemas.microsoft.com/office/drawing/2014/main" id="{08717DFD-CBF2-2E56-A89F-796DB91175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871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cxnSp>
          <p:nvCxnSpPr>
            <p:cNvPr id="7186" name="AutoShape 18">
              <a:extLst>
                <a:ext uri="{FF2B5EF4-FFF2-40B4-BE49-F238E27FC236}">
                  <a16:creationId xmlns:a16="http://schemas.microsoft.com/office/drawing/2014/main" id="{17002290-9983-CA37-5727-E9D62BADD268}"/>
                </a:ext>
              </a:extLst>
            </p:cNvPr>
            <p:cNvCxnSpPr>
              <a:cxnSpLocks noChangeShapeType="1"/>
              <a:stCxn id="7173" idx="4"/>
              <a:endCxn id="7174" idx="7"/>
            </p:cNvCxnSpPr>
            <p:nvPr/>
          </p:nvCxnSpPr>
          <p:spPr bwMode="auto">
            <a:xfrm flipH="1">
              <a:off x="3299" y="2151"/>
              <a:ext cx="510" cy="2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7" name="AutoShape 19">
              <a:extLst>
                <a:ext uri="{FF2B5EF4-FFF2-40B4-BE49-F238E27FC236}">
                  <a16:creationId xmlns:a16="http://schemas.microsoft.com/office/drawing/2014/main" id="{CDB12EC1-BBCE-8A8B-B334-D1F4C795CBC3}"/>
                </a:ext>
              </a:extLst>
            </p:cNvPr>
            <p:cNvCxnSpPr>
              <a:cxnSpLocks noChangeShapeType="1"/>
              <a:stCxn id="7173" idx="4"/>
              <a:endCxn id="7175" idx="0"/>
            </p:cNvCxnSpPr>
            <p:nvPr/>
          </p:nvCxnSpPr>
          <p:spPr bwMode="auto">
            <a:xfrm>
              <a:off x="3809" y="2151"/>
              <a:ext cx="0" cy="1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8" name="AutoShape 20">
              <a:extLst>
                <a:ext uri="{FF2B5EF4-FFF2-40B4-BE49-F238E27FC236}">
                  <a16:creationId xmlns:a16="http://schemas.microsoft.com/office/drawing/2014/main" id="{ABD8D1C3-791F-42E4-241C-7A1BDD210792}"/>
                </a:ext>
              </a:extLst>
            </p:cNvPr>
            <p:cNvCxnSpPr>
              <a:cxnSpLocks noChangeShapeType="1"/>
              <a:stCxn id="7173" idx="4"/>
              <a:endCxn id="7176" idx="1"/>
            </p:cNvCxnSpPr>
            <p:nvPr/>
          </p:nvCxnSpPr>
          <p:spPr bwMode="auto">
            <a:xfrm>
              <a:off x="3809" y="2151"/>
              <a:ext cx="510" cy="2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89" name="AutoShape 21">
              <a:extLst>
                <a:ext uri="{FF2B5EF4-FFF2-40B4-BE49-F238E27FC236}">
                  <a16:creationId xmlns:a16="http://schemas.microsoft.com/office/drawing/2014/main" id="{5B772B6D-2BFD-F4EF-21A8-853C8EBA56D9}"/>
                </a:ext>
              </a:extLst>
            </p:cNvPr>
            <p:cNvCxnSpPr>
              <a:cxnSpLocks noChangeShapeType="1"/>
              <a:stCxn id="7174" idx="4"/>
              <a:endCxn id="7177" idx="0"/>
            </p:cNvCxnSpPr>
            <p:nvPr/>
          </p:nvCxnSpPr>
          <p:spPr bwMode="auto">
            <a:xfrm>
              <a:off x="3185" y="2679"/>
              <a:ext cx="0" cy="1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0" name="AutoShape 22">
              <a:extLst>
                <a:ext uri="{FF2B5EF4-FFF2-40B4-BE49-F238E27FC236}">
                  <a16:creationId xmlns:a16="http://schemas.microsoft.com/office/drawing/2014/main" id="{1EF5AC32-8C02-6E47-9CE8-78D36C745593}"/>
                </a:ext>
              </a:extLst>
            </p:cNvPr>
            <p:cNvCxnSpPr>
              <a:cxnSpLocks noChangeShapeType="1"/>
              <a:stCxn id="7176" idx="4"/>
              <a:endCxn id="7179" idx="0"/>
            </p:cNvCxnSpPr>
            <p:nvPr/>
          </p:nvCxnSpPr>
          <p:spPr bwMode="auto">
            <a:xfrm>
              <a:off x="4433" y="2679"/>
              <a:ext cx="0" cy="1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1" name="AutoShape 23">
              <a:extLst>
                <a:ext uri="{FF2B5EF4-FFF2-40B4-BE49-F238E27FC236}">
                  <a16:creationId xmlns:a16="http://schemas.microsoft.com/office/drawing/2014/main" id="{0A4FFEA6-E0D5-B5FE-0706-A271CE396097}"/>
                </a:ext>
              </a:extLst>
            </p:cNvPr>
            <p:cNvCxnSpPr>
              <a:cxnSpLocks noChangeShapeType="1"/>
              <a:stCxn id="7176" idx="4"/>
              <a:endCxn id="7178" idx="7"/>
            </p:cNvCxnSpPr>
            <p:nvPr/>
          </p:nvCxnSpPr>
          <p:spPr bwMode="auto">
            <a:xfrm flipH="1">
              <a:off x="4019" y="2679"/>
              <a:ext cx="414" cy="20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2" name="AutoShape 24">
              <a:extLst>
                <a:ext uri="{FF2B5EF4-FFF2-40B4-BE49-F238E27FC236}">
                  <a16:creationId xmlns:a16="http://schemas.microsoft.com/office/drawing/2014/main" id="{41DC231A-4AF5-9D33-950A-7024FA111220}"/>
                </a:ext>
              </a:extLst>
            </p:cNvPr>
            <p:cNvCxnSpPr>
              <a:cxnSpLocks noChangeShapeType="1"/>
              <a:stCxn id="7176" idx="4"/>
              <a:endCxn id="7180" idx="1"/>
            </p:cNvCxnSpPr>
            <p:nvPr/>
          </p:nvCxnSpPr>
          <p:spPr bwMode="auto">
            <a:xfrm>
              <a:off x="4433" y="2679"/>
              <a:ext cx="366" cy="20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3" name="AutoShape 25">
              <a:extLst>
                <a:ext uri="{FF2B5EF4-FFF2-40B4-BE49-F238E27FC236}">
                  <a16:creationId xmlns:a16="http://schemas.microsoft.com/office/drawing/2014/main" id="{E6BE20E7-5BF6-B0C7-DCF7-0DA868E259BE}"/>
                </a:ext>
              </a:extLst>
            </p:cNvPr>
            <p:cNvCxnSpPr>
              <a:cxnSpLocks noChangeShapeType="1"/>
              <a:stCxn id="7179" idx="4"/>
              <a:endCxn id="7182" idx="0"/>
            </p:cNvCxnSpPr>
            <p:nvPr/>
          </p:nvCxnSpPr>
          <p:spPr bwMode="auto">
            <a:xfrm>
              <a:off x="4433" y="3176"/>
              <a:ext cx="0" cy="1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4" name="AutoShape 26">
              <a:extLst>
                <a:ext uri="{FF2B5EF4-FFF2-40B4-BE49-F238E27FC236}">
                  <a16:creationId xmlns:a16="http://schemas.microsoft.com/office/drawing/2014/main" id="{3C803B87-BACA-59C2-82DA-D1EBA6A4C73C}"/>
                </a:ext>
              </a:extLst>
            </p:cNvPr>
            <p:cNvCxnSpPr>
              <a:cxnSpLocks noChangeShapeType="1"/>
              <a:stCxn id="7179" idx="4"/>
              <a:endCxn id="7181" idx="7"/>
            </p:cNvCxnSpPr>
            <p:nvPr/>
          </p:nvCxnSpPr>
          <p:spPr bwMode="auto">
            <a:xfrm flipH="1">
              <a:off x="4019" y="3176"/>
              <a:ext cx="414" cy="22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5" name="AutoShape 27">
              <a:extLst>
                <a:ext uri="{FF2B5EF4-FFF2-40B4-BE49-F238E27FC236}">
                  <a16:creationId xmlns:a16="http://schemas.microsoft.com/office/drawing/2014/main" id="{37E21E82-367C-F8B6-56CB-652C2B65EEB8}"/>
                </a:ext>
              </a:extLst>
            </p:cNvPr>
            <p:cNvCxnSpPr>
              <a:cxnSpLocks noChangeShapeType="1"/>
              <a:stCxn id="7179" idx="4"/>
              <a:endCxn id="7183" idx="1"/>
            </p:cNvCxnSpPr>
            <p:nvPr/>
          </p:nvCxnSpPr>
          <p:spPr bwMode="auto">
            <a:xfrm>
              <a:off x="4433" y="3176"/>
              <a:ext cx="366" cy="2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6" name="AutoShape 28">
              <a:extLst>
                <a:ext uri="{FF2B5EF4-FFF2-40B4-BE49-F238E27FC236}">
                  <a16:creationId xmlns:a16="http://schemas.microsoft.com/office/drawing/2014/main" id="{69619F23-A34E-8E49-F6D6-F450D3ED6811}"/>
                </a:ext>
              </a:extLst>
            </p:cNvPr>
            <p:cNvCxnSpPr>
              <a:cxnSpLocks noChangeShapeType="1"/>
              <a:stCxn id="7181" idx="4"/>
              <a:endCxn id="7184" idx="0"/>
            </p:cNvCxnSpPr>
            <p:nvPr/>
          </p:nvCxnSpPr>
          <p:spPr bwMode="auto">
            <a:xfrm>
              <a:off x="3905" y="3687"/>
              <a:ext cx="0" cy="1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7197" name="AutoShape 29">
              <a:extLst>
                <a:ext uri="{FF2B5EF4-FFF2-40B4-BE49-F238E27FC236}">
                  <a16:creationId xmlns:a16="http://schemas.microsoft.com/office/drawing/2014/main" id="{884F088C-9AFA-1697-DB95-12865816D482}"/>
                </a:ext>
              </a:extLst>
            </p:cNvPr>
            <p:cNvCxnSpPr>
              <a:cxnSpLocks noChangeShapeType="1"/>
              <a:stCxn id="7183" idx="4"/>
              <a:endCxn id="7185" idx="0"/>
            </p:cNvCxnSpPr>
            <p:nvPr/>
          </p:nvCxnSpPr>
          <p:spPr bwMode="auto">
            <a:xfrm>
              <a:off x="4913" y="3704"/>
              <a:ext cx="0" cy="1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0" name="Rectangle 3">
            <a:extLst>
              <a:ext uri="{FF2B5EF4-FFF2-40B4-BE49-F238E27FC236}">
                <a16:creationId xmlns:a16="http://schemas.microsoft.com/office/drawing/2014/main" id="{D17FD01A-779E-4E30-ABE4-142BB978AF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" y="1905000"/>
            <a:ext cx="8686800" cy="449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/* AST generation in recursive decedent parser */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S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parse_S(){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switch(cur_token)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case ID: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String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x = cur_token; </a:t>
            </a:r>
            <a:r>
              <a:rPr lang="en-US" altLang="zh-CN" sz="2000" b="1">
                <a:latin typeface="Courier New" panose="02070309020205020404" pitchFamily="49" charset="0"/>
              </a:rPr>
              <a:t>// remember the identifier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eat(‘=‘);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E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e = parse_E();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S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s = new Stm_assign(x, e);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s;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case IF: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eat(IF); eat(‘(‘);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E 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= parse_E(); eat(‘)’);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eat(THEN); </a:t>
            </a:r>
            <a:r>
              <a:rPr lang="en-US" altLang="zh-CN" sz="2000" b="1">
                <a:solidFill>
                  <a:schemeClr val="hlink"/>
                </a:solidFill>
                <a:latin typeface="Courier New" panose="02070309020205020404" pitchFamily="49" charset="0"/>
              </a:rPr>
              <a:t>S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body = parse_S(); </a:t>
            </a:r>
            <a:r>
              <a:rPr lang="en-US" altLang="zh-CN" sz="2000" b="1">
                <a:latin typeface="Courier New" panose="02070309020205020404" pitchFamily="49" charset="0"/>
              </a:rPr>
              <a:t>//similar for else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ifs = new Stm_if(e, body, thenn, elsee);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   return ifs;</a:t>
            </a: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53251" name="Line 4">
            <a:extLst>
              <a:ext uri="{FF2B5EF4-FFF2-40B4-BE49-F238E27FC236}">
                <a16:creationId xmlns:a16="http://schemas.microsoft.com/office/drawing/2014/main" id="{4DD3672F-F61C-53AC-3829-FDDE61FF7A7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0400" y="304800"/>
            <a:ext cx="914400" cy="15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2" name="Line 8">
            <a:extLst>
              <a:ext uri="{FF2B5EF4-FFF2-40B4-BE49-F238E27FC236}">
                <a16:creationId xmlns:a16="http://schemas.microsoft.com/office/drawing/2014/main" id="{EDF8DC0A-9118-1E72-C262-5B5C6512B63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124200" y="1600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3253" name="Text Box 9">
            <a:extLst>
              <a:ext uri="{FF2B5EF4-FFF2-40B4-BE49-F238E27FC236}">
                <a16:creationId xmlns:a16="http://schemas.microsoft.com/office/drawing/2014/main" id="{CA1D3465-A5C3-C353-02FE-FD2B83FF5E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1431925"/>
            <a:ext cx="381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P</a:t>
            </a:r>
          </a:p>
        </p:txBody>
      </p:sp>
      <p:sp>
        <p:nvSpPr>
          <p:cNvPr id="53254" name="Text Box 4">
            <a:extLst>
              <a:ext uri="{FF2B5EF4-FFF2-40B4-BE49-F238E27FC236}">
                <a16:creationId xmlns:a16="http://schemas.microsoft.com/office/drawing/2014/main" id="{667795A9-4F86-2B7F-ADFC-5BAB5A116A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196850"/>
            <a:ext cx="3200400" cy="1631950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S := id = 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if(E, S, S)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while(E, S)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| return E</a:t>
            </a:r>
          </a:p>
          <a:p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P := F*</a:t>
            </a:r>
          </a:p>
        </p:txBody>
      </p:sp>
      <p:sp>
        <p:nvSpPr>
          <p:cNvPr id="53255" name="Text Box 7">
            <a:extLst>
              <a:ext uri="{FF2B5EF4-FFF2-40B4-BE49-F238E27FC236}">
                <a16:creationId xmlns:a16="http://schemas.microsoft.com/office/drawing/2014/main" id="{0F02928D-87A4-EB3D-A3D7-9B64B03C40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95600" y="304800"/>
            <a:ext cx="457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S</a:t>
            </a: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09EF5208-A292-8F09-6F78-99297B0F1B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AST generation in LR parsers</a:t>
            </a:r>
          </a:p>
        </p:txBody>
      </p:sp>
      <p:sp>
        <p:nvSpPr>
          <p:cNvPr id="54275" name="Oval 3">
            <a:extLst>
              <a:ext uri="{FF2B5EF4-FFF2-40B4-BE49-F238E27FC236}">
                <a16:creationId xmlns:a16="http://schemas.microsoft.com/office/drawing/2014/main" id="{F78BEEAB-5416-52A7-8881-58917E305C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383222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E</a:t>
            </a:r>
          </a:p>
        </p:txBody>
      </p:sp>
      <p:sp>
        <p:nvSpPr>
          <p:cNvPr id="54276" name="Oval 4">
            <a:extLst>
              <a:ext uri="{FF2B5EF4-FFF2-40B4-BE49-F238E27FC236}">
                <a16:creationId xmlns:a16="http://schemas.microsoft.com/office/drawing/2014/main" id="{B29EB251-FB4E-760B-0A4E-EC95E4BAF0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457993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T</a:t>
            </a:r>
          </a:p>
        </p:txBody>
      </p:sp>
      <p:cxnSp>
        <p:nvCxnSpPr>
          <p:cNvPr id="54277" name="AutoShape 5">
            <a:extLst>
              <a:ext uri="{FF2B5EF4-FFF2-40B4-BE49-F238E27FC236}">
                <a16:creationId xmlns:a16="http://schemas.microsoft.com/office/drawing/2014/main" id="{CD49270E-B747-0DD8-C9C9-BEEC5E5D47B7}"/>
              </a:ext>
            </a:extLst>
          </p:cNvPr>
          <p:cNvCxnSpPr>
            <a:cxnSpLocks noChangeShapeType="1"/>
            <a:stCxn id="54275" idx="4"/>
            <a:endCxn id="54276" idx="0"/>
          </p:cNvCxnSpPr>
          <p:nvPr/>
        </p:nvCxnSpPr>
        <p:spPr bwMode="auto">
          <a:xfrm>
            <a:off x="5651500" y="4273550"/>
            <a:ext cx="0" cy="2968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78" name="Oval 6">
            <a:extLst>
              <a:ext uri="{FF2B5EF4-FFF2-40B4-BE49-F238E27FC236}">
                <a16:creationId xmlns:a16="http://schemas.microsoft.com/office/drawing/2014/main" id="{A4B3731B-D085-BF0E-BD4C-F6DE2F695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5341938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F</a:t>
            </a:r>
          </a:p>
        </p:txBody>
      </p:sp>
      <p:cxnSp>
        <p:nvCxnSpPr>
          <p:cNvPr id="54279" name="AutoShape 7">
            <a:extLst>
              <a:ext uri="{FF2B5EF4-FFF2-40B4-BE49-F238E27FC236}">
                <a16:creationId xmlns:a16="http://schemas.microsoft.com/office/drawing/2014/main" id="{8A3CF5A5-BFC8-DC4B-6FCD-2169207BCBF4}"/>
              </a:ext>
            </a:extLst>
          </p:cNvPr>
          <p:cNvCxnSpPr>
            <a:cxnSpLocks noChangeShapeType="1"/>
            <a:endCxn id="54278" idx="0"/>
          </p:cNvCxnSpPr>
          <p:nvPr/>
        </p:nvCxnSpPr>
        <p:spPr bwMode="auto">
          <a:xfrm>
            <a:off x="5651500" y="4992688"/>
            <a:ext cx="0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0" name="Oval 8">
            <a:extLst>
              <a:ext uri="{FF2B5EF4-FFF2-40B4-BE49-F238E27FC236}">
                <a16:creationId xmlns:a16="http://schemas.microsoft.com/office/drawing/2014/main" id="{CE7963C2-B342-0E82-719F-B387541E80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35600" y="612140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2</a:t>
            </a:r>
          </a:p>
        </p:txBody>
      </p:sp>
      <p:cxnSp>
        <p:nvCxnSpPr>
          <p:cNvPr id="54281" name="AutoShape 9">
            <a:extLst>
              <a:ext uri="{FF2B5EF4-FFF2-40B4-BE49-F238E27FC236}">
                <a16:creationId xmlns:a16="http://schemas.microsoft.com/office/drawing/2014/main" id="{056D781D-5201-773A-7420-A78F8F648576}"/>
              </a:ext>
            </a:extLst>
          </p:cNvPr>
          <p:cNvCxnSpPr>
            <a:cxnSpLocks noChangeShapeType="1"/>
            <a:endCxn id="54280" idx="0"/>
          </p:cNvCxnSpPr>
          <p:nvPr/>
        </p:nvCxnSpPr>
        <p:spPr bwMode="auto">
          <a:xfrm>
            <a:off x="5651500" y="5772150"/>
            <a:ext cx="0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282" name="Text Box 10">
            <a:extLst>
              <a:ext uri="{FF2B5EF4-FFF2-40B4-BE49-F238E27FC236}">
                <a16:creationId xmlns:a16="http://schemas.microsoft.com/office/drawing/2014/main" id="{1CE620E8-5792-CE3C-F8BC-279D68655A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1676400"/>
            <a:ext cx="17526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2 + 3 * 4</a:t>
            </a:r>
            <a:endParaRPr lang="en-US" altLang="zh-CN" sz="1600" b="1">
              <a:latin typeface="Courier New" panose="02070309020205020404" pitchFamily="49" charset="0"/>
              <a:sym typeface="Wingdings" pitchFamily="2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+ 3 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+ 3 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+ 3 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+ 3 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3 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</a:t>
            </a:r>
            <a:r>
              <a:rPr lang="en-US" altLang="zh-CN" sz="1600">
                <a:latin typeface="Courier New" panose="02070309020205020404" pitchFamily="49" charset="0"/>
              </a:rPr>
              <a:t> </a:t>
            </a:r>
            <a:r>
              <a:rPr lang="en-US" altLang="zh-CN" sz="1600" b="1">
                <a:latin typeface="Courier New" panose="02070309020205020404" pitchFamily="49" charset="0"/>
              </a:rPr>
              <a:t>* 4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 </a:t>
            </a:r>
            <a:r>
              <a:rPr lang="en-US" altLang="zh-CN" sz="1600" b="1">
                <a:latin typeface="Courier New" panose="02070309020205020404" pitchFamily="49" charset="0"/>
              </a:rPr>
              <a:t>* 4</a:t>
            </a:r>
            <a:endParaRPr lang="en-US" altLang="zh-CN" sz="1600" b="1">
              <a:solidFill>
                <a:schemeClr val="hlink"/>
              </a:solidFill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>
                <a:solidFill>
                  <a:schemeClr val="hlink"/>
                </a:solidFill>
                <a:latin typeface="Courier New" panose="02070309020205020404" pitchFamily="49" charset="0"/>
                <a:sym typeface="Wingdings" pitchFamily="2" charset="0"/>
              </a:rPr>
              <a:t> </a:t>
            </a:r>
            <a:r>
              <a:rPr lang="en-US" altLang="zh-CN" sz="1600" b="1">
                <a:latin typeface="Courier New" panose="02070309020205020404" pitchFamily="49" charset="0"/>
              </a:rPr>
              <a:t>* 4</a:t>
            </a:r>
            <a:endParaRPr lang="en-US" altLang="zh-CN" sz="16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54283" name="Text Box 11">
            <a:extLst>
              <a:ext uri="{FF2B5EF4-FFF2-40B4-BE49-F238E27FC236}">
                <a16:creationId xmlns:a16="http://schemas.microsoft.com/office/drawing/2014/main" id="{90191C09-B857-797F-664D-D02D35EA84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1676400"/>
            <a:ext cx="2590800" cy="305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084263" algn="l"/>
              </a:tabLs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50000"/>
              </a:spcBef>
            </a:pPr>
            <a:endParaRPr lang="en-US" altLang="zh-CN" sz="1600" b="1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2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F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T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E</a:t>
            </a:r>
            <a:r>
              <a:rPr lang="en-US" altLang="zh-CN" sz="1600" b="1">
                <a:latin typeface="Courier New" panose="02070309020205020404" pitchFamily="49" charset="0"/>
              </a:rPr>
              <a:t>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E + 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E + </a:t>
            </a: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3</a:t>
            </a: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E + </a:t>
            </a: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F</a:t>
            </a:r>
            <a:endParaRPr lang="en-US" altLang="zh-CN" sz="1600" b="1" baseline="-2500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spcBef>
                <a:spcPct val="50000"/>
              </a:spcBef>
            </a:pPr>
            <a:r>
              <a:rPr lang="en-US" altLang="zh-CN" sz="1600" b="1">
                <a:latin typeface="Courier New" panose="02070309020205020404" pitchFamily="49" charset="0"/>
              </a:rPr>
              <a:t>E + </a:t>
            </a:r>
            <a:r>
              <a:rPr lang="en-US" altLang="zh-CN" sz="1600" b="1">
                <a:solidFill>
                  <a:schemeClr val="hlink"/>
                </a:solidFill>
                <a:latin typeface="Courier New" panose="02070309020205020404" pitchFamily="49" charset="0"/>
              </a:rPr>
              <a:t>T</a:t>
            </a:r>
          </a:p>
        </p:txBody>
      </p:sp>
      <p:sp>
        <p:nvSpPr>
          <p:cNvPr id="54284" name="Oval 12">
            <a:extLst>
              <a:ext uri="{FF2B5EF4-FFF2-40B4-BE49-F238E27FC236}">
                <a16:creationId xmlns:a16="http://schemas.microsoft.com/office/drawing/2014/main" id="{42B6E3F2-BBC9-9115-6338-DBDD37CFD9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3810000"/>
            <a:ext cx="433388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+</a:t>
            </a:r>
          </a:p>
        </p:txBody>
      </p:sp>
      <p:sp>
        <p:nvSpPr>
          <p:cNvPr id="200717" name="Oval 13">
            <a:extLst>
              <a:ext uri="{FF2B5EF4-FFF2-40B4-BE49-F238E27FC236}">
                <a16:creationId xmlns:a16="http://schemas.microsoft.com/office/drawing/2014/main" id="{F1055726-4B97-C347-38BD-DC39B4835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6037263"/>
            <a:ext cx="433388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3</a:t>
            </a:r>
          </a:p>
        </p:txBody>
      </p:sp>
      <p:cxnSp>
        <p:nvCxnSpPr>
          <p:cNvPr id="200718" name="AutoShape 14">
            <a:extLst>
              <a:ext uri="{FF2B5EF4-FFF2-40B4-BE49-F238E27FC236}">
                <a16:creationId xmlns:a16="http://schemas.microsoft.com/office/drawing/2014/main" id="{25E823A8-CFFF-8C15-D8A3-8293CF7E186D}"/>
              </a:ext>
            </a:extLst>
          </p:cNvPr>
          <p:cNvCxnSpPr>
            <a:cxnSpLocks noChangeShapeType="1"/>
            <a:stCxn id="200719" idx="4"/>
            <a:endCxn id="200717" idx="0"/>
          </p:cNvCxnSpPr>
          <p:nvPr/>
        </p:nvCxnSpPr>
        <p:spPr bwMode="auto">
          <a:xfrm>
            <a:off x="7151688" y="5699125"/>
            <a:ext cx="0" cy="3286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719" name="Oval 15">
            <a:extLst>
              <a:ext uri="{FF2B5EF4-FFF2-40B4-BE49-F238E27FC236}">
                <a16:creationId xmlns:a16="http://schemas.microsoft.com/office/drawing/2014/main" id="{9BF3564D-9F99-D23D-99E0-70D9006C5E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5788" y="5257800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F</a:t>
            </a:r>
          </a:p>
        </p:txBody>
      </p:sp>
      <p:sp>
        <p:nvSpPr>
          <p:cNvPr id="200720" name="Oval 16">
            <a:extLst>
              <a:ext uri="{FF2B5EF4-FFF2-40B4-BE49-F238E27FC236}">
                <a16:creationId xmlns:a16="http://schemas.microsoft.com/office/drawing/2014/main" id="{AE4FDBD5-B3AE-4E92-919D-BB9E3F683B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925" y="2466975"/>
            <a:ext cx="433388" cy="431800"/>
          </a:xfrm>
          <a:prstGeom prst="ellips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rgbClr val="B2B2B2"/>
                </a:solidFill>
              </a:rPr>
              <a:t>S</a:t>
            </a:r>
          </a:p>
        </p:txBody>
      </p:sp>
      <p:grpSp>
        <p:nvGrpSpPr>
          <p:cNvPr id="2" name="Group 17">
            <a:extLst>
              <a:ext uri="{FF2B5EF4-FFF2-40B4-BE49-F238E27FC236}">
                <a16:creationId xmlns:a16="http://schemas.microsoft.com/office/drawing/2014/main" id="{6793CE68-1834-563C-06D9-9E2C2C74A448}"/>
              </a:ext>
            </a:extLst>
          </p:cNvPr>
          <p:cNvGrpSpPr>
            <a:grpSpLocks/>
          </p:cNvGrpSpPr>
          <p:nvPr/>
        </p:nvGrpSpPr>
        <p:grpSpPr bwMode="auto">
          <a:xfrm>
            <a:off x="6511925" y="2906713"/>
            <a:ext cx="433388" cy="611187"/>
            <a:chOff x="4008" y="1542"/>
            <a:chExt cx="336" cy="474"/>
          </a:xfrm>
        </p:grpSpPr>
        <p:sp>
          <p:nvSpPr>
            <p:cNvPr id="54319" name="Oval 18">
              <a:extLst>
                <a:ext uri="{FF2B5EF4-FFF2-40B4-BE49-F238E27FC236}">
                  <a16:creationId xmlns:a16="http://schemas.microsoft.com/office/drawing/2014/main" id="{6DCE3D1E-DB46-52AE-EEB6-500F01B00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08" y="1680"/>
              <a:ext cx="336" cy="336"/>
            </a:xfrm>
            <a:prstGeom prst="ellipse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lang="en-US" altLang="zh-CN" sz="2000">
                  <a:solidFill>
                    <a:srgbClr val="B2B2B2"/>
                  </a:solidFill>
                </a:rPr>
                <a:t>E</a:t>
              </a:r>
            </a:p>
          </p:txBody>
        </p:sp>
        <p:cxnSp>
          <p:nvCxnSpPr>
            <p:cNvPr id="54320" name="AutoShape 19">
              <a:extLst>
                <a:ext uri="{FF2B5EF4-FFF2-40B4-BE49-F238E27FC236}">
                  <a16:creationId xmlns:a16="http://schemas.microsoft.com/office/drawing/2014/main" id="{D7E957BA-0647-41B8-5DF7-BD8AF5CE9F71}"/>
                </a:ext>
              </a:extLst>
            </p:cNvPr>
            <p:cNvCxnSpPr>
              <a:cxnSpLocks noChangeShapeType="1"/>
              <a:stCxn id="200720" idx="4"/>
              <a:endCxn id="54319" idx="0"/>
            </p:cNvCxnSpPr>
            <p:nvPr/>
          </p:nvCxnSpPr>
          <p:spPr bwMode="auto">
            <a:xfrm>
              <a:off x="4176" y="1542"/>
              <a:ext cx="0" cy="132"/>
            </a:xfrm>
            <a:prstGeom prst="straightConnector1">
              <a:avLst/>
            </a:prstGeom>
            <a:noFill/>
            <a:ln w="19050">
              <a:solidFill>
                <a:srgbClr val="B2B2B2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cxnSp>
        <p:nvCxnSpPr>
          <p:cNvPr id="200724" name="AutoShape 20">
            <a:extLst>
              <a:ext uri="{FF2B5EF4-FFF2-40B4-BE49-F238E27FC236}">
                <a16:creationId xmlns:a16="http://schemas.microsoft.com/office/drawing/2014/main" id="{76C56480-2EEB-01A5-2468-399C25CB53B5}"/>
              </a:ext>
            </a:extLst>
          </p:cNvPr>
          <p:cNvCxnSpPr>
            <a:cxnSpLocks noChangeShapeType="1"/>
            <a:stCxn id="54319" idx="4"/>
          </p:cNvCxnSpPr>
          <p:nvPr/>
        </p:nvCxnSpPr>
        <p:spPr bwMode="auto">
          <a:xfrm flipH="1">
            <a:off x="5715000" y="3527425"/>
            <a:ext cx="1014413" cy="282575"/>
          </a:xfrm>
          <a:prstGeom prst="straightConnector1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725" name="AutoShape 21">
            <a:extLst>
              <a:ext uri="{FF2B5EF4-FFF2-40B4-BE49-F238E27FC236}">
                <a16:creationId xmlns:a16="http://schemas.microsoft.com/office/drawing/2014/main" id="{5F5A3FC8-8F58-E331-528E-7A17DDD70814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6729413" y="3516313"/>
            <a:ext cx="0" cy="293687"/>
          </a:xfrm>
          <a:prstGeom prst="straightConnector1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726" name="AutoShape 22">
            <a:extLst>
              <a:ext uri="{FF2B5EF4-FFF2-40B4-BE49-F238E27FC236}">
                <a16:creationId xmlns:a16="http://schemas.microsoft.com/office/drawing/2014/main" id="{FA1894D4-9C18-0963-1A38-AE56BEE48F30}"/>
              </a:ext>
            </a:extLst>
          </p:cNvPr>
          <p:cNvCxnSpPr>
            <a:cxnSpLocks noChangeShapeType="1"/>
            <a:stCxn id="54319" idx="4"/>
            <a:endCxn id="200727" idx="0"/>
          </p:cNvCxnSpPr>
          <p:nvPr/>
        </p:nvCxnSpPr>
        <p:spPr bwMode="auto">
          <a:xfrm>
            <a:off x="6729413" y="3527425"/>
            <a:ext cx="1114425" cy="282575"/>
          </a:xfrm>
          <a:prstGeom prst="straightConnector1">
            <a:avLst/>
          </a:prstGeom>
          <a:noFill/>
          <a:ln w="19050">
            <a:solidFill>
              <a:srgbClr val="96969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727" name="Oval 23">
            <a:extLst>
              <a:ext uri="{FF2B5EF4-FFF2-40B4-BE49-F238E27FC236}">
                <a16:creationId xmlns:a16="http://schemas.microsoft.com/office/drawing/2014/main" id="{24A11745-F80B-831D-CFA1-61D030505C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7938" y="3819525"/>
            <a:ext cx="431800" cy="431800"/>
          </a:xfrm>
          <a:prstGeom prst="ellips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rgbClr val="B2B2B2"/>
                </a:solidFill>
              </a:rPr>
              <a:t>T</a:t>
            </a:r>
          </a:p>
        </p:txBody>
      </p:sp>
      <p:sp>
        <p:nvSpPr>
          <p:cNvPr id="200728" name="Oval 24">
            <a:extLst>
              <a:ext uri="{FF2B5EF4-FFF2-40B4-BE49-F238E27FC236}">
                <a16:creationId xmlns:a16="http://schemas.microsoft.com/office/drawing/2014/main" id="{7FE9D800-BE05-42B1-868C-988FA8148F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1500" y="5283200"/>
            <a:ext cx="431800" cy="431800"/>
          </a:xfrm>
          <a:prstGeom prst="ellipse">
            <a:avLst/>
          </a:prstGeom>
          <a:noFill/>
          <a:ln w="190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chemeClr val="hlink"/>
                </a:solidFill>
              </a:rPr>
              <a:t>4</a:t>
            </a:r>
          </a:p>
        </p:txBody>
      </p:sp>
      <p:cxnSp>
        <p:nvCxnSpPr>
          <p:cNvPr id="200729" name="AutoShape 25">
            <a:extLst>
              <a:ext uri="{FF2B5EF4-FFF2-40B4-BE49-F238E27FC236}">
                <a16:creationId xmlns:a16="http://schemas.microsoft.com/office/drawing/2014/main" id="{330763F4-76D2-1B1F-E11E-A9BE087AB6D2}"/>
              </a:ext>
            </a:extLst>
          </p:cNvPr>
          <p:cNvCxnSpPr>
            <a:cxnSpLocks noChangeShapeType="1"/>
            <a:endCxn id="200728" idx="0"/>
          </p:cNvCxnSpPr>
          <p:nvPr/>
        </p:nvCxnSpPr>
        <p:spPr bwMode="auto">
          <a:xfrm>
            <a:off x="8407400" y="4979988"/>
            <a:ext cx="0" cy="293687"/>
          </a:xfrm>
          <a:prstGeom prst="straightConnector1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730" name="Oval 26">
            <a:extLst>
              <a:ext uri="{FF2B5EF4-FFF2-40B4-BE49-F238E27FC236}">
                <a16:creationId xmlns:a16="http://schemas.microsoft.com/office/drawing/2014/main" id="{7286278F-4C44-A5D9-BAE0-2B21DF3CA6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83563" y="4567238"/>
            <a:ext cx="431800" cy="431800"/>
          </a:xfrm>
          <a:prstGeom prst="ellipse">
            <a:avLst/>
          </a:prstGeom>
          <a:noFill/>
          <a:ln w="19050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rgbClr val="B2B2B2"/>
                </a:solidFill>
              </a:rPr>
              <a:t>F</a:t>
            </a:r>
          </a:p>
        </p:txBody>
      </p:sp>
      <p:sp>
        <p:nvSpPr>
          <p:cNvPr id="200731" name="Oval 27">
            <a:extLst>
              <a:ext uri="{FF2B5EF4-FFF2-40B4-BE49-F238E27FC236}">
                <a16:creationId xmlns:a16="http://schemas.microsoft.com/office/drawing/2014/main" id="{ECF24404-7D06-33E0-D0CB-885673071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350" y="4567238"/>
            <a:ext cx="433388" cy="431800"/>
          </a:xfrm>
          <a:prstGeom prst="ellipse">
            <a:avLst/>
          </a:prstGeom>
          <a:noFill/>
          <a:ln w="19050">
            <a:solidFill>
              <a:srgbClr val="96969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>
                <a:solidFill>
                  <a:schemeClr val="hlink"/>
                </a:solidFill>
              </a:rPr>
              <a:t>*</a:t>
            </a:r>
          </a:p>
        </p:txBody>
      </p:sp>
      <p:cxnSp>
        <p:nvCxnSpPr>
          <p:cNvPr id="200732" name="AutoShape 28">
            <a:extLst>
              <a:ext uri="{FF2B5EF4-FFF2-40B4-BE49-F238E27FC236}">
                <a16:creationId xmlns:a16="http://schemas.microsoft.com/office/drawing/2014/main" id="{71CEEFEE-549D-9A6F-D6A1-8E7F97785B3B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7286625" y="4264025"/>
            <a:ext cx="557213" cy="293688"/>
          </a:xfrm>
          <a:prstGeom prst="straightConnector1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733" name="AutoShape 29">
            <a:extLst>
              <a:ext uri="{FF2B5EF4-FFF2-40B4-BE49-F238E27FC236}">
                <a16:creationId xmlns:a16="http://schemas.microsoft.com/office/drawing/2014/main" id="{906DF90E-ED19-FB22-1DBD-CB419C002C6C}"/>
              </a:ext>
            </a:extLst>
          </p:cNvPr>
          <p:cNvCxnSpPr>
            <a:cxnSpLocks noChangeShapeType="1"/>
            <a:endCxn id="200731" idx="0"/>
          </p:cNvCxnSpPr>
          <p:nvPr/>
        </p:nvCxnSpPr>
        <p:spPr bwMode="auto">
          <a:xfrm>
            <a:off x="7843838" y="4264025"/>
            <a:ext cx="0" cy="293688"/>
          </a:xfrm>
          <a:prstGeom prst="straightConnector1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00734" name="AutoShape 30">
            <a:extLst>
              <a:ext uri="{FF2B5EF4-FFF2-40B4-BE49-F238E27FC236}">
                <a16:creationId xmlns:a16="http://schemas.microsoft.com/office/drawing/2014/main" id="{F3E75671-EA87-FF91-FC19-B549D9D8AECE}"/>
              </a:ext>
            </a:extLst>
          </p:cNvPr>
          <p:cNvCxnSpPr>
            <a:cxnSpLocks noChangeShapeType="1"/>
            <a:endCxn id="200730" idx="0"/>
          </p:cNvCxnSpPr>
          <p:nvPr/>
        </p:nvCxnSpPr>
        <p:spPr bwMode="auto">
          <a:xfrm>
            <a:off x="7843838" y="4264025"/>
            <a:ext cx="555625" cy="293688"/>
          </a:xfrm>
          <a:prstGeom prst="straightConnector1">
            <a:avLst/>
          </a:prstGeom>
          <a:noFill/>
          <a:ln w="19050">
            <a:solidFill>
              <a:srgbClr val="B2B2B2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0735" name="Oval 31">
            <a:extLst>
              <a:ext uri="{FF2B5EF4-FFF2-40B4-BE49-F238E27FC236}">
                <a16:creationId xmlns:a16="http://schemas.microsoft.com/office/drawing/2014/main" id="{F15BB36A-301B-A245-FC51-D3D7877074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34200" y="4505325"/>
            <a:ext cx="431800" cy="431800"/>
          </a:xfrm>
          <a:prstGeom prst="ellips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en-US" altLang="zh-CN" sz="2000"/>
              <a:t>T</a:t>
            </a:r>
          </a:p>
        </p:txBody>
      </p:sp>
      <p:cxnSp>
        <p:nvCxnSpPr>
          <p:cNvPr id="200736" name="AutoShape 32">
            <a:extLst>
              <a:ext uri="{FF2B5EF4-FFF2-40B4-BE49-F238E27FC236}">
                <a16:creationId xmlns:a16="http://schemas.microsoft.com/office/drawing/2014/main" id="{57C653F6-526D-01CB-AA77-297B7AF3DB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7153275" y="4918075"/>
            <a:ext cx="0" cy="3397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4303" name="Text Box 33">
            <a:extLst>
              <a:ext uri="{FF2B5EF4-FFF2-40B4-BE49-F238E27FC236}">
                <a16:creationId xmlns:a16="http://schemas.microsoft.com/office/drawing/2014/main" id="{320579F8-3E81-D97F-ECDF-CC8F0A536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181600"/>
            <a:ext cx="3657600" cy="70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2000"/>
              <a:t>Each nonterminal is associated with a tree.</a:t>
            </a:r>
          </a:p>
        </p:txBody>
      </p:sp>
      <p:sp>
        <p:nvSpPr>
          <p:cNvPr id="200738" name="Oval 34">
            <a:extLst>
              <a:ext uri="{FF2B5EF4-FFF2-40B4-BE49-F238E27FC236}">
                <a16:creationId xmlns:a16="http://schemas.microsoft.com/office/drawing/2014/main" id="{0F5FE9F1-C4CC-0C87-9D59-9B6CC8CA7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6096000"/>
            <a:ext cx="838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00739" name="Oval 35">
            <a:extLst>
              <a:ext uri="{FF2B5EF4-FFF2-40B4-BE49-F238E27FC236}">
                <a16:creationId xmlns:a16="http://schemas.microsoft.com/office/drawing/2014/main" id="{57C13E6E-9686-82F2-16D7-64B7F44AA6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5334000"/>
            <a:ext cx="838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00740" name="Oval 36">
            <a:extLst>
              <a:ext uri="{FF2B5EF4-FFF2-40B4-BE49-F238E27FC236}">
                <a16:creationId xmlns:a16="http://schemas.microsoft.com/office/drawing/2014/main" id="{CC48A5D1-FC88-0508-A24D-6260035FEB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4572000"/>
            <a:ext cx="838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00741" name="Oval 37">
            <a:extLst>
              <a:ext uri="{FF2B5EF4-FFF2-40B4-BE49-F238E27FC236}">
                <a16:creationId xmlns:a16="http://schemas.microsoft.com/office/drawing/2014/main" id="{B537BF79-CEE3-F82C-05BD-C8F431FA03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3810000"/>
            <a:ext cx="838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2</a:t>
            </a:r>
          </a:p>
        </p:txBody>
      </p:sp>
      <p:sp>
        <p:nvSpPr>
          <p:cNvPr id="200742" name="Oval 38">
            <a:extLst>
              <a:ext uri="{FF2B5EF4-FFF2-40B4-BE49-F238E27FC236}">
                <a16:creationId xmlns:a16="http://schemas.microsoft.com/office/drawing/2014/main" id="{8FE97921-11DF-74C3-C498-13E11541D7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6096000"/>
            <a:ext cx="838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00743" name="Oval 39">
            <a:extLst>
              <a:ext uri="{FF2B5EF4-FFF2-40B4-BE49-F238E27FC236}">
                <a16:creationId xmlns:a16="http://schemas.microsoft.com/office/drawing/2014/main" id="{07A35482-C23C-AF73-2D65-75334BEE25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257800"/>
            <a:ext cx="838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00744" name="Oval 40">
            <a:extLst>
              <a:ext uri="{FF2B5EF4-FFF2-40B4-BE49-F238E27FC236}">
                <a16:creationId xmlns:a16="http://schemas.microsoft.com/office/drawing/2014/main" id="{AF7D9820-675B-F7CE-3C2D-6A616C474C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495800"/>
            <a:ext cx="838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3</a:t>
            </a:r>
          </a:p>
        </p:txBody>
      </p:sp>
      <p:sp>
        <p:nvSpPr>
          <p:cNvPr id="200745" name="Oval 41">
            <a:extLst>
              <a:ext uri="{FF2B5EF4-FFF2-40B4-BE49-F238E27FC236}">
                <a16:creationId xmlns:a16="http://schemas.microsoft.com/office/drawing/2014/main" id="{B486231E-4128-EDEF-284A-1B7A22900F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5486400"/>
            <a:ext cx="838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200746" name="Oval 42">
            <a:extLst>
              <a:ext uri="{FF2B5EF4-FFF2-40B4-BE49-F238E27FC236}">
                <a16:creationId xmlns:a16="http://schemas.microsoft.com/office/drawing/2014/main" id="{C6174F17-39B1-6EEA-1E52-D5476EA497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5800" y="4800600"/>
            <a:ext cx="838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4</a:t>
            </a:r>
          </a:p>
        </p:txBody>
      </p:sp>
      <p:sp>
        <p:nvSpPr>
          <p:cNvPr id="200747" name="Oval 43">
            <a:extLst>
              <a:ext uri="{FF2B5EF4-FFF2-40B4-BE49-F238E27FC236}">
                <a16:creationId xmlns:a16="http://schemas.microsoft.com/office/drawing/2014/main" id="{F36FF8D5-F2B9-A2B9-5E39-981849659E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4800" y="3733800"/>
            <a:ext cx="838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*</a:t>
            </a:r>
          </a:p>
        </p:txBody>
      </p:sp>
      <p:sp>
        <p:nvSpPr>
          <p:cNvPr id="200748" name="Line 44">
            <a:extLst>
              <a:ext uri="{FF2B5EF4-FFF2-40B4-BE49-F238E27FC236}">
                <a16:creationId xmlns:a16="http://schemas.microsoft.com/office/drawing/2014/main" id="{72C2DEDC-1158-5B5B-4785-54E57A91E03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553200" y="4114800"/>
            <a:ext cx="1524000" cy="3810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49" name="Line 45">
            <a:extLst>
              <a:ext uri="{FF2B5EF4-FFF2-40B4-BE49-F238E27FC236}">
                <a16:creationId xmlns:a16="http://schemas.microsoft.com/office/drawing/2014/main" id="{189F9102-72DB-D4AA-14E0-842F35FED10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82000" y="4191000"/>
            <a:ext cx="304800" cy="609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50" name="Oval 46">
            <a:extLst>
              <a:ext uri="{FF2B5EF4-FFF2-40B4-BE49-F238E27FC236}">
                <a16:creationId xmlns:a16="http://schemas.microsoft.com/office/drawing/2014/main" id="{6F910160-B48D-B1EE-82BE-33EE86FFD2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0" y="3048000"/>
            <a:ext cx="838200" cy="4572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000"/>
              <a:t>+</a:t>
            </a:r>
          </a:p>
        </p:txBody>
      </p:sp>
      <p:sp>
        <p:nvSpPr>
          <p:cNvPr id="200751" name="Line 47">
            <a:extLst>
              <a:ext uri="{FF2B5EF4-FFF2-40B4-BE49-F238E27FC236}">
                <a16:creationId xmlns:a16="http://schemas.microsoft.com/office/drawing/2014/main" id="{644F1D15-3EDC-881D-CF26-F87C525711A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5181600" y="3505200"/>
            <a:ext cx="2133600" cy="304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0752" name="Line 48">
            <a:extLst>
              <a:ext uri="{FF2B5EF4-FFF2-40B4-BE49-F238E27FC236}">
                <a16:creationId xmlns:a16="http://schemas.microsoft.com/office/drawing/2014/main" id="{FAB386B7-EA9E-2398-E683-338BBADC41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620000" y="3505200"/>
            <a:ext cx="533400" cy="228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0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00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0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007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07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00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200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07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0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00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00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3" dur="500"/>
                                        <p:tgtEl>
                                          <p:spTgt spid="200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00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9" dur="500"/>
                                        <p:tgtEl>
                                          <p:spTgt spid="200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2007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0073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20073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20074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200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2007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2007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200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2" dur="500"/>
                                        <p:tgtEl>
                                          <p:spTgt spid="2007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00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7" dur="500"/>
                                        <p:tgtEl>
                                          <p:spTgt spid="200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200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200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2" dur="500"/>
                                        <p:tgtEl>
                                          <p:spTgt spid="200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 nodeType="clickPar">
                      <p:stCondLst>
                        <p:cond delay="indefinite"/>
                      </p:stCondLst>
                      <p:childTnLst>
                        <p:par>
                          <p:cTn id="1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7" dur="500"/>
                                        <p:tgtEl>
                                          <p:spTgt spid="200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 nodeType="clickPar">
                      <p:stCondLst>
                        <p:cond delay="indefinite"/>
                      </p:stCondLst>
                      <p:childTnLst>
                        <p:par>
                          <p:cTn id="1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2" dur="500"/>
                                        <p:tgtEl>
                                          <p:spTgt spid="200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 nodeType="clickPar">
                      <p:stCondLst>
                        <p:cond delay="indefinite"/>
                      </p:stCondLst>
                      <p:childTnLst>
                        <p:par>
                          <p:cTn id="1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200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0717" grpId="0" animBg="1" autoUpdateAnimBg="0"/>
      <p:bldP spid="200719" grpId="0" animBg="1" autoUpdateAnimBg="0"/>
      <p:bldP spid="200720" grpId="0" animBg="1"/>
      <p:bldP spid="200727" grpId="0" animBg="1"/>
      <p:bldP spid="200728" grpId="0" animBg="1"/>
      <p:bldP spid="200730" grpId="0" animBg="1"/>
      <p:bldP spid="200731" grpId="0" animBg="1"/>
      <p:bldP spid="200735" grpId="0" animBg="1"/>
      <p:bldP spid="200738" grpId="0" animBg="1"/>
      <p:bldP spid="200739" grpId="0" animBg="1"/>
      <p:bldP spid="200740" grpId="0" animBg="1"/>
      <p:bldP spid="200741" grpId="0" animBg="1"/>
      <p:bldP spid="200742" grpId="0" animBg="1"/>
      <p:bldP spid="200743" grpId="0" animBg="1"/>
      <p:bldP spid="200744" grpId="0" animBg="1"/>
      <p:bldP spid="200745" grpId="0" animBg="1"/>
      <p:bldP spid="200746" grpId="0" animBg="1"/>
      <p:bldP spid="200747" grpId="0" animBg="1"/>
      <p:bldP spid="200750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>
            <a:extLst>
              <a:ext uri="{FF2B5EF4-FFF2-40B4-BE49-F238E27FC236}">
                <a16:creationId xmlns:a16="http://schemas.microsoft.com/office/drawing/2014/main" id="{C22B04A5-633A-BC60-ACF9-B785B96DDF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AST generation in LR parser</a:t>
            </a:r>
          </a:p>
        </p:txBody>
      </p:sp>
      <p:sp>
        <p:nvSpPr>
          <p:cNvPr id="55299" name="Rectangle 3">
            <a:extLst>
              <a:ext uri="{FF2B5EF4-FFF2-40B4-BE49-F238E27FC236}">
                <a16:creationId xmlns:a16="http://schemas.microsoft.com/office/drawing/2014/main" id="{60D5978E-63A8-9A68-EBE0-9664E77588F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e -&gt; e PLUS e  ($$ = new E_add($1, $3))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e TIMES e ($$ = new E_times($1, $3))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ID        ($$ = new Exp_id($1))</a:t>
            </a: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 | NUM       ($$ = new Exp_num($1))</a:t>
            </a:r>
          </a:p>
          <a:p>
            <a:pPr eaLnBrk="1" hangingPunct="1">
              <a:buFont typeface="Wingdings" pitchFamily="2" charset="0"/>
              <a:buNone/>
            </a:pPr>
            <a:endParaRPr lang="en-US" altLang="zh-CN" sz="2000" b="1">
              <a:solidFill>
                <a:schemeClr val="folHlink"/>
              </a:solidFill>
              <a:latin typeface="Courier New" panose="02070309020205020404" pitchFamily="49" charset="0"/>
            </a:endParaRPr>
          </a:p>
          <a:p>
            <a:pPr eaLnBrk="1" hangingPunct="1"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// Refer to the Yacc-like tools for more details.</a:t>
            </a:r>
            <a:endParaRPr lang="en-US" altLang="zh-CN" sz="2000"/>
          </a:p>
        </p:txBody>
      </p:sp>
      <p:sp>
        <p:nvSpPr>
          <p:cNvPr id="7" name="任意多边形 6">
            <a:extLst>
              <a:ext uri="{FF2B5EF4-FFF2-40B4-BE49-F238E27FC236}">
                <a16:creationId xmlns:a16="http://schemas.microsoft.com/office/drawing/2014/main" id="{D4068FC7-9F81-6D79-209B-8943D4CFBE47}"/>
              </a:ext>
            </a:extLst>
          </p:cNvPr>
          <p:cNvSpPr/>
          <p:nvPr/>
        </p:nvSpPr>
        <p:spPr>
          <a:xfrm>
            <a:off x="1357313" y="2114550"/>
            <a:ext cx="2462212" cy="731838"/>
          </a:xfrm>
          <a:custGeom>
            <a:avLst/>
            <a:gdLst>
              <a:gd name="connsiteX0" fmla="*/ 2462980 w 2462980"/>
              <a:gd name="connsiteY0" fmla="*/ 673509 h 732503"/>
              <a:gd name="connsiteX1" fmla="*/ 1179871 w 2462980"/>
              <a:gd name="connsiteY1" fmla="*/ 9832 h 732503"/>
              <a:gd name="connsiteX2" fmla="*/ 0 w 2462980"/>
              <a:gd name="connsiteY2" fmla="*/ 732503 h 732503"/>
              <a:gd name="connsiteX3" fmla="*/ 0 w 2462980"/>
              <a:gd name="connsiteY3" fmla="*/ 732503 h 73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2980" h="732503">
                <a:moveTo>
                  <a:pt x="2462980" y="673509"/>
                </a:moveTo>
                <a:cubicBezTo>
                  <a:pt x="2026674" y="336754"/>
                  <a:pt x="1590368" y="0"/>
                  <a:pt x="1179871" y="9832"/>
                </a:cubicBezTo>
                <a:cubicBezTo>
                  <a:pt x="769374" y="19664"/>
                  <a:pt x="0" y="732503"/>
                  <a:pt x="0" y="732503"/>
                </a:cubicBezTo>
                <a:lnTo>
                  <a:pt x="0" y="732503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8" name="任意多边形 7">
            <a:extLst>
              <a:ext uri="{FF2B5EF4-FFF2-40B4-BE49-F238E27FC236}">
                <a16:creationId xmlns:a16="http://schemas.microsoft.com/office/drawing/2014/main" id="{77990E78-3D70-0538-4CFB-27E101062A76}"/>
              </a:ext>
            </a:extLst>
          </p:cNvPr>
          <p:cNvSpPr/>
          <p:nvPr/>
        </p:nvSpPr>
        <p:spPr>
          <a:xfrm>
            <a:off x="2133600" y="2133600"/>
            <a:ext cx="3986213" cy="685800"/>
          </a:xfrm>
          <a:custGeom>
            <a:avLst/>
            <a:gdLst>
              <a:gd name="connsiteX0" fmla="*/ 2462980 w 2462980"/>
              <a:gd name="connsiteY0" fmla="*/ 673509 h 732503"/>
              <a:gd name="connsiteX1" fmla="*/ 1179871 w 2462980"/>
              <a:gd name="connsiteY1" fmla="*/ 9832 h 732503"/>
              <a:gd name="connsiteX2" fmla="*/ 0 w 2462980"/>
              <a:gd name="connsiteY2" fmla="*/ 732503 h 732503"/>
              <a:gd name="connsiteX3" fmla="*/ 0 w 2462980"/>
              <a:gd name="connsiteY3" fmla="*/ 732503 h 73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2980" h="732503">
                <a:moveTo>
                  <a:pt x="2462980" y="673509"/>
                </a:moveTo>
                <a:cubicBezTo>
                  <a:pt x="2026674" y="336754"/>
                  <a:pt x="1590368" y="0"/>
                  <a:pt x="1179871" y="9832"/>
                </a:cubicBezTo>
                <a:cubicBezTo>
                  <a:pt x="769374" y="19664"/>
                  <a:pt x="0" y="732503"/>
                  <a:pt x="0" y="732503"/>
                </a:cubicBezTo>
                <a:lnTo>
                  <a:pt x="0" y="732503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9" name="任意多边形 8">
            <a:extLst>
              <a:ext uri="{FF2B5EF4-FFF2-40B4-BE49-F238E27FC236}">
                <a16:creationId xmlns:a16="http://schemas.microsoft.com/office/drawing/2014/main" id="{4E7747AF-BC74-98AD-5EBE-31B2D00FFCF4}"/>
              </a:ext>
            </a:extLst>
          </p:cNvPr>
          <p:cNvSpPr/>
          <p:nvPr/>
        </p:nvSpPr>
        <p:spPr>
          <a:xfrm>
            <a:off x="3200400" y="2209800"/>
            <a:ext cx="3605213" cy="685800"/>
          </a:xfrm>
          <a:custGeom>
            <a:avLst/>
            <a:gdLst>
              <a:gd name="connsiteX0" fmla="*/ 2462980 w 2462980"/>
              <a:gd name="connsiteY0" fmla="*/ 673509 h 732503"/>
              <a:gd name="connsiteX1" fmla="*/ 1179871 w 2462980"/>
              <a:gd name="connsiteY1" fmla="*/ 9832 h 732503"/>
              <a:gd name="connsiteX2" fmla="*/ 0 w 2462980"/>
              <a:gd name="connsiteY2" fmla="*/ 732503 h 732503"/>
              <a:gd name="connsiteX3" fmla="*/ 0 w 2462980"/>
              <a:gd name="connsiteY3" fmla="*/ 732503 h 7325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62980" h="732503">
                <a:moveTo>
                  <a:pt x="2462980" y="673509"/>
                </a:moveTo>
                <a:cubicBezTo>
                  <a:pt x="2026674" y="336754"/>
                  <a:pt x="1590368" y="0"/>
                  <a:pt x="1179871" y="9832"/>
                </a:cubicBezTo>
                <a:cubicBezTo>
                  <a:pt x="769374" y="19664"/>
                  <a:pt x="0" y="732503"/>
                  <a:pt x="0" y="732503"/>
                </a:cubicBezTo>
                <a:lnTo>
                  <a:pt x="0" y="732503"/>
                </a:lnTo>
              </a:path>
            </a:pathLst>
          </a:cu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Rectangle 2">
            <a:extLst>
              <a:ext uri="{FF2B5EF4-FFF2-40B4-BE49-F238E27FC236}">
                <a16:creationId xmlns:a16="http://schemas.microsoft.com/office/drawing/2014/main" id="{B0CE72C6-0E9F-F3E1-DA0C-A89663B46B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Source Position</a:t>
            </a:r>
          </a:p>
        </p:txBody>
      </p:sp>
      <p:sp>
        <p:nvSpPr>
          <p:cNvPr id="56323" name="Rectangle 3">
            <a:extLst>
              <a:ext uri="{FF2B5EF4-FFF2-40B4-BE49-F238E27FC236}">
                <a16:creationId xmlns:a16="http://schemas.microsoft.com/office/drawing/2014/main" id="{C7D25E65-652B-7519-B1B5-0DB0BAF04AB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82688" y="2017713"/>
            <a:ext cx="7772400" cy="2020887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CN" sz="2800"/>
              <a:t>In one-pass compiler, error messages are precise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2400"/>
              <a:t>early compilers never worry about this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CN" sz="2800"/>
              <a:t>But in modern multi-pass compilers, source positions must be stored in AST for later use</a:t>
            </a:r>
          </a:p>
        </p:txBody>
      </p:sp>
      <p:sp>
        <p:nvSpPr>
          <p:cNvPr id="204804" name="Rectangle 4">
            <a:extLst>
              <a:ext uri="{FF2B5EF4-FFF2-40B4-BE49-F238E27FC236}">
                <a16:creationId xmlns:a16="http://schemas.microsoft.com/office/drawing/2014/main" id="{A28B4961-5F39-5426-7B0E-A6F55221CB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71600" y="4114800"/>
            <a:ext cx="3200400" cy="2020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(* Example *)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class E_add{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 left;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E right;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SourcePos pos;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</a:rPr>
              <a:t>}</a:t>
            </a:r>
            <a:endParaRPr lang="en-US" altLang="zh-CN" sz="2000" b="1">
              <a:solidFill>
                <a:schemeClr val="hlink"/>
              </a:solidFill>
              <a:latin typeface="Courier New" panose="020703090202050204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D7C2E4-636F-B396-AF4E-370D166A7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81600" y="4075113"/>
            <a:ext cx="3200400" cy="202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latin typeface="Courier New" panose="02070309020205020404" pitchFamily="49" charset="0"/>
              </a:rPr>
              <a:t>(* Example *)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class SourcePos{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String fileName;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int column;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  int row;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0"/>
              <a:buNone/>
            </a:pPr>
            <a:r>
              <a:rPr lang="en-US" altLang="zh-CN" sz="2000" b="1">
                <a:solidFill>
                  <a:srgbClr val="FF0000"/>
                </a:solidFill>
                <a:latin typeface="Courier New" panose="02070309020205020404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4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04" grpId="0"/>
      <p:bldP spid="5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>
            <a:extLst>
              <a:ext uri="{FF2B5EF4-FFF2-40B4-BE49-F238E27FC236}">
                <a16:creationId xmlns:a16="http://schemas.microsoft.com/office/drawing/2014/main" id="{9DC4A74D-962A-0398-1886-D4D77CD13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Summary</a:t>
            </a:r>
          </a:p>
        </p:txBody>
      </p:sp>
      <p:sp>
        <p:nvSpPr>
          <p:cNvPr id="57347" name="Rectangle 3">
            <a:extLst>
              <a:ext uri="{FF2B5EF4-FFF2-40B4-BE49-F238E27FC236}">
                <a16:creationId xmlns:a16="http://schemas.microsoft.com/office/drawing/2014/main" id="{9F79CD3F-EBF1-56BB-5FCC-FDFFEC1DEF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Abstract syntax trees are compiler internal data structures</a:t>
            </a:r>
          </a:p>
          <a:p>
            <a:pPr lvl="1" eaLnBrk="1" hangingPunct="1"/>
            <a:r>
              <a:rPr lang="en-US" altLang="zh-CN"/>
              <a:t>Interface between front-end and compiler later parts</a:t>
            </a:r>
          </a:p>
          <a:p>
            <a:pPr lvl="1" eaLnBrk="1" hangingPunct="1"/>
            <a:r>
              <a:rPr lang="en-US" altLang="zh-CN"/>
              <a:t>The separation of focus, and modularity</a:t>
            </a:r>
          </a:p>
          <a:p>
            <a:pPr eaLnBrk="1" hangingPunct="1"/>
            <a:r>
              <a:rPr lang="en-US" altLang="zh-CN"/>
              <a:t>Abstract syntax trees design is language-dependent</a:t>
            </a:r>
          </a:p>
          <a:p>
            <a:pPr lvl="1" eaLnBrk="1" hangingPunct="1"/>
            <a:r>
              <a:rPr lang="en-US" altLang="zh-CN"/>
              <a:t>Art more than science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CC6C086C-383E-1062-CC65-D18DA41668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Abstract Syntax Trees</a:t>
            </a:r>
          </a:p>
        </p:txBody>
      </p:sp>
      <p:grpSp>
        <p:nvGrpSpPr>
          <p:cNvPr id="8195" name="Group 4">
            <a:extLst>
              <a:ext uri="{FF2B5EF4-FFF2-40B4-BE49-F238E27FC236}">
                <a16:creationId xmlns:a16="http://schemas.microsoft.com/office/drawing/2014/main" id="{14FDDA54-8E44-5AA2-8089-0FF17F8E7EA4}"/>
              </a:ext>
            </a:extLst>
          </p:cNvPr>
          <p:cNvGrpSpPr>
            <a:grpSpLocks/>
          </p:cNvGrpSpPr>
          <p:nvPr/>
        </p:nvGrpSpPr>
        <p:grpSpPr bwMode="auto">
          <a:xfrm>
            <a:off x="457200" y="2263775"/>
            <a:ext cx="3254375" cy="3756025"/>
            <a:chOff x="3024" y="1824"/>
            <a:chExt cx="2050" cy="2366"/>
          </a:xfrm>
        </p:grpSpPr>
        <p:sp>
          <p:nvSpPr>
            <p:cNvPr id="8207" name="Oval 5">
              <a:extLst>
                <a:ext uri="{FF2B5EF4-FFF2-40B4-BE49-F238E27FC236}">
                  <a16:creationId xmlns:a16="http://schemas.microsoft.com/office/drawing/2014/main" id="{A212B57F-C508-944D-B1A3-15CCE6697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1824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8208" name="Oval 6">
              <a:extLst>
                <a:ext uri="{FF2B5EF4-FFF2-40B4-BE49-F238E27FC236}">
                  <a16:creationId xmlns:a16="http://schemas.microsoft.com/office/drawing/2014/main" id="{3C72FC06-F8E1-0A74-0114-4FB476954D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352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8209" name="Oval 7">
              <a:extLst>
                <a:ext uri="{FF2B5EF4-FFF2-40B4-BE49-F238E27FC236}">
                  <a16:creationId xmlns:a16="http://schemas.microsoft.com/office/drawing/2014/main" id="{D2B5061E-D52E-09A3-A509-E371793A60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352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*</a:t>
              </a:r>
            </a:p>
          </p:txBody>
        </p:sp>
        <p:sp>
          <p:nvSpPr>
            <p:cNvPr id="8210" name="Oval 8">
              <a:extLst>
                <a:ext uri="{FF2B5EF4-FFF2-40B4-BE49-F238E27FC236}">
                  <a16:creationId xmlns:a16="http://schemas.microsoft.com/office/drawing/2014/main" id="{EB62B693-A1AA-0894-DBFE-63EF300628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352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8211" name="Oval 9">
              <a:extLst>
                <a:ext uri="{FF2B5EF4-FFF2-40B4-BE49-F238E27FC236}">
                  <a16:creationId xmlns:a16="http://schemas.microsoft.com/office/drawing/2014/main" id="{2C559EB9-FBED-C40B-12D5-2D363E0CCA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24" y="2832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15</a:t>
              </a:r>
            </a:p>
          </p:txBody>
        </p:sp>
        <p:sp>
          <p:nvSpPr>
            <p:cNvPr id="8212" name="Oval 10">
              <a:extLst>
                <a:ext uri="{FF2B5EF4-FFF2-40B4-BE49-F238E27FC236}">
                  <a16:creationId xmlns:a16="http://schemas.microsoft.com/office/drawing/2014/main" id="{87F0B3BE-F780-567B-35FC-1B2E74D58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2849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(</a:t>
              </a:r>
            </a:p>
          </p:txBody>
        </p:sp>
        <p:sp>
          <p:nvSpPr>
            <p:cNvPr id="8213" name="Oval 11">
              <a:extLst>
                <a:ext uri="{FF2B5EF4-FFF2-40B4-BE49-F238E27FC236}">
                  <a16:creationId xmlns:a16="http://schemas.microsoft.com/office/drawing/2014/main" id="{16B11AFB-5140-1B8E-C5FB-9D974EE966D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2849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8214" name="Oval 12">
              <a:extLst>
                <a:ext uri="{FF2B5EF4-FFF2-40B4-BE49-F238E27FC236}">
                  <a16:creationId xmlns:a16="http://schemas.microsoft.com/office/drawing/2014/main" id="{DAEB2E6D-85B5-AD70-461E-71CCD322B6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49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)</a:t>
              </a:r>
            </a:p>
          </p:txBody>
        </p:sp>
        <p:sp>
          <p:nvSpPr>
            <p:cNvPr id="8215" name="Oval 13">
              <a:extLst>
                <a:ext uri="{FF2B5EF4-FFF2-40B4-BE49-F238E27FC236}">
                  <a16:creationId xmlns:a16="http://schemas.microsoft.com/office/drawing/2014/main" id="{B668FAA6-FCC2-D9CA-1DF5-D72053925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360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8216" name="Oval 14">
              <a:extLst>
                <a:ext uri="{FF2B5EF4-FFF2-40B4-BE49-F238E27FC236}">
                  <a16:creationId xmlns:a16="http://schemas.microsoft.com/office/drawing/2014/main" id="{3A49FD30-AD0F-2994-E468-F36C07E004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2" y="3377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+</a:t>
              </a:r>
            </a:p>
          </p:txBody>
        </p:sp>
        <p:sp>
          <p:nvSpPr>
            <p:cNvPr id="8217" name="Oval 15">
              <a:extLst>
                <a:ext uri="{FF2B5EF4-FFF2-40B4-BE49-F238E27FC236}">
                  <a16:creationId xmlns:a16="http://schemas.microsoft.com/office/drawing/2014/main" id="{0A2DC313-2E9F-67FE-B475-36DBF4E0B3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377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8218" name="Oval 16">
              <a:extLst>
                <a:ext uri="{FF2B5EF4-FFF2-40B4-BE49-F238E27FC236}">
                  <a16:creationId xmlns:a16="http://schemas.microsoft.com/office/drawing/2014/main" id="{0B9D72E0-1C32-41F1-5116-C83FC24A0D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44" y="3840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3</a:t>
              </a:r>
            </a:p>
          </p:txBody>
        </p:sp>
        <p:sp>
          <p:nvSpPr>
            <p:cNvPr id="8219" name="Oval 17">
              <a:extLst>
                <a:ext uri="{FF2B5EF4-FFF2-40B4-BE49-F238E27FC236}">
                  <a16:creationId xmlns:a16="http://schemas.microsoft.com/office/drawing/2014/main" id="{466ACDBD-EF04-A88B-CEE9-E1310CEAC9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871"/>
              <a:ext cx="322" cy="319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>
                  <a:latin typeface="Verdana" panose="020B0604030504040204" pitchFamily="34" charset="0"/>
                  <a:cs typeface="Arial" panose="020B0604020202020204" pitchFamily="34" charset="0"/>
                </a:rPr>
                <a:t>4</a:t>
              </a:r>
            </a:p>
          </p:txBody>
        </p:sp>
        <p:cxnSp>
          <p:nvCxnSpPr>
            <p:cNvPr id="8220" name="AutoShape 18">
              <a:extLst>
                <a:ext uri="{FF2B5EF4-FFF2-40B4-BE49-F238E27FC236}">
                  <a16:creationId xmlns:a16="http://schemas.microsoft.com/office/drawing/2014/main" id="{B947AA2A-DB98-6106-EEF0-9D0065FA97F2}"/>
                </a:ext>
              </a:extLst>
            </p:cNvPr>
            <p:cNvCxnSpPr>
              <a:cxnSpLocks noChangeShapeType="1"/>
              <a:stCxn id="8207" idx="4"/>
              <a:endCxn id="8208" idx="7"/>
            </p:cNvCxnSpPr>
            <p:nvPr/>
          </p:nvCxnSpPr>
          <p:spPr bwMode="auto">
            <a:xfrm flipH="1">
              <a:off x="3299" y="2151"/>
              <a:ext cx="510" cy="2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1" name="AutoShape 19">
              <a:extLst>
                <a:ext uri="{FF2B5EF4-FFF2-40B4-BE49-F238E27FC236}">
                  <a16:creationId xmlns:a16="http://schemas.microsoft.com/office/drawing/2014/main" id="{9A1738F5-723D-5539-CCE2-9C3476C3E39C}"/>
                </a:ext>
              </a:extLst>
            </p:cNvPr>
            <p:cNvCxnSpPr>
              <a:cxnSpLocks noChangeShapeType="1"/>
              <a:stCxn id="8207" idx="4"/>
              <a:endCxn id="8209" idx="0"/>
            </p:cNvCxnSpPr>
            <p:nvPr/>
          </p:nvCxnSpPr>
          <p:spPr bwMode="auto">
            <a:xfrm>
              <a:off x="3809" y="2151"/>
              <a:ext cx="0" cy="1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2" name="AutoShape 20">
              <a:extLst>
                <a:ext uri="{FF2B5EF4-FFF2-40B4-BE49-F238E27FC236}">
                  <a16:creationId xmlns:a16="http://schemas.microsoft.com/office/drawing/2014/main" id="{A287510E-F1F9-1117-EF4E-2BC8EEFE7E71}"/>
                </a:ext>
              </a:extLst>
            </p:cNvPr>
            <p:cNvCxnSpPr>
              <a:cxnSpLocks noChangeShapeType="1"/>
              <a:stCxn id="8207" idx="4"/>
              <a:endCxn id="8210" idx="1"/>
            </p:cNvCxnSpPr>
            <p:nvPr/>
          </p:nvCxnSpPr>
          <p:spPr bwMode="auto">
            <a:xfrm>
              <a:off x="3809" y="2151"/>
              <a:ext cx="510" cy="2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3" name="AutoShape 21">
              <a:extLst>
                <a:ext uri="{FF2B5EF4-FFF2-40B4-BE49-F238E27FC236}">
                  <a16:creationId xmlns:a16="http://schemas.microsoft.com/office/drawing/2014/main" id="{1D9A8C83-CA9B-890D-0DD3-BC94B13DA0A8}"/>
                </a:ext>
              </a:extLst>
            </p:cNvPr>
            <p:cNvCxnSpPr>
              <a:cxnSpLocks noChangeShapeType="1"/>
              <a:stCxn id="8208" idx="4"/>
              <a:endCxn id="8211" idx="0"/>
            </p:cNvCxnSpPr>
            <p:nvPr/>
          </p:nvCxnSpPr>
          <p:spPr bwMode="auto">
            <a:xfrm>
              <a:off x="3185" y="2679"/>
              <a:ext cx="0" cy="1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4" name="AutoShape 22">
              <a:extLst>
                <a:ext uri="{FF2B5EF4-FFF2-40B4-BE49-F238E27FC236}">
                  <a16:creationId xmlns:a16="http://schemas.microsoft.com/office/drawing/2014/main" id="{CC0A68AF-DF04-92F6-0F81-97C459B6D148}"/>
                </a:ext>
              </a:extLst>
            </p:cNvPr>
            <p:cNvCxnSpPr>
              <a:cxnSpLocks noChangeShapeType="1"/>
              <a:stCxn id="8210" idx="4"/>
              <a:endCxn id="8213" idx="0"/>
            </p:cNvCxnSpPr>
            <p:nvPr/>
          </p:nvCxnSpPr>
          <p:spPr bwMode="auto">
            <a:xfrm>
              <a:off x="4433" y="2679"/>
              <a:ext cx="0" cy="162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5" name="AutoShape 23">
              <a:extLst>
                <a:ext uri="{FF2B5EF4-FFF2-40B4-BE49-F238E27FC236}">
                  <a16:creationId xmlns:a16="http://schemas.microsoft.com/office/drawing/2014/main" id="{A4BFF500-96D8-213A-EFD6-B3682FA26F3A}"/>
                </a:ext>
              </a:extLst>
            </p:cNvPr>
            <p:cNvCxnSpPr>
              <a:cxnSpLocks noChangeShapeType="1"/>
              <a:stCxn id="8210" idx="4"/>
              <a:endCxn id="8212" idx="7"/>
            </p:cNvCxnSpPr>
            <p:nvPr/>
          </p:nvCxnSpPr>
          <p:spPr bwMode="auto">
            <a:xfrm flipH="1">
              <a:off x="4019" y="2679"/>
              <a:ext cx="414" cy="20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6" name="AutoShape 24">
              <a:extLst>
                <a:ext uri="{FF2B5EF4-FFF2-40B4-BE49-F238E27FC236}">
                  <a16:creationId xmlns:a16="http://schemas.microsoft.com/office/drawing/2014/main" id="{76453DEF-CB27-AC67-FF09-5A4FD98A1EA5}"/>
                </a:ext>
              </a:extLst>
            </p:cNvPr>
            <p:cNvCxnSpPr>
              <a:cxnSpLocks noChangeShapeType="1"/>
              <a:stCxn id="8210" idx="4"/>
              <a:endCxn id="8214" idx="1"/>
            </p:cNvCxnSpPr>
            <p:nvPr/>
          </p:nvCxnSpPr>
          <p:spPr bwMode="auto">
            <a:xfrm>
              <a:off x="4433" y="2679"/>
              <a:ext cx="366" cy="20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7" name="AutoShape 25">
              <a:extLst>
                <a:ext uri="{FF2B5EF4-FFF2-40B4-BE49-F238E27FC236}">
                  <a16:creationId xmlns:a16="http://schemas.microsoft.com/office/drawing/2014/main" id="{104351AE-A3C0-5EA5-2E86-FAD0382F35D1}"/>
                </a:ext>
              </a:extLst>
            </p:cNvPr>
            <p:cNvCxnSpPr>
              <a:cxnSpLocks noChangeShapeType="1"/>
              <a:stCxn id="8213" idx="4"/>
              <a:endCxn id="8216" idx="0"/>
            </p:cNvCxnSpPr>
            <p:nvPr/>
          </p:nvCxnSpPr>
          <p:spPr bwMode="auto">
            <a:xfrm>
              <a:off x="4433" y="3176"/>
              <a:ext cx="0" cy="19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8" name="AutoShape 26">
              <a:extLst>
                <a:ext uri="{FF2B5EF4-FFF2-40B4-BE49-F238E27FC236}">
                  <a16:creationId xmlns:a16="http://schemas.microsoft.com/office/drawing/2014/main" id="{D829D7E3-3ED0-C69A-CC1E-C1579B0D1D46}"/>
                </a:ext>
              </a:extLst>
            </p:cNvPr>
            <p:cNvCxnSpPr>
              <a:cxnSpLocks noChangeShapeType="1"/>
              <a:stCxn id="8213" idx="4"/>
              <a:endCxn id="8215" idx="7"/>
            </p:cNvCxnSpPr>
            <p:nvPr/>
          </p:nvCxnSpPr>
          <p:spPr bwMode="auto">
            <a:xfrm flipH="1">
              <a:off x="4019" y="3176"/>
              <a:ext cx="414" cy="223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29" name="AutoShape 27">
              <a:extLst>
                <a:ext uri="{FF2B5EF4-FFF2-40B4-BE49-F238E27FC236}">
                  <a16:creationId xmlns:a16="http://schemas.microsoft.com/office/drawing/2014/main" id="{3F97E135-9AB1-6376-1FD8-2E5945278635}"/>
                </a:ext>
              </a:extLst>
            </p:cNvPr>
            <p:cNvCxnSpPr>
              <a:cxnSpLocks noChangeShapeType="1"/>
              <a:stCxn id="8213" idx="4"/>
              <a:endCxn id="8217" idx="1"/>
            </p:cNvCxnSpPr>
            <p:nvPr/>
          </p:nvCxnSpPr>
          <p:spPr bwMode="auto">
            <a:xfrm>
              <a:off x="4433" y="3176"/>
              <a:ext cx="366" cy="240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0" name="AutoShape 28">
              <a:extLst>
                <a:ext uri="{FF2B5EF4-FFF2-40B4-BE49-F238E27FC236}">
                  <a16:creationId xmlns:a16="http://schemas.microsoft.com/office/drawing/2014/main" id="{0FE11A31-9DA3-F2C8-264B-3D81AF037E60}"/>
                </a:ext>
              </a:extLst>
            </p:cNvPr>
            <p:cNvCxnSpPr>
              <a:cxnSpLocks noChangeShapeType="1"/>
              <a:stCxn id="8215" idx="4"/>
              <a:endCxn id="8218" idx="0"/>
            </p:cNvCxnSpPr>
            <p:nvPr/>
          </p:nvCxnSpPr>
          <p:spPr bwMode="auto">
            <a:xfrm>
              <a:off x="3905" y="3687"/>
              <a:ext cx="0" cy="145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8231" name="AutoShape 29">
              <a:extLst>
                <a:ext uri="{FF2B5EF4-FFF2-40B4-BE49-F238E27FC236}">
                  <a16:creationId xmlns:a16="http://schemas.microsoft.com/office/drawing/2014/main" id="{31C5071E-3F25-C648-5583-FE50005AD21A}"/>
                </a:ext>
              </a:extLst>
            </p:cNvPr>
            <p:cNvCxnSpPr>
              <a:cxnSpLocks noChangeShapeType="1"/>
              <a:stCxn id="8217" idx="4"/>
              <a:endCxn id="8219" idx="0"/>
            </p:cNvCxnSpPr>
            <p:nvPr/>
          </p:nvCxnSpPr>
          <p:spPr bwMode="auto">
            <a:xfrm>
              <a:off x="4913" y="3704"/>
              <a:ext cx="0" cy="159"/>
            </a:xfrm>
            <a:prstGeom prst="straightConnector1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8196" name="Oval 32">
            <a:extLst>
              <a:ext uri="{FF2B5EF4-FFF2-40B4-BE49-F238E27FC236}">
                <a16:creationId xmlns:a16="http://schemas.microsoft.com/office/drawing/2014/main" id="{AA9B5B9D-D6AF-BB3A-38F8-12A49C74FD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088" y="2346325"/>
            <a:ext cx="595312" cy="5492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*</a:t>
            </a:r>
          </a:p>
        </p:txBody>
      </p:sp>
      <p:sp>
        <p:nvSpPr>
          <p:cNvPr id="8197" name="Oval 33">
            <a:extLst>
              <a:ext uri="{FF2B5EF4-FFF2-40B4-BE49-F238E27FC236}">
                <a16:creationId xmlns:a16="http://schemas.microsoft.com/office/drawing/2014/main" id="{A38DE467-20C8-0E07-2296-915BB60D3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9188" y="3114675"/>
            <a:ext cx="666750" cy="5492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15</a:t>
            </a:r>
          </a:p>
        </p:txBody>
      </p:sp>
      <p:sp>
        <p:nvSpPr>
          <p:cNvPr id="8198" name="Oval 34">
            <a:extLst>
              <a:ext uri="{FF2B5EF4-FFF2-40B4-BE49-F238E27FC236}">
                <a16:creationId xmlns:a16="http://schemas.microsoft.com/office/drawing/2014/main" id="{A1E256D8-9A90-E447-2B9E-8E94EF4237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2938" y="3184525"/>
            <a:ext cx="627062" cy="5492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+</a:t>
            </a:r>
          </a:p>
        </p:txBody>
      </p:sp>
      <p:sp>
        <p:nvSpPr>
          <p:cNvPr id="8199" name="Oval 35">
            <a:extLst>
              <a:ext uri="{FF2B5EF4-FFF2-40B4-BE49-F238E27FC236}">
                <a16:creationId xmlns:a16="http://schemas.microsoft.com/office/drawing/2014/main" id="{9FCD7CB8-D7FD-AA13-DAB3-D0A23B9A2C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88" y="3903663"/>
            <a:ext cx="595312" cy="5492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3</a:t>
            </a:r>
          </a:p>
        </p:txBody>
      </p:sp>
      <p:sp>
        <p:nvSpPr>
          <p:cNvPr id="8200" name="Oval 36">
            <a:extLst>
              <a:ext uri="{FF2B5EF4-FFF2-40B4-BE49-F238E27FC236}">
                <a16:creationId xmlns:a16="http://schemas.microsoft.com/office/drawing/2014/main" id="{7BDA5C8F-4E65-0DC1-81B2-48876CF718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8275" y="3903663"/>
            <a:ext cx="517525" cy="5492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>
                <a:latin typeface="Verdana" panose="020B0604030504040204" pitchFamily="34" charset="0"/>
                <a:cs typeface="Arial" panose="020B0604020202020204" pitchFamily="34" charset="0"/>
              </a:rPr>
              <a:t>4</a:t>
            </a:r>
          </a:p>
        </p:txBody>
      </p:sp>
      <p:cxnSp>
        <p:nvCxnSpPr>
          <p:cNvPr id="8201" name="AutoShape 37">
            <a:extLst>
              <a:ext uri="{FF2B5EF4-FFF2-40B4-BE49-F238E27FC236}">
                <a16:creationId xmlns:a16="http://schemas.microsoft.com/office/drawing/2014/main" id="{F7045C0B-3DC9-6A99-CB2E-7D047380834B}"/>
              </a:ext>
            </a:extLst>
          </p:cNvPr>
          <p:cNvCxnSpPr>
            <a:cxnSpLocks noChangeShapeType="1"/>
            <a:stCxn id="8196" idx="4"/>
            <a:endCxn id="8197" idx="7"/>
          </p:cNvCxnSpPr>
          <p:nvPr/>
        </p:nvCxnSpPr>
        <p:spPr bwMode="auto">
          <a:xfrm flipH="1">
            <a:off x="5497513" y="2908300"/>
            <a:ext cx="835025" cy="27463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2" name="AutoShape 38">
            <a:extLst>
              <a:ext uri="{FF2B5EF4-FFF2-40B4-BE49-F238E27FC236}">
                <a16:creationId xmlns:a16="http://schemas.microsoft.com/office/drawing/2014/main" id="{C6F59C12-8C89-2F6F-CCFA-1CB628F6F28E}"/>
              </a:ext>
            </a:extLst>
          </p:cNvPr>
          <p:cNvCxnSpPr>
            <a:cxnSpLocks noChangeShapeType="1"/>
            <a:stCxn id="8196" idx="4"/>
            <a:endCxn id="8198" idx="1"/>
          </p:cNvCxnSpPr>
          <p:nvPr/>
        </p:nvCxnSpPr>
        <p:spPr bwMode="auto">
          <a:xfrm>
            <a:off x="6332538" y="2908300"/>
            <a:ext cx="752475" cy="3444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3" name="AutoShape 39">
            <a:extLst>
              <a:ext uri="{FF2B5EF4-FFF2-40B4-BE49-F238E27FC236}">
                <a16:creationId xmlns:a16="http://schemas.microsoft.com/office/drawing/2014/main" id="{A7294EDA-44E4-AB3C-70CA-A9E344DE4D1B}"/>
              </a:ext>
            </a:extLst>
          </p:cNvPr>
          <p:cNvCxnSpPr>
            <a:cxnSpLocks noChangeShapeType="1"/>
            <a:stCxn id="8198" idx="4"/>
            <a:endCxn id="8199" idx="7"/>
          </p:cNvCxnSpPr>
          <p:nvPr/>
        </p:nvCxnSpPr>
        <p:spPr bwMode="auto">
          <a:xfrm flipH="1">
            <a:off x="6694488" y="3746500"/>
            <a:ext cx="612775" cy="2254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8204" name="AutoShape 40">
            <a:extLst>
              <a:ext uri="{FF2B5EF4-FFF2-40B4-BE49-F238E27FC236}">
                <a16:creationId xmlns:a16="http://schemas.microsoft.com/office/drawing/2014/main" id="{944C2497-01C2-529A-E832-B09B0F5C9D5B}"/>
              </a:ext>
            </a:extLst>
          </p:cNvPr>
          <p:cNvCxnSpPr>
            <a:cxnSpLocks noChangeShapeType="1"/>
            <a:stCxn id="8198" idx="4"/>
            <a:endCxn id="8200" idx="1"/>
          </p:cNvCxnSpPr>
          <p:nvPr/>
        </p:nvCxnSpPr>
        <p:spPr bwMode="auto">
          <a:xfrm>
            <a:off x="7307263" y="3746500"/>
            <a:ext cx="557212" cy="22542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205" name="Text Box 41">
            <a:extLst>
              <a:ext uri="{FF2B5EF4-FFF2-40B4-BE49-F238E27FC236}">
                <a16:creationId xmlns:a16="http://schemas.microsoft.com/office/drawing/2014/main" id="{6B7262A2-5EE9-8F30-8822-1A8FD9FFC8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21388"/>
            <a:ext cx="15462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i="1">
                <a:solidFill>
                  <a:srgbClr val="0000FF"/>
                </a:solidFill>
                <a:cs typeface="Arial" panose="020B0604020202020204" pitchFamily="34" charset="0"/>
              </a:rPr>
              <a:t>Parse tree</a:t>
            </a:r>
          </a:p>
        </p:txBody>
      </p:sp>
      <p:sp>
        <p:nvSpPr>
          <p:cNvPr id="8206" name="Text Box 42">
            <a:extLst>
              <a:ext uri="{FF2B5EF4-FFF2-40B4-BE49-F238E27FC236}">
                <a16:creationId xmlns:a16="http://schemas.microsoft.com/office/drawing/2014/main" id="{C7CCF8F8-D740-B4D0-597B-641D4560A5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21325" y="6021388"/>
            <a:ext cx="28797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400" i="1">
                <a:solidFill>
                  <a:srgbClr val="0000FF"/>
                </a:solidFill>
                <a:cs typeface="Arial" panose="020B0604020202020204" pitchFamily="34" charset="0"/>
              </a:rPr>
              <a:t>Abstract syntax tree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8C5555F2-02EB-A839-BB22-7E7CC30390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Concrete vs Abstract Syntax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842755D-0725-1FBC-D1E2-1BE9E76BFB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Concrete Syntax is needed for parsing </a:t>
            </a:r>
          </a:p>
          <a:p>
            <a:pPr lvl="1" eaLnBrk="1" hangingPunct="1"/>
            <a:r>
              <a:rPr lang="en-US" altLang="zh-CN"/>
              <a:t>includes punctuation symbols, factoring, elimination of left recursion, depends on the format of the input</a:t>
            </a:r>
          </a:p>
          <a:p>
            <a:pPr eaLnBrk="1" hangingPunct="1"/>
            <a:r>
              <a:rPr lang="en-US" altLang="zh-CN"/>
              <a:t>Abstract Syntax is a simpler, more convenient internal representation </a:t>
            </a:r>
          </a:p>
          <a:p>
            <a:pPr lvl="1" eaLnBrk="1" hangingPunct="1"/>
            <a:r>
              <a:rPr lang="en-US" altLang="zh-CN"/>
              <a:t>clean interface between the parser and later phases of a compiler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29C7656F-B83B-1954-1C5D-1D3C263276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Concrete and Abstract Syntax</a:t>
            </a:r>
          </a:p>
        </p:txBody>
      </p:sp>
      <p:grpSp>
        <p:nvGrpSpPr>
          <p:cNvPr id="2" name="Group 5">
            <a:extLst>
              <a:ext uri="{FF2B5EF4-FFF2-40B4-BE49-F238E27FC236}">
                <a16:creationId xmlns:a16="http://schemas.microsoft.com/office/drawing/2014/main" id="{E55F86C8-9603-76F1-6C22-D57D3EC9807D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057400"/>
            <a:ext cx="3124200" cy="4073525"/>
            <a:chOff x="3648" y="1200"/>
            <a:chExt cx="1968" cy="2566"/>
          </a:xfrm>
        </p:grpSpPr>
        <p:sp>
          <p:nvSpPr>
            <p:cNvPr id="10246" name="Oval 6">
              <a:extLst>
                <a:ext uri="{FF2B5EF4-FFF2-40B4-BE49-F238E27FC236}">
                  <a16:creationId xmlns:a16="http://schemas.microsoft.com/office/drawing/2014/main" id="{2CBF76BC-A296-8F0E-522C-BDE26900F9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1200"/>
              <a:ext cx="273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Courier New" panose="02070309020205020404" pitchFamily="49" charset="0"/>
                  <a:cs typeface="Arial" panose="020B0604020202020204" pitchFamily="34" charset="0"/>
                </a:rPr>
                <a:t>S</a:t>
              </a:r>
            </a:p>
          </p:txBody>
        </p:sp>
        <p:grpSp>
          <p:nvGrpSpPr>
            <p:cNvPr id="10247" name="Group 7">
              <a:extLst>
                <a:ext uri="{FF2B5EF4-FFF2-40B4-BE49-F238E27FC236}">
                  <a16:creationId xmlns:a16="http://schemas.microsoft.com/office/drawing/2014/main" id="{9FA5353F-594B-9B89-43B9-49FC3EE8C51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86" y="1477"/>
              <a:ext cx="273" cy="385"/>
              <a:chOff x="4008" y="1542"/>
              <a:chExt cx="336" cy="474"/>
            </a:xfrm>
          </p:grpSpPr>
          <p:sp>
            <p:nvSpPr>
              <p:cNvPr id="10275" name="Oval 8">
                <a:extLst>
                  <a:ext uri="{FF2B5EF4-FFF2-40B4-BE49-F238E27FC236}">
                    <a16:creationId xmlns:a16="http://schemas.microsoft.com/office/drawing/2014/main" id="{6C007E49-DBB0-D4F3-6147-7F5B6497FDC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08" y="1680"/>
                <a:ext cx="336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latin typeface="Courier New" panose="02070309020205020404" pitchFamily="49" charset="0"/>
                    <a:cs typeface="Arial" panose="020B0604020202020204" pitchFamily="34" charset="0"/>
                  </a:rPr>
                  <a:t>E</a:t>
                </a:r>
              </a:p>
            </p:txBody>
          </p:sp>
          <p:cxnSp>
            <p:nvCxnSpPr>
              <p:cNvPr id="10276" name="AutoShape 9">
                <a:extLst>
                  <a:ext uri="{FF2B5EF4-FFF2-40B4-BE49-F238E27FC236}">
                    <a16:creationId xmlns:a16="http://schemas.microsoft.com/office/drawing/2014/main" id="{A71EF683-6090-E54B-B00A-AD19814BE7D9}"/>
                  </a:ext>
                </a:extLst>
              </p:cNvPr>
              <p:cNvCxnSpPr>
                <a:cxnSpLocks noChangeShapeType="1"/>
                <a:stCxn id="10246" idx="4"/>
                <a:endCxn id="10275" idx="0"/>
              </p:cNvCxnSpPr>
              <p:nvPr/>
            </p:nvCxnSpPr>
            <p:spPr bwMode="auto">
              <a:xfrm>
                <a:off x="4176" y="1542"/>
                <a:ext cx="0" cy="132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248" name="Oval 10">
              <a:extLst>
                <a:ext uri="{FF2B5EF4-FFF2-40B4-BE49-F238E27FC236}">
                  <a16:creationId xmlns:a16="http://schemas.microsoft.com/office/drawing/2014/main" id="{C2D5B12D-B2FF-FFCF-FC32-5EB5B83BDE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86" y="2052"/>
              <a:ext cx="273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Courier New" panose="02070309020205020404" pitchFamily="49" charset="0"/>
                  <a:cs typeface="Arial" panose="020B0604020202020204" pitchFamily="34" charset="0"/>
                </a:rPr>
                <a:t>+</a:t>
              </a:r>
            </a:p>
          </p:txBody>
        </p:sp>
        <p:cxnSp>
          <p:nvCxnSpPr>
            <p:cNvPr id="10249" name="AutoShape 11">
              <a:extLst>
                <a:ext uri="{FF2B5EF4-FFF2-40B4-BE49-F238E27FC236}">
                  <a16:creationId xmlns:a16="http://schemas.microsoft.com/office/drawing/2014/main" id="{69ACB6F9-C504-E8F6-B0BE-2A7ED6AEC08F}"/>
                </a:ext>
              </a:extLst>
            </p:cNvPr>
            <p:cNvCxnSpPr>
              <a:cxnSpLocks noChangeShapeType="1"/>
              <a:stCxn id="10275" idx="4"/>
              <a:endCxn id="10252" idx="0"/>
            </p:cNvCxnSpPr>
            <p:nvPr/>
          </p:nvCxnSpPr>
          <p:spPr bwMode="auto">
            <a:xfrm flipH="1">
              <a:off x="3784" y="1868"/>
              <a:ext cx="639" cy="1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0" name="AutoShape 12">
              <a:extLst>
                <a:ext uri="{FF2B5EF4-FFF2-40B4-BE49-F238E27FC236}">
                  <a16:creationId xmlns:a16="http://schemas.microsoft.com/office/drawing/2014/main" id="{9125C952-131C-9217-FA40-972A61A01767}"/>
                </a:ext>
              </a:extLst>
            </p:cNvPr>
            <p:cNvCxnSpPr>
              <a:cxnSpLocks noChangeShapeType="1"/>
              <a:endCxn id="10248" idx="0"/>
            </p:cNvCxnSpPr>
            <p:nvPr/>
          </p:nvCxnSpPr>
          <p:spPr bwMode="auto">
            <a:xfrm>
              <a:off x="4423" y="1861"/>
              <a:ext cx="0" cy="1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51" name="AutoShape 13">
              <a:extLst>
                <a:ext uri="{FF2B5EF4-FFF2-40B4-BE49-F238E27FC236}">
                  <a16:creationId xmlns:a16="http://schemas.microsoft.com/office/drawing/2014/main" id="{3325D100-0C2D-7B0E-580F-A67C90938E4C}"/>
                </a:ext>
              </a:extLst>
            </p:cNvPr>
            <p:cNvCxnSpPr>
              <a:cxnSpLocks noChangeShapeType="1"/>
              <a:stCxn id="10275" idx="4"/>
              <a:endCxn id="10257" idx="0"/>
            </p:cNvCxnSpPr>
            <p:nvPr/>
          </p:nvCxnSpPr>
          <p:spPr bwMode="auto">
            <a:xfrm>
              <a:off x="4423" y="1868"/>
              <a:ext cx="702" cy="17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52" name="Oval 14">
              <a:extLst>
                <a:ext uri="{FF2B5EF4-FFF2-40B4-BE49-F238E27FC236}">
                  <a16:creationId xmlns:a16="http://schemas.microsoft.com/office/drawing/2014/main" id="{D596E8A3-E3C4-4EBD-C53C-DF7ADA163A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05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Courier New" panose="02070309020205020404" pitchFamily="49" charset="0"/>
                  <a:cs typeface="Arial" panose="020B0604020202020204" pitchFamily="34" charset="0"/>
                </a:rPr>
                <a:t>E</a:t>
              </a:r>
            </a:p>
          </p:txBody>
        </p:sp>
        <p:sp>
          <p:nvSpPr>
            <p:cNvPr id="10253" name="Oval 15">
              <a:extLst>
                <a:ext uri="{FF2B5EF4-FFF2-40B4-BE49-F238E27FC236}">
                  <a16:creationId xmlns:a16="http://schemas.microsoft.com/office/drawing/2014/main" id="{0EE11E02-180F-1999-23ED-7260771992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48" y="2523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Courier New" panose="02070309020205020404" pitchFamily="49" charset="0"/>
                  <a:cs typeface="Arial" panose="020B0604020202020204" pitchFamily="34" charset="0"/>
                </a:rPr>
                <a:t>T</a:t>
              </a:r>
            </a:p>
          </p:txBody>
        </p:sp>
        <p:cxnSp>
          <p:nvCxnSpPr>
            <p:cNvPr id="10254" name="AutoShape 16">
              <a:extLst>
                <a:ext uri="{FF2B5EF4-FFF2-40B4-BE49-F238E27FC236}">
                  <a16:creationId xmlns:a16="http://schemas.microsoft.com/office/drawing/2014/main" id="{3FB16AE8-65ED-05DE-AA19-92B9759FF285}"/>
                </a:ext>
              </a:extLst>
            </p:cNvPr>
            <p:cNvCxnSpPr>
              <a:cxnSpLocks noChangeShapeType="1"/>
              <a:stCxn id="10252" idx="4"/>
              <a:endCxn id="10253" idx="0"/>
            </p:cNvCxnSpPr>
            <p:nvPr/>
          </p:nvCxnSpPr>
          <p:spPr bwMode="auto">
            <a:xfrm>
              <a:off x="3784" y="2330"/>
              <a:ext cx="0" cy="18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255" name="Group 17">
              <a:extLst>
                <a:ext uri="{FF2B5EF4-FFF2-40B4-BE49-F238E27FC236}">
                  <a16:creationId xmlns:a16="http://schemas.microsoft.com/office/drawing/2014/main" id="{4999D657-DBB3-D40D-2DE8-4C476629A8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2784"/>
              <a:ext cx="272" cy="491"/>
              <a:chOff x="3072" y="3090"/>
              <a:chExt cx="336" cy="606"/>
            </a:xfrm>
          </p:grpSpPr>
          <p:sp>
            <p:nvSpPr>
              <p:cNvPr id="10273" name="Oval 18">
                <a:extLst>
                  <a:ext uri="{FF2B5EF4-FFF2-40B4-BE49-F238E27FC236}">
                    <a16:creationId xmlns:a16="http://schemas.microsoft.com/office/drawing/2014/main" id="{3BA85005-6B55-6677-89F3-B689814585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336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latin typeface="Courier New" panose="02070309020205020404" pitchFamily="49" charset="0"/>
                    <a:cs typeface="Arial" panose="020B0604020202020204" pitchFamily="34" charset="0"/>
                  </a:rPr>
                  <a:t>F</a:t>
                </a:r>
              </a:p>
            </p:txBody>
          </p:sp>
          <p:cxnSp>
            <p:nvCxnSpPr>
              <p:cNvPr id="10274" name="AutoShape 19">
                <a:extLst>
                  <a:ext uri="{FF2B5EF4-FFF2-40B4-BE49-F238E27FC236}">
                    <a16:creationId xmlns:a16="http://schemas.microsoft.com/office/drawing/2014/main" id="{F7D0F988-6F19-FF6B-FDCC-9DC54747521C}"/>
                  </a:ext>
                </a:extLst>
              </p:cNvPr>
              <p:cNvCxnSpPr>
                <a:cxnSpLocks noChangeShapeType="1"/>
                <a:endCxn id="10273" idx="0"/>
              </p:cNvCxnSpPr>
              <p:nvPr/>
            </p:nvCxnSpPr>
            <p:spPr bwMode="auto">
              <a:xfrm>
                <a:off x="3240" y="3090"/>
                <a:ext cx="0" cy="26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10256" name="Group 20">
              <a:extLst>
                <a:ext uri="{FF2B5EF4-FFF2-40B4-BE49-F238E27FC236}">
                  <a16:creationId xmlns:a16="http://schemas.microsoft.com/office/drawing/2014/main" id="{326EBF77-519B-7BCF-2B01-9B7FFBC63B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48" y="3275"/>
              <a:ext cx="272" cy="491"/>
              <a:chOff x="3072" y="3090"/>
              <a:chExt cx="336" cy="606"/>
            </a:xfrm>
          </p:grpSpPr>
          <p:sp>
            <p:nvSpPr>
              <p:cNvPr id="10271" name="Oval 21">
                <a:extLst>
                  <a:ext uri="{FF2B5EF4-FFF2-40B4-BE49-F238E27FC236}">
                    <a16:creationId xmlns:a16="http://schemas.microsoft.com/office/drawing/2014/main" id="{E8DBC699-63B5-3B1E-93A5-B058FDF6E8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072" y="3360"/>
                <a:ext cx="336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latin typeface="Courier New" panose="02070309020205020404" pitchFamily="49" charset="0"/>
                    <a:cs typeface="Arial" panose="020B0604020202020204" pitchFamily="34" charset="0"/>
                  </a:rPr>
                  <a:t>2</a:t>
                </a:r>
              </a:p>
            </p:txBody>
          </p:sp>
          <p:cxnSp>
            <p:nvCxnSpPr>
              <p:cNvPr id="10272" name="AutoShape 22">
                <a:extLst>
                  <a:ext uri="{FF2B5EF4-FFF2-40B4-BE49-F238E27FC236}">
                    <a16:creationId xmlns:a16="http://schemas.microsoft.com/office/drawing/2014/main" id="{805304F4-F3F2-8633-CA29-EF4E39C0B287}"/>
                  </a:ext>
                </a:extLst>
              </p:cNvPr>
              <p:cNvCxnSpPr>
                <a:cxnSpLocks noChangeShapeType="1"/>
                <a:endCxn id="10271" idx="0"/>
              </p:cNvCxnSpPr>
              <p:nvPr/>
            </p:nvCxnSpPr>
            <p:spPr bwMode="auto">
              <a:xfrm>
                <a:off x="3240" y="3090"/>
                <a:ext cx="0" cy="264"/>
              </a:xfrm>
              <a:prstGeom prst="straightConnector1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10257" name="Oval 23">
              <a:extLst>
                <a:ext uri="{FF2B5EF4-FFF2-40B4-BE49-F238E27FC236}">
                  <a16:creationId xmlns:a16="http://schemas.microsoft.com/office/drawing/2014/main" id="{49EE40E9-B18B-72A5-65A6-C8332F2105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89" y="2052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Courier New" panose="02070309020205020404" pitchFamily="49" charset="0"/>
                  <a:cs typeface="Arial" panose="020B0604020202020204" pitchFamily="34" charset="0"/>
                </a:rPr>
                <a:t>T</a:t>
              </a:r>
            </a:p>
          </p:txBody>
        </p:sp>
        <p:sp>
          <p:nvSpPr>
            <p:cNvPr id="10258" name="Oval 24">
              <a:extLst>
                <a:ext uri="{FF2B5EF4-FFF2-40B4-BE49-F238E27FC236}">
                  <a16:creationId xmlns:a16="http://schemas.microsoft.com/office/drawing/2014/main" id="{93C7FB17-13B4-2CCC-83E1-C6F2EF07D0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974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Courier New" panose="02070309020205020404" pitchFamily="49" charset="0"/>
                  <a:cs typeface="Arial" panose="020B0604020202020204" pitchFamily="34" charset="0"/>
                </a:rPr>
                <a:t>x</a:t>
              </a:r>
            </a:p>
          </p:txBody>
        </p:sp>
        <p:cxnSp>
          <p:nvCxnSpPr>
            <p:cNvPr id="10259" name="AutoShape 25">
              <a:extLst>
                <a:ext uri="{FF2B5EF4-FFF2-40B4-BE49-F238E27FC236}">
                  <a16:creationId xmlns:a16="http://schemas.microsoft.com/office/drawing/2014/main" id="{697D98F8-FEFD-7DC9-3D9C-5C482C8B8302}"/>
                </a:ext>
              </a:extLst>
            </p:cNvPr>
            <p:cNvCxnSpPr>
              <a:cxnSpLocks noChangeShapeType="1"/>
              <a:endCxn id="10258" idx="0"/>
            </p:cNvCxnSpPr>
            <p:nvPr/>
          </p:nvCxnSpPr>
          <p:spPr bwMode="auto">
            <a:xfrm>
              <a:off x="5480" y="2783"/>
              <a:ext cx="0" cy="1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0" name="Oval 26">
              <a:extLst>
                <a:ext uri="{FF2B5EF4-FFF2-40B4-BE49-F238E27FC236}">
                  <a16:creationId xmlns:a16="http://schemas.microsoft.com/office/drawing/2014/main" id="{E9DCC900-DD1E-6819-626B-C7B0B323B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39" y="3494"/>
              <a:ext cx="273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Courier New" panose="02070309020205020404" pitchFamily="49" charset="0"/>
                  <a:cs typeface="Arial" panose="020B0604020202020204" pitchFamily="34" charset="0"/>
                </a:rPr>
                <a:t>3</a:t>
              </a:r>
            </a:p>
          </p:txBody>
        </p:sp>
        <p:cxnSp>
          <p:nvCxnSpPr>
            <p:cNvPr id="10261" name="AutoShape 27">
              <a:extLst>
                <a:ext uri="{FF2B5EF4-FFF2-40B4-BE49-F238E27FC236}">
                  <a16:creationId xmlns:a16="http://schemas.microsoft.com/office/drawing/2014/main" id="{145935C5-1F2E-F01B-D816-1E5AACBDC608}"/>
                </a:ext>
              </a:extLst>
            </p:cNvPr>
            <p:cNvCxnSpPr>
              <a:cxnSpLocks noChangeShapeType="1"/>
              <a:stCxn id="10266" idx="4"/>
              <a:endCxn id="10260" idx="0"/>
            </p:cNvCxnSpPr>
            <p:nvPr/>
          </p:nvCxnSpPr>
          <p:spPr bwMode="auto">
            <a:xfrm>
              <a:off x="4776" y="3281"/>
              <a:ext cx="0" cy="20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grpSp>
          <p:nvGrpSpPr>
            <p:cNvPr id="10262" name="Group 28">
              <a:extLst>
                <a:ext uri="{FF2B5EF4-FFF2-40B4-BE49-F238E27FC236}">
                  <a16:creationId xmlns:a16="http://schemas.microsoft.com/office/drawing/2014/main" id="{47A31527-BDD9-0763-C01C-F4F51CF1F3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38" y="2523"/>
              <a:ext cx="973" cy="272"/>
              <a:chOff x="2976" y="2808"/>
              <a:chExt cx="1200" cy="336"/>
            </a:xfrm>
          </p:grpSpPr>
          <p:sp>
            <p:nvSpPr>
              <p:cNvPr id="10268" name="Oval 29">
                <a:extLst>
                  <a:ext uri="{FF2B5EF4-FFF2-40B4-BE49-F238E27FC236}">
                    <a16:creationId xmlns:a16="http://schemas.microsoft.com/office/drawing/2014/main" id="{1A1B32F0-A2C6-82D8-A75B-A8F99218F8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840" y="2808"/>
                <a:ext cx="336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latin typeface="Courier New" panose="02070309020205020404" pitchFamily="49" charset="0"/>
                    <a:cs typeface="Arial" panose="020B0604020202020204" pitchFamily="34" charset="0"/>
                  </a:rPr>
                  <a:t>F</a:t>
                </a:r>
              </a:p>
            </p:txBody>
          </p:sp>
          <p:sp>
            <p:nvSpPr>
              <p:cNvPr id="10269" name="Oval 30">
                <a:extLst>
                  <a:ext uri="{FF2B5EF4-FFF2-40B4-BE49-F238E27FC236}">
                    <a16:creationId xmlns:a16="http://schemas.microsoft.com/office/drawing/2014/main" id="{2614582B-A8B8-AB90-A70C-E37ED6CBB8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76" y="2808"/>
                <a:ext cx="336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latin typeface="Courier New" panose="02070309020205020404" pitchFamily="49" charset="0"/>
                    <a:cs typeface="Arial" panose="020B0604020202020204" pitchFamily="34" charset="0"/>
                  </a:rPr>
                  <a:t>T</a:t>
                </a:r>
              </a:p>
            </p:txBody>
          </p:sp>
          <p:sp>
            <p:nvSpPr>
              <p:cNvPr id="10270" name="Oval 31">
                <a:extLst>
                  <a:ext uri="{FF2B5EF4-FFF2-40B4-BE49-F238E27FC236}">
                    <a16:creationId xmlns:a16="http://schemas.microsoft.com/office/drawing/2014/main" id="{C6A9E7ED-8E6C-D827-4B96-8BC938C4F0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08" y="2808"/>
                <a:ext cx="336" cy="336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>
                  <a:spcBef>
                    <a:spcPct val="50000"/>
                  </a:spcBef>
                </a:pPr>
                <a:r>
                  <a:rPr lang="en-US" altLang="zh-CN" sz="2000" b="1">
                    <a:latin typeface="Courier New" panose="02070309020205020404" pitchFamily="49" charset="0"/>
                    <a:cs typeface="Arial" panose="020B0604020202020204" pitchFamily="34" charset="0"/>
                  </a:rPr>
                  <a:t>*</a:t>
                </a:r>
              </a:p>
            </p:txBody>
          </p:sp>
        </p:grpSp>
        <p:cxnSp>
          <p:nvCxnSpPr>
            <p:cNvPr id="10263" name="AutoShape 32">
              <a:extLst>
                <a:ext uri="{FF2B5EF4-FFF2-40B4-BE49-F238E27FC236}">
                  <a16:creationId xmlns:a16="http://schemas.microsoft.com/office/drawing/2014/main" id="{4CD625C7-EE9F-B358-F696-336B1EFDEF01}"/>
                </a:ext>
              </a:extLst>
            </p:cNvPr>
            <p:cNvCxnSpPr>
              <a:cxnSpLocks noChangeShapeType="1"/>
              <a:endCxn id="10269" idx="0"/>
            </p:cNvCxnSpPr>
            <p:nvPr/>
          </p:nvCxnSpPr>
          <p:spPr bwMode="auto">
            <a:xfrm flipH="1">
              <a:off x="4774" y="2332"/>
              <a:ext cx="351" cy="1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4" name="AutoShape 33">
              <a:extLst>
                <a:ext uri="{FF2B5EF4-FFF2-40B4-BE49-F238E27FC236}">
                  <a16:creationId xmlns:a16="http://schemas.microsoft.com/office/drawing/2014/main" id="{E8927D42-22AA-8CB0-BE25-48714A758BE9}"/>
                </a:ext>
              </a:extLst>
            </p:cNvPr>
            <p:cNvCxnSpPr>
              <a:cxnSpLocks noChangeShapeType="1"/>
              <a:endCxn id="10270" idx="0"/>
            </p:cNvCxnSpPr>
            <p:nvPr/>
          </p:nvCxnSpPr>
          <p:spPr bwMode="auto">
            <a:xfrm>
              <a:off x="5125" y="2332"/>
              <a:ext cx="0" cy="1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0265" name="AutoShape 34">
              <a:extLst>
                <a:ext uri="{FF2B5EF4-FFF2-40B4-BE49-F238E27FC236}">
                  <a16:creationId xmlns:a16="http://schemas.microsoft.com/office/drawing/2014/main" id="{75AE816E-694D-8A69-9641-CEEE2878F951}"/>
                </a:ext>
              </a:extLst>
            </p:cNvPr>
            <p:cNvCxnSpPr>
              <a:cxnSpLocks noChangeShapeType="1"/>
              <a:endCxn id="10268" idx="0"/>
            </p:cNvCxnSpPr>
            <p:nvPr/>
          </p:nvCxnSpPr>
          <p:spPr bwMode="auto">
            <a:xfrm>
              <a:off x="5125" y="2332"/>
              <a:ext cx="350" cy="18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0266" name="Oval 35">
              <a:extLst>
                <a:ext uri="{FF2B5EF4-FFF2-40B4-BE49-F238E27FC236}">
                  <a16:creationId xmlns:a16="http://schemas.microsoft.com/office/drawing/2014/main" id="{C46D6C74-0002-FC27-BB3C-7318D03BEE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3003"/>
              <a:ext cx="272" cy="272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zh-CN" sz="2000" b="1">
                  <a:latin typeface="Courier New" panose="02070309020205020404" pitchFamily="49" charset="0"/>
                  <a:cs typeface="Arial" panose="020B0604020202020204" pitchFamily="34" charset="0"/>
                </a:rPr>
                <a:t>F</a:t>
              </a:r>
            </a:p>
          </p:txBody>
        </p:sp>
        <p:cxnSp>
          <p:nvCxnSpPr>
            <p:cNvPr id="10267" name="AutoShape 36">
              <a:extLst>
                <a:ext uri="{FF2B5EF4-FFF2-40B4-BE49-F238E27FC236}">
                  <a16:creationId xmlns:a16="http://schemas.microsoft.com/office/drawing/2014/main" id="{78AF46B6-F6E0-6664-CEB2-B825EE25AC3C}"/>
                </a:ext>
              </a:extLst>
            </p:cNvPr>
            <p:cNvCxnSpPr>
              <a:cxnSpLocks noChangeShapeType="1"/>
              <a:endCxn id="10266" idx="0"/>
            </p:cNvCxnSpPr>
            <p:nvPr/>
          </p:nvCxnSpPr>
          <p:spPr bwMode="auto">
            <a:xfrm>
              <a:off x="4776" y="2783"/>
              <a:ext cx="0" cy="21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197669" name="Text Box 37">
            <a:extLst>
              <a:ext uri="{FF2B5EF4-FFF2-40B4-BE49-F238E27FC236}">
                <a16:creationId xmlns:a16="http://schemas.microsoft.com/office/drawing/2014/main" id="{DB9C1ACF-A110-BB6B-4FD6-9379D4DE5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050" y="2454275"/>
            <a:ext cx="1878013" cy="26320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 ::= E + T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 | T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T ::= T * F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 | F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F ::= id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 | num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 | ( E )</a:t>
            </a:r>
          </a:p>
        </p:txBody>
      </p:sp>
      <p:sp>
        <p:nvSpPr>
          <p:cNvPr id="10245" name="Text Box 38">
            <a:extLst>
              <a:ext uri="{FF2B5EF4-FFF2-40B4-BE49-F238E27FC236}">
                <a16:creationId xmlns:a16="http://schemas.microsoft.com/office/drawing/2014/main" id="{1E29A3FA-657F-7932-AAA8-72299884E0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93925"/>
            <a:ext cx="15557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 + 3 * x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669" grpId="0" animBg="1" autoUpdateAnimBg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023B7840-97C7-CD4C-7E3E-2FBC28B626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/>
              <a:t>Concrete and Abstract Syntax</a:t>
            </a:r>
          </a:p>
        </p:txBody>
      </p:sp>
      <p:sp>
        <p:nvSpPr>
          <p:cNvPr id="11267" name="Text Box 36">
            <a:extLst>
              <a:ext uri="{FF2B5EF4-FFF2-40B4-BE49-F238E27FC236}">
                <a16:creationId xmlns:a16="http://schemas.microsoft.com/office/drawing/2014/main" id="{71581B80-11AC-C611-F340-A680D15B1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29000" y="2193925"/>
            <a:ext cx="1555750" cy="396875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lang="en-US" altLang="zh-CN" sz="2000" b="1">
                <a:solidFill>
                  <a:schemeClr val="folHlink"/>
                </a:solidFill>
                <a:latin typeface="Courier New" panose="02070309020205020404" pitchFamily="49" charset="0"/>
                <a:cs typeface="Arial" panose="020B0604020202020204" pitchFamily="34" charset="0"/>
              </a:rPr>
              <a:t>2 + 3 * x</a:t>
            </a:r>
          </a:p>
        </p:txBody>
      </p:sp>
      <p:sp>
        <p:nvSpPr>
          <p:cNvPr id="198693" name="Text Box 37">
            <a:extLst>
              <a:ext uri="{FF2B5EF4-FFF2-40B4-BE49-F238E27FC236}">
                <a16:creationId xmlns:a16="http://schemas.microsoft.com/office/drawing/2014/main" id="{81867C20-F51A-A644-08B3-ABF3E83FF6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2650" y="2911475"/>
            <a:ext cx="1878013" cy="1887538"/>
          </a:xfrm>
          <a:prstGeom prst="rect">
            <a:avLst/>
          </a:prstGeom>
          <a:solidFill>
            <a:srgbClr val="CCFFFF"/>
          </a:solidFill>
          <a:ln>
            <a:noFill/>
          </a:ln>
          <a:extLst>
            <a:ext uri="{91240B29-F687-4F45-9708-019B960494DF}">
              <a14:hiddenLine xmlns:a14="http://schemas.microsoft.com/office/drawing/2010/main" w="254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E ::= id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 | num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 | E + E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 | E * E</a:t>
            </a:r>
          </a:p>
          <a:p>
            <a:pPr>
              <a:spcBef>
                <a:spcPts val="475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  | ( E )</a:t>
            </a:r>
          </a:p>
        </p:txBody>
      </p:sp>
      <p:sp>
        <p:nvSpPr>
          <p:cNvPr id="11269" name="Oval 39">
            <a:extLst>
              <a:ext uri="{FF2B5EF4-FFF2-40B4-BE49-F238E27FC236}">
                <a16:creationId xmlns:a16="http://schemas.microsoft.com/office/drawing/2014/main" id="{9567A715-5705-A91E-B731-0A77C26CD8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8800" y="3048000"/>
            <a:ext cx="1071563" cy="5492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+ </a:t>
            </a:r>
          </a:p>
        </p:txBody>
      </p:sp>
      <p:sp>
        <p:nvSpPr>
          <p:cNvPr id="11270" name="Oval 40">
            <a:extLst>
              <a:ext uri="{FF2B5EF4-FFF2-40B4-BE49-F238E27FC236}">
                <a16:creationId xmlns:a16="http://schemas.microsoft.com/office/drawing/2014/main" id="{955E0605-4C45-C0A2-4C1D-D8E6331369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7400" y="3886200"/>
            <a:ext cx="1287463" cy="5492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2  </a:t>
            </a:r>
          </a:p>
        </p:txBody>
      </p:sp>
      <p:sp>
        <p:nvSpPr>
          <p:cNvPr id="11271" name="Oval 41">
            <a:extLst>
              <a:ext uri="{FF2B5EF4-FFF2-40B4-BE49-F238E27FC236}">
                <a16:creationId xmlns:a16="http://schemas.microsoft.com/office/drawing/2014/main" id="{9DEB5007-A6D3-B2C2-F967-BABD78B2D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8600" y="3886200"/>
            <a:ext cx="1287463" cy="5492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*  </a:t>
            </a:r>
          </a:p>
        </p:txBody>
      </p:sp>
      <p:sp>
        <p:nvSpPr>
          <p:cNvPr id="11272" name="Oval 42">
            <a:extLst>
              <a:ext uri="{FF2B5EF4-FFF2-40B4-BE49-F238E27FC236}">
                <a16:creationId xmlns:a16="http://schemas.microsoft.com/office/drawing/2014/main" id="{28CBB1F4-B55F-25CD-0E78-60F417D62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40400" y="4675188"/>
            <a:ext cx="1287463" cy="5492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 3  </a:t>
            </a:r>
          </a:p>
        </p:txBody>
      </p:sp>
      <p:sp>
        <p:nvSpPr>
          <p:cNvPr id="11273" name="Oval 43">
            <a:extLst>
              <a:ext uri="{FF2B5EF4-FFF2-40B4-BE49-F238E27FC236}">
                <a16:creationId xmlns:a16="http://schemas.microsoft.com/office/drawing/2014/main" id="{1596C774-B465-45CF-7F1A-969AEE6A2B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963" y="4675188"/>
            <a:ext cx="1087437" cy="549275"/>
          </a:xfrm>
          <a:prstGeom prst="ellips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n-US" altLang="zh-CN" sz="2000" b="1">
                <a:latin typeface="Courier New" panose="02070309020205020404" pitchFamily="49" charset="0"/>
                <a:cs typeface="Arial" panose="020B0604020202020204" pitchFamily="34" charset="0"/>
              </a:rPr>
              <a:t> x  </a:t>
            </a:r>
          </a:p>
        </p:txBody>
      </p:sp>
      <p:cxnSp>
        <p:nvCxnSpPr>
          <p:cNvPr id="11274" name="AutoShape 44">
            <a:extLst>
              <a:ext uri="{FF2B5EF4-FFF2-40B4-BE49-F238E27FC236}">
                <a16:creationId xmlns:a16="http://schemas.microsoft.com/office/drawing/2014/main" id="{810C7332-9058-EC37-E637-AE68E7DDE48E}"/>
              </a:ext>
            </a:extLst>
          </p:cNvPr>
          <p:cNvCxnSpPr>
            <a:cxnSpLocks noChangeShapeType="1"/>
            <a:stCxn id="11269" idx="4"/>
            <a:endCxn id="11270" idx="7"/>
          </p:cNvCxnSpPr>
          <p:nvPr/>
        </p:nvCxnSpPr>
        <p:spPr bwMode="auto">
          <a:xfrm flipH="1">
            <a:off x="5695950" y="3609975"/>
            <a:ext cx="479425" cy="3444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5" name="AutoShape 45">
            <a:extLst>
              <a:ext uri="{FF2B5EF4-FFF2-40B4-BE49-F238E27FC236}">
                <a16:creationId xmlns:a16="http://schemas.microsoft.com/office/drawing/2014/main" id="{5995509B-B9ED-52B4-7531-A5B1DE2BF82E}"/>
              </a:ext>
            </a:extLst>
          </p:cNvPr>
          <p:cNvCxnSpPr>
            <a:cxnSpLocks noChangeShapeType="1"/>
            <a:stCxn id="11269" idx="4"/>
            <a:endCxn id="11271" idx="1"/>
          </p:cNvCxnSpPr>
          <p:nvPr/>
        </p:nvCxnSpPr>
        <p:spPr bwMode="auto">
          <a:xfrm>
            <a:off x="6175375" y="3609975"/>
            <a:ext cx="592138" cy="344488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6" name="AutoShape 46">
            <a:extLst>
              <a:ext uri="{FF2B5EF4-FFF2-40B4-BE49-F238E27FC236}">
                <a16:creationId xmlns:a16="http://schemas.microsoft.com/office/drawing/2014/main" id="{8B766ACB-D19E-D2E3-BF88-916E16F82807}"/>
              </a:ext>
            </a:extLst>
          </p:cNvPr>
          <p:cNvCxnSpPr>
            <a:cxnSpLocks noChangeShapeType="1"/>
            <a:endCxn id="11272" idx="7"/>
          </p:cNvCxnSpPr>
          <p:nvPr/>
        </p:nvCxnSpPr>
        <p:spPr bwMode="auto">
          <a:xfrm flipH="1">
            <a:off x="6838950" y="4419600"/>
            <a:ext cx="411163" cy="323850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1277" name="AutoShape 47">
            <a:extLst>
              <a:ext uri="{FF2B5EF4-FFF2-40B4-BE49-F238E27FC236}">
                <a16:creationId xmlns:a16="http://schemas.microsoft.com/office/drawing/2014/main" id="{07F1A22A-2E28-CC35-3DF4-9DB00B069900}"/>
              </a:ext>
            </a:extLst>
          </p:cNvPr>
          <p:cNvCxnSpPr>
            <a:cxnSpLocks noChangeShapeType="1"/>
            <a:stCxn id="11271" idx="4"/>
            <a:endCxn id="11273" idx="1"/>
          </p:cNvCxnSpPr>
          <p:nvPr/>
        </p:nvCxnSpPr>
        <p:spPr bwMode="auto">
          <a:xfrm>
            <a:off x="7223125" y="4448175"/>
            <a:ext cx="382588" cy="295275"/>
          </a:xfrm>
          <a:prstGeom prst="straightConnector1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93" grpId="0" animBg="1"/>
    </p:bldLst>
  </p:timing>
</p:sld>
</file>

<file path=ppt/theme/theme1.xml><?xml version="1.0" encoding="utf-8"?>
<a:theme xmlns:a="http://schemas.openxmlformats.org/drawingml/2006/main" name="Blends">
  <a:themeElements>
    <a:clrScheme name="Blends 3">
      <a:dk1>
        <a:srgbClr val="000000"/>
      </a:dk1>
      <a:lt1>
        <a:srgbClr val="FFFFFF"/>
      </a:lt1>
      <a:dk2>
        <a:srgbClr val="333399"/>
      </a:dk2>
      <a:lt2>
        <a:srgbClr val="1C1C1C"/>
      </a:lt2>
      <a:accent1>
        <a:srgbClr val="00E4A8"/>
      </a:accent1>
      <a:accent2>
        <a:srgbClr val="FFCF01"/>
      </a:accent2>
      <a:accent3>
        <a:srgbClr val="FFFFFF"/>
      </a:accent3>
      <a:accent4>
        <a:srgbClr val="000000"/>
      </a:accent4>
      <a:accent5>
        <a:srgbClr val="AAEFD1"/>
      </a:accent5>
      <a:accent6>
        <a:srgbClr val="E7BB01"/>
      </a:accent6>
      <a:hlink>
        <a:srgbClr val="FF0000"/>
      </a:hlink>
      <a:folHlink>
        <a:srgbClr val="3333CC"/>
      </a:folHlink>
    </a:clrScheme>
    <a:fontScheme name="Blends">
      <a:majorFont>
        <a:latin typeface="Tahoma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Blends</Template>
  <TotalTime>2940</TotalTime>
  <Words>4209</Words>
  <Application>Microsoft Macintosh PowerPoint</Application>
  <PresentationFormat>全屏显示(4:3)</PresentationFormat>
  <Paragraphs>877</Paragraphs>
  <Slides>54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54</vt:i4>
      </vt:variant>
    </vt:vector>
  </HeadingPairs>
  <TitlesOfParts>
    <vt:vector size="61" baseType="lpstr">
      <vt:lpstr>Tahoma</vt:lpstr>
      <vt:lpstr>宋体</vt:lpstr>
      <vt:lpstr>Arial</vt:lpstr>
      <vt:lpstr>Wingdings</vt:lpstr>
      <vt:lpstr>Verdana</vt:lpstr>
      <vt:lpstr>Courier New</vt:lpstr>
      <vt:lpstr>Blends</vt:lpstr>
      <vt:lpstr>Abstract Syntax Trees</vt:lpstr>
      <vt:lpstr>Front End</vt:lpstr>
      <vt:lpstr>Recap</vt:lpstr>
      <vt:lpstr>Parse Trees</vt:lpstr>
      <vt:lpstr>Parse Trees</vt:lpstr>
      <vt:lpstr>Abstract Syntax Trees</vt:lpstr>
      <vt:lpstr>Concrete vs Abstract Syntax</vt:lpstr>
      <vt:lpstr>Concrete and Abstract Syntax</vt:lpstr>
      <vt:lpstr>Concrete and Abstract Syntax</vt:lpstr>
      <vt:lpstr>AST history</vt:lpstr>
      <vt:lpstr>AST Data Structures</vt:lpstr>
      <vt:lpstr>The running language: C-- Like C but strong-typed</vt:lpstr>
      <vt:lpstr>PowerPoint 演示文稿</vt:lpstr>
      <vt:lpstr>AST to encode “E”</vt:lpstr>
      <vt:lpstr>AST to encode “E”</vt:lpstr>
      <vt:lpstr>Sample AST construction</vt:lpstr>
      <vt:lpstr>AST to encode “S”</vt:lpstr>
      <vt:lpstr>AST to encode “S”</vt:lpstr>
      <vt:lpstr>AST to encode “S”</vt:lpstr>
      <vt:lpstr>AST to function etc..</vt:lpstr>
      <vt:lpstr>Ast Operations</vt:lpstr>
      <vt:lpstr>Operations are tree-walkings</vt:lpstr>
      <vt:lpstr>PowerPoint 演示文稿</vt:lpstr>
      <vt:lpstr>AST to encode “E”</vt:lpstr>
      <vt:lpstr>Local Class Hierarchy</vt:lpstr>
      <vt:lpstr>AST to encode “E”</vt:lpstr>
      <vt:lpstr>Sample AST construction</vt:lpstr>
      <vt:lpstr>AST to encode “S”</vt:lpstr>
      <vt:lpstr>AST to encode var declaration &amp; Programs</vt:lpstr>
      <vt:lpstr>Naiive AST operations</vt:lpstr>
      <vt:lpstr>Better way: Visitor pattern</vt:lpstr>
      <vt:lpstr>PowerPoint 演示文稿</vt:lpstr>
      <vt:lpstr>AST to encode “E”</vt:lpstr>
      <vt:lpstr>AST to encode “S” and “P”</vt:lpstr>
      <vt:lpstr>Operations are pattern matching</vt:lpstr>
      <vt:lpstr>Brief history</vt:lpstr>
      <vt:lpstr>Comparision</vt:lpstr>
      <vt:lpstr>PowerPoint 演示文稿</vt:lpstr>
      <vt:lpstr>Attribute-grammar: history</vt:lpstr>
      <vt:lpstr>Attribute grammar</vt:lpstr>
      <vt:lpstr>Attribute grammar (synthenized): Example</vt:lpstr>
      <vt:lpstr>Attribute grammar: Example</vt:lpstr>
      <vt:lpstr>Attribute grammar: Example</vt:lpstr>
      <vt:lpstr>Attribute grammar: 2nd Example</vt:lpstr>
      <vt:lpstr>Attribute grammar (inherited): Example</vt:lpstr>
      <vt:lpstr>Attribute grammar: Example</vt:lpstr>
      <vt:lpstr>Information flows up-down</vt:lpstr>
      <vt:lpstr>AST Generations in tools</vt:lpstr>
      <vt:lpstr>AST Generation in recursive decent parsers</vt:lpstr>
      <vt:lpstr>PowerPoint 演示文稿</vt:lpstr>
      <vt:lpstr>AST generation in LR parsers</vt:lpstr>
      <vt:lpstr>AST generation in LR parser</vt:lpstr>
      <vt:lpstr>Source Position</vt:lpstr>
      <vt:lpstr>Summary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Abstract Syntax Tree</dc:title>
  <dc:creator>Baojian Hua</dc:creator>
  <cp:lastModifiedBy>Microsoft Office User</cp:lastModifiedBy>
  <cp:revision>2892</cp:revision>
  <cp:lastPrinted>1601-01-01T00:00:00Z</cp:lastPrinted>
  <dcterms:created xsi:type="dcterms:W3CDTF">1601-01-01T00:00:00Z</dcterms:created>
  <dcterms:modified xsi:type="dcterms:W3CDTF">2024-03-14T02:11:06Z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</Properties>
</file>