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53"/>
  </p:notesMasterIdLst>
  <p:handoutMasterIdLst>
    <p:handoutMasterId r:id="rId54"/>
  </p:handoutMasterIdLst>
  <p:sldIdLst>
    <p:sldId id="256" r:id="rId2"/>
    <p:sldId id="355" r:id="rId3"/>
    <p:sldId id="395" r:id="rId4"/>
    <p:sldId id="396" r:id="rId5"/>
    <p:sldId id="394" r:id="rId6"/>
    <p:sldId id="305" r:id="rId7"/>
    <p:sldId id="436" r:id="rId8"/>
    <p:sldId id="433" r:id="rId9"/>
    <p:sldId id="427" r:id="rId10"/>
    <p:sldId id="424" r:id="rId11"/>
    <p:sldId id="423" r:id="rId12"/>
    <p:sldId id="434" r:id="rId13"/>
    <p:sldId id="412" r:id="rId14"/>
    <p:sldId id="428" r:id="rId15"/>
    <p:sldId id="413" r:id="rId16"/>
    <p:sldId id="414" r:id="rId17"/>
    <p:sldId id="432" r:id="rId18"/>
    <p:sldId id="421" r:id="rId19"/>
    <p:sldId id="435" r:id="rId20"/>
    <p:sldId id="437" r:id="rId21"/>
    <p:sldId id="398" r:id="rId22"/>
    <p:sldId id="399" r:id="rId23"/>
    <p:sldId id="400" r:id="rId24"/>
    <p:sldId id="415" r:id="rId25"/>
    <p:sldId id="429" r:id="rId26"/>
    <p:sldId id="430" r:id="rId27"/>
    <p:sldId id="416" r:id="rId28"/>
    <p:sldId id="417" r:id="rId29"/>
    <p:sldId id="418" r:id="rId30"/>
    <p:sldId id="431" r:id="rId31"/>
    <p:sldId id="419" r:id="rId32"/>
    <p:sldId id="420" r:id="rId33"/>
    <p:sldId id="402" r:id="rId34"/>
    <p:sldId id="403" r:id="rId35"/>
    <p:sldId id="404" r:id="rId36"/>
    <p:sldId id="405" r:id="rId37"/>
    <p:sldId id="406" r:id="rId38"/>
    <p:sldId id="407" r:id="rId39"/>
    <p:sldId id="408" r:id="rId40"/>
    <p:sldId id="410" r:id="rId41"/>
    <p:sldId id="372" r:id="rId42"/>
    <p:sldId id="373" r:id="rId43"/>
    <p:sldId id="439" r:id="rId44"/>
    <p:sldId id="438" r:id="rId45"/>
    <p:sldId id="409" r:id="rId46"/>
    <p:sldId id="381" r:id="rId47"/>
    <p:sldId id="384" r:id="rId48"/>
    <p:sldId id="385" r:id="rId49"/>
    <p:sldId id="386" r:id="rId50"/>
    <p:sldId id="387" r:id="rId51"/>
    <p:sldId id="342" r:id="rId5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>
      <p:cViewPr varScale="1">
        <p:scale>
          <a:sx n="121" d="100"/>
          <a:sy n="121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983FE88-2FBE-13FE-8334-639A1A3B2B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D58F15-BFFA-B9D3-CC67-B8DEEBB87C6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AFBC46C-3E01-F842-69D8-F6ACD121F0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693581-A1B0-D407-8FB0-94B8B2F6792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29D6EF9-7E56-1F45-B2AE-B4790F9E1F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D3A09B2-B96C-61BA-6734-3B76531B93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C5D3567-1B1A-8F2D-2764-73953196091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1CF3628F-CA8A-9A64-2F82-63DBA8BB1A3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472EC828-F23C-686C-5BAE-3AC6AA369B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3F9ACB78-7352-C0D4-FD5A-9C6BCF0D47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6B2CAD1-8155-4C98-4E81-659357DCF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13DB178-6946-0843-A7F6-F24B3FDF9A5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21BDB57-2077-93B0-95E3-B55345C7E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3520C1E-0BD9-8146-8D9A-36D03BC5D4BD}" type="slidenum">
              <a:rPr lang="en-US" altLang="zh-CN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1D8E105C-E9D3-2E5C-5079-FA4E554088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550A4EB-D2A5-39B8-3303-6FB62D36C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5C1F7F63-892C-1BFA-510F-347CA57C3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384BCD-C330-E64A-ABF3-1E0977172E68}" type="slidenum">
              <a:rPr lang="en-US" altLang="zh-CN">
                <a:latin typeface="Arial" panose="020B0604020202020204" pitchFamily="34" charset="0"/>
              </a:rPr>
              <a:pPr eaLnBrk="1" hangingPunct="1"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26A270D5-8699-902E-6BDB-7771D96DC4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CA9B4837-EE51-B0E6-2E2B-5B5957E71A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83B4AF2B-0CD4-797E-E70A-257B5EFA5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57BBCA6-0DDE-B443-9B39-1747BF6595AB}" type="slidenum">
              <a:rPr lang="en-US" altLang="zh-CN">
                <a:latin typeface="Arial" panose="020B0604020202020204" pitchFamily="34" charset="0"/>
              </a:rPr>
              <a:pPr eaLnBrk="1" hangingPunct="1"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8AAB9C56-C166-5612-2047-BAB64D1AF31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D523C12-727E-DB0C-11A0-63E292322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101DB3E-F1DE-B054-D981-095FEA6121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4E32C86-8CC6-544B-9DDE-915FE0DBCBA9}" type="slidenum">
              <a:rPr lang="en-US" altLang="zh-CN">
                <a:latin typeface="Arial" panose="020B0604020202020204" pitchFamily="34" charset="0"/>
              </a:rPr>
              <a:pPr eaLnBrk="1" hangingPunct="1"/>
              <a:t>51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D0DB7126-E759-24C7-DC57-AFD691C958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366DEF64-7D4E-F2AA-A553-2001350F8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13D5DDC-04C4-6EDD-CF31-949C62FA6A7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8376F641-D6F8-D5FD-D794-56081F5425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AFD35DD9-0222-B619-AB0E-124597465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0FB13B4-6CB0-29C7-1461-B6E25775E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586B60D4-FDED-C0AF-7D42-9A9524A2B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D2E6F6-E419-CF42-8C9C-8F01F26381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D8D1280-76FA-0E41-F604-BE034D48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948294C3-C490-39D6-5AE2-2F13347EF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DA382FEC-4026-EE2A-2822-14F046846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5747373B-A6B9-E033-1A2D-88242FF4AD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D0EB789-28EC-CD51-235A-08CB0D3950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084CFA4-012D-BB43-4BD1-7859C8AD7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5DFDDEA-1EFB-4E2E-EC66-E5A9D0683C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44BEB4D-F7C8-0049-A25E-D0AB19750F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71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3D7B1B4-2B93-4465-9EE9-C1A80208DB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F8C9CB-90EB-013C-4B09-FFDF8FC0FF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5AD3B4-9AEB-9F62-7B7D-30395A51CC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7250A-AC16-F740-851C-AE99932D4B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866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460ABEE-DB48-FF01-A019-9AAAEB7E4E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86965BA-A7FC-8373-E1FB-DBB385F259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83FD185-B7BE-76D7-E02D-9D62C71D29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9D35BA-8659-BA46-A27E-0054ED5A3E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721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F26333-5DF5-70B7-A284-7C3668E96A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BE60AC7-B6A5-37F0-231D-DEA075422A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CB84AD0-A4B6-B970-6AD2-701D964B5E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9CC34-F58B-F543-929F-9680C3EA39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49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EE94E3F-5CB1-94F6-AE5D-3F2F4FB25F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B521054-E635-7DB6-930B-7A370F39F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B581F85-D711-1629-FF56-057BE00AB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D0CACF-4E71-6249-8397-8118FC3905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130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24B50B6-15C9-F1F7-B8E4-EA6C819FC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17BA66-245D-CED3-A8D8-7EF323C1E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DA70A68-F419-0A91-2E1C-E1825DA021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152C42-154D-044C-B78E-81ACB29231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19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480F98E-BB52-1287-BE8C-93E196BBB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9A465578-9243-804B-038B-4C9C83BE09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468A67E-52D5-BF0A-9956-0C0B57C710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DB37F-915A-CB4B-8290-B9ED7500E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4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E8B218C-3540-EBE4-6BBF-DD3CC65788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BB3886D-41F7-EED6-BC17-32796B22F8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004BCF8-C78F-F561-3CDE-DAA068D1AA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ACC5B-0680-694B-A7CD-339930702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26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80DBF16-7353-B90A-014B-44E33EF942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2FE4E8D0-0B84-E74A-8D01-C7286E7105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C23A20B-9CB7-9EE0-EF24-DDC3F232C0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854A4-03A8-4D43-BAF7-7D435D2F5E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57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A29F96C-AD04-6B3E-EFD6-4E491B07FC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DAF348B-08F5-AE1F-63A8-D839671E0F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0AE934-1972-1314-36FA-12EE911F6D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C5FB79-CAEF-914F-B24B-C1F13EEACC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321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4DD6A31-9475-B65B-06A5-FE9B9DD37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304D23E-1FFE-AD1B-63D4-26C9CF1879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968186-D2B5-EE21-1BCC-B965D2A936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2844E-9AF3-FB45-8C92-32FA10C52F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285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548A848-4E2D-8EC6-C00E-7E4ACBB9504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41D53C2-67F7-1136-3012-5BE13CD184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118C01C-63A1-B6D5-D09B-0B0FD8C14F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4C3C854-F61C-4B6E-CA0A-5046967BF71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054286A9-727A-35B7-971E-A275742FECF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D3927CD7-53D2-2DB6-2818-9B90D6F13B1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A9CD3C54-8F66-4199-A358-48B901A40C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80F8131-48B4-22C0-9E9C-B192E1E94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4AB312A-D273-0D2F-C7E9-13792FC48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095964B1-6A3B-77E9-4FFD-4684F4C817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8B3E796-8833-A408-37A4-1ACBA043404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1DDEFC38-AA27-8D9F-2EBF-2E9467ECA6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6995E2-BC8A-3E4A-9563-B6D7E7084B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298ED7-5E64-D133-FBFC-227F22E19DE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Semantic Analysis </a:t>
            </a:r>
            <a:br>
              <a:rPr lang="en-US" altLang="zh-CN"/>
            </a:br>
            <a:r>
              <a:rPr lang="en-US" altLang="zh-CN"/>
              <a:t>or: Elaboration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FD52A6C-A6DC-4887-FED4-0330A9C89A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CD736B-0405-F0D2-FD10-AF03E5C07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Symbol Tables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00283D99-D1FE-C075-E258-020B3D0C9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To keep track of the types and other infos</a:t>
            </a:r>
            <a:r>
              <a:rPr lang="en-US" altLang="zh-CN">
                <a:latin typeface="Verdana" panose="020B0604030504040204" pitchFamily="34" charset="0"/>
              </a:rPr>
              <a:t>’,</a:t>
            </a:r>
            <a:r>
              <a:rPr lang="en-US" altLang="zh-CN"/>
              <a:t> we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r>
              <a:rPr lang="en-US" altLang="zh-CN"/>
              <a:t>d maintain a finite map from program symbols to info</a:t>
            </a:r>
            <a:r>
              <a:rPr lang="en-US" altLang="zh-CN">
                <a:latin typeface="Verdana" panose="020B0604030504040204" pitchFamily="34" charset="0"/>
              </a:rPr>
              <a:t>’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symbols: variables, function names, etc..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Info’: type, scope, access attributes, etc..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Such a mapping is called a </a:t>
            </a:r>
            <a:r>
              <a:rPr lang="en-US" altLang="zh-CN">
                <a:solidFill>
                  <a:schemeClr val="folHlink"/>
                </a:solidFill>
              </a:rPr>
              <a:t>symbol table</a:t>
            </a:r>
            <a:r>
              <a:rPr lang="en-US" altLang="zh-CN"/>
              <a:t>, or sometimes an </a:t>
            </a:r>
            <a:r>
              <a:rPr lang="en-US" altLang="zh-CN">
                <a:solidFill>
                  <a:schemeClr val="folHlink"/>
                </a:solidFill>
              </a:rPr>
              <a:t>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Notation: </a:t>
            </a:r>
            <a:r>
              <a:rPr lang="en-US" altLang="zh-CN">
                <a:solidFill>
                  <a:srgbClr val="3333CC"/>
                </a:solidFill>
              </a:rPr>
              <a:t>{x1: b1, x2: b2, </a:t>
            </a:r>
            <a:r>
              <a:rPr lang="en-US" altLang="zh-CN">
                <a:solidFill>
                  <a:srgbClr val="3333CC"/>
                </a:solidFill>
                <a:latin typeface="Verdana" panose="020B0604030504040204" pitchFamily="34" charset="0"/>
              </a:rPr>
              <a:t>…</a:t>
            </a:r>
            <a:r>
              <a:rPr lang="en-US" altLang="zh-CN">
                <a:solidFill>
                  <a:srgbClr val="3333CC"/>
                </a:solidFill>
              </a:rPr>
              <a:t>, xn: bn}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where </a:t>
            </a:r>
            <a:r>
              <a:rPr lang="en-US" altLang="zh-CN">
                <a:solidFill>
                  <a:srgbClr val="3333CC"/>
                </a:solidFill>
              </a:rPr>
              <a:t>xi</a:t>
            </a:r>
            <a:r>
              <a:rPr lang="en-US" altLang="zh-CN"/>
              <a:t> are </a:t>
            </a:r>
            <a:r>
              <a:rPr lang="en-US" altLang="zh-CN">
                <a:solidFill>
                  <a:srgbClr val="3333CC"/>
                </a:solidFill>
              </a:rPr>
              <a:t>symbols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3333CC"/>
                </a:solidFill>
              </a:rPr>
              <a:t>bi</a:t>
            </a:r>
            <a:r>
              <a:rPr lang="en-US" altLang="zh-CN"/>
              <a:t> (1</a:t>
            </a:r>
            <a:r>
              <a:rPr lang="en-US" altLang="zh-CN">
                <a:latin typeface="Verdana" panose="020B0604030504040204" pitchFamily="34" charset="0"/>
              </a:rPr>
              <a:t>≤</a:t>
            </a:r>
            <a:r>
              <a:rPr lang="en-US" altLang="zh-CN"/>
              <a:t>i </a:t>
            </a:r>
            <a:r>
              <a:rPr lang="en-US" altLang="zh-CN">
                <a:latin typeface="Verdana" panose="020B0604030504040204" pitchFamily="34" charset="0"/>
              </a:rPr>
              <a:t>≤</a:t>
            </a:r>
            <a:r>
              <a:rPr lang="en-US" altLang="zh-CN"/>
              <a:t>n) is called a </a:t>
            </a:r>
            <a:r>
              <a:rPr lang="en-US" altLang="zh-CN">
                <a:solidFill>
                  <a:schemeClr val="folHlink"/>
                </a:solidFill>
              </a:rPr>
              <a:t>binding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10E802E-A48C-6743-39EB-6C9443294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System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789ACE8-DDDA-87C5-2167-330614A9E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Next, we write the symbol table as </a:t>
            </a:r>
            <a:r>
              <a:rPr lang="en-US" altLang="zh-CN" b="1">
                <a:solidFill>
                  <a:srgbClr val="3333CC"/>
                </a:solidFill>
              </a:rPr>
              <a:t>∑</a:t>
            </a:r>
            <a:endParaRPr lang="en-US" altLang="zh-CN">
              <a:solidFill>
                <a:srgbClr val="3333CC"/>
              </a:solidFill>
            </a:endParaRPr>
          </a:p>
          <a:p>
            <a:pPr lvl="1" eaLnBrk="1" hangingPunct="1"/>
            <a:r>
              <a:rPr lang="en-US" altLang="zh-CN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∑=x1 T1; x2 T2; x3 T3; …</a:t>
            </a:r>
          </a:p>
          <a:p>
            <a:pPr lvl="2" eaLnBrk="1" hangingPunct="1"/>
            <a:r>
              <a:rPr lang="en-US" altLang="zh-CN"/>
              <a:t>a list of (</a:t>
            </a:r>
            <a:r>
              <a:rPr lang="en-US" altLang="zh-CN">
                <a:solidFill>
                  <a:srgbClr val="3333CC"/>
                </a:solidFill>
              </a:rPr>
              <a:t>id T</a:t>
            </a:r>
            <a:r>
              <a:rPr lang="en-US" altLang="zh-CN"/>
              <a:t>) tuples</a:t>
            </a:r>
          </a:p>
          <a:p>
            <a:pPr lvl="2" eaLnBrk="1" hangingPunct="1"/>
            <a:r>
              <a:rPr lang="en-US" altLang="zh-CN"/>
              <a:t>may be empty, </a:t>
            </a:r>
          </a:p>
          <a:p>
            <a:pPr eaLnBrk="1" hangingPunct="1"/>
            <a:r>
              <a:rPr lang="en-US" altLang="zh-CN"/>
              <a:t>Each typing rule takes this form: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</p:txBody>
      </p:sp>
      <p:sp>
        <p:nvSpPr>
          <p:cNvPr id="13316" name="Line 4">
            <a:extLst>
              <a:ext uri="{FF2B5EF4-FFF2-40B4-BE49-F238E27FC236}">
                <a16:creationId xmlns:a16="http://schemas.microsoft.com/office/drawing/2014/main" id="{3FA06531-7CFD-7827-7D7B-9401D88CD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235575"/>
            <a:ext cx="54864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4D766745-21C4-A861-DDA7-EC139AF6C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244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</a:rPr>
              <a:t>∑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P1: T1</a:t>
            </a:r>
          </a:p>
        </p:txBody>
      </p:sp>
      <p:sp>
        <p:nvSpPr>
          <p:cNvPr id="13318" name="Text Box 6">
            <a:extLst>
              <a:ext uri="{FF2B5EF4-FFF2-40B4-BE49-F238E27FC236}">
                <a16:creationId xmlns:a16="http://schemas.microsoft.com/office/drawing/2014/main" id="{328E2E16-6B5B-36E9-D1D4-DA1A1A990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327650"/>
            <a:ext cx="150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</a:rPr>
              <a:t>∑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P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 T</a:t>
            </a:r>
          </a:p>
        </p:txBody>
      </p:sp>
      <p:sp>
        <p:nvSpPr>
          <p:cNvPr id="13319" name="Text Box 7">
            <a:extLst>
              <a:ext uri="{FF2B5EF4-FFF2-40B4-BE49-F238E27FC236}">
                <a16:creationId xmlns:a16="http://schemas.microsoft.com/office/drawing/2014/main" id="{539CF06F-2C50-A5FB-3583-5502B9913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4724400"/>
            <a:ext cx="1827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</a:rPr>
              <a:t>∑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Pn: Tn</a:t>
            </a:r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3C204A9F-9CCA-F04D-404F-6EF09E5A1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3333CC"/>
                </a:solidFill>
                <a:latin typeface="Arial" panose="020B0604020202020204" pitchFamily="34" charset="0"/>
              </a:rPr>
              <a:t>…</a:t>
            </a:r>
            <a:endParaRPr lang="en-US" altLang="zh-CN" sz="2400">
              <a:solidFill>
                <a:srgbClr val="3333CC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174774-56E5-1732-C59E-61869BA8B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If under symbol table </a:t>
            </a:r>
            <a:r>
              <a:rPr lang="en-US" altLang="zh-CN" sz="2400" b="1">
                <a:solidFill>
                  <a:srgbClr val="3333CC"/>
                </a:solidFill>
              </a:rPr>
              <a:t>∑</a:t>
            </a:r>
            <a:r>
              <a:rPr lang="en-US" altLang="zh-CN" sz="2400"/>
              <a:t>, sub-program </a:t>
            </a:r>
            <a:r>
              <a:rPr lang="en-US" altLang="zh-CN" sz="2400">
                <a:solidFill>
                  <a:srgbClr val="3333CC"/>
                </a:solidFill>
              </a:rPr>
              <a:t>Pi</a:t>
            </a:r>
            <a:r>
              <a:rPr lang="en-US" altLang="zh-CN" sz="2400"/>
              <a:t> has type </a:t>
            </a:r>
            <a:r>
              <a:rPr lang="en-US" altLang="zh-CN" sz="2400">
                <a:solidFill>
                  <a:srgbClr val="3333CC"/>
                </a:solidFill>
              </a:rPr>
              <a:t>Ti</a:t>
            </a:r>
            <a:r>
              <a:rPr lang="en-US" altLang="zh-CN" sz="2400"/>
              <a:t> (1&lt;=i&lt;=n), then </a:t>
            </a:r>
            <a:r>
              <a:rPr lang="en-US" altLang="zh-CN" sz="2400">
                <a:solidFill>
                  <a:srgbClr val="3333CC"/>
                </a:solidFill>
              </a:rPr>
              <a:t>P</a:t>
            </a:r>
            <a:r>
              <a:rPr lang="en-US" altLang="zh-CN" sz="2400"/>
              <a:t> has type </a:t>
            </a:r>
            <a:r>
              <a:rPr lang="en-US" altLang="zh-CN" sz="2400">
                <a:solidFill>
                  <a:srgbClr val="3333CC"/>
                </a:solidFill>
              </a:rPr>
              <a:t>T</a:t>
            </a:r>
            <a:r>
              <a:rPr lang="en-US" altLang="zh-CN" sz="2400"/>
              <a:t>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3AE77D30-3F44-3789-76D4-BBA9CC9AA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Axiom, Rules and Proofs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654516A0-DEC8-5D36-1946-7732F215AA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Axioms</a:t>
            </a:r>
            <a:r>
              <a:rPr lang="en-US" altLang="zh-CN"/>
              <a:t> are typing rules rules with </a:t>
            </a:r>
            <a:r>
              <a:rPr lang="en-US" altLang="zh-CN">
                <a:solidFill>
                  <a:srgbClr val="3333CC"/>
                </a:solidFill>
              </a:rPr>
              <a:t>no</a:t>
            </a:r>
            <a:r>
              <a:rPr lang="en-US" altLang="zh-CN"/>
              <a:t> premises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lvl="1" eaLnBrk="1" hangingPunct="1"/>
            <a:r>
              <a:rPr lang="en-US" altLang="zh-CN"/>
              <a:t>Otherwise, they are called </a:t>
            </a:r>
            <a:r>
              <a:rPr lang="en-US" altLang="zh-CN">
                <a:solidFill>
                  <a:srgbClr val="3333CC"/>
                </a:solidFill>
              </a:rPr>
              <a:t>rules</a:t>
            </a:r>
          </a:p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3333CC"/>
                </a:solidFill>
              </a:rPr>
              <a:t>proof</a:t>
            </a:r>
            <a:r>
              <a:rPr lang="en-US" altLang="zh-CN"/>
              <a:t> is to repeated apply these axioms and rules, to prove some typing relation holds</a:t>
            </a:r>
          </a:p>
        </p:txBody>
      </p:sp>
      <p:sp>
        <p:nvSpPr>
          <p:cNvPr id="14340" name="Line 4">
            <a:extLst>
              <a:ext uri="{FF2B5EF4-FFF2-40B4-BE49-F238E27FC236}">
                <a16:creationId xmlns:a16="http://schemas.microsoft.com/office/drawing/2014/main" id="{A4A8F4C5-EAD3-F84A-357B-EB85713893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698875"/>
            <a:ext cx="5486400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1" name="Text Box 6">
            <a:extLst>
              <a:ext uri="{FF2B5EF4-FFF2-40B4-BE49-F238E27FC236}">
                <a16:creationId xmlns:a16="http://schemas.microsoft.com/office/drawing/2014/main" id="{81F50A6F-5E33-DC35-DED3-0A1B3CE0F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790950"/>
            <a:ext cx="150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</a:rPr>
              <a:t>∑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P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 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EC0221D-F986-5A71-9B92-41DD4B3757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expressions</a:t>
            </a:r>
          </a:p>
        </p:txBody>
      </p:sp>
      <p:sp>
        <p:nvSpPr>
          <p:cNvPr id="15363" name="Line 4">
            <a:extLst>
              <a:ext uri="{FF2B5EF4-FFF2-40B4-BE49-F238E27FC236}">
                <a16:creationId xmlns:a16="http://schemas.microsoft.com/office/drawing/2014/main" id="{A3EC57F0-DEFD-7277-4DA6-505B3F580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3063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Text Box 5">
            <a:extLst>
              <a:ext uri="{FF2B5EF4-FFF2-40B4-BE49-F238E27FC236}">
                <a16:creationId xmlns:a16="http://schemas.microsoft.com/office/drawing/2014/main" id="{E7860B29-6B42-3EC2-0E1F-20FEAFCC4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301875"/>
            <a:ext cx="210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num: int</a:t>
            </a:r>
          </a:p>
        </p:txBody>
      </p:sp>
      <p:sp>
        <p:nvSpPr>
          <p:cNvPr id="15365" name="Line 8">
            <a:extLst>
              <a:ext uri="{FF2B5EF4-FFF2-40B4-BE49-F238E27FC236}">
                <a16:creationId xmlns:a16="http://schemas.microsoft.com/office/drawing/2014/main" id="{A2AEA0CB-935B-A70E-A437-F1982EA92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28257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Text Box 9">
            <a:extLst>
              <a:ext uri="{FF2B5EF4-FFF2-40B4-BE49-F238E27FC236}">
                <a16:creationId xmlns:a16="http://schemas.microsoft.com/office/drawing/2014/main" id="{2F5147E1-C4A0-3306-5012-BF93DB0B2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182880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 id </a:t>
            </a:r>
            <a:r>
              <a:rPr lang="en-US" altLang="zh-CN" sz="2000" b="1">
                <a:latin typeface="宋体" panose="02010600030101010101" pitchFamily="2" charset="-122"/>
                <a:cs typeface="Arial" panose="020B0604020202020204" pitchFamily="34" charset="0"/>
              </a:rPr>
              <a:t>∈ </a:t>
            </a:r>
            <a:r>
              <a:rPr lang="en-US" altLang="zh-CN" b="1"/>
              <a:t>∑</a:t>
            </a:r>
          </a:p>
        </p:txBody>
      </p:sp>
      <p:sp>
        <p:nvSpPr>
          <p:cNvPr id="15367" name="Text Box 10">
            <a:extLst>
              <a:ext uri="{FF2B5EF4-FFF2-40B4-BE49-F238E27FC236}">
                <a16:creationId xmlns:a16="http://schemas.microsoft.com/office/drawing/2014/main" id="{BA3D42DF-4FEC-38E4-1194-9C087E0F2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444750"/>
            <a:ext cx="1643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id: T</a:t>
            </a:r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A131E49F-C088-036A-808E-C8B555BFB2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6324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Text Box 12">
            <a:extLst>
              <a:ext uri="{FF2B5EF4-FFF2-40B4-BE49-F238E27FC236}">
                <a16:creationId xmlns:a16="http://schemas.microsoft.com/office/drawing/2014/main" id="{115023F3-8A3F-D0F2-6D25-BBA57EDB2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730875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E1: bool</a:t>
            </a:r>
          </a:p>
        </p:txBody>
      </p:sp>
      <p:sp>
        <p:nvSpPr>
          <p:cNvPr id="15370" name="Text Box 13">
            <a:extLst>
              <a:ext uri="{FF2B5EF4-FFF2-40B4-BE49-F238E27FC236}">
                <a16:creationId xmlns:a16="http://schemas.microsoft.com/office/drawing/2014/main" id="{EA91E619-CF3C-D90B-7B04-D14D14DD5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6334125"/>
            <a:ext cx="2894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E1&amp;&amp;E2: bool</a:t>
            </a:r>
          </a:p>
        </p:txBody>
      </p:sp>
      <p:sp>
        <p:nvSpPr>
          <p:cNvPr id="15371" name="Text Box 14">
            <a:extLst>
              <a:ext uri="{FF2B5EF4-FFF2-40B4-BE49-F238E27FC236}">
                <a16:creationId xmlns:a16="http://schemas.microsoft.com/office/drawing/2014/main" id="{377439D4-24D2-F4D3-5C77-F4B0DF7E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5730875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bool</a:t>
            </a:r>
          </a:p>
        </p:txBody>
      </p:sp>
      <p:sp>
        <p:nvSpPr>
          <p:cNvPr id="15372" name="Line 15">
            <a:extLst>
              <a:ext uri="{FF2B5EF4-FFF2-40B4-BE49-F238E27FC236}">
                <a16:creationId xmlns:a16="http://schemas.microsoft.com/office/drawing/2014/main" id="{F826F844-A9F8-1790-DB5D-D6C357F024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53000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Text Box 16">
            <a:extLst>
              <a:ext uri="{FF2B5EF4-FFF2-40B4-BE49-F238E27FC236}">
                <a16:creationId xmlns:a16="http://schemas.microsoft.com/office/drawing/2014/main" id="{02C121D9-197F-24A0-E84E-8A3146F90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35475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E1: int</a:t>
            </a:r>
          </a:p>
        </p:txBody>
      </p:sp>
      <p:sp>
        <p:nvSpPr>
          <p:cNvPr id="15374" name="Text Box 17">
            <a:extLst>
              <a:ext uri="{FF2B5EF4-FFF2-40B4-BE49-F238E27FC236}">
                <a16:creationId xmlns:a16="http://schemas.microsoft.com/office/drawing/2014/main" id="{A0FEF180-DF3D-1DD8-9ED1-9292E71A9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038725"/>
            <a:ext cx="2586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E1+E2: int</a:t>
            </a:r>
          </a:p>
        </p:txBody>
      </p:sp>
      <p:sp>
        <p:nvSpPr>
          <p:cNvPr id="15375" name="Text Box 18">
            <a:extLst>
              <a:ext uri="{FF2B5EF4-FFF2-40B4-BE49-F238E27FC236}">
                <a16:creationId xmlns:a16="http://schemas.microsoft.com/office/drawing/2014/main" id="{3206EB74-5267-7EC7-E071-9659C85E0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4435475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int</a:t>
            </a:r>
          </a:p>
        </p:txBody>
      </p:sp>
      <p:sp>
        <p:nvSpPr>
          <p:cNvPr id="15376" name="Line 19">
            <a:extLst>
              <a:ext uri="{FF2B5EF4-FFF2-40B4-BE49-F238E27FC236}">
                <a16:creationId xmlns:a16="http://schemas.microsoft.com/office/drawing/2014/main" id="{3353EEBA-1963-EC98-A527-273F74261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73450"/>
            <a:ext cx="3063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 Box 20">
            <a:extLst>
              <a:ext uri="{FF2B5EF4-FFF2-40B4-BE49-F238E27FC236}">
                <a16:creationId xmlns:a16="http://schemas.microsoft.com/office/drawing/2014/main" id="{97596A2D-3F91-8114-7FFD-9956E8339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565525"/>
            <a:ext cx="241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true: bool</a:t>
            </a:r>
          </a:p>
        </p:txBody>
      </p:sp>
      <p:sp>
        <p:nvSpPr>
          <p:cNvPr id="15378" name="Line 21">
            <a:extLst>
              <a:ext uri="{FF2B5EF4-FFF2-40B4-BE49-F238E27FC236}">
                <a16:creationId xmlns:a16="http://schemas.microsoft.com/office/drawing/2014/main" id="{66A706E3-B6E4-32BD-4786-FA2FE50456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473450"/>
            <a:ext cx="3063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9" name="Text Box 22">
            <a:extLst>
              <a:ext uri="{FF2B5EF4-FFF2-40B4-BE49-F238E27FC236}">
                <a16:creationId xmlns:a16="http://schemas.microsoft.com/office/drawing/2014/main" id="{2CDA121C-6635-FC67-A906-D693CA76B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3565525"/>
            <a:ext cx="2566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false: bool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1AD1483-AA4F-044C-44A1-E4CDC2B21A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expressions (cont’)</a:t>
            </a:r>
          </a:p>
        </p:txBody>
      </p:sp>
      <p:sp>
        <p:nvSpPr>
          <p:cNvPr id="16387" name="Line 11">
            <a:extLst>
              <a:ext uri="{FF2B5EF4-FFF2-40B4-BE49-F238E27FC236}">
                <a16:creationId xmlns:a16="http://schemas.microsoft.com/office/drawing/2014/main" id="{056117B3-CD1C-5229-8A9F-4AA95D464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88" name="Text Box 12">
            <a:extLst>
              <a:ext uri="{FF2B5EF4-FFF2-40B4-BE49-F238E27FC236}">
                <a16:creationId xmlns:a16="http://schemas.microsoft.com/office/drawing/2014/main" id="{ECBC4220-F533-4AFB-EEE8-0BCE97FD4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3528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E1: int</a:t>
            </a:r>
          </a:p>
        </p:txBody>
      </p:sp>
      <p:sp>
        <p:nvSpPr>
          <p:cNvPr id="16389" name="Text Box 13">
            <a:extLst>
              <a:ext uri="{FF2B5EF4-FFF2-40B4-BE49-F238E27FC236}">
                <a16:creationId xmlns:a16="http://schemas.microsoft.com/office/drawing/2014/main" id="{2C5FC135-F64F-D369-760A-4782EE982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956050"/>
            <a:ext cx="3201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E1 == E2: bool</a:t>
            </a:r>
          </a:p>
        </p:txBody>
      </p:sp>
      <p:sp>
        <p:nvSpPr>
          <p:cNvPr id="16390" name="Text Box 14">
            <a:extLst>
              <a:ext uri="{FF2B5EF4-FFF2-40B4-BE49-F238E27FC236}">
                <a16:creationId xmlns:a16="http://schemas.microsoft.com/office/drawing/2014/main" id="{570A4810-43B0-E6F2-CD1D-470066D3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33528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int</a:t>
            </a:r>
          </a:p>
        </p:txBody>
      </p:sp>
      <p:sp>
        <p:nvSpPr>
          <p:cNvPr id="16391" name="Line 15">
            <a:extLst>
              <a:ext uri="{FF2B5EF4-FFF2-40B4-BE49-F238E27FC236}">
                <a16:creationId xmlns:a16="http://schemas.microsoft.com/office/drawing/2014/main" id="{96905838-0E9C-624B-2F45-5FC20EE7CB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574925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2" name="Text Box 16">
            <a:extLst>
              <a:ext uri="{FF2B5EF4-FFF2-40B4-BE49-F238E27FC236}">
                <a16:creationId xmlns:a16="http://schemas.microsoft.com/office/drawing/2014/main" id="{104EBC28-6DDA-B47F-A335-305820A36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057400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E1: int</a:t>
            </a:r>
          </a:p>
        </p:txBody>
      </p:sp>
      <p:sp>
        <p:nvSpPr>
          <p:cNvPr id="16393" name="Text Box 17">
            <a:extLst>
              <a:ext uri="{FF2B5EF4-FFF2-40B4-BE49-F238E27FC236}">
                <a16:creationId xmlns:a16="http://schemas.microsoft.com/office/drawing/2014/main" id="{E97D3548-7331-6993-D6EA-77020760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66065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 &lt; E2: bool</a:t>
            </a:r>
          </a:p>
        </p:txBody>
      </p:sp>
      <p:sp>
        <p:nvSpPr>
          <p:cNvPr id="16394" name="Text Box 18">
            <a:extLst>
              <a:ext uri="{FF2B5EF4-FFF2-40B4-BE49-F238E27FC236}">
                <a16:creationId xmlns:a16="http://schemas.microsoft.com/office/drawing/2014/main" id="{53F371A9-030C-AB98-CFE9-FEEFA6C31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2057400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int</a:t>
            </a:r>
          </a:p>
        </p:txBody>
      </p:sp>
      <p:sp>
        <p:nvSpPr>
          <p:cNvPr id="16395" name="Line 11">
            <a:extLst>
              <a:ext uri="{FF2B5EF4-FFF2-40B4-BE49-F238E27FC236}">
                <a16:creationId xmlns:a16="http://schemas.microsoft.com/office/drawing/2014/main" id="{90DCA5FD-A5F6-B0ED-57B5-A42B8803A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5686425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Text Box 12">
            <a:extLst>
              <a:ext uri="{FF2B5EF4-FFF2-40B4-BE49-F238E27FC236}">
                <a16:creationId xmlns:a16="http://schemas.microsoft.com/office/drawing/2014/main" id="{516EE390-C0D8-A169-4C09-096C7685C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092700"/>
            <a:ext cx="22891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x: T1-&gt;T2</a:t>
            </a:r>
          </a:p>
        </p:txBody>
      </p:sp>
      <p:sp>
        <p:nvSpPr>
          <p:cNvPr id="16397" name="Text Box 13">
            <a:extLst>
              <a:ext uri="{FF2B5EF4-FFF2-40B4-BE49-F238E27FC236}">
                <a16:creationId xmlns:a16="http://schemas.microsoft.com/office/drawing/2014/main" id="{C66D7C48-D8FF-8869-5D65-81CCE1F31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695950"/>
            <a:ext cx="2278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x(E): T2</a:t>
            </a:r>
          </a:p>
        </p:txBody>
      </p:sp>
      <p:sp>
        <p:nvSpPr>
          <p:cNvPr id="16398" name="Text Box 14">
            <a:extLst>
              <a:ext uri="{FF2B5EF4-FFF2-40B4-BE49-F238E27FC236}">
                <a16:creationId xmlns:a16="http://schemas.microsoft.com/office/drawing/2014/main" id="{4B68F8A8-2F40-8B30-44D5-30FE12E349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5092700"/>
            <a:ext cx="167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2FD919A-001D-1651-F77C-7CB3681EB8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statements</a:t>
            </a:r>
          </a:p>
        </p:txBody>
      </p:sp>
      <p:sp>
        <p:nvSpPr>
          <p:cNvPr id="17411" name="Line 8">
            <a:extLst>
              <a:ext uri="{FF2B5EF4-FFF2-40B4-BE49-F238E27FC236}">
                <a16:creationId xmlns:a16="http://schemas.microsoft.com/office/drawing/2014/main" id="{9D71C9AF-3913-B4A8-CFDA-5E1AE4CB75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5153025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Text Box 9">
            <a:extLst>
              <a:ext uri="{FF2B5EF4-FFF2-40B4-BE49-F238E27FC236}">
                <a16:creationId xmlns:a16="http://schemas.microsoft.com/office/drawing/2014/main" id="{B338EE0C-962D-F0D3-2E4F-A78038EA7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19625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bool</a:t>
            </a:r>
          </a:p>
        </p:txBody>
      </p:sp>
      <p:sp>
        <p:nvSpPr>
          <p:cNvPr id="17413" name="Text Box 10">
            <a:extLst>
              <a:ext uri="{FF2B5EF4-FFF2-40B4-BE49-F238E27FC236}">
                <a16:creationId xmlns:a16="http://schemas.microsoft.com/office/drawing/2014/main" id="{CF44E349-C8C6-91EC-9C05-9ED529665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162550"/>
            <a:ext cx="3048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while(E,S): OK</a:t>
            </a:r>
          </a:p>
        </p:txBody>
      </p:sp>
      <p:sp>
        <p:nvSpPr>
          <p:cNvPr id="17414" name="Line 12">
            <a:extLst>
              <a:ext uri="{FF2B5EF4-FFF2-40B4-BE49-F238E27FC236}">
                <a16:creationId xmlns:a16="http://schemas.microsoft.com/office/drawing/2014/main" id="{677F6406-5359-7051-9792-80B73114F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3870325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5" name="Text Box 13">
            <a:extLst>
              <a:ext uri="{FF2B5EF4-FFF2-40B4-BE49-F238E27FC236}">
                <a16:creationId xmlns:a16="http://schemas.microsoft.com/office/drawing/2014/main" id="{0E71EA2C-BEAE-9D61-66F9-7C5CCA40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336925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bool</a:t>
            </a:r>
          </a:p>
        </p:txBody>
      </p:sp>
      <p:sp>
        <p:nvSpPr>
          <p:cNvPr id="17416" name="Text Box 14">
            <a:extLst>
              <a:ext uri="{FF2B5EF4-FFF2-40B4-BE49-F238E27FC236}">
                <a16:creationId xmlns:a16="http://schemas.microsoft.com/office/drawing/2014/main" id="{439EDB11-9903-6EAB-1F2B-FC30D5C1C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956050"/>
            <a:ext cx="3281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if(E,S1,S2): OK</a:t>
            </a:r>
          </a:p>
        </p:txBody>
      </p:sp>
      <p:sp>
        <p:nvSpPr>
          <p:cNvPr id="17417" name="Line 16">
            <a:extLst>
              <a:ext uri="{FF2B5EF4-FFF2-40B4-BE49-F238E27FC236}">
                <a16:creationId xmlns:a16="http://schemas.microsoft.com/office/drawing/2014/main" id="{10BFE27C-259F-D50B-59D9-EAE4ACD8E4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422525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8" name="Text Box 17">
            <a:extLst>
              <a:ext uri="{FF2B5EF4-FFF2-40B4-BE49-F238E27FC236}">
                <a16:creationId xmlns:a16="http://schemas.microsoft.com/office/drawing/2014/main" id="{4B94F39A-7C88-3EEF-8A35-D3F69B5AA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828800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id: T</a:t>
            </a:r>
          </a:p>
        </p:txBody>
      </p:sp>
      <p:sp>
        <p:nvSpPr>
          <p:cNvPr id="17419" name="Text Box 18">
            <a:extLst>
              <a:ext uri="{FF2B5EF4-FFF2-40B4-BE49-F238E27FC236}">
                <a16:creationId xmlns:a16="http://schemas.microsoft.com/office/drawing/2014/main" id="{2B480417-9A10-CDFF-37D1-BD0E4FD1F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406650"/>
            <a:ext cx="210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id=E: OK</a:t>
            </a:r>
          </a:p>
        </p:txBody>
      </p:sp>
      <p:sp>
        <p:nvSpPr>
          <p:cNvPr id="17420" name="Text Box 19">
            <a:extLst>
              <a:ext uri="{FF2B5EF4-FFF2-40B4-BE49-F238E27FC236}">
                <a16:creationId xmlns:a16="http://schemas.microsoft.com/office/drawing/2014/main" id="{482AD4C7-C38A-78AE-EDDC-5E6E63243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8288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5ADDBD91-3114-BD7D-C083-609C99345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838" y="3336925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S1: OK</a:t>
            </a:r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2039312A-7B02-9E5F-7DE5-FB748F715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225" y="3336925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S2: OK</a:t>
            </a:r>
          </a:p>
        </p:txBody>
      </p:sp>
      <p:sp>
        <p:nvSpPr>
          <p:cNvPr id="17423" name="Text Box 13">
            <a:extLst>
              <a:ext uri="{FF2B5EF4-FFF2-40B4-BE49-F238E27FC236}">
                <a16:creationId xmlns:a16="http://schemas.microsoft.com/office/drawing/2014/main" id="{F2EA636B-3481-7FC1-DECE-E4382688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619625"/>
            <a:ext cx="16779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S: OK</a:t>
            </a:r>
          </a:p>
        </p:txBody>
      </p:sp>
      <p:sp>
        <p:nvSpPr>
          <p:cNvPr id="17424" name="Line 8">
            <a:extLst>
              <a:ext uri="{FF2B5EF4-FFF2-40B4-BE49-F238E27FC236}">
                <a16:creationId xmlns:a16="http://schemas.microsoft.com/office/drawing/2014/main" id="{A709B98B-9911-640C-158F-40C197066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6372225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5" name="Text Box 9">
            <a:extLst>
              <a:ext uri="{FF2B5EF4-FFF2-40B4-BE49-F238E27FC236}">
                <a16:creationId xmlns:a16="http://schemas.microsoft.com/office/drawing/2014/main" id="{4F8B34DB-443E-3EBD-980A-0CB0FE094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943600"/>
            <a:ext cx="1831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???</a:t>
            </a:r>
          </a:p>
        </p:txBody>
      </p:sp>
      <p:sp>
        <p:nvSpPr>
          <p:cNvPr id="17426" name="Text Box 10">
            <a:extLst>
              <a:ext uri="{FF2B5EF4-FFF2-40B4-BE49-F238E27FC236}">
                <a16:creationId xmlns:a16="http://schemas.microsoft.com/office/drawing/2014/main" id="{6D1A72E1-8264-041A-28BA-370E734CD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6381750"/>
            <a:ext cx="2740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return E: OK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4E0BA20-29FF-7EED-EFCE-1A441AB3F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declaration</a:t>
            </a: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F5C46EB0-41DE-8418-FFAB-A52044DE7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943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5E29389B-CE31-B8CB-E271-CD37B1022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26075"/>
            <a:ext cx="186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/>
              <a:t>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D*: </a:t>
            </a:r>
            <a:r>
              <a:rPr lang="en-US" altLang="zh-CN" sz="2000" b="1"/>
              <a:t>∑’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F8373808-760D-751F-4E05-D1F5C824F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5953125"/>
            <a:ext cx="2433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</a:t>
            </a:r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 S*: OK</a:t>
            </a:r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F932B836-3695-C4AF-A657-DDF4A4F08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386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Text Box 8">
            <a:extLst>
              <a:ext uri="{FF2B5EF4-FFF2-40B4-BE49-F238E27FC236}">
                <a16:creationId xmlns:a16="http://schemas.microsoft.com/office/drawing/2014/main" id="{482DFFDE-B864-45E4-F803-ED520BF0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4130675"/>
            <a:ext cx="138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sz="2000" b="1"/>
              <a:t>∑</a:t>
            </a:r>
          </a:p>
        </p:txBody>
      </p:sp>
      <p:sp>
        <p:nvSpPr>
          <p:cNvPr id="18440" name="Line 9">
            <a:extLst>
              <a:ext uri="{FF2B5EF4-FFF2-40B4-BE49-F238E27FC236}">
                <a16:creationId xmlns:a16="http://schemas.microsoft.com/office/drawing/2014/main" id="{7D84F80C-10E6-D266-4BFC-278DE1728E3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9718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10">
            <a:extLst>
              <a:ext uri="{FF2B5EF4-FFF2-40B4-BE49-F238E27FC236}">
                <a16:creationId xmlns:a16="http://schemas.microsoft.com/office/drawing/2014/main" id="{7C991319-BCE3-078B-7EDB-DBA5A8AD5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362200"/>
            <a:ext cx="276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; id T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D*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8442" name="Text Box 11">
            <a:extLst>
              <a:ext uri="{FF2B5EF4-FFF2-40B4-BE49-F238E27FC236}">
                <a16:creationId xmlns:a16="http://schemas.microsoft.com/office/drawing/2014/main" id="{8CC6A64C-6951-7747-0613-9889E6C3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81325"/>
            <a:ext cx="307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 id; D* 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2B328EA0-29F7-9070-E268-A3CA1809FC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410200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∑’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S*: OK</a:t>
            </a:r>
          </a:p>
        </p:txBody>
      </p:sp>
      <p:sp>
        <p:nvSpPr>
          <p:cNvPr id="18444" name="Text Box 14">
            <a:extLst>
              <a:ext uri="{FF2B5EF4-FFF2-40B4-BE49-F238E27FC236}">
                <a16:creationId xmlns:a16="http://schemas.microsoft.com/office/drawing/2014/main" id="{EC48D5F0-2454-EC39-1B3C-4B6DE28D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343150"/>
            <a:ext cx="193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id </a:t>
            </a:r>
            <a:r>
              <a:rPr lang="en-US" altLang="zh-CN" b="1"/>
              <a:t>∈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dom(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8445" name="Line 15">
            <a:extLst>
              <a:ext uri="{FF2B5EF4-FFF2-40B4-BE49-F238E27FC236}">
                <a16:creationId xmlns:a16="http://schemas.microsoft.com/office/drawing/2014/main" id="{1ED4A54F-46C1-8D50-6549-025285D66F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7FE8987-1514-1E7C-3DDD-CE4AC4044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functions</a:t>
            </a:r>
          </a:p>
        </p:txBody>
      </p:sp>
      <p:sp>
        <p:nvSpPr>
          <p:cNvPr id="19459" name="Line 9">
            <a:extLst>
              <a:ext uri="{FF2B5EF4-FFF2-40B4-BE49-F238E27FC236}">
                <a16:creationId xmlns:a16="http://schemas.microsoft.com/office/drawing/2014/main" id="{729E601A-00A7-EE1B-0B64-2378B1187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609850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Text Box 10">
            <a:extLst>
              <a:ext uri="{FF2B5EF4-FFF2-40B4-BE49-F238E27FC236}">
                <a16:creationId xmlns:a16="http://schemas.microsoft.com/office/drawing/2014/main" id="{31576E30-77CB-5756-5FFC-2192D4B88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076450"/>
            <a:ext cx="285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 =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; id T1-&gt;T2</a:t>
            </a:r>
          </a:p>
        </p:txBody>
      </p:sp>
      <p:sp>
        <p:nvSpPr>
          <p:cNvPr id="19461" name="Text Box 11">
            <a:extLst>
              <a:ext uri="{FF2B5EF4-FFF2-40B4-BE49-F238E27FC236}">
                <a16:creationId xmlns:a16="http://schemas.microsoft.com/office/drawing/2014/main" id="{9158C8C3-C785-CF08-0B2F-06480361A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695575"/>
            <a:ext cx="476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T2 id(T1 x){D*; S*} 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9462" name="Text Box 14">
            <a:extLst>
              <a:ext uri="{FF2B5EF4-FFF2-40B4-BE49-F238E27FC236}">
                <a16:creationId xmlns:a16="http://schemas.microsoft.com/office/drawing/2014/main" id="{59BD62D7-B5FB-D747-8401-932355DF5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057400"/>
            <a:ext cx="193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id </a:t>
            </a:r>
            <a:r>
              <a:rPr lang="en-US" altLang="zh-CN" b="1"/>
              <a:t>∈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dom(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9463" name="Line 15">
            <a:extLst>
              <a:ext uri="{FF2B5EF4-FFF2-40B4-BE49-F238E27FC236}">
                <a16:creationId xmlns:a16="http://schemas.microsoft.com/office/drawing/2014/main" id="{ACDF94B6-2048-768D-CE40-A034BED85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07645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9">
            <a:extLst>
              <a:ext uri="{FF2B5EF4-FFF2-40B4-BE49-F238E27FC236}">
                <a16:creationId xmlns:a16="http://schemas.microsoft.com/office/drawing/2014/main" id="{E6ED6F80-40F8-43FE-F243-C3A27EF1F2B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010025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Text Box 10">
            <a:extLst>
              <a:ext uri="{FF2B5EF4-FFF2-40B4-BE49-F238E27FC236}">
                <a16:creationId xmlns:a16="http://schemas.microsoft.com/office/drawing/2014/main" id="{13BC8008-4D21-ABD3-D0E6-DFD790741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76625"/>
            <a:ext cx="239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F*: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’’ </a:t>
            </a:r>
          </a:p>
        </p:txBody>
      </p:sp>
      <p:sp>
        <p:nvSpPr>
          <p:cNvPr id="19466" name="Text Box 11">
            <a:extLst>
              <a:ext uri="{FF2B5EF4-FFF2-40B4-BE49-F238E27FC236}">
                <a16:creationId xmlns:a16="http://schemas.microsoft.com/office/drawing/2014/main" id="{6CF408E8-0C69-436C-AC5B-91772902C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095750"/>
            <a:ext cx="246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 F*: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’’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40F6B80C-3EDC-59C7-0FEC-B40BD9D1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1998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 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19468" name="Line 9">
            <a:extLst>
              <a:ext uri="{FF2B5EF4-FFF2-40B4-BE49-F238E27FC236}">
                <a16:creationId xmlns:a16="http://schemas.microsoft.com/office/drawing/2014/main" id="{D1469FC5-0DD0-F174-A579-C50853761C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5686425"/>
            <a:ext cx="784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9" name="Text Box 10">
            <a:extLst>
              <a:ext uri="{FF2B5EF4-FFF2-40B4-BE49-F238E27FC236}">
                <a16:creationId xmlns:a16="http://schemas.microsoft.com/office/drawing/2014/main" id="{46956473-027F-555F-9144-75F203507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81600"/>
            <a:ext cx="3444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; T1 x |- D* S* : OK</a:t>
            </a:r>
          </a:p>
        </p:txBody>
      </p:sp>
      <p:sp>
        <p:nvSpPr>
          <p:cNvPr id="19470" name="Text Box 11">
            <a:extLst>
              <a:ext uri="{FF2B5EF4-FFF2-40B4-BE49-F238E27FC236}">
                <a16:creationId xmlns:a16="http://schemas.microsoft.com/office/drawing/2014/main" id="{183BCCFF-F09C-9E5C-8E67-B112C335C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772150"/>
            <a:ext cx="480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T2 id(T1 x){D*; S*} : OK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714B277-87C5-1F6E-005C-A7F54ABAD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derivations</a:t>
            </a:r>
          </a:p>
        </p:txBody>
      </p:sp>
      <p:sp>
        <p:nvSpPr>
          <p:cNvPr id="266244" name="Line 4">
            <a:extLst>
              <a:ext uri="{FF2B5EF4-FFF2-40B4-BE49-F238E27FC236}">
                <a16:creationId xmlns:a16="http://schemas.microsoft.com/office/drawing/2014/main" id="{2B8E1B27-9F81-ED7A-5B2A-336AE9752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324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63A6167E-209A-7536-54CC-41B1CADFD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05488"/>
            <a:ext cx="3036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Euclid Extra" pitchFamily="18" charset="2"/>
              </a:rPr>
              <a:t>.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x; int y: </a:t>
            </a:r>
            <a:r>
              <a:rPr lang="en-US" altLang="zh-CN" b="1"/>
              <a:t>∑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5E108FB5-823B-A85C-CB91-76BE36D7C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6334125"/>
            <a:ext cx="5019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.|-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x; int y; (x+y)==0:   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D16E9B3E-F7FF-2389-BDDC-6AF8366D7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674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(x+y)==0:</a:t>
            </a:r>
          </a:p>
        </p:txBody>
      </p:sp>
      <p:sp>
        <p:nvSpPr>
          <p:cNvPr id="266248" name="Line 8">
            <a:extLst>
              <a:ext uri="{FF2B5EF4-FFF2-40B4-BE49-F238E27FC236}">
                <a16:creationId xmlns:a16="http://schemas.microsoft.com/office/drawing/2014/main" id="{C94BAD01-193C-3535-3C25-FB7476179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150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4BCDC308-6EFC-9F95-A146-3D6708261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75263"/>
            <a:ext cx="149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x+y:</a:t>
            </a:r>
          </a:p>
        </p:txBody>
      </p:sp>
      <p:sp>
        <p:nvSpPr>
          <p:cNvPr id="266250" name="Line 10">
            <a:extLst>
              <a:ext uri="{FF2B5EF4-FFF2-40B4-BE49-F238E27FC236}">
                <a16:creationId xmlns:a16="http://schemas.microsoft.com/office/drawing/2014/main" id="{B8D8C3AC-FA9E-E103-EADE-73EB9AE2D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2D5DE387-CDA0-0015-75FE-CB31F5C3A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4738688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x:</a:t>
            </a:r>
          </a:p>
        </p:txBody>
      </p:sp>
      <p:sp>
        <p:nvSpPr>
          <p:cNvPr id="266252" name="Text Box 12">
            <a:extLst>
              <a:ext uri="{FF2B5EF4-FFF2-40B4-BE49-F238E27FC236}">
                <a16:creationId xmlns:a16="http://schemas.microsoft.com/office/drawing/2014/main" id="{D7F7BEEC-5A4F-642D-C8C8-D4C3CA5EF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741863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y:</a:t>
            </a:r>
          </a:p>
        </p:txBody>
      </p:sp>
      <p:sp>
        <p:nvSpPr>
          <p:cNvPr id="266253" name="Line 13">
            <a:extLst>
              <a:ext uri="{FF2B5EF4-FFF2-40B4-BE49-F238E27FC236}">
                <a16:creationId xmlns:a16="http://schemas.microsoft.com/office/drawing/2014/main" id="{435DEB47-6630-B54D-6418-2E2CE3E70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4" name="Line 14">
            <a:extLst>
              <a:ext uri="{FF2B5EF4-FFF2-40B4-BE49-F238E27FC236}">
                <a16:creationId xmlns:a16="http://schemas.microsoft.com/office/drawing/2014/main" id="{607371A8-3FEA-2263-02F6-9BE22A16D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4" name="Text Box 15">
            <a:extLst>
              <a:ext uri="{FF2B5EF4-FFF2-40B4-BE49-F238E27FC236}">
                <a16:creationId xmlns:a16="http://schemas.microsoft.com/office/drawing/2014/main" id="{71187FAC-164E-6178-6805-E87B8EF802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// Question: is the following code well-typed?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(x+y)==0;</a:t>
            </a:r>
          </a:p>
        </p:txBody>
      </p:sp>
      <p:sp>
        <p:nvSpPr>
          <p:cNvPr id="266256" name="Text Box 16">
            <a:extLst>
              <a:ext uri="{FF2B5EF4-FFF2-40B4-BE49-F238E27FC236}">
                <a16:creationId xmlns:a16="http://schemas.microsoft.com/office/drawing/2014/main" id="{765F9A57-D4BB-5591-2498-46900F81A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67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x int ∈ ∑</a:t>
            </a:r>
          </a:p>
        </p:txBody>
      </p:sp>
      <p:sp>
        <p:nvSpPr>
          <p:cNvPr id="266257" name="Text Box 17">
            <a:extLst>
              <a:ext uri="{FF2B5EF4-FFF2-40B4-BE49-F238E27FC236}">
                <a16:creationId xmlns:a16="http://schemas.microsoft.com/office/drawing/2014/main" id="{9BF87F4A-B5B7-797E-0DD8-42006F45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1519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y int∈ ∑</a:t>
            </a:r>
          </a:p>
        </p:txBody>
      </p:sp>
      <p:sp>
        <p:nvSpPr>
          <p:cNvPr id="266258" name="Line 18">
            <a:extLst>
              <a:ext uri="{FF2B5EF4-FFF2-40B4-BE49-F238E27FC236}">
                <a16:creationId xmlns:a16="http://schemas.microsoft.com/office/drawing/2014/main" id="{701CF665-10B2-C820-4DC5-F5AB5A234F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715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9" name="Text Box 19">
            <a:extLst>
              <a:ext uri="{FF2B5EF4-FFF2-40B4-BE49-F238E27FC236}">
                <a16:creationId xmlns:a16="http://schemas.microsoft.com/office/drawing/2014/main" id="{F42FF501-2466-A7B2-6F54-A81687274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70500"/>
            <a:ext cx="277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 int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y: </a:t>
            </a:r>
            <a:r>
              <a:rPr lang="en-US" altLang="zh-CN" b="1"/>
              <a:t>∑</a:t>
            </a:r>
          </a:p>
        </p:txBody>
      </p:sp>
      <p:sp>
        <p:nvSpPr>
          <p:cNvPr id="266260" name="Line 20">
            <a:extLst>
              <a:ext uri="{FF2B5EF4-FFF2-40B4-BE49-F238E27FC236}">
                <a16:creationId xmlns:a16="http://schemas.microsoft.com/office/drawing/2014/main" id="{DD91A124-1496-5BA7-FAFA-F2BF1960E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2451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1" name="Text Box 21">
            <a:extLst>
              <a:ext uri="{FF2B5EF4-FFF2-40B4-BE49-F238E27FC236}">
                <a16:creationId xmlns:a16="http://schemas.microsoft.com/office/drawing/2014/main" id="{0D5BE5E5-EF03-F50A-D758-0C781BEAD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308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 int; y int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b="1"/>
              <a:t>∑</a:t>
            </a:r>
          </a:p>
        </p:txBody>
      </p:sp>
      <p:sp>
        <p:nvSpPr>
          <p:cNvPr id="266262" name="Line 22">
            <a:extLst>
              <a:ext uri="{FF2B5EF4-FFF2-40B4-BE49-F238E27FC236}">
                <a16:creationId xmlns:a16="http://schemas.microsoft.com/office/drawing/2014/main" id="{C4FA2D1A-E5C8-8BE3-ADCD-4408AE82A7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724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3" name="Line 23">
            <a:extLst>
              <a:ext uri="{FF2B5EF4-FFF2-40B4-BE49-F238E27FC236}">
                <a16:creationId xmlns:a16="http://schemas.microsoft.com/office/drawing/2014/main" id="{A1A61BD5-497E-C9B0-B918-7A336F6B5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4" name="Line 24">
            <a:extLst>
              <a:ext uri="{FF2B5EF4-FFF2-40B4-BE49-F238E27FC236}">
                <a16:creationId xmlns:a16="http://schemas.microsoft.com/office/drawing/2014/main" id="{F5E46FE4-FF3D-E89C-566F-DD73EC660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26309DC9-8FC4-4577-3D06-151C2B768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5257800"/>
            <a:ext cx="118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0: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FAFBD806-9DD3-0248-456F-4C3684DB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257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E8D1A8F5-602F-618D-FB7D-5B14D660F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24400"/>
            <a:ext cx="64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E36D753C-B237-D6B8-AE10-9F1B98C15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817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bool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F39416DB-EC73-7F8B-E6A2-A30C09D96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64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AE3BFFB3-A5EE-7A58-90BA-DEC7F5CB3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8" y="5257800"/>
            <a:ext cx="646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6C7E73AD-5351-758F-E9B6-AA63246F2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64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D1A5D8C8-219B-F874-D380-DC44AFF78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6" grpId="0"/>
      <p:bldP spid="266247" grpId="0"/>
      <p:bldP spid="266249" grpId="0"/>
      <p:bldP spid="266251" grpId="0"/>
      <p:bldP spid="266252" grpId="0"/>
      <p:bldP spid="266256" grpId="0"/>
      <p:bldP spid="266257" grpId="0"/>
      <p:bldP spid="266259" grpId="0"/>
      <p:bldP spid="266261" grpId="0"/>
      <p:bldP spid="24" grpId="0"/>
      <p:bldP spid="26" grpId="0"/>
      <p:bldP spid="28" grpId="0"/>
      <p:bldP spid="29" grpId="0"/>
      <p:bldP spid="30" grpId="0"/>
      <p:bldP spid="31" grpId="0"/>
      <p:bldP spid="3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E070686-FCD8-94B9-3C34-0144329D5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derivations 2</a:t>
            </a:r>
          </a:p>
        </p:txBody>
      </p:sp>
      <p:sp>
        <p:nvSpPr>
          <p:cNvPr id="266244" name="Line 4">
            <a:extLst>
              <a:ext uri="{FF2B5EF4-FFF2-40B4-BE49-F238E27FC236}">
                <a16:creationId xmlns:a16="http://schemas.microsoft.com/office/drawing/2014/main" id="{E98E9358-CCEC-3C8E-9F02-292ADF4CE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324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90B4D580-54D2-086C-10D0-6281B8A96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805488"/>
            <a:ext cx="3190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Euclid Extra" pitchFamily="18" charset="2"/>
              </a:rPr>
              <a:t>.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x; bool y: </a:t>
            </a:r>
            <a:r>
              <a:rPr lang="en-US" altLang="zh-CN" b="1"/>
              <a:t>∑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81F2FA1D-2E1F-9FCC-2A34-E21C817A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713" y="6334125"/>
            <a:ext cx="51736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.|-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x; bool y; (x+y)==0:   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956B4534-F556-3E50-6C5F-1594BD7EBB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867400"/>
            <a:ext cx="342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(x+y)==0:</a:t>
            </a:r>
          </a:p>
        </p:txBody>
      </p:sp>
      <p:sp>
        <p:nvSpPr>
          <p:cNvPr id="266248" name="Line 8">
            <a:extLst>
              <a:ext uri="{FF2B5EF4-FFF2-40B4-BE49-F238E27FC236}">
                <a16:creationId xmlns:a16="http://schemas.microsoft.com/office/drawing/2014/main" id="{BFC92523-C1C1-BBBA-19E3-26DAF43C0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7150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49" name="Text Box 9">
            <a:extLst>
              <a:ext uri="{FF2B5EF4-FFF2-40B4-BE49-F238E27FC236}">
                <a16:creationId xmlns:a16="http://schemas.microsoft.com/office/drawing/2014/main" id="{F6C3A8F7-4D83-4492-8C3B-98FD25FBA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275263"/>
            <a:ext cx="1497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x+y:</a:t>
            </a:r>
          </a:p>
        </p:txBody>
      </p:sp>
      <p:sp>
        <p:nvSpPr>
          <p:cNvPr id="266250" name="Line 10">
            <a:extLst>
              <a:ext uri="{FF2B5EF4-FFF2-40B4-BE49-F238E27FC236}">
                <a16:creationId xmlns:a16="http://schemas.microsoft.com/office/drawing/2014/main" id="{56348342-0B75-69C5-3A2F-D17B87CE18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181600"/>
            <a:ext cx="3810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C3F1E09A-E741-8E0C-6D04-3B75633A7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025" y="4738688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x:</a:t>
            </a:r>
          </a:p>
        </p:txBody>
      </p:sp>
      <p:sp>
        <p:nvSpPr>
          <p:cNvPr id="266252" name="Text Box 12">
            <a:extLst>
              <a:ext uri="{FF2B5EF4-FFF2-40B4-BE49-F238E27FC236}">
                <a16:creationId xmlns:a16="http://schemas.microsoft.com/office/drawing/2014/main" id="{BE3FED0B-783F-3DF4-1006-298BB96B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8825" y="4741863"/>
            <a:ext cx="1217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y:</a:t>
            </a:r>
          </a:p>
        </p:txBody>
      </p:sp>
      <p:sp>
        <p:nvSpPr>
          <p:cNvPr id="266253" name="Line 13">
            <a:extLst>
              <a:ext uri="{FF2B5EF4-FFF2-40B4-BE49-F238E27FC236}">
                <a16:creationId xmlns:a16="http://schemas.microsoft.com/office/drawing/2014/main" id="{170F560C-04E7-2FDC-0C16-F0CB98E8EE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7244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4" name="Line 14">
            <a:extLst>
              <a:ext uri="{FF2B5EF4-FFF2-40B4-BE49-F238E27FC236}">
                <a16:creationId xmlns:a16="http://schemas.microsoft.com/office/drawing/2014/main" id="{9155874F-B4A3-22AC-AC23-5BBCD2559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724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8" name="Text Box 15">
            <a:extLst>
              <a:ext uri="{FF2B5EF4-FFF2-40B4-BE49-F238E27FC236}">
                <a16:creationId xmlns:a16="http://schemas.microsoft.com/office/drawing/2014/main" id="{F1CCD39F-B467-8D5D-485C-05C1F0EB9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23622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// Question: // is the </a:t>
            </a:r>
          </a:p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// following // code well-// typed?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bool y;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(x+y)==0;</a:t>
            </a:r>
          </a:p>
        </p:txBody>
      </p:sp>
      <p:sp>
        <p:nvSpPr>
          <p:cNvPr id="266256" name="Text Box 16">
            <a:extLst>
              <a:ext uri="{FF2B5EF4-FFF2-40B4-BE49-F238E27FC236}">
                <a16:creationId xmlns:a16="http://schemas.microsoft.com/office/drawing/2014/main" id="{02C4F3F7-EA60-8DF7-754C-C0CC35494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167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x int ∈ ∑</a:t>
            </a:r>
          </a:p>
        </p:txBody>
      </p:sp>
      <p:sp>
        <p:nvSpPr>
          <p:cNvPr id="266257" name="Text Box 17">
            <a:extLst>
              <a:ext uri="{FF2B5EF4-FFF2-40B4-BE49-F238E27FC236}">
                <a16:creationId xmlns:a16="http://schemas.microsoft.com/office/drawing/2014/main" id="{1D7F44CA-66B6-9301-D22B-8B1FDD865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167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y bool∈ ∑</a:t>
            </a:r>
          </a:p>
        </p:txBody>
      </p:sp>
      <p:sp>
        <p:nvSpPr>
          <p:cNvPr id="266258" name="Line 18">
            <a:extLst>
              <a:ext uri="{FF2B5EF4-FFF2-40B4-BE49-F238E27FC236}">
                <a16:creationId xmlns:a16="http://schemas.microsoft.com/office/drawing/2014/main" id="{2A3E0716-49DF-D052-0F72-AFE2F122D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7150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9" name="Text Box 19">
            <a:extLst>
              <a:ext uri="{FF2B5EF4-FFF2-40B4-BE49-F238E27FC236}">
                <a16:creationId xmlns:a16="http://schemas.microsoft.com/office/drawing/2014/main" id="{A195796C-68CD-900F-38D5-FF29FF424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70500"/>
            <a:ext cx="2932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 int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bool y: </a:t>
            </a:r>
            <a:r>
              <a:rPr lang="en-US" altLang="zh-CN" b="1"/>
              <a:t>∑</a:t>
            </a:r>
          </a:p>
        </p:txBody>
      </p:sp>
      <p:sp>
        <p:nvSpPr>
          <p:cNvPr id="266260" name="Line 20">
            <a:extLst>
              <a:ext uri="{FF2B5EF4-FFF2-40B4-BE49-F238E27FC236}">
                <a16:creationId xmlns:a16="http://schemas.microsoft.com/office/drawing/2014/main" id="{BEE1E45C-2FB3-893A-DD4C-A5F00F1B1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2451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1" name="Text Box 21">
            <a:extLst>
              <a:ext uri="{FF2B5EF4-FFF2-40B4-BE49-F238E27FC236}">
                <a16:creationId xmlns:a16="http://schemas.microsoft.com/office/drawing/2014/main" id="{C98B2173-EF2A-4509-7F21-3DFEA2DD7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308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 int; y bool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b="1"/>
              <a:t>∑</a:t>
            </a:r>
          </a:p>
        </p:txBody>
      </p:sp>
      <p:sp>
        <p:nvSpPr>
          <p:cNvPr id="266262" name="Line 22">
            <a:extLst>
              <a:ext uri="{FF2B5EF4-FFF2-40B4-BE49-F238E27FC236}">
                <a16:creationId xmlns:a16="http://schemas.microsoft.com/office/drawing/2014/main" id="{BCDFCCCB-BCD5-F6CC-CE5A-80846A120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724400"/>
            <a:ext cx="320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3" name="Line 23">
            <a:extLst>
              <a:ext uri="{FF2B5EF4-FFF2-40B4-BE49-F238E27FC236}">
                <a16:creationId xmlns:a16="http://schemas.microsoft.com/office/drawing/2014/main" id="{C6234170-2031-6CBF-3FD7-D314D65CC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191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4" name="Line 24">
            <a:extLst>
              <a:ext uri="{FF2B5EF4-FFF2-40B4-BE49-F238E27FC236}">
                <a16:creationId xmlns:a16="http://schemas.microsoft.com/office/drawing/2014/main" id="{7DB2608E-1E61-84CF-804D-8D4301FFA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1910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8C4B7C81-BDAF-3E0A-B9E3-C509369D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0" y="5257800"/>
            <a:ext cx="1189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0:</a:t>
            </a:r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49F5F1A-120A-5D78-005D-AC3581DB7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2578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 Box 16">
            <a:extLst>
              <a:ext uri="{FF2B5EF4-FFF2-40B4-BE49-F238E27FC236}">
                <a16:creationId xmlns:a16="http://schemas.microsoft.com/office/drawing/2014/main" id="{2092B2EC-4982-25B9-AD80-FAB64FC73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724400"/>
            <a:ext cx="64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F6FA20F1-15BB-3F4B-46D6-1B24EA996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38175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bool</a:t>
            </a:r>
          </a:p>
        </p:txBody>
      </p:sp>
      <p:sp>
        <p:nvSpPr>
          <p:cNvPr id="29" name="Text Box 16">
            <a:extLst>
              <a:ext uri="{FF2B5EF4-FFF2-40B4-BE49-F238E27FC236}">
                <a16:creationId xmlns:a16="http://schemas.microsoft.com/office/drawing/2014/main" id="{CC346FFA-B58D-C425-B823-0A25CF52C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7244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bool</a:t>
            </a: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7C69CF95-E4C1-A9C9-72D9-6A9AEF41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1688" y="5257800"/>
            <a:ext cx="646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38E3DCC9-8B61-79F4-84F8-9E727F24E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257800"/>
            <a:ext cx="64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???</a:t>
            </a:r>
          </a:p>
        </p:txBody>
      </p:sp>
      <p:sp>
        <p:nvSpPr>
          <p:cNvPr id="32" name="Text Box 16">
            <a:extLst>
              <a:ext uri="{FF2B5EF4-FFF2-40B4-BE49-F238E27FC236}">
                <a16:creationId xmlns:a16="http://schemas.microsoft.com/office/drawing/2014/main" id="{50A8B496-A10E-A8B0-1B29-FCA247EA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867400"/>
            <a:ext cx="800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bool</a:t>
            </a:r>
          </a:p>
        </p:txBody>
      </p:sp>
      <p:sp>
        <p:nvSpPr>
          <p:cNvPr id="33" name="Line 15">
            <a:extLst>
              <a:ext uri="{FF2B5EF4-FFF2-40B4-BE49-F238E27FC236}">
                <a16:creationId xmlns:a16="http://schemas.microsoft.com/office/drawing/2014/main" id="{ED9A3EE3-0938-0EBC-9B28-84D2AC0B63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46325"/>
            <a:ext cx="601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16">
            <a:extLst>
              <a:ext uri="{FF2B5EF4-FFF2-40B4-BE49-F238E27FC236}">
                <a16:creationId xmlns:a16="http://schemas.microsoft.com/office/drawing/2014/main" id="{580764F1-1DE7-0B1E-6C6F-814685264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828800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∑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E1: int</a:t>
            </a: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E73ABAFC-A341-833F-79BD-CE45FCB8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3713" y="2432050"/>
            <a:ext cx="25860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∑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E1+E2: int</a:t>
            </a:r>
          </a:p>
        </p:txBody>
      </p:sp>
      <p:sp>
        <p:nvSpPr>
          <p:cNvPr id="36" name="Text Box 18">
            <a:extLst>
              <a:ext uri="{FF2B5EF4-FFF2-40B4-BE49-F238E27FC236}">
                <a16:creationId xmlns:a16="http://schemas.microsoft.com/office/drawing/2014/main" id="{0C3494C8-FC8F-A1F9-77CE-22FAF62AD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1828800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∑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E2: int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A5DF8D-563D-7B63-10A5-DF2FCF26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743200"/>
            <a:ext cx="586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Compiler issues an error msg like: “Error: var y has type bool, but expeted type int, at file..., line ..., row ...”</a:t>
            </a:r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F14AE7-296E-80AB-6CCE-21DF3883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316288"/>
            <a:ext cx="5867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 good compiler will not just exit, but will cook a fake “int” type, and continue to check for more type errors.</a:t>
            </a:r>
            <a:endParaRPr lang="zh-CN" altLang="en-US"/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7D14FFFE-CF39-7885-92C8-DBB9279A8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257800"/>
            <a:ext cx="646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6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6" grpId="0"/>
      <p:bldP spid="266247" grpId="0"/>
      <p:bldP spid="266249" grpId="0"/>
      <p:bldP spid="266251" grpId="0"/>
      <p:bldP spid="266252" grpId="0"/>
      <p:bldP spid="266256" grpId="0"/>
      <p:bldP spid="266257" grpId="0"/>
      <p:bldP spid="266259" grpId="0"/>
      <p:bldP spid="266261" grpId="0"/>
      <p:bldP spid="24" grpId="0"/>
      <p:bldP spid="26" grpId="0"/>
      <p:bldP spid="28" grpId="0"/>
      <p:bldP spid="29" grpId="0"/>
      <p:bldP spid="30" grpId="0"/>
      <p:bldP spid="31" grpId="0"/>
      <p:bldP spid="32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86BA8CD-9199-9E43-E48E-C2DA945C8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56137F2-687A-F0AB-AF25-CDA26C062C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E07C36D9-AB45-E9C5-2050-265BE2BE5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13716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F3D94B31-4102-D060-27CE-E12002460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7226F6A9-57BE-3A67-171B-03E07A5F3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B4D89419-FAC3-8957-9B59-9E01E85C7464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8">
            <a:extLst>
              <a:ext uri="{FF2B5EF4-FFF2-40B4-BE49-F238E27FC236}">
                <a16:creationId xmlns:a16="http://schemas.microsoft.com/office/drawing/2014/main" id="{7776B613-21C2-10AF-BB49-C7A4892D96C9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9">
            <a:extLst>
              <a:ext uri="{FF2B5EF4-FFF2-40B4-BE49-F238E27FC236}">
                <a16:creationId xmlns:a16="http://schemas.microsoft.com/office/drawing/2014/main" id="{3F99B281-652C-B9CE-AEE2-35E1D7BFE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B072E1E3-A145-A345-694A-BEA208826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18EC83EA-0825-C23F-7A32-71599C429FBD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1EF8998B-9C1C-F531-3ADD-62D66F9DD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3553CE68-E14C-F866-1CD4-6AD1EB8555D6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4">
            <a:extLst>
              <a:ext uri="{FF2B5EF4-FFF2-40B4-BE49-F238E27FC236}">
                <a16:creationId xmlns:a16="http://schemas.microsoft.com/office/drawing/2014/main" id="{A86D17A5-2B3B-D203-9ECE-AB6E5E452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5">
            <a:extLst>
              <a:ext uri="{FF2B5EF4-FFF2-40B4-BE49-F238E27FC236}">
                <a16:creationId xmlns:a16="http://schemas.microsoft.com/office/drawing/2014/main" id="{CC78DE95-A5D7-BD08-857E-2DD554E53EE3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>
            <a:extLst>
              <a:ext uri="{FF2B5EF4-FFF2-40B4-BE49-F238E27FC236}">
                <a16:creationId xmlns:a16="http://schemas.microsoft.com/office/drawing/2014/main" id="{9195A580-B993-8F53-8948-22F3CB610287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0E3E9079-0E9C-A5C1-6049-475AD7AB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AA2CDA82-F5E0-2352-23EC-4FEB539F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Type System 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Implementations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2D8C9B9-1C6B-A73F-27A3-71081B2C1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implementations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FFE978F-F774-E5F5-58F9-E19D27F16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0386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num){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Int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3073242D-31E4-F98B-8855-F56B271583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5908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Text Box 9">
            <a:extLst>
              <a:ext uri="{FF2B5EF4-FFF2-40B4-BE49-F238E27FC236}">
                <a16:creationId xmlns:a16="http://schemas.microsoft.com/office/drawing/2014/main" id="{28EFEF4F-4771-F2DF-F3B7-BB4F1DCB3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02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num: int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971AF0A7-1F82-9B43-6D9A-57E9D6D132BE}"/>
              </a:ext>
            </a:extLst>
          </p:cNvPr>
          <p:cNvSpPr/>
          <p:nvPr/>
        </p:nvSpPr>
        <p:spPr>
          <a:xfrm>
            <a:off x="2863850" y="3008313"/>
            <a:ext cx="512763" cy="1047750"/>
          </a:xfrm>
          <a:custGeom>
            <a:avLst/>
            <a:gdLst>
              <a:gd name="connsiteX0" fmla="*/ 513735 w 513735"/>
              <a:gd name="connsiteY0" fmla="*/ 1047135 h 1047135"/>
              <a:gd name="connsiteX1" fmla="*/ 56535 w 513735"/>
              <a:gd name="connsiteY1" fmla="*/ 619432 h 1047135"/>
              <a:gd name="connsiteX2" fmla="*/ 174522 w 513735"/>
              <a:gd name="connsiteY2" fmla="*/ 0 h 1047135"/>
              <a:gd name="connsiteX3" fmla="*/ 174522 w 513735"/>
              <a:gd name="connsiteY3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735" h="1047135">
                <a:moveTo>
                  <a:pt x="513735" y="1047135"/>
                </a:moveTo>
                <a:cubicBezTo>
                  <a:pt x="313403" y="920545"/>
                  <a:pt x="113071" y="793955"/>
                  <a:pt x="56535" y="619432"/>
                </a:cubicBezTo>
                <a:cubicBezTo>
                  <a:pt x="0" y="444910"/>
                  <a:pt x="174522" y="0"/>
                  <a:pt x="174522" y="0"/>
                </a:cubicBezTo>
                <a:lnTo>
                  <a:pt x="174522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A37B4490-ED41-F982-B7C1-143E35B296F8}"/>
              </a:ext>
            </a:extLst>
          </p:cNvPr>
          <p:cNvSpPr/>
          <p:nvPr/>
        </p:nvSpPr>
        <p:spPr>
          <a:xfrm>
            <a:off x="3833813" y="2979738"/>
            <a:ext cx="635000" cy="1120775"/>
          </a:xfrm>
          <a:custGeom>
            <a:avLst/>
            <a:gdLst>
              <a:gd name="connsiteX0" fmla="*/ 442451 w 634180"/>
              <a:gd name="connsiteY0" fmla="*/ 1120878 h 1120878"/>
              <a:gd name="connsiteX1" fmla="*/ 560438 w 634180"/>
              <a:gd name="connsiteY1" fmla="*/ 663678 h 1120878"/>
              <a:gd name="connsiteX2" fmla="*/ 0 w 634180"/>
              <a:gd name="connsiteY2" fmla="*/ 0 h 1120878"/>
              <a:gd name="connsiteX3" fmla="*/ 0 w 634180"/>
              <a:gd name="connsiteY3" fmla="*/ 0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" h="1120878">
                <a:moveTo>
                  <a:pt x="442451" y="1120878"/>
                </a:moveTo>
                <a:cubicBezTo>
                  <a:pt x="538315" y="985684"/>
                  <a:pt x="634180" y="850491"/>
                  <a:pt x="560438" y="663678"/>
                </a:cubicBezTo>
                <a:cubicBezTo>
                  <a:pt x="486696" y="47686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0AD0514D-48D4-74A0-A967-3636840BC8ED}"/>
              </a:ext>
            </a:extLst>
          </p:cNvPr>
          <p:cNvSpPr/>
          <p:nvPr/>
        </p:nvSpPr>
        <p:spPr>
          <a:xfrm>
            <a:off x="677863" y="2979738"/>
            <a:ext cx="4324350" cy="1076325"/>
          </a:xfrm>
          <a:custGeom>
            <a:avLst/>
            <a:gdLst>
              <a:gd name="connsiteX0" fmla="*/ 324464 w 4323735"/>
              <a:gd name="connsiteY0" fmla="*/ 1076632 h 1076632"/>
              <a:gd name="connsiteX1" fmla="*/ 575187 w 4323735"/>
              <a:gd name="connsiteY1" fmla="*/ 619432 h 1076632"/>
              <a:gd name="connsiteX2" fmla="*/ 3775587 w 4323735"/>
              <a:gd name="connsiteY2" fmla="*/ 457200 h 1076632"/>
              <a:gd name="connsiteX3" fmla="*/ 3864077 w 4323735"/>
              <a:gd name="connsiteY3" fmla="*/ 0 h 1076632"/>
              <a:gd name="connsiteX4" fmla="*/ 3864077 w 4323735"/>
              <a:gd name="connsiteY4" fmla="*/ 0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735" h="1076632">
                <a:moveTo>
                  <a:pt x="324464" y="1076632"/>
                </a:moveTo>
                <a:cubicBezTo>
                  <a:pt x="162232" y="899651"/>
                  <a:pt x="0" y="722671"/>
                  <a:pt x="575187" y="619432"/>
                </a:cubicBezTo>
                <a:cubicBezTo>
                  <a:pt x="1150374" y="516193"/>
                  <a:pt x="3227439" y="560439"/>
                  <a:pt x="3775587" y="457200"/>
                </a:cubicBezTo>
                <a:cubicBezTo>
                  <a:pt x="4323735" y="353961"/>
                  <a:pt x="3864077" y="0"/>
                  <a:pt x="3864077" y="0"/>
                </a:cubicBezTo>
                <a:lnTo>
                  <a:pt x="386407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F78AD01-9FCE-5762-BC22-FB838056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715000"/>
            <a:ext cx="5638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T typeCheck_E(sigma, true){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Bool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2" name="Line 4">
            <a:extLst>
              <a:ext uri="{FF2B5EF4-FFF2-40B4-BE49-F238E27FC236}">
                <a16:creationId xmlns:a16="http://schemas.microsoft.com/office/drawing/2014/main" id="{B9583D9C-C6E7-764B-0FA0-47EEDEAD8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52578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028D7C73-532D-7F44-E881-916D840B9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5348288"/>
            <a:ext cx="2333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true: bool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4C436EA-7E72-AF95-5372-511D17A436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implementations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9B5BF69-7C60-5D64-D431-EDBF375D5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209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id){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ty = Table_lookup(sigma, id);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if(ty==NULL){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error(“variable not declared: “ + id);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Int; </a:t>
            </a:r>
            <a:r>
              <a:rPr lang="en-US" altLang="zh-CN" sz="2000" b="1">
                <a:latin typeface="Courier New" panose="02070309020205020404" pitchFamily="49" charset="0"/>
              </a:rPr>
              <a:t>// compiler cheating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73487464-AFCF-A3C7-F32D-D19E8AA6E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5908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Text Box 7">
            <a:extLst>
              <a:ext uri="{FF2B5EF4-FFF2-40B4-BE49-F238E27FC236}">
                <a16:creationId xmlns:a16="http://schemas.microsoft.com/office/drawing/2014/main" id="{A8DD826E-289B-3055-AF2E-9437300DD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066925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 id </a:t>
            </a:r>
            <a:r>
              <a:rPr lang="en-US" altLang="zh-CN" sz="2000" b="1">
                <a:latin typeface="宋体" panose="02010600030101010101" pitchFamily="2" charset="-122"/>
                <a:cs typeface="Arial" panose="020B0604020202020204" pitchFamily="34" charset="0"/>
              </a:rPr>
              <a:t>∈ </a:t>
            </a:r>
            <a:r>
              <a:rPr lang="en-US" altLang="zh-CN" b="1"/>
              <a:t>∑</a:t>
            </a:r>
          </a:p>
        </p:txBody>
      </p:sp>
      <p:sp>
        <p:nvSpPr>
          <p:cNvPr id="24582" name="Text Box 9">
            <a:extLst>
              <a:ext uri="{FF2B5EF4-FFF2-40B4-BE49-F238E27FC236}">
                <a16:creationId xmlns:a16="http://schemas.microsoft.com/office/drawing/2014/main" id="{92CCAA55-1F27-896D-1EB5-D3BC2A851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1598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id: 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51B494C-119D-50CF-A475-B1B2465EF1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implementations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04C646D-34E9-A629-27CB-0C2CA936B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e1+e2){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ty1 = typeCheck_E(sigma, 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ty2 = typeCheck_E(sigma, e2)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switch(ty1, ty2){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(Int, Int): return Int;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(Int, _): error(“e2 should be int”);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case(_, Int): error(“e1 should be int”)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default: error(“both exps should be int”)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Int;  </a:t>
            </a:r>
            <a:r>
              <a:rPr lang="en-US" altLang="zh-CN" sz="2000" b="1">
                <a:latin typeface="Courier New" panose="02070309020205020404" pitchFamily="49" charset="0"/>
              </a:rPr>
              <a:t>// compiler cheating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5604" name="Group 4">
            <a:extLst>
              <a:ext uri="{FF2B5EF4-FFF2-40B4-BE49-F238E27FC236}">
                <a16:creationId xmlns:a16="http://schemas.microsoft.com/office/drawing/2014/main" id="{2785CCC7-23C0-FDB9-9295-612052D847D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2147888"/>
            <a:ext cx="5165725" cy="933450"/>
            <a:chOff x="1315" y="3033"/>
            <a:chExt cx="3254" cy="588"/>
          </a:xfrm>
        </p:grpSpPr>
        <p:sp>
          <p:nvSpPr>
            <p:cNvPr id="25605" name="Line 5">
              <a:extLst>
                <a:ext uri="{FF2B5EF4-FFF2-40B4-BE49-F238E27FC236}">
                  <a16:creationId xmlns:a16="http://schemas.microsoft.com/office/drawing/2014/main" id="{2C3712F1-8C55-92D3-DAF5-F3AFE32FF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3312"/>
              <a:ext cx="3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5606" name="Group 6">
              <a:extLst>
                <a:ext uri="{FF2B5EF4-FFF2-40B4-BE49-F238E27FC236}">
                  <a16:creationId xmlns:a16="http://schemas.microsoft.com/office/drawing/2014/main" id="{D62C04BF-4BD7-0133-32E6-25E37494C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3033"/>
              <a:ext cx="2842" cy="252"/>
              <a:chOff x="1488" y="3033"/>
              <a:chExt cx="2842" cy="252"/>
            </a:xfrm>
          </p:grpSpPr>
          <p:sp>
            <p:nvSpPr>
              <p:cNvPr id="25608" name="Text Box 7">
                <a:extLst>
                  <a:ext uri="{FF2B5EF4-FFF2-40B4-BE49-F238E27FC236}">
                    <a16:creationId xmlns:a16="http://schemas.microsoft.com/office/drawing/2014/main" id="{F2197DF0-FFFB-6E86-3D5D-5546D65F1D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3033"/>
                <a:ext cx="1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∑ </a:t>
                </a:r>
                <a:r>
                  <a:rPr lang="en-US" altLang="zh-CN" b="1">
                    <a:latin typeface="Courier New" panose="02070309020205020404" pitchFamily="49" charset="0"/>
                    <a:cs typeface="Arial" panose="020B0604020202020204" pitchFamily="34" charset="0"/>
                    <a:sym typeface="Symbol" pitchFamily="2" charset="2"/>
                  </a:rPr>
                  <a:t>|- </a:t>
                </a:r>
                <a:r>
                  <a:rPr lang="en-US" altLang="zh-CN"/>
                  <a:t> </a:t>
                </a: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e1: int</a:t>
                </a:r>
              </a:p>
            </p:txBody>
          </p:sp>
          <p:sp>
            <p:nvSpPr>
              <p:cNvPr id="25609" name="Text Box 8">
                <a:extLst>
                  <a:ext uri="{FF2B5EF4-FFF2-40B4-BE49-F238E27FC236}">
                    <a16:creationId xmlns:a16="http://schemas.microsoft.com/office/drawing/2014/main" id="{526C155B-8825-AE3E-586F-9AB66154B5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4" y="3033"/>
                <a:ext cx="12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/>
                  <a:t>∑ </a:t>
                </a:r>
                <a:r>
                  <a:rPr lang="en-US" altLang="zh-CN" b="1">
                    <a:latin typeface="Courier New" panose="02070309020205020404" pitchFamily="49" charset="0"/>
                    <a:cs typeface="Arial" panose="020B0604020202020204" pitchFamily="34" charset="0"/>
                    <a:sym typeface="Symbol" pitchFamily="2" charset="2"/>
                  </a:rPr>
                  <a:t>|- </a:t>
                </a:r>
                <a:r>
                  <a:rPr lang="en-US" altLang="zh-CN"/>
                  <a:t> </a:t>
                </a: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e2: int</a:t>
                </a:r>
              </a:p>
            </p:txBody>
          </p:sp>
        </p:grpSp>
        <p:sp>
          <p:nvSpPr>
            <p:cNvPr id="25607" name="Text Box 9">
              <a:extLst>
                <a:ext uri="{FF2B5EF4-FFF2-40B4-BE49-F238E27FC236}">
                  <a16:creationId xmlns:a16="http://schemas.microsoft.com/office/drawing/2014/main" id="{C9F0F7DD-DA9C-ED99-6AC6-967FC8274E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369"/>
              <a:ext cx="153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∑</a:t>
              </a:r>
              <a:r>
                <a:rPr lang="en-US" altLang="zh-CN" b="1">
                  <a:latin typeface="Courier New" panose="02070309020205020404" pitchFamily="49" charset="0"/>
                  <a:cs typeface="Arial" panose="020B0604020202020204" pitchFamily="34" charset="0"/>
                  <a:sym typeface="Symbol" pitchFamily="2" charset="2"/>
                </a:rPr>
                <a:t> |- </a:t>
              </a: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e1+e2: int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ACB5F5D-EE05-1F49-EFF1-04AC2D10F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implementations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71F23A6-5205-0DA8-0AD9-8FE3C86F60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e1&amp;&amp;e2){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ty1 = typeCheck_E(sigma, 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ty2 = typeCheck_E(sigma, e2)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switch(ty1, ty2){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(Bool, Bool): return Bool;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(Bool, _): error(“e2 should be bool”)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case(_, Bool): error(“e1 should be bool”)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default: error(“both exps should be bool”)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Int;  </a:t>
            </a:r>
            <a:r>
              <a:rPr lang="en-US" altLang="zh-CN" sz="2000" b="1">
                <a:latin typeface="Courier New" panose="02070309020205020404" pitchFamily="49" charset="0"/>
              </a:rPr>
              <a:t>// compiler cheating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8" name="Line 5">
            <a:extLst>
              <a:ext uri="{FF2B5EF4-FFF2-40B4-BE49-F238E27FC236}">
                <a16:creationId xmlns:a16="http://schemas.microsoft.com/office/drawing/2014/main" id="{9AD57000-70A3-4AFA-04EC-68AC92F1E2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9" name="Text Box 7">
            <a:extLst>
              <a:ext uri="{FF2B5EF4-FFF2-40B4-BE49-F238E27FC236}">
                <a16:creationId xmlns:a16="http://schemas.microsoft.com/office/drawing/2014/main" id="{A8C86A60-8F16-8BD1-C07C-BC7EA5CD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147888"/>
            <a:ext cx="2270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 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bool</a:t>
            </a:r>
          </a:p>
        </p:txBody>
      </p:sp>
      <p:sp>
        <p:nvSpPr>
          <p:cNvPr id="26630" name="Text Box 8">
            <a:extLst>
              <a:ext uri="{FF2B5EF4-FFF2-40B4-BE49-F238E27FC236}">
                <a16:creationId xmlns:a16="http://schemas.microsoft.com/office/drawing/2014/main" id="{703305F1-E6BE-718D-5542-A50438091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57413"/>
            <a:ext cx="2211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e2: bool</a:t>
            </a:r>
          </a:p>
        </p:txBody>
      </p:sp>
      <p:sp>
        <p:nvSpPr>
          <p:cNvPr id="26631" name="Text Box 9">
            <a:extLst>
              <a:ext uri="{FF2B5EF4-FFF2-40B4-BE49-F238E27FC236}">
                <a16:creationId xmlns:a16="http://schemas.microsoft.com/office/drawing/2014/main" id="{F5070FDC-5904-1A3F-7C2E-6C1D4747F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676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e1&amp;&amp;e2: bool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16191F3-9B76-C096-876A-9D69A3205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expressions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9E75582-1F33-4380-6133-07E5C3FBA8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e1==e2){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ty1 = typeCheck_E(sigma, e1);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ty2 = typeCheck_E(sigma, e2)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switch(ty1, ty2){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(Int, Int): return Bool;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(Int, _): error(“e2 should be int”)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(_, Int): error(“e1 should be int”)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default: error(“both exps should be int”)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Bool;  </a:t>
            </a:r>
            <a:r>
              <a:rPr lang="en-US" altLang="zh-CN" sz="2000" b="1">
                <a:latin typeface="Courier New" panose="02070309020205020404" pitchFamily="49" charset="0"/>
              </a:rPr>
              <a:t>// compiler cheating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2" name="Line 5">
            <a:extLst>
              <a:ext uri="{FF2B5EF4-FFF2-40B4-BE49-F238E27FC236}">
                <a16:creationId xmlns:a16="http://schemas.microsoft.com/office/drawing/2014/main" id="{7CD1350B-3F23-EEA7-839D-DE8DDD9AED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3" name="Text Box 7">
            <a:extLst>
              <a:ext uri="{FF2B5EF4-FFF2-40B4-BE49-F238E27FC236}">
                <a16:creationId xmlns:a16="http://schemas.microsoft.com/office/drawing/2014/main" id="{3E318CB0-2588-D599-7687-7263E71E4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147888"/>
            <a:ext cx="2116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 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int</a:t>
            </a:r>
          </a:p>
        </p:txBody>
      </p:sp>
      <p:sp>
        <p:nvSpPr>
          <p:cNvPr id="27654" name="Text Box 8">
            <a:extLst>
              <a:ext uri="{FF2B5EF4-FFF2-40B4-BE49-F238E27FC236}">
                <a16:creationId xmlns:a16="http://schemas.microsoft.com/office/drawing/2014/main" id="{0DC3D302-207C-B76E-1E9D-26A23FD34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57413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e2: int</a:t>
            </a:r>
          </a:p>
        </p:txBody>
      </p:sp>
      <p:sp>
        <p:nvSpPr>
          <p:cNvPr id="27655" name="Text Box 9">
            <a:extLst>
              <a:ext uri="{FF2B5EF4-FFF2-40B4-BE49-F238E27FC236}">
                <a16:creationId xmlns:a16="http://schemas.microsoft.com/office/drawing/2014/main" id="{FC1E4ACA-BCED-4EB7-9DD7-E30B17792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676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e1==e2: bool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C5199AC4-8DEE-DE52-980A-15917278C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expressions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35289B22-6294-7A41-B92A-72BD60025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typeCheck_E(sigma, f(e)){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ty1 = typeCheck_E(sigma, f);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ty2 = typeCheck_E(sigma, e)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if(ty1==ty11-&gt;ty12){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if(ty11 == ty2)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ty12;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else error(“function arg type mismatch”);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}else{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error(“f is not a funtion”)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Int;  </a:t>
            </a:r>
            <a:r>
              <a:rPr lang="en-US" altLang="zh-CN" sz="2000" b="1">
                <a:latin typeface="Courier New" panose="02070309020205020404" pitchFamily="49" charset="0"/>
              </a:rPr>
              <a:t>// compiler cheating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99DF3928-69E2-BBE4-5CA5-F7BBFCF39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590800"/>
            <a:ext cx="632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7" name="Text Box 7">
            <a:extLst>
              <a:ext uri="{FF2B5EF4-FFF2-40B4-BE49-F238E27FC236}">
                <a16:creationId xmlns:a16="http://schemas.microsoft.com/office/drawing/2014/main" id="{AA325F20-7449-2146-72CA-00FAC304D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147888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f: T1-&gt;T2</a:t>
            </a:r>
          </a:p>
        </p:txBody>
      </p:sp>
      <p:sp>
        <p:nvSpPr>
          <p:cNvPr id="28678" name="Text Box 8">
            <a:extLst>
              <a:ext uri="{FF2B5EF4-FFF2-40B4-BE49-F238E27FC236}">
                <a16:creationId xmlns:a16="http://schemas.microsoft.com/office/drawing/2014/main" id="{4395BD6A-EFE1-E711-97DF-5402A8B25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57413"/>
            <a:ext cx="1604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T1</a:t>
            </a:r>
          </a:p>
        </p:txBody>
      </p:sp>
      <p:sp>
        <p:nvSpPr>
          <p:cNvPr id="28679" name="Text Box 9">
            <a:extLst>
              <a:ext uri="{FF2B5EF4-FFF2-40B4-BE49-F238E27FC236}">
                <a16:creationId xmlns:a16="http://schemas.microsoft.com/office/drawing/2014/main" id="{0FEE1A2D-FF0F-149C-E8D9-E7C9109A7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060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f(e): T2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29A6280-F1B8-A89B-B90E-91AA92B96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statements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4E57742F-F854-4A1F-8B7D-78F282D0A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typeCheck_S (sigma, x=e){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ty1 = typeCheck_E(sigma, x);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ty2 = typeCheck_E(sigma, 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if(ty1 != ty2)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error(“type mismatch in assigment”,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“left hand type is: ”+ty1,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“but right hand type is: “+ty2);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B4BFFA5F-5769-8619-F686-D3278CEC02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590800"/>
            <a:ext cx="565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1" name="Text Box 5">
            <a:extLst>
              <a:ext uri="{FF2B5EF4-FFF2-40B4-BE49-F238E27FC236}">
                <a16:creationId xmlns:a16="http://schemas.microsoft.com/office/drawing/2014/main" id="{465AAEE3-C408-2C8C-DB4E-06DD1C021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2147888"/>
            <a:ext cx="1450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x: T</a:t>
            </a:r>
          </a:p>
        </p:txBody>
      </p:sp>
      <p:sp>
        <p:nvSpPr>
          <p:cNvPr id="29702" name="Text Box 6">
            <a:extLst>
              <a:ext uri="{FF2B5EF4-FFF2-40B4-BE49-F238E27FC236}">
                <a16:creationId xmlns:a16="http://schemas.microsoft.com/office/drawing/2014/main" id="{ED1406E7-F68C-927A-9705-D1FE3C9FC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157413"/>
            <a:ext cx="158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T</a:t>
            </a:r>
          </a:p>
        </p:txBody>
      </p:sp>
      <p:sp>
        <p:nvSpPr>
          <p:cNvPr id="29703" name="Text Box 7">
            <a:extLst>
              <a:ext uri="{FF2B5EF4-FFF2-40B4-BE49-F238E27FC236}">
                <a16:creationId xmlns:a16="http://schemas.microsoft.com/office/drawing/2014/main" id="{D35831AA-23FD-4F51-8585-3FFBBC56C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197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x=e: OK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FF35044-2DC3-B544-A0C2-80E8F7B767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statements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157D42F-9775-ED5F-4FCA-5F9EF4344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80772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typeCheck_S(sigma, if(e, s1, s2)){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 = typeCheck_E(sigma, 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if(ty != Bool)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error(“type should be bool in if condition”);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typeCheck_S(sigma, s1);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typeCheck_S(sigma, s2);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0724" name="Line 4">
            <a:extLst>
              <a:ext uri="{FF2B5EF4-FFF2-40B4-BE49-F238E27FC236}">
                <a16:creationId xmlns:a16="http://schemas.microsoft.com/office/drawing/2014/main" id="{0D5880EB-4732-B715-B19B-33C9711BB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2590800"/>
            <a:ext cx="708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5" name="Text Box 6">
            <a:extLst>
              <a:ext uri="{FF2B5EF4-FFF2-40B4-BE49-F238E27FC236}">
                <a16:creationId xmlns:a16="http://schemas.microsoft.com/office/drawing/2014/main" id="{68F7E97E-0BE7-E50E-9E57-A79D731A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2133600"/>
            <a:ext cx="1978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bool</a:t>
            </a:r>
          </a:p>
        </p:txBody>
      </p:sp>
      <p:sp>
        <p:nvSpPr>
          <p:cNvPr id="30726" name="Text Box 7">
            <a:extLst>
              <a:ext uri="{FF2B5EF4-FFF2-40B4-BE49-F238E27FC236}">
                <a16:creationId xmlns:a16="http://schemas.microsoft.com/office/drawing/2014/main" id="{F7999A44-208E-AD4C-1CA5-3C10D2F39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3355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if(e,s1,s2): OK</a:t>
            </a: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CB81D7AB-F810-48B2-CD67-51675D6C9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133600"/>
            <a:ext cx="172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s1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OK</a:t>
            </a:r>
          </a:p>
        </p:txBody>
      </p:sp>
      <p:sp>
        <p:nvSpPr>
          <p:cNvPr id="30728" name="Text Box 6">
            <a:extLst>
              <a:ext uri="{FF2B5EF4-FFF2-40B4-BE49-F238E27FC236}">
                <a16:creationId xmlns:a16="http://schemas.microsoft.com/office/drawing/2014/main" id="{0BE7E9CA-73FD-5BAB-746C-386F76A012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9963" y="2133600"/>
            <a:ext cx="1720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s2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OK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157BEBD-3CBF-38B8-BAA2-6767BBDDC9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statements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730049E-F260-A925-B4BD-37BD28501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typeCheck_S(sigma, while(e, s)){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 = typeCheck_E(sigma, 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if(ty != Bool)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error(“type should be Bool in while condition”);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typeCheck_S(sigma, s);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8" name="Line 4">
            <a:extLst>
              <a:ext uri="{FF2B5EF4-FFF2-40B4-BE49-F238E27FC236}">
                <a16:creationId xmlns:a16="http://schemas.microsoft.com/office/drawing/2014/main" id="{9BEB0539-7EE6-A0A2-1387-9E2C90BABC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590800"/>
            <a:ext cx="565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49" name="Text Box 5">
            <a:extLst>
              <a:ext uri="{FF2B5EF4-FFF2-40B4-BE49-F238E27FC236}">
                <a16:creationId xmlns:a16="http://schemas.microsoft.com/office/drawing/2014/main" id="{13DA8B22-59D4-70D1-CBBF-287473D8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57413"/>
            <a:ext cx="205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>
                <a:sym typeface="Euclid Extra" pitchFamily="18" charset="2"/>
              </a:rPr>
              <a:t>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bool</a:t>
            </a:r>
          </a:p>
        </p:txBody>
      </p:sp>
      <p:sp>
        <p:nvSpPr>
          <p:cNvPr id="31750" name="Text Box 6">
            <a:extLst>
              <a:ext uri="{FF2B5EF4-FFF2-40B4-BE49-F238E27FC236}">
                <a16:creationId xmlns:a16="http://schemas.microsoft.com/office/drawing/2014/main" id="{C86DC50F-28A7-1543-9FB9-EA7B2A1FC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3281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>
                <a:sym typeface="Euclid Extra" pitchFamily="18" charset="2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while(e, s): OK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5B4CD39-BFCB-0989-E1C4-302ABD2136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Elaboration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C85ECCD-541C-B1C7-8679-E475BB39A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/>
              <a:t>Also known as type-checking, or semantic analysis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context-sensitive analysis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Checking the context-sensitive property of programs: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every variable is declared before use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every expression has a proper type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function calls conform to definitions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all other possible context-sensitive info’ (highly language-dependent)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…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In many compilers, this phase also translates AST to low-level IRs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Often the </a:t>
            </a:r>
            <a:r>
              <a:rPr lang="en-US" altLang="zh-CN" sz="2000">
                <a:solidFill>
                  <a:srgbClr val="3333CC"/>
                </a:solidFill>
              </a:rPr>
              <a:t>biggest</a:t>
            </a:r>
            <a:r>
              <a:rPr lang="en-US" altLang="zh-CN" sz="2000"/>
              <a:t> and most </a:t>
            </a:r>
            <a:r>
              <a:rPr lang="en-US" altLang="zh-CN" sz="2000">
                <a:solidFill>
                  <a:srgbClr val="3333CC"/>
                </a:solidFill>
              </a:rPr>
              <a:t>complex</a:t>
            </a:r>
            <a:r>
              <a:rPr lang="en-US" altLang="zh-CN" sz="2000"/>
              <a:t> part in a compiler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2D2BDCE6-FD76-3103-D015-6A5B6A6A4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statements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E415DB4-EA1D-7743-FEFC-EF7793F7D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048000"/>
            <a:ext cx="84582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typeCheck_S(sigma, return (e)){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ty = typeCheck_E(sigma, e);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??? // leave as exercises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E199901A-41AF-BAC4-7475-50176669F3B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590800"/>
            <a:ext cx="565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73ED0E05-BEAE-EAEB-08CF-4EF598E8D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57413"/>
            <a:ext cx="1595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>
                <a:sym typeface="Euclid Extra" pitchFamily="18" charset="2"/>
              </a:rPr>
              <a:t>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T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32F9CE80-62D7-96B2-C04F-05BBAEE62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819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>
                <a:sym typeface="Euclid Extra" pitchFamily="18" charset="2"/>
              </a:rPr>
              <a:t>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return e: OK</a:t>
            </a:r>
          </a:p>
        </p:txBody>
      </p:sp>
      <p:sp>
        <p:nvSpPr>
          <p:cNvPr id="32775" name="Text Box 5">
            <a:extLst>
              <a:ext uri="{FF2B5EF4-FFF2-40B4-BE49-F238E27FC236}">
                <a16:creationId xmlns:a16="http://schemas.microsoft.com/office/drawing/2014/main" id="{FA2B3990-2BBF-14B3-07D1-31F536B86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33600"/>
            <a:ext cx="13700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>
                <a:sym typeface="Euclid Extra" pitchFamily="18" charset="2"/>
              </a:rPr>
              <a:t>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???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FC1EFF2-B777-9780-1FB3-D3C11E398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declarations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9C332C1-AC62-4F73-8AF7-9DD7CF2664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4078288"/>
            <a:ext cx="7772400" cy="2246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Sigma typeCheck_DS(sigma, ds){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if(vs==[])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sigma;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// ds=(T id)::ds’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(id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∈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dom(sigma)) error(“duplicated id: ”+id);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new_sigma = Table_insert(sigma, id, T);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typeCheck_DS(new_sigma, ds’);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6" name="Line 4">
            <a:extLst>
              <a:ext uri="{FF2B5EF4-FFF2-40B4-BE49-F238E27FC236}">
                <a16:creationId xmlns:a16="http://schemas.microsoft.com/office/drawing/2014/main" id="{FA4023C7-DA61-F098-3859-AE9D26A13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590800"/>
            <a:ext cx="7086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54791F69-4D6E-6850-5D00-BA00A6776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1975" y="2157413"/>
            <a:ext cx="285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; T id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D*: 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3798" name="Text Box 7">
            <a:extLst>
              <a:ext uri="{FF2B5EF4-FFF2-40B4-BE49-F238E27FC236}">
                <a16:creationId xmlns:a16="http://schemas.microsoft.com/office/drawing/2014/main" id="{B561B3C3-20FA-4A3E-FB7E-3F6D3F1F1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908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 id; D*: 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33799" name="Text Box 8">
            <a:extLst>
              <a:ext uri="{FF2B5EF4-FFF2-40B4-BE49-F238E27FC236}">
                <a16:creationId xmlns:a16="http://schemas.microsoft.com/office/drawing/2014/main" id="{55B7A653-2807-107F-18D5-996FAA7C9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8638" y="2133600"/>
            <a:ext cx="1884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id </a:t>
            </a:r>
            <a:r>
              <a:rPr lang="en-US" altLang="zh-CN" b="1"/>
              <a:t>∈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dom(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33800" name="Line 9">
            <a:extLst>
              <a:ext uri="{FF2B5EF4-FFF2-40B4-BE49-F238E27FC236}">
                <a16:creationId xmlns:a16="http://schemas.microsoft.com/office/drawing/2014/main" id="{894A3E51-0700-5E45-D96F-7ED8AE18B9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133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12">
            <a:extLst>
              <a:ext uri="{FF2B5EF4-FFF2-40B4-BE49-F238E27FC236}">
                <a16:creationId xmlns:a16="http://schemas.microsoft.com/office/drawing/2014/main" id="{7927B60E-906D-31D2-B1E5-478A5E8FB2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54965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Text Box 13">
            <a:extLst>
              <a:ext uri="{FF2B5EF4-FFF2-40B4-BE49-F238E27FC236}">
                <a16:creationId xmlns:a16="http://schemas.microsoft.com/office/drawing/2014/main" id="{8A1EA297-06C8-2C6A-B808-F580BCF8D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3641725"/>
            <a:ext cx="156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sz="2000" b="1"/>
              <a:t>∑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797135C-30E4-F139-072D-E54C656D15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checking functions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E33C84A-010E-7B76-7790-6BCE879BA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3048000"/>
            <a:ext cx="7772400" cy="27797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typeCheck_F(sigma, F f){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func_ty = T’-&gt;T;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sigma’ = Table_enter(sigma, (id, T’-&gt;T));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sigma’’ = typeCheck_DS(sigma’, D*);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typeCheck_S(sigma’’, S*)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4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4820" name="Line 4">
            <a:extLst>
              <a:ext uri="{FF2B5EF4-FFF2-40B4-BE49-F238E27FC236}">
                <a16:creationId xmlns:a16="http://schemas.microsoft.com/office/drawing/2014/main" id="{94144452-1125-8166-3967-51604B949F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590800"/>
            <a:ext cx="5654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198AF5B3-7481-400F-4128-7020BC637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147888"/>
            <a:ext cx="170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Symbol" pitchFamily="2" charset="2"/>
              </a:rPr>
              <a:t>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D*: </a:t>
            </a:r>
            <a:r>
              <a:rPr lang="en-US" altLang="zh-CN" b="1"/>
              <a:t>∑</a:t>
            </a:r>
            <a:r>
              <a:rPr lang="en-US" altLang="zh-CN"/>
              <a:t> 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F1180AD0-571E-4169-0131-79D57993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681288"/>
            <a:ext cx="460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</a:t>
            </a:r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 id(T’ id’){D* S*}: OK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56ACA5F8-44A7-BBED-6049-C7AAF8FF6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2250" y="2147888"/>
            <a:ext cx="1893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b="1">
                <a:sym typeface="Symbol" pitchFamily="2" charset="2"/>
              </a:rPr>
              <a:t>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S*: OK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8A0FD59-4C4E-9B3D-571A-EE0E88167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4C8020E-7E9C-DD08-69CE-8E6CAC4B3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There may be other information associated with identifiers, not just types, say:</a:t>
            </a:r>
          </a:p>
          <a:p>
            <a:pPr lvl="1" eaLnBrk="1" hangingPunct="1"/>
            <a:r>
              <a:rPr lang="en-US" altLang="zh-CN" sz="2400"/>
              <a:t>Scope, storage class, ccess control info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</a:p>
          <a:p>
            <a:pPr lvl="1" eaLnBrk="1" hangingPunct="1"/>
            <a:r>
              <a:rPr lang="en-US" altLang="zh-CN" sz="2400">
                <a:latin typeface="Arial" panose="020B0604020202020204" pitchFamily="34" charset="0"/>
              </a:rPr>
              <a:t>More engineering effort, but no new insight</a:t>
            </a:r>
            <a:endParaRPr lang="en-US" altLang="zh-CN" sz="2400"/>
          </a:p>
          <a:p>
            <a:pPr eaLnBrk="1" hangingPunct="1"/>
            <a:r>
              <a:rPr lang="en-US" altLang="zh-CN" sz="2800"/>
              <a:t>All these details are handled by symbol tables (</a:t>
            </a:r>
            <a:r>
              <a:rPr lang="en-US" altLang="zh-CN" sz="2800" b="1"/>
              <a:t>∑</a:t>
            </a:r>
            <a:r>
              <a:rPr lang="en-US" altLang="zh-CN" sz="2800"/>
              <a:t>)!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9E15246-A485-D0C2-A1C0-8C80B409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Symbol Table Implementation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23985B94-58A6-C214-18A1-EC0C53DA1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Must be efficient!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lots of variables, functions, etc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 checking must be fast!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Two basic approaches: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Functional: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symbol tables implemented as functional data structures (e.g., red-black tree), with no tables ever destroyed or modified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Imperative: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a single table, modified for every binding </a:t>
            </a:r>
            <a:r>
              <a:rPr lang="en-US" altLang="zh-CN" sz="2000">
                <a:solidFill>
                  <a:schemeClr val="hlink"/>
                </a:solidFill>
              </a:rPr>
              <a:t>added </a:t>
            </a:r>
            <a:r>
              <a:rPr lang="en-US" altLang="zh-CN" sz="2000"/>
              <a:t>or </a:t>
            </a:r>
            <a:r>
              <a:rPr lang="en-US" altLang="zh-CN" sz="2000">
                <a:solidFill>
                  <a:schemeClr val="hlink"/>
                </a:solidFill>
              </a:rPr>
              <a:t>removed</a:t>
            </a:r>
            <a:endParaRPr lang="en-US" altLang="zh-CN" sz="20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This choice is largely independent of the implementation language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FBC2D79-EE70-A935-2065-F15B400B1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Functional Symbol Table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3C738ED-3FA1-DA17-8500-E7744BBEF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Basic idea:</a:t>
            </a:r>
          </a:p>
          <a:p>
            <a:pPr lvl="1" eaLnBrk="1" hangingPunct="1"/>
            <a:r>
              <a:rPr lang="en-US" altLang="zh-CN"/>
              <a:t>when implementing </a:t>
            </a:r>
            <a:r>
              <a:rPr lang="el-GR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l-GR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{x:t}</a:t>
            </a:r>
          </a:p>
          <a:p>
            <a:pPr lvl="1" eaLnBrk="1" hangingPunct="1"/>
            <a:r>
              <a:rPr lang="en-US" altLang="zh-CN">
                <a:cs typeface="Courier New" panose="02070309020205020404" pitchFamily="49" charset="0"/>
              </a:rPr>
              <a:t>creating a new table </a:t>
            </a:r>
            <a:r>
              <a:rPr lang="el-GR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zh-CN">
                <a:cs typeface="Courier New" panose="02070309020205020404" pitchFamily="49" charset="0"/>
              </a:rPr>
              <a:t>, instead of modifying</a:t>
            </a:r>
            <a:r>
              <a:rPr lang="en-US" altLang="zh-CN">
                <a:solidFill>
                  <a:schemeClr val="folHlink"/>
                </a:solidFill>
                <a:cs typeface="Courier New" panose="02070309020205020404" pitchFamily="49" charset="0"/>
              </a:rPr>
              <a:t> </a:t>
            </a:r>
            <a:r>
              <a:rPr lang="el-GR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lvl="1" eaLnBrk="1" hangingPunct="1"/>
            <a:r>
              <a:rPr lang="en-US" altLang="zh-CN">
                <a:cs typeface="Courier New" panose="02070309020205020404" pitchFamily="49" charset="0"/>
              </a:rPr>
              <a:t>when deleting, restore to the old table</a:t>
            </a:r>
          </a:p>
          <a:p>
            <a:pPr eaLnBrk="1" hangingPunct="1"/>
            <a:r>
              <a:rPr lang="en-US" altLang="zh-CN">
                <a:cs typeface="Courier New" panose="02070309020205020404" pitchFamily="49" charset="0"/>
              </a:rPr>
              <a:t>A good data structure for this is BST or red-black tree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1D051B51-7925-7D18-C527-ED1C5FFC5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BST Symbol Table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1245B31C-9658-8BE8-06C8-DF76D5AA5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0" y="2590800"/>
            <a:ext cx="145415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  <a:cs typeface="Arial" panose="020B0604020202020204" pitchFamily="34" charset="0"/>
              </a:rPr>
              <a:t>c: int</a:t>
            </a:r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7ADA9F42-B9F7-76BC-5E36-A47017F2C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14800"/>
            <a:ext cx="145415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  <a:cs typeface="Arial" panose="020B0604020202020204" pitchFamily="34" charset="0"/>
              </a:rPr>
              <a:t>a: char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A2452301-8FE4-4F6A-9FFF-7BC83267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751513"/>
            <a:ext cx="1454150" cy="5730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  <a:cs typeface="Arial" panose="020B0604020202020204" pitchFamily="34" charset="0"/>
              </a:rPr>
              <a:t>b: double</a:t>
            </a:r>
          </a:p>
        </p:txBody>
      </p:sp>
      <p:cxnSp>
        <p:nvCxnSpPr>
          <p:cNvPr id="38918" name="AutoShape 6">
            <a:extLst>
              <a:ext uri="{FF2B5EF4-FFF2-40B4-BE49-F238E27FC236}">
                <a16:creationId xmlns:a16="http://schemas.microsoft.com/office/drawing/2014/main" id="{B7EF032A-C35E-F74E-6EFC-91FDB1ADEB58}"/>
              </a:ext>
            </a:extLst>
          </p:cNvPr>
          <p:cNvCxnSpPr>
            <a:cxnSpLocks noChangeShapeType="1"/>
            <a:stCxn id="38915" idx="2"/>
            <a:endCxn id="38916" idx="0"/>
          </p:cNvCxnSpPr>
          <p:nvPr/>
        </p:nvCxnSpPr>
        <p:spPr bwMode="auto">
          <a:xfrm flipH="1">
            <a:off x="1108075" y="3213100"/>
            <a:ext cx="2127250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19" name="AutoShape 7">
            <a:extLst>
              <a:ext uri="{FF2B5EF4-FFF2-40B4-BE49-F238E27FC236}">
                <a16:creationId xmlns:a16="http://schemas.microsoft.com/office/drawing/2014/main" id="{57A2DEBE-2503-399A-6CA3-4E3647191BE5}"/>
              </a:ext>
            </a:extLst>
          </p:cNvPr>
          <p:cNvCxnSpPr>
            <a:cxnSpLocks noChangeShapeType="1"/>
            <a:stCxn id="38916" idx="2"/>
            <a:endCxn id="38917" idx="0"/>
          </p:cNvCxnSpPr>
          <p:nvPr/>
        </p:nvCxnSpPr>
        <p:spPr bwMode="auto">
          <a:xfrm>
            <a:off x="1108075" y="4660900"/>
            <a:ext cx="1447800" cy="10779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20" name="Text Box 8">
            <a:extLst>
              <a:ext uri="{FF2B5EF4-FFF2-40B4-BE49-F238E27FC236}">
                <a16:creationId xmlns:a16="http://schemas.microsoft.com/office/drawing/2014/main" id="{710C0D32-E98B-5899-C1A2-FF9C1A865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1919288"/>
            <a:ext cx="398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latin typeface="Verdana" panose="020B0604030504040204" pitchFamily="34" charset="0"/>
                <a:cs typeface="Arial" panose="020B0604020202020204" pitchFamily="34" charset="0"/>
                <a:sym typeface="Symbol" pitchFamily="2" charset="2"/>
              </a:rPr>
              <a:t></a:t>
            </a:r>
          </a:p>
        </p:txBody>
      </p:sp>
      <p:cxnSp>
        <p:nvCxnSpPr>
          <p:cNvPr id="38921" name="AutoShape 9">
            <a:extLst>
              <a:ext uri="{FF2B5EF4-FFF2-40B4-BE49-F238E27FC236}">
                <a16:creationId xmlns:a16="http://schemas.microsoft.com/office/drawing/2014/main" id="{A6BF1B32-02C9-8813-4925-3F7CACFAAD75}"/>
              </a:ext>
            </a:extLst>
          </p:cNvPr>
          <p:cNvCxnSpPr>
            <a:cxnSpLocks noChangeShapeType="1"/>
            <a:stCxn id="38920" idx="3"/>
            <a:endCxn id="38915" idx="0"/>
          </p:cNvCxnSpPr>
          <p:nvPr/>
        </p:nvCxnSpPr>
        <p:spPr bwMode="auto">
          <a:xfrm>
            <a:off x="1600200" y="2179638"/>
            <a:ext cx="1635125" cy="39846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66" name="Rectangle 10">
            <a:extLst>
              <a:ext uri="{FF2B5EF4-FFF2-40B4-BE49-F238E27FC236}">
                <a16:creationId xmlns:a16="http://schemas.microsoft.com/office/drawing/2014/main" id="{3B6E33FF-4F3E-BC80-BCEE-E3E682E61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998913"/>
            <a:ext cx="1454150" cy="5730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e: int</a:t>
            </a:r>
          </a:p>
        </p:txBody>
      </p:sp>
      <p:sp>
        <p:nvSpPr>
          <p:cNvPr id="249867" name="Rectangle 11">
            <a:extLst>
              <a:ext uri="{FF2B5EF4-FFF2-40B4-BE49-F238E27FC236}">
                <a16:creationId xmlns:a16="http://schemas.microsoft.com/office/drawing/2014/main" id="{02085882-516D-F5FE-5B53-F0309D850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5250" y="2590800"/>
            <a:ext cx="1454150" cy="609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  <a:cs typeface="Arial" panose="020B0604020202020204" pitchFamily="34" charset="0"/>
              </a:rPr>
              <a:t>c: int</a:t>
            </a:r>
          </a:p>
        </p:txBody>
      </p:sp>
      <p:cxnSp>
        <p:nvCxnSpPr>
          <p:cNvPr id="249868" name="AutoShape 12">
            <a:extLst>
              <a:ext uri="{FF2B5EF4-FFF2-40B4-BE49-F238E27FC236}">
                <a16:creationId xmlns:a16="http://schemas.microsoft.com/office/drawing/2014/main" id="{81C0E317-67E2-B1E4-23D4-250FFE4B3814}"/>
              </a:ext>
            </a:extLst>
          </p:cNvPr>
          <p:cNvCxnSpPr>
            <a:cxnSpLocks noChangeShapeType="1"/>
            <a:stCxn id="249867" idx="2"/>
            <a:endCxn id="249866" idx="0"/>
          </p:cNvCxnSpPr>
          <p:nvPr/>
        </p:nvCxnSpPr>
        <p:spPr bwMode="auto">
          <a:xfrm>
            <a:off x="5902325" y="3213100"/>
            <a:ext cx="1987550" cy="7731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9869" name="Text Box 13">
            <a:extLst>
              <a:ext uri="{FF2B5EF4-FFF2-40B4-BE49-F238E27FC236}">
                <a16:creationId xmlns:a16="http://schemas.microsoft.com/office/drawing/2014/main" id="{CB99E540-ED7A-FC5E-0581-F03A48CA4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1919288"/>
            <a:ext cx="493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>
                <a:latin typeface="Verdana" panose="020B0604030504040204" pitchFamily="34" charset="0"/>
                <a:cs typeface="Arial" panose="020B0604020202020204" pitchFamily="34" charset="0"/>
                <a:sym typeface="Symbol" pitchFamily="2" charset="2"/>
              </a:rPr>
              <a:t>’</a:t>
            </a:r>
          </a:p>
        </p:txBody>
      </p:sp>
      <p:cxnSp>
        <p:nvCxnSpPr>
          <p:cNvPr id="249870" name="AutoShape 14">
            <a:extLst>
              <a:ext uri="{FF2B5EF4-FFF2-40B4-BE49-F238E27FC236}">
                <a16:creationId xmlns:a16="http://schemas.microsoft.com/office/drawing/2014/main" id="{DAD7F9FF-B1BF-EE5F-E294-0E006888E699}"/>
              </a:ext>
            </a:extLst>
          </p:cNvPr>
          <p:cNvCxnSpPr>
            <a:cxnSpLocks noChangeShapeType="1"/>
            <a:stCxn id="249869" idx="1"/>
            <a:endCxn id="249867" idx="0"/>
          </p:cNvCxnSpPr>
          <p:nvPr/>
        </p:nvCxnSpPr>
        <p:spPr bwMode="auto">
          <a:xfrm rot="10800000" flipV="1">
            <a:off x="5902325" y="2179638"/>
            <a:ext cx="1576388" cy="398462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9871" name="AutoShape 15">
            <a:extLst>
              <a:ext uri="{FF2B5EF4-FFF2-40B4-BE49-F238E27FC236}">
                <a16:creationId xmlns:a16="http://schemas.microsoft.com/office/drawing/2014/main" id="{0D4972CE-90BB-BDEC-026F-B69D7F53B42E}"/>
              </a:ext>
            </a:extLst>
          </p:cNvPr>
          <p:cNvCxnSpPr>
            <a:cxnSpLocks noChangeShapeType="1"/>
            <a:stCxn id="249867" idx="2"/>
            <a:endCxn id="38916" idx="0"/>
          </p:cNvCxnSpPr>
          <p:nvPr/>
        </p:nvCxnSpPr>
        <p:spPr bwMode="auto">
          <a:xfrm flipH="1">
            <a:off x="1108075" y="3213100"/>
            <a:ext cx="4794250" cy="889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6" grpId="0" animBg="1"/>
      <p:bldP spid="249867" grpId="0" animBg="1"/>
      <p:bldP spid="24986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7BF4C8B1-5025-4E59-4B7C-2467CE670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Possible Functional Interface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2C0B95AE-13CD-67DA-6226-9AA3BAE28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signature SYMBOL_TABLE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sig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‘a 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type key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val empty: ‘a 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val insert: ‘a t * key * ‘a -&gt; ‘a 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val lookup: ‘a t * key -&gt; ‘a option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7B5CFC6-C42F-095C-7428-3F29618E9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Imperative Symbol Tables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E2144A27-0606-896E-44FD-DD2E6BDA63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The imperative approach almost always involves the use of </a:t>
            </a:r>
            <a:r>
              <a:rPr lang="en-US" altLang="zh-CN">
                <a:solidFill>
                  <a:schemeClr val="folHlink"/>
                </a:solidFill>
              </a:rPr>
              <a:t>hash tables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Need to delete entries to revert to previous environment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made simpler because deletes follow a stack discipline (for most lexically scoped languages)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can maintain a stack of entered symbols, so that they can be later popped and removed from the hash table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8528D46-9B40-6239-FDBD-A482106FD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Possible Imperative Interface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03AF00C9-B03D-2191-B7AE-9FA2C3922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SYMBOL_TABLE_H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SYMBOL_TABLE_H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SymTable ...;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Key, Value, ...;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SymTable_insert(SymTable, Key, Value);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Value SymTable_lookup(SymTable, Key);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SymTable_delete(SymTable, Key);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SymTable_beginScope();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SymTable_endScope();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E804912-DEE8-082F-906E-EB4870FD9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Semantic Analysis Example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0B197-9174-915A-11A2-A141861F4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C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f(int *p){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+= 4;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p(23);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“hello” + “world”;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() + 5;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break;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7572" name="Text Box 4">
            <a:extLst>
              <a:ext uri="{FF2B5EF4-FFF2-40B4-BE49-F238E27FC236}">
                <a16:creationId xmlns:a16="http://schemas.microsoft.com/office/drawing/2014/main" id="{0D0C63C2-A8E6-F6E1-CBC7-65CDB1948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410200"/>
            <a:ext cx="5486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What errors can be detected in this program?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9E43E521-E78C-2ACF-E2D1-A06B92AFD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Implementation of Symbols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ACFCDA07-5D1C-2EAD-FA96-C5EA9448A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For several reasons, it will be useful at some point to represent symbols as elements of a small, densely packed set of identities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fast comparisons (equality)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for dataflow analysis, we will want </a:t>
            </a:r>
            <a:r>
              <a:rPr lang="en-US" altLang="zh-CN" sz="2400" i="1">
                <a:solidFill>
                  <a:srgbClr val="0000FF"/>
                </a:solidFill>
              </a:rPr>
              <a:t>sets of variables </a:t>
            </a:r>
            <a:r>
              <a:rPr lang="en-US" altLang="zh-CN" sz="2400"/>
              <a:t>and </a:t>
            </a:r>
            <a:r>
              <a:rPr lang="en-US" altLang="zh-CN" sz="2400" i="1">
                <a:solidFill>
                  <a:srgbClr val="0000FF"/>
                </a:solidFill>
              </a:rPr>
              <a:t>fast set operations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It will be critically important to use efficient data structures to represent the sets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For example, the liveness analysis algorithm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More on this later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FB729B4-AD47-7949-76BD-A3219003F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Scope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5B40053-C396-5A19-D8A6-068012CCA4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handle lexical scope?</a:t>
            </a:r>
          </a:p>
          <a:p>
            <a:pPr eaLnBrk="1" hangingPunct="1"/>
            <a:r>
              <a:rPr lang="en-US" altLang="zh-CN"/>
              <a:t>Many choices:</a:t>
            </a:r>
          </a:p>
          <a:p>
            <a:pPr lvl="1" eaLnBrk="1" hangingPunct="1"/>
            <a:r>
              <a:rPr lang="en-US" altLang="zh-CN"/>
              <a:t>One table + </a:t>
            </a:r>
            <a:r>
              <a:rPr lang="en-US" altLang="zh-CN">
                <a:solidFill>
                  <a:schemeClr val="folHlink"/>
                </a:solidFill>
              </a:rPr>
              <a:t>insert</a:t>
            </a:r>
            <a:r>
              <a:rPr lang="en-US" altLang="zh-CN"/>
              <a:t> and </a:t>
            </a:r>
            <a:r>
              <a:rPr lang="en-US" altLang="zh-CN">
                <a:solidFill>
                  <a:schemeClr val="folHlink"/>
                </a:solidFill>
              </a:rPr>
              <a:t>remove </a:t>
            </a:r>
            <a:r>
              <a:rPr lang="en-US" altLang="zh-CN"/>
              <a:t>bindings during elaboration, as we enters and leaves a local scope</a:t>
            </a:r>
          </a:p>
          <a:p>
            <a:pPr lvl="1" eaLnBrk="1" hangingPunct="1"/>
            <a:r>
              <a:rPr lang="en-US" altLang="zh-CN"/>
              <a:t>Stack of tables + insertion and removal always operated on stack-top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4767DAF5-FAF9-DF5A-8DD0-EC8B1E113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One-table approach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E6561C4-79AD-2C69-F8F6-1D26A6CA5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 x;    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={x:int}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int f() { 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{f:…} = {x:int, f:…}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if(true){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int x 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{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{x:…, f:…,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x:…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x = 6;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}else{  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int x;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{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 {x:…, f:…,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x:…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x = 5;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}       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x = 8;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}         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σ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2999" name="Text Box 7">
            <a:extLst>
              <a:ext uri="{FF2B5EF4-FFF2-40B4-BE49-F238E27FC236}">
                <a16:creationId xmlns:a16="http://schemas.microsoft.com/office/drawing/2014/main" id="{6B3B7DBE-14BF-3144-99B2-B2DCF6F2C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257800"/>
            <a:ext cx="423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Shadowing: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+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is not commutative!</a:t>
            </a:r>
          </a:p>
        </p:txBody>
      </p:sp>
      <p:sp>
        <p:nvSpPr>
          <p:cNvPr id="213001" name="Freeform 9">
            <a:extLst>
              <a:ext uri="{FF2B5EF4-FFF2-40B4-BE49-F238E27FC236}">
                <a16:creationId xmlns:a16="http://schemas.microsoft.com/office/drawing/2014/main" id="{13EDF812-5D24-477B-7459-9F1D046B15C8}"/>
              </a:ext>
            </a:extLst>
          </p:cNvPr>
          <p:cNvSpPr>
            <a:spLocks/>
          </p:cNvSpPr>
          <p:nvPr/>
        </p:nvSpPr>
        <p:spPr bwMode="auto">
          <a:xfrm>
            <a:off x="4572000" y="2971800"/>
            <a:ext cx="2286000" cy="2362200"/>
          </a:xfrm>
          <a:custGeom>
            <a:avLst/>
            <a:gdLst>
              <a:gd name="T0" fmla="*/ 2147483647 w 1440"/>
              <a:gd name="T1" fmla="*/ 2147483647 h 1488"/>
              <a:gd name="T2" fmla="*/ 2147483647 w 1440"/>
              <a:gd name="T3" fmla="*/ 2147483647 h 1488"/>
              <a:gd name="T4" fmla="*/ 2147483647 w 1440"/>
              <a:gd name="T5" fmla="*/ 2147483647 h 1488"/>
              <a:gd name="T6" fmla="*/ 2147483647 w 1440"/>
              <a:gd name="T7" fmla="*/ 2147483647 h 1488"/>
              <a:gd name="T8" fmla="*/ 0 w 1440"/>
              <a:gd name="T9" fmla="*/ 0 h 14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1488"/>
              <a:gd name="T17" fmla="*/ 1440 w 1440"/>
              <a:gd name="T18" fmla="*/ 1488 h 14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1488">
                <a:moveTo>
                  <a:pt x="384" y="1488"/>
                </a:moveTo>
                <a:cubicBezTo>
                  <a:pt x="680" y="1416"/>
                  <a:pt x="976" y="1344"/>
                  <a:pt x="1152" y="1200"/>
                </a:cubicBezTo>
                <a:cubicBezTo>
                  <a:pt x="1328" y="1056"/>
                  <a:pt x="1440" y="768"/>
                  <a:pt x="1440" y="624"/>
                </a:cubicBezTo>
                <a:cubicBezTo>
                  <a:pt x="1440" y="480"/>
                  <a:pt x="1392" y="440"/>
                  <a:pt x="1152" y="336"/>
                </a:cubicBezTo>
                <a:cubicBezTo>
                  <a:pt x="912" y="232"/>
                  <a:pt x="192" y="56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2" name="Freeform 10">
            <a:extLst>
              <a:ext uri="{FF2B5EF4-FFF2-40B4-BE49-F238E27FC236}">
                <a16:creationId xmlns:a16="http://schemas.microsoft.com/office/drawing/2014/main" id="{2CE95F4D-B551-4D01-24BA-C198EBA67553}"/>
              </a:ext>
            </a:extLst>
          </p:cNvPr>
          <p:cNvSpPr>
            <a:spLocks/>
          </p:cNvSpPr>
          <p:nvPr/>
        </p:nvSpPr>
        <p:spPr bwMode="auto">
          <a:xfrm>
            <a:off x="4572000" y="4191000"/>
            <a:ext cx="1092200" cy="1066800"/>
          </a:xfrm>
          <a:custGeom>
            <a:avLst/>
            <a:gdLst>
              <a:gd name="T0" fmla="*/ 2147483647 w 688"/>
              <a:gd name="T1" fmla="*/ 2147483647 h 672"/>
              <a:gd name="T2" fmla="*/ 2147483647 w 688"/>
              <a:gd name="T3" fmla="*/ 2147483647 h 672"/>
              <a:gd name="T4" fmla="*/ 0 w 688"/>
              <a:gd name="T5" fmla="*/ 0 h 672"/>
              <a:gd name="T6" fmla="*/ 0 60000 65536"/>
              <a:gd name="T7" fmla="*/ 0 60000 65536"/>
              <a:gd name="T8" fmla="*/ 0 60000 65536"/>
              <a:gd name="T9" fmla="*/ 0 w 688"/>
              <a:gd name="T10" fmla="*/ 0 h 672"/>
              <a:gd name="T11" fmla="*/ 688 w 688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672">
                <a:moveTo>
                  <a:pt x="384" y="672"/>
                </a:moveTo>
                <a:cubicBezTo>
                  <a:pt x="536" y="608"/>
                  <a:pt x="688" y="544"/>
                  <a:pt x="624" y="432"/>
                </a:cubicBezTo>
                <a:cubicBezTo>
                  <a:pt x="560" y="320"/>
                  <a:pt x="104" y="72"/>
                  <a:pt x="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3" name="Freeform 11">
            <a:extLst>
              <a:ext uri="{FF2B5EF4-FFF2-40B4-BE49-F238E27FC236}">
                <a16:creationId xmlns:a16="http://schemas.microsoft.com/office/drawing/2014/main" id="{F3AD1E81-0615-364B-5BDE-82C512BA98E5}"/>
              </a:ext>
            </a:extLst>
          </p:cNvPr>
          <p:cNvSpPr>
            <a:spLocks/>
          </p:cNvSpPr>
          <p:nvPr/>
        </p:nvSpPr>
        <p:spPr bwMode="auto">
          <a:xfrm>
            <a:off x="1981200" y="3048000"/>
            <a:ext cx="533400" cy="228600"/>
          </a:xfrm>
          <a:custGeom>
            <a:avLst/>
            <a:gdLst>
              <a:gd name="T0" fmla="*/ 0 w 336"/>
              <a:gd name="T1" fmla="*/ 2147483647 h 144"/>
              <a:gd name="T2" fmla="*/ 2147483647 w 336"/>
              <a:gd name="T3" fmla="*/ 2147483647 h 144"/>
              <a:gd name="T4" fmla="*/ 2147483647 w 336"/>
              <a:gd name="T5" fmla="*/ 0 h 144"/>
              <a:gd name="T6" fmla="*/ 0 60000 65536"/>
              <a:gd name="T7" fmla="*/ 0 60000 65536"/>
              <a:gd name="T8" fmla="*/ 0 60000 65536"/>
              <a:gd name="T9" fmla="*/ 0 w 336"/>
              <a:gd name="T10" fmla="*/ 0 h 144"/>
              <a:gd name="T11" fmla="*/ 336 w 3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44">
                <a:moveTo>
                  <a:pt x="0" y="144"/>
                </a:moveTo>
                <a:cubicBezTo>
                  <a:pt x="20" y="108"/>
                  <a:pt x="40" y="72"/>
                  <a:pt x="96" y="48"/>
                </a:cubicBezTo>
                <a:cubicBezTo>
                  <a:pt x="152" y="24"/>
                  <a:pt x="296" y="8"/>
                  <a:pt x="3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4" name="Freeform 12">
            <a:extLst>
              <a:ext uri="{FF2B5EF4-FFF2-40B4-BE49-F238E27FC236}">
                <a16:creationId xmlns:a16="http://schemas.microsoft.com/office/drawing/2014/main" id="{EE9AB800-5C8D-6C96-3FA7-3D491ED40047}"/>
              </a:ext>
            </a:extLst>
          </p:cNvPr>
          <p:cNvSpPr>
            <a:spLocks/>
          </p:cNvSpPr>
          <p:nvPr/>
        </p:nvSpPr>
        <p:spPr bwMode="auto">
          <a:xfrm>
            <a:off x="1981200" y="3962400"/>
            <a:ext cx="533400" cy="228600"/>
          </a:xfrm>
          <a:custGeom>
            <a:avLst/>
            <a:gdLst>
              <a:gd name="T0" fmla="*/ 0 w 336"/>
              <a:gd name="T1" fmla="*/ 2147483647 h 144"/>
              <a:gd name="T2" fmla="*/ 2147483647 w 336"/>
              <a:gd name="T3" fmla="*/ 2147483647 h 144"/>
              <a:gd name="T4" fmla="*/ 2147483647 w 336"/>
              <a:gd name="T5" fmla="*/ 0 h 144"/>
              <a:gd name="T6" fmla="*/ 0 60000 65536"/>
              <a:gd name="T7" fmla="*/ 0 60000 65536"/>
              <a:gd name="T8" fmla="*/ 0 60000 65536"/>
              <a:gd name="T9" fmla="*/ 0 w 336"/>
              <a:gd name="T10" fmla="*/ 0 h 144"/>
              <a:gd name="T11" fmla="*/ 336 w 33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144">
                <a:moveTo>
                  <a:pt x="0" y="144"/>
                </a:moveTo>
                <a:cubicBezTo>
                  <a:pt x="20" y="108"/>
                  <a:pt x="40" y="72"/>
                  <a:pt x="96" y="48"/>
                </a:cubicBezTo>
                <a:cubicBezTo>
                  <a:pt x="152" y="24"/>
                  <a:pt x="296" y="8"/>
                  <a:pt x="336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5" name="Freeform 13">
            <a:extLst>
              <a:ext uri="{FF2B5EF4-FFF2-40B4-BE49-F238E27FC236}">
                <a16:creationId xmlns:a16="http://schemas.microsoft.com/office/drawing/2014/main" id="{F589FB47-795A-36EE-2413-347E0A37826E}"/>
              </a:ext>
            </a:extLst>
          </p:cNvPr>
          <p:cNvSpPr>
            <a:spLocks/>
          </p:cNvSpPr>
          <p:nvPr/>
        </p:nvSpPr>
        <p:spPr bwMode="auto">
          <a:xfrm>
            <a:off x="1282700" y="2209800"/>
            <a:ext cx="622300" cy="3276600"/>
          </a:xfrm>
          <a:custGeom>
            <a:avLst/>
            <a:gdLst>
              <a:gd name="T0" fmla="*/ 2147483647 w 392"/>
              <a:gd name="T1" fmla="*/ 2147483647 h 2064"/>
              <a:gd name="T2" fmla="*/ 2147483647 w 392"/>
              <a:gd name="T3" fmla="*/ 2147483647 h 2064"/>
              <a:gd name="T4" fmla="*/ 2147483647 w 392"/>
              <a:gd name="T5" fmla="*/ 2147483647 h 2064"/>
              <a:gd name="T6" fmla="*/ 2147483647 w 392"/>
              <a:gd name="T7" fmla="*/ 0 h 2064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2064"/>
              <a:gd name="T14" fmla="*/ 392 w 392"/>
              <a:gd name="T15" fmla="*/ 2064 h 20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2064">
                <a:moveTo>
                  <a:pt x="248" y="2064"/>
                </a:moveTo>
                <a:cubicBezTo>
                  <a:pt x="168" y="1912"/>
                  <a:pt x="88" y="1760"/>
                  <a:pt x="56" y="1488"/>
                </a:cubicBezTo>
                <a:cubicBezTo>
                  <a:pt x="24" y="1216"/>
                  <a:pt x="0" y="680"/>
                  <a:pt x="56" y="432"/>
                </a:cubicBezTo>
                <a:cubicBezTo>
                  <a:pt x="112" y="184"/>
                  <a:pt x="336" y="72"/>
                  <a:pt x="39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3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3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3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FA97A543-B31D-D814-F824-4214C0FF7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Stack table approach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AB0099F-7FE8-FEAB-3121-B477C68947BD}"/>
              </a:ext>
            </a:extLst>
          </p:cNvPr>
          <p:cNvGraphicFramePr>
            <a:graphicFrameLocks noGrp="1"/>
          </p:cNvGraphicFramePr>
          <p:nvPr/>
        </p:nvGraphicFramePr>
        <p:xfrm>
          <a:off x="7239000" y="1447800"/>
          <a:ext cx="1676400" cy="201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7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binding</a:t>
                      </a:r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4601667-A6C1-960B-7A0A-040F8FAED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2895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f(int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if(...){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int </a:t>
            </a:r>
            <a:r>
              <a:rPr lang="en-US" altLang="zh-CN" sz="2000" b="1" kern="0" dirty="0">
                <a:solidFill>
                  <a:srgbClr val="FFC0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}else{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int </a:t>
            </a:r>
            <a:r>
              <a:rPr lang="en-US" altLang="zh-CN" sz="2000" b="1" kern="0" dirty="0">
                <a:solidFill>
                  <a:srgbClr val="FFFF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   int </a:t>
            </a:r>
            <a:r>
              <a:rPr lang="en-US" altLang="zh-CN" sz="2000" b="1" kern="0" dirty="0">
                <a:solidFill>
                  <a:srgbClr val="7030A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 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7A27C20-A515-D7F5-935F-5B8A7331EDEB}"/>
              </a:ext>
            </a:extLst>
          </p:cNvPr>
          <p:cNvGraphicFramePr>
            <a:graphicFrameLocks noGrp="1"/>
          </p:cNvGraphicFramePr>
          <p:nvPr/>
        </p:nvGraphicFramePr>
        <p:xfrm>
          <a:off x="4191000" y="1981200"/>
          <a:ext cx="1676400" cy="201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7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binding</a:t>
                      </a:r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C000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rgbClr val="FFC0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0AB488D-0FD2-343A-D34E-4AEC72547F4B}"/>
              </a:ext>
            </a:extLst>
          </p:cNvPr>
          <p:cNvGraphicFramePr>
            <a:graphicFrameLocks noGrp="1"/>
          </p:cNvGraphicFramePr>
          <p:nvPr/>
        </p:nvGraphicFramePr>
        <p:xfrm>
          <a:off x="5410200" y="4267200"/>
          <a:ext cx="1676400" cy="201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7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binding</a:t>
                      </a:r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FFFF00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rgbClr val="FFFF0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2005AE1-FF39-D621-A13F-9E0D02631223}"/>
              </a:ext>
            </a:extLst>
          </p:cNvPr>
          <p:cNvGraphicFramePr>
            <a:graphicFrameLocks noGrp="1"/>
          </p:cNvGraphicFramePr>
          <p:nvPr/>
        </p:nvGraphicFramePr>
        <p:xfrm>
          <a:off x="2971800" y="4724400"/>
          <a:ext cx="1676400" cy="2011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7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id</a:t>
                      </a:r>
                      <a:endParaRPr lang="zh-CN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binding</a:t>
                      </a:r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rgbClr val="7030A0"/>
                          </a:solidFill>
                        </a:rPr>
                        <a:t>x</a:t>
                      </a:r>
                      <a:endParaRPr lang="zh-CN" altLang="en-US" sz="1800" dirty="0">
                        <a:solidFill>
                          <a:srgbClr val="7030A0"/>
                        </a:solidFill>
                      </a:endParaRPr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28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36BCFA-33B3-617E-0DDC-C16587A3D7FB}"/>
              </a:ext>
            </a:extLst>
          </p:cNvPr>
          <p:cNvCxnSpPr/>
          <p:nvPr/>
        </p:nvCxnSpPr>
        <p:spPr>
          <a:xfrm flipV="1">
            <a:off x="5029200" y="14478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43AAA67-A1D8-D82C-7486-1F0893347B88}"/>
              </a:ext>
            </a:extLst>
          </p:cNvPr>
          <p:cNvCxnSpPr/>
          <p:nvPr/>
        </p:nvCxnSpPr>
        <p:spPr>
          <a:xfrm flipV="1">
            <a:off x="6248400" y="1524000"/>
            <a:ext cx="990600" cy="2743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8C1BF8F-24BC-D6C5-438F-B70AF8A7D723}"/>
              </a:ext>
            </a:extLst>
          </p:cNvPr>
          <p:cNvCxnSpPr/>
          <p:nvPr/>
        </p:nvCxnSpPr>
        <p:spPr>
          <a:xfrm flipV="1">
            <a:off x="3810000" y="42672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2B4266C1-8DE2-E1D0-6D6F-5402E54E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5D5B3862-16DE-0D57-1286-B3584AD36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Other Considerations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in Semantic Analysis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12D1874B-5393-1FFB-ABF0-703C42748D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Name Space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DDD3A9EF-DB54-AC7B-A87D-531E77B6CE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5181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struct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*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walk(struct </a:t>
            </a:r>
            <a:r>
              <a:rPr lang="en-US" altLang="zh-CN" sz="2000" b="1">
                <a:solidFill>
                  <a:srgbClr val="FFC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printf(“%d\n”,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-&gt;x);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if 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-&gt;</a:t>
            </a:r>
            <a:r>
              <a:rPr lang="en-US" altLang="zh-CN" sz="2000" b="1">
                <a:solidFill>
                  <a:srgbClr val="00B05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goto </a:t>
            </a:r>
            <a:r>
              <a:rPr lang="en-US" altLang="zh-CN" sz="2000" b="1">
                <a:solidFill>
                  <a:srgbClr val="C00000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32" name="TextBox 3">
            <a:extLst>
              <a:ext uri="{FF2B5EF4-FFF2-40B4-BE49-F238E27FC236}">
                <a16:creationId xmlns:a16="http://schemas.microsoft.com/office/drawing/2014/main" id="{9FC2A0A1-D76C-4F12-222B-BCBDB0C50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62200"/>
            <a:ext cx="27432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400">
                <a:solidFill>
                  <a:srgbClr val="FF0000"/>
                </a:solidFill>
              </a:rPr>
              <a:t>list</a:t>
            </a:r>
            <a:r>
              <a:rPr lang="en-US" altLang="zh-CN" sz="2400"/>
              <a:t>: variables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400">
                <a:solidFill>
                  <a:srgbClr val="FFC000"/>
                </a:solidFill>
              </a:rPr>
              <a:t>list</a:t>
            </a:r>
            <a:r>
              <a:rPr lang="en-US" altLang="zh-CN" sz="2400"/>
              <a:t>: struct tag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400">
                <a:solidFill>
                  <a:srgbClr val="00B050"/>
                </a:solidFill>
              </a:rPr>
              <a:t>list</a:t>
            </a:r>
            <a:r>
              <a:rPr lang="en-US" altLang="zh-CN" sz="2400"/>
              <a:t>: struct field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400">
                <a:solidFill>
                  <a:srgbClr val="C00000"/>
                </a:solidFill>
              </a:rPr>
              <a:t>list</a:t>
            </a:r>
            <a:r>
              <a:rPr lang="en-US" altLang="zh-CN" sz="2400"/>
              <a:t>: label</a:t>
            </a:r>
            <a:endParaRPr lang="zh-CN" altLang="en-US" sz="24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D6EA429B-F1EB-38A3-ECF4-F5DA6044D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Name Space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7E3299B0-C735-4B0F-6ECF-C98EB217F0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trivial to handle name space</a:t>
            </a:r>
          </a:p>
          <a:p>
            <a:pPr lvl="1" eaLnBrk="1" hangingPunct="1"/>
            <a:r>
              <a:rPr lang="en-US" altLang="zh-CN"/>
              <a:t>one symbol table for each kind of name space</a:t>
            </a:r>
          </a:p>
          <a:p>
            <a:pPr eaLnBrk="1" hangingPunct="1"/>
            <a:r>
              <a:rPr lang="en-US" altLang="zh-CN"/>
              <a:t>Take C as an example:</a:t>
            </a:r>
          </a:p>
          <a:p>
            <a:pPr lvl="1" eaLnBrk="1" hangingPunct="1"/>
            <a:r>
              <a:rPr lang="en-US" altLang="zh-CN"/>
              <a:t>Several different name spaces</a:t>
            </a:r>
          </a:p>
          <a:p>
            <a:pPr lvl="2" eaLnBrk="1" hangingPunct="1"/>
            <a:r>
              <a:rPr lang="en-US" altLang="zh-CN"/>
              <a:t>labels</a:t>
            </a:r>
          </a:p>
          <a:p>
            <a:pPr lvl="2" eaLnBrk="1" hangingPunct="1"/>
            <a:r>
              <a:rPr lang="en-US" altLang="zh-CN"/>
              <a:t>tags</a:t>
            </a:r>
          </a:p>
          <a:p>
            <a:pPr lvl="2" eaLnBrk="1" hangingPunct="1"/>
            <a:r>
              <a:rPr lang="en-US" altLang="zh-CN"/>
              <a:t>variables</a:t>
            </a:r>
          </a:p>
          <a:p>
            <a:pPr lvl="1" eaLnBrk="1" hangingPunct="1"/>
            <a:r>
              <a:rPr lang="en-US" altLang="zh-CN"/>
              <a:t>So </a:t>
            </a:r>
            <a:r>
              <a:rPr lang="en-US" altLang="zh-CN">
                <a:latin typeface="Arial" panose="020B0604020202020204" pitchFamily="34" charset="0"/>
              </a:rPr>
              <a:t>we have several symbol table simutaneously</a:t>
            </a:r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1F8EC57-2D49-BDB6-5EFE-9B98D77E4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data structures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E349A8A-1FA6-C82D-0073-C386073025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representation of types is highly language-dependent</a:t>
            </a:r>
          </a:p>
          <a:p>
            <a:pPr eaLnBrk="1" hangingPunct="1"/>
            <a:r>
              <a:rPr lang="en-US" altLang="zh-CN"/>
              <a:t>Some key considerations:</a:t>
            </a:r>
          </a:p>
          <a:p>
            <a:pPr lvl="1" eaLnBrk="1" hangingPunct="1"/>
            <a:r>
              <a:rPr lang="en-US" altLang="zh-CN"/>
              <a:t>name vs. structural equivalence</a:t>
            </a:r>
          </a:p>
          <a:p>
            <a:pPr lvl="1" eaLnBrk="1" hangingPunct="1"/>
            <a:r>
              <a:rPr lang="en-US" altLang="zh-CN"/>
              <a:t>mutually recursive type definitions</a:t>
            </a:r>
          </a:p>
          <a:p>
            <a:pPr lvl="1" eaLnBrk="1" hangingPunct="1"/>
            <a:r>
              <a:rPr lang="en-US" altLang="zh-CN"/>
              <a:t>errors handling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9572153-2D88-70F8-AE38-D0844F13D6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Name vs. Structural Equivalence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981D14FE-08CD-06F6-BA38-D79F15162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9039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In a language with structural equivalence, this program is legal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But not in a language with name equivalence (e.g., C, Java, ...)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For name equivalence, can generate a unique symbol for each defined type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For structural equivalence, need to recursively compare the type fields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More complicated!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420E1EA3-B86C-5B34-2199-D0A8E4BA5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981200"/>
            <a:ext cx="1657350" cy="28622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struct A{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int i;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} x;</a:t>
            </a:r>
          </a:p>
          <a:p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struct B{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int i;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} y;</a:t>
            </a:r>
          </a:p>
          <a:p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 = y;</a:t>
            </a:r>
          </a:p>
        </p:txBody>
      </p:sp>
      <p:sp>
        <p:nvSpPr>
          <p:cNvPr id="51205" name="Oval 5">
            <a:extLst>
              <a:ext uri="{FF2B5EF4-FFF2-40B4-BE49-F238E27FC236}">
                <a16:creationId xmlns:a16="http://schemas.microsoft.com/office/drawing/2014/main" id="{89FD0855-90CB-7BDF-A30E-C466333B1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67200"/>
            <a:ext cx="1447800" cy="6858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B60E3FF-94B1-68DA-0C29-EFF8A5B58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Mutually recursive type definitions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E8D476A-03CF-7E9B-3659-89A4A23EF3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218112" cy="4114800"/>
          </a:xfrm>
        </p:spPr>
        <p:txBody>
          <a:bodyPr/>
          <a:lstStyle/>
          <a:p>
            <a:pPr eaLnBrk="1" hangingPunct="1"/>
            <a:r>
              <a:rPr lang="en-US" altLang="zh-CN"/>
              <a:t>To process recursive and mutually recursive type definitions, we need a placeholder</a:t>
            </a:r>
          </a:p>
          <a:p>
            <a:pPr lvl="1" eaLnBrk="1" hangingPunct="1"/>
            <a:r>
              <a:rPr lang="en-US" altLang="zh-CN"/>
              <a:t>in OCaml, an </a:t>
            </a:r>
            <a:r>
              <a:rPr lang="en-US" altLang="zh-CN">
                <a:solidFill>
                  <a:srgbClr val="0000FF"/>
                </a:solidFill>
              </a:rPr>
              <a:t>option ref</a:t>
            </a:r>
          </a:p>
          <a:p>
            <a:pPr lvl="1" eaLnBrk="1" hangingPunct="1"/>
            <a:r>
              <a:rPr lang="en-US" altLang="zh-CN"/>
              <a:t>in C,</a:t>
            </a:r>
            <a:r>
              <a:rPr lang="en-US" altLang="zh-CN">
                <a:solidFill>
                  <a:srgbClr val="0000FF"/>
                </a:solidFill>
              </a:rPr>
              <a:t> a pointer</a:t>
            </a:r>
          </a:p>
          <a:p>
            <a:pPr lvl="1" eaLnBrk="1" hangingPunct="1"/>
            <a:r>
              <a:rPr lang="en-US" altLang="zh-CN"/>
              <a:t>in Java, </a:t>
            </a:r>
            <a:r>
              <a:rPr lang="en-US" altLang="zh-CN">
                <a:solidFill>
                  <a:srgbClr val="0000FF"/>
                </a:solidFill>
              </a:rPr>
              <a:t>bind</a:t>
            </a:r>
            <a:r>
              <a:rPr lang="en-US" altLang="zh-CN"/>
              <a:t> method (read Tiger book)</a:t>
            </a: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49DAB76F-9987-D835-80E0-B3EDA3A05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33600"/>
            <a:ext cx="2800350" cy="22463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struct A{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int data;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struct A *next;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struct B *b;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};</a:t>
            </a:r>
          </a:p>
          <a:p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struct B{…};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BD79497-8F08-7DDD-5F0F-2C6BB88A8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7171" name="AutoShape 3">
            <a:extLst>
              <a:ext uri="{FF2B5EF4-FFF2-40B4-BE49-F238E27FC236}">
                <a16:creationId xmlns:a16="http://schemas.microsoft.com/office/drawing/2014/main" id="{4402EBCC-BCBF-FA48-15BE-EE0B12EF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AST</a:t>
            </a:r>
          </a:p>
        </p:txBody>
      </p:sp>
      <p:sp>
        <p:nvSpPr>
          <p:cNvPr id="7172" name="AutoShape 4">
            <a:extLst>
              <a:ext uri="{FF2B5EF4-FFF2-40B4-BE49-F238E27FC236}">
                <a16:creationId xmlns:a16="http://schemas.microsoft.com/office/drawing/2014/main" id="{560E89BE-A88E-387C-FAA4-91853358C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2542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4E381CF7-A028-0118-6297-81BC13281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Semantic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Analysis</a:t>
            </a:r>
          </a:p>
        </p:txBody>
      </p:sp>
      <p:cxnSp>
        <p:nvCxnSpPr>
          <p:cNvPr id="7174" name="AutoShape 6">
            <a:extLst>
              <a:ext uri="{FF2B5EF4-FFF2-40B4-BE49-F238E27FC236}">
                <a16:creationId xmlns:a16="http://schemas.microsoft.com/office/drawing/2014/main" id="{EE109A22-6DD8-1A69-A880-BAE4DC6253E0}"/>
              </a:ext>
            </a:extLst>
          </p:cNvPr>
          <p:cNvCxnSpPr>
            <a:cxnSpLocks noChangeShapeType="1"/>
            <a:stCxn id="7171" idx="3"/>
            <a:endCxn id="7173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75" name="AutoShape 7">
            <a:extLst>
              <a:ext uri="{FF2B5EF4-FFF2-40B4-BE49-F238E27FC236}">
                <a16:creationId xmlns:a16="http://schemas.microsoft.com/office/drawing/2014/main" id="{430DF10F-8E1E-50A5-B0C4-6EFD99E3D63B}"/>
              </a:ext>
            </a:extLst>
          </p:cNvPr>
          <p:cNvCxnSpPr>
            <a:cxnSpLocks noChangeShapeType="1"/>
            <a:stCxn id="7173" idx="3"/>
            <a:endCxn id="7172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76" name="Text Box 8">
            <a:extLst>
              <a:ext uri="{FF2B5EF4-FFF2-40B4-BE49-F238E27FC236}">
                <a16:creationId xmlns:a16="http://schemas.microsoft.com/office/drawing/2014/main" id="{21399136-42BB-30A1-9749-E021D5DAC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Language Semantics</a:t>
            </a:r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9605CF55-2090-9E97-150D-2FEDF387A0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6D9A3AA2-D5EB-D689-11DA-59FAAFDD5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Error Diagnostics 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0816A42-F9CF-28BE-6CDA-92337BB7B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To recover from errors, it is useful to have an </a:t>
            </a:r>
            <a:r>
              <a:rPr lang="en-US" altLang="zh-CN">
                <a:latin typeface="Verdana" panose="020B0604030504040204" pitchFamily="34" charset="0"/>
              </a:rPr>
              <a:t>“</a:t>
            </a:r>
            <a:r>
              <a:rPr lang="en-US" altLang="zh-CN">
                <a:solidFill>
                  <a:srgbClr val="3333CC"/>
                </a:solidFill>
              </a:rPr>
              <a:t>any</a:t>
            </a:r>
            <a:r>
              <a:rPr lang="en-US" altLang="zh-CN">
                <a:latin typeface="Verdana" panose="020B0604030504040204" pitchFamily="34" charset="0"/>
              </a:rPr>
              <a:t>”</a:t>
            </a:r>
            <a:r>
              <a:rPr lang="en-US" altLang="zh-CN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makes it possible to continue type checking, even seen type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In practice, use </a:t>
            </a:r>
            <a:r>
              <a:rPr lang="en-US" altLang="zh-CN">
                <a:latin typeface="Verdana" panose="020B060403050404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Verdana" panose="020B0604030504040204" pitchFamily="34" charset="0"/>
              </a:rPr>
              <a:t>”</a:t>
            </a:r>
            <a:r>
              <a:rPr lang="en-US" altLang="zh-CN"/>
              <a:t> or guess one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Similarly, a </a:t>
            </a:r>
            <a:r>
              <a:rPr lang="en-US" altLang="zh-CN">
                <a:latin typeface="Verdana" panose="020B0604030504040204" pitchFamily="34" charset="0"/>
              </a:rPr>
              <a:t>“</a:t>
            </a:r>
            <a:r>
              <a:rPr lang="en-US" altLang="zh-CN"/>
              <a:t>void</a:t>
            </a:r>
            <a:r>
              <a:rPr lang="en-US" altLang="zh-CN">
                <a:latin typeface="Verdana" panose="020B0604030504040204" pitchFamily="34" charset="0"/>
              </a:rPr>
              <a:t>”</a:t>
            </a:r>
            <a:r>
              <a:rPr lang="en-US" altLang="zh-CN"/>
              <a:t> type can be used for statements that return no value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Source locations are annotated in AST!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for generating errors with precise locations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250FA5C5-C5C1-4C55-4C91-C7977DF94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094887B-B086-C51E-C35E-C1BC5138E7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Semantic analysis checks the context-sensitive properties of programs</a:t>
            </a:r>
          </a:p>
          <a:p>
            <a:pPr lvl="1" eaLnBrk="1" hangingPunct="1"/>
            <a:r>
              <a:rPr lang="en-US" altLang="zh-CN"/>
              <a:t>must take into account of semantics of the languages</a:t>
            </a:r>
          </a:p>
          <a:p>
            <a:pPr lvl="1" eaLnBrk="1" hangingPunct="1"/>
            <a:r>
              <a:rPr lang="en-US" altLang="zh-CN"/>
              <a:t>and may also translate into later low-level IRs</a:t>
            </a:r>
          </a:p>
          <a:p>
            <a:pPr eaLnBrk="1" hangingPunct="1"/>
            <a:r>
              <a:rPr lang="en-US" altLang="zh-CN"/>
              <a:t>Usually the biggest (most complex) part in a compiler!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A0F697E-BA0C-3E4A-FA70-4664999CB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Semantics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59FE8754-1445-E754-16DC-6A5FF4CEC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Traditionally, semantics are specified by some  form of language specification or reference</a:t>
            </a:r>
          </a:p>
          <a:p>
            <a:pPr lvl="1" eaLnBrk="1" hangingPunct="1"/>
            <a:r>
              <a:rPr lang="en-US" altLang="zh-CN" sz="2400"/>
              <a:t>often by natural language specification</a:t>
            </a:r>
          </a:p>
          <a:p>
            <a:pPr lvl="2" eaLnBrk="1" hangingPunct="1"/>
            <a:r>
              <a:rPr lang="en-US" altLang="zh-CN" sz="2000"/>
              <a:t>e.g., </a:t>
            </a:r>
            <a:r>
              <a:rPr lang="en-US" altLang="zh-CN" sz="2000" i="1"/>
              <a:t>The Java Language Specification</a:t>
            </a:r>
            <a:r>
              <a:rPr lang="en-US" altLang="zh-CN" sz="2000"/>
              <a:t>. By Gosling etc. al. </a:t>
            </a:r>
          </a:p>
          <a:p>
            <a:pPr lvl="1" eaLnBrk="1" hangingPunct="1"/>
            <a:r>
              <a:rPr lang="en-US" altLang="zh-CN" sz="2400"/>
              <a:t>specify the semantic rules, along with others</a:t>
            </a:r>
          </a:p>
          <a:p>
            <a:pPr lvl="2" eaLnBrk="1" hangingPunct="1"/>
            <a:r>
              <a:rPr lang="en-US" altLang="zh-CN" sz="2000"/>
              <a:t>e.g., for the “+” operator, both the left and right operands should be of an “integer” type</a:t>
            </a:r>
          </a:p>
          <a:p>
            <a:pPr eaLnBrk="1" hangingPunct="1"/>
            <a:r>
              <a:rPr lang="en-US" altLang="zh-CN" sz="2800"/>
              <a:t>Technically speaking, this form of specification can be dense and obscure</a:t>
            </a:r>
          </a:p>
          <a:p>
            <a:pPr lvl="1" eaLnBrk="1" hangingPunct="1"/>
            <a:r>
              <a:rPr lang="en-US" altLang="zh-CN" sz="2400"/>
              <a:t>due to the nature of natural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DE1B40A-30B6-C81E-99A1-37B5F6BEF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82E11A88-88FB-6C20-E5B3-CF68EFFB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r>
              <a:rPr lang="en-US" altLang="zh-CN" i="1"/>
              <a:t>                   Type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40914DD-8E38-29CD-CC4F-C5A503F5F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System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1567114-5D4D-7AF7-CD18-A18ACF647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Recent research has revealed that semantics can also be formulated by mathematics---</a:t>
            </a:r>
            <a:r>
              <a:rPr lang="en-US" altLang="zh-CN" sz="2800">
                <a:solidFill>
                  <a:srgbClr val="3333CC"/>
                </a:solidFill>
              </a:rPr>
              <a:t>type theory &amp; type systems</a:t>
            </a:r>
            <a:endParaRPr lang="en-US" altLang="zh-CN" sz="2800"/>
          </a:p>
          <a:p>
            <a:pPr lvl="1" eaLnBrk="1" hangingPunct="1"/>
            <a:r>
              <a:rPr lang="en-US" altLang="zh-CN" sz="2400"/>
              <a:t>a very big theoretical reseach field rooted in logics</a:t>
            </a:r>
          </a:p>
          <a:p>
            <a:pPr lvl="1" eaLnBrk="1" hangingPunct="1"/>
            <a:r>
              <a:rPr lang="en-US" altLang="zh-CN" sz="2400"/>
              <a:t>rigorous and clean, variours properties of the language can be formally proved or verified</a:t>
            </a:r>
          </a:p>
          <a:p>
            <a:pPr lvl="1" eaLnBrk="1" hangingPunct="1"/>
            <a:r>
              <a:rPr lang="en-US" altLang="zh-CN" sz="2400"/>
              <a:t>has been very successful in language design</a:t>
            </a:r>
          </a:p>
          <a:p>
            <a:pPr eaLnBrk="1" hangingPunct="1"/>
            <a:r>
              <a:rPr lang="en-US" altLang="zh-CN" sz="2800"/>
              <a:t>We’ll use this approach in this course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CFEEE80-B1F2-6126-E697-33748F12BF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C--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F423F5A-6D80-F6D2-FACA-27198F9DF6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C-- language: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id(D){D*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 := T id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id = E | if(E,S,S) | while(E,S) | return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 | id(E)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5ED420FA-2F18-C577-A33E-0DBFB43B2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209800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Two base types: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bool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and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int</a:t>
            </a:r>
            <a:r>
              <a:rPr lang="en-US" altLang="zh-CN">
                <a:latin typeface="Arial" panose="020B0604020202020204" pitchFamily="34" charset="0"/>
              </a:rPr>
              <a:t>”, one arrow type T-&gt;T for function variables.</a:t>
            </a:r>
            <a:endParaRPr lang="en-US" altLang="zh-CN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8EDF5EB-EB9D-8C85-85FA-39FEE8405B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95600" y="2438400"/>
            <a:ext cx="2057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A027D615-0005-5AA2-B504-BA53C2C38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997450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both the two sub-expressions must be of “</a:t>
            </a:r>
            <a:r>
              <a:rPr lang="en-US" altLang="zh-CN">
                <a:solidFill>
                  <a:srgbClr val="3333CC"/>
                </a:solidFill>
              </a:rPr>
              <a:t>bool</a:t>
            </a:r>
            <a:r>
              <a:rPr lang="en-US" altLang="zh-CN"/>
              <a:t>” type</a:t>
            </a:r>
          </a:p>
        </p:txBody>
      </p:sp>
      <p:sp>
        <p:nvSpPr>
          <p:cNvPr id="7" name="Line 13">
            <a:extLst>
              <a:ext uri="{FF2B5EF4-FFF2-40B4-BE49-F238E27FC236}">
                <a16:creationId xmlns:a16="http://schemas.microsoft.com/office/drawing/2014/main" id="{2EAF8DEC-D8A9-6B73-DC91-8195CA7C59A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4419600"/>
            <a:ext cx="152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16A84ED4-0E75-2473-B44D-6407B81E0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683250"/>
            <a:ext cx="3581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both the two sub-expressions must be of “</a:t>
            </a:r>
            <a:r>
              <a:rPr lang="en-US" altLang="zh-CN">
                <a:solidFill>
                  <a:srgbClr val="3333CC"/>
                </a:solidFill>
              </a:rPr>
              <a:t>int</a:t>
            </a:r>
            <a:r>
              <a:rPr lang="en-US" altLang="zh-CN"/>
              <a:t>” type</a:t>
            </a:r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1F2F9922-3640-CEE5-0F7F-E3D421C12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71600" y="4419600"/>
            <a:ext cx="304800" cy="126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2724</TotalTime>
  <Words>3368</Words>
  <Application>Microsoft Macintosh PowerPoint</Application>
  <PresentationFormat>全屏显示(4:3)</PresentationFormat>
  <Paragraphs>539</Paragraphs>
  <Slides>51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0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Euclid Extra</vt:lpstr>
      <vt:lpstr>Blends</vt:lpstr>
      <vt:lpstr>Semantic Analysis  or: Elaboration</vt:lpstr>
      <vt:lpstr>Front End</vt:lpstr>
      <vt:lpstr>Elaboration</vt:lpstr>
      <vt:lpstr>Semantic Analysis Example</vt:lpstr>
      <vt:lpstr>Conceptually</vt:lpstr>
      <vt:lpstr>Semantics</vt:lpstr>
      <vt:lpstr> </vt:lpstr>
      <vt:lpstr>Type System</vt:lpstr>
      <vt:lpstr>C--</vt:lpstr>
      <vt:lpstr>Symbol Tables</vt:lpstr>
      <vt:lpstr>Type System</vt:lpstr>
      <vt:lpstr>Axiom, Rules and Proofs</vt:lpstr>
      <vt:lpstr>Typing expressions</vt:lpstr>
      <vt:lpstr>Typing expressions (cont’)</vt:lpstr>
      <vt:lpstr>Typing statements</vt:lpstr>
      <vt:lpstr>Typing declaration</vt:lpstr>
      <vt:lpstr>Typing functions</vt:lpstr>
      <vt:lpstr>Sample derivations</vt:lpstr>
      <vt:lpstr>Sample derivations 2</vt:lpstr>
      <vt:lpstr> </vt:lpstr>
      <vt:lpstr>Typing implementations</vt:lpstr>
      <vt:lpstr>Typing implementations</vt:lpstr>
      <vt:lpstr>Typing implementations</vt:lpstr>
      <vt:lpstr>Typing implementations</vt:lpstr>
      <vt:lpstr>Type checking expressions</vt:lpstr>
      <vt:lpstr>Type checking expressions</vt:lpstr>
      <vt:lpstr>Type checking statements</vt:lpstr>
      <vt:lpstr>Type checking statements</vt:lpstr>
      <vt:lpstr>Type checking statements</vt:lpstr>
      <vt:lpstr>Type checking statements</vt:lpstr>
      <vt:lpstr>Type checking declarations</vt:lpstr>
      <vt:lpstr>Type checking functions</vt:lpstr>
      <vt:lpstr>Moral</vt:lpstr>
      <vt:lpstr>Symbol Table Implementation</vt:lpstr>
      <vt:lpstr>Functional Symbol Table</vt:lpstr>
      <vt:lpstr>BST Symbol Table</vt:lpstr>
      <vt:lpstr>Possible Functional Interface</vt:lpstr>
      <vt:lpstr>Imperative Symbol Tables</vt:lpstr>
      <vt:lpstr>Possible Imperative Interface</vt:lpstr>
      <vt:lpstr>Implementation of Symbols</vt:lpstr>
      <vt:lpstr>Scope</vt:lpstr>
      <vt:lpstr>One-table approach</vt:lpstr>
      <vt:lpstr>Stack table approach</vt:lpstr>
      <vt:lpstr> </vt:lpstr>
      <vt:lpstr>Name Space</vt:lpstr>
      <vt:lpstr>Name Space</vt:lpstr>
      <vt:lpstr>Type data structures</vt:lpstr>
      <vt:lpstr>Name vs. Structural Equivalence</vt:lpstr>
      <vt:lpstr>Mutually recursive type definitions</vt:lpstr>
      <vt:lpstr>Error Diagnostics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Elaboration</dc:title>
  <dc:creator>Baojian Hua</dc:creator>
  <cp:lastModifiedBy>Microsoft Office User</cp:lastModifiedBy>
  <cp:revision>3009</cp:revision>
  <cp:lastPrinted>1601-01-01T00:00:00Z</cp:lastPrinted>
  <dcterms:created xsi:type="dcterms:W3CDTF">1601-01-01T00:00:00Z</dcterms:created>
  <dcterms:modified xsi:type="dcterms:W3CDTF">2024-03-14T02:11:42Z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