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355" r:id="rId3"/>
    <p:sldId id="428" r:id="rId4"/>
    <p:sldId id="439" r:id="rId5"/>
    <p:sldId id="396" r:id="rId6"/>
    <p:sldId id="442" r:id="rId7"/>
    <p:sldId id="440" r:id="rId8"/>
    <p:sldId id="430" r:id="rId9"/>
    <p:sldId id="431" r:id="rId10"/>
    <p:sldId id="432" r:id="rId11"/>
    <p:sldId id="433" r:id="rId12"/>
    <p:sldId id="443" r:id="rId13"/>
    <p:sldId id="444" r:id="rId14"/>
    <p:sldId id="394" r:id="rId15"/>
    <p:sldId id="423" r:id="rId16"/>
    <p:sldId id="412" r:id="rId17"/>
    <p:sldId id="441" r:id="rId18"/>
    <p:sldId id="413" r:id="rId19"/>
    <p:sldId id="414" r:id="rId20"/>
    <p:sldId id="421" r:id="rId21"/>
    <p:sldId id="398" r:id="rId22"/>
    <p:sldId id="445" r:id="rId23"/>
    <p:sldId id="436" r:id="rId24"/>
    <p:sldId id="434" r:id="rId25"/>
    <p:sldId id="446" r:id="rId26"/>
    <p:sldId id="454" r:id="rId27"/>
    <p:sldId id="452" r:id="rId28"/>
    <p:sldId id="456" r:id="rId29"/>
    <p:sldId id="457" r:id="rId30"/>
    <p:sldId id="453" r:id="rId31"/>
    <p:sldId id="448" r:id="rId32"/>
    <p:sldId id="437" r:id="rId33"/>
    <p:sldId id="458" r:id="rId34"/>
    <p:sldId id="450" r:id="rId35"/>
    <p:sldId id="451" r:id="rId36"/>
    <p:sldId id="459" r:id="rId37"/>
    <p:sldId id="438" r:id="rId38"/>
    <p:sldId id="455" r:id="rId39"/>
    <p:sldId id="342" r:id="rId4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94694"/>
  </p:normalViewPr>
  <p:slideViewPr>
    <p:cSldViewPr>
      <p:cViewPr varScale="1">
        <p:scale>
          <a:sx n="121" d="100"/>
          <a:sy n="121" d="100"/>
        </p:scale>
        <p:origin x="188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BE44FB4-93C3-B21F-F7F1-0E5D720740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2C6E92D-7E8F-BA2E-1139-B8CEF68C4F7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BA5C6FC-B6C8-AD25-86EC-ACC224501F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CEF2FFE8-3A2B-D041-575C-D4DD8E47A55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73E30BA-2185-A044-8E3E-C8A82F4DEB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0661FADC-A4EC-2D89-1CDF-AEBB357164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0D63A98-6F71-2BF0-8925-E7D18A72AA7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FE171853-3907-7288-B365-C82126E7F24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AE64BCE8-3E5D-BA77-BDEC-8DD61C9BE30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914F763E-2486-1F53-9D36-A1685F45472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520F391-CAB2-85F5-C54A-C5F495210A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8FFCD3D-7A2A-A843-AC23-554718ACE21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D45624A3-D2DD-D78E-ACE7-EE2038E938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03A8FED-F980-A149-8D6D-7175DC7AD251}" type="slidenum">
              <a:rPr lang="en-US" altLang="zh-CN">
                <a:latin typeface="Arial" panose="020B0604020202020204" pitchFamily="34" charset="0"/>
              </a:rPr>
              <a:pPr eaLnBrk="1" hangingPunct="1"/>
              <a:t>39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44DB174B-25DF-3A28-E9DC-C3EFA2E2F4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164ED7D-BF07-0C72-956F-447625401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4E3FBE4-91A5-8B1F-F48A-9500E3EBDC4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242A053-9179-16A6-15BA-6C354E56B4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70F088F4-8DD4-2797-46D6-E4AF64D0FD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C566EABF-E709-E06B-E510-961C8AC9D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9E5D89F4-AB4E-17E8-E237-E2BF6AD566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CFED57-80CD-C01C-5F11-DAE7E8334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1F26A6-0C39-E8CA-EF9F-2058FDBB0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E307EFA5-01F8-920C-223C-D4B811C83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AD23929-8766-F714-78D7-12EA3353D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40D3D426-3FF7-9BE3-62E1-D9B13FD0F8E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F8D4F863-5C74-F46D-D165-7C265A8A84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F5C6F4E-D0C9-53B7-B4AF-5E220F37E8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C3BA532-B305-58AD-4D95-C9D3E1984A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2CC8293-024F-8445-A158-2AAE813378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97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E198BF8-7D03-A6FB-BA97-B3CADF2BB7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A010BAA6-9689-9246-DEA6-31B5AA0507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B84B47F-230F-A26C-A7D6-0A42D1396D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E4871D-EE09-D143-A2B8-78499DE066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051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C4DF2-E04A-96F5-A09F-F9DB58B495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0B1A440-D533-B512-DB5F-B90B67F2C6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8EF629C-88F9-A4D7-B119-9132C90FC2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11F15D-218E-EA44-AD6A-D078A0EDA6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4628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A31F160-D853-8611-9B6E-7F346FB0B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ECED6E5-2279-08E4-367E-BBC29414E1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CEF6D67-AE9F-CF03-3F0A-4B2CBB4BBA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EEC77A-9743-D54F-9740-B403BAEA76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9570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715625D-7DDE-827C-A8B9-DC0021B5E7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A1637D-F0DC-979E-92BE-90F9DE22C7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03A8FF4-0BF1-8271-F15A-4FD91AAB0F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2215B2-9F47-D742-8E30-0CAF3257BBA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3799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718E670-4601-27E3-F377-0FB032A920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B3307AB-C971-2E49-778A-C503C4FC24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B67A357-D255-B6EF-9C2A-D0A8DCB251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E0D40-9CBE-3447-82DC-7BC26D210F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08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AA6FF2A-CCBE-0ABD-BBC9-06E988195E5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1B91F65B-491C-BF0F-CA32-56C1B5CDD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09BC531D-CAF2-5493-C2F3-149346034A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DA36A-0449-BC4D-9A27-20FB042BAA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686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1503706-B23F-DBAA-E8CE-D8C5A6A7B3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99757CD-5B98-832D-80F2-24A2FC4ED7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D08D6BCA-1318-CFE9-3E8D-896A36D15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069E13-CC46-4042-A563-B74B06ECA2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867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A4F6685-C10E-4D98-6185-41EA19EB2A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E8D3DCF-01F0-3FBD-86B3-4D42AB06C8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94544CA-2FE3-4B78-1B5A-E3B5CBF3E7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41D715-14DE-B046-98F6-3A928C8EB8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619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1F15579-D47F-37BB-4087-3879113465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9FD4597-07F3-A635-29F7-FCA6887974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3D942F4-3231-313C-A5ED-55A0BE20D2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1FA047-450D-D741-8BC0-68DB39D9EB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758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416A279-5EB7-8E3B-1C05-04F2FBE94F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9EFFF5C3-2803-1365-58F0-81FBC851C1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7C3CF48-F510-6BE9-EE03-7CCB8B7419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11BD1C-3264-7C49-9223-8436EDCED7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3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9F89771-4478-86E1-214A-6E62564BA32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7DF2341-0CD0-4FD8-5A68-4C480C94A45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1EA7C94-A14F-C9E5-9DB2-2462EE1CD4C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FBCA622-81C0-6395-7F96-7C9840463A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9A919FF-BD3A-9E40-3B5C-7FD9A6B512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FA6543F-D1E9-2FFE-53A1-6511422B2A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E7CF2C5-67FB-CA34-883A-165B7DFF75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A3AF52C-3009-8D79-4609-4697394C45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A179EF30-428F-2C37-2853-B619D52FD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3ECEDB12-86FE-4562-6758-8660E02BF4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48B806C-93E8-24AC-B415-36D851B2C4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DE73C16-1661-40DB-7005-8D07A90018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B7B4E0-1DBA-AB41-A67A-08DD88D839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64D1841-2634-4E1B-B4BC-E3950BC042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Semantic Analysis: Type inference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8F317E6-C505-FF21-E99E-97C0AE3642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410186A-B56A-0939-1E03-FBBD38A18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constraints (equations)</a:t>
            </a:r>
          </a:p>
        </p:txBody>
      </p:sp>
      <p:sp>
        <p:nvSpPr>
          <p:cNvPr id="12291" name="TextBox 21">
            <a:extLst>
              <a:ext uri="{FF2B5EF4-FFF2-40B4-BE49-F238E27FC236}">
                <a16:creationId xmlns:a16="http://schemas.microsoft.com/office/drawing/2014/main" id="{F1FA2356-7021-AA78-4EEC-23F225D53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358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What are these?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A system of (simplified) type equations! (like linear algebra)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F3BCDDBE-A422-E6E7-6398-BF79F8243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017713"/>
            <a:ext cx="5297488" cy="4114800"/>
          </a:xfrm>
        </p:spPr>
        <p:txBody>
          <a:bodyPr/>
          <a:lstStyle/>
          <a:p>
            <a:r>
              <a:rPr lang="en-US" altLang="zh-CN" sz="2800"/>
              <a:t>To solve this set of equations, we can use:</a:t>
            </a:r>
          </a:p>
          <a:p>
            <a:pPr lvl="1"/>
            <a:r>
              <a:rPr lang="en-US" altLang="zh-CN" sz="2400"/>
              <a:t>Standard algebra algorithms</a:t>
            </a:r>
          </a:p>
          <a:p>
            <a:pPr lvl="1"/>
            <a:r>
              <a:rPr lang="en-US" altLang="zh-CN" sz="2400"/>
              <a:t>Standalone theorem provers</a:t>
            </a:r>
          </a:p>
          <a:p>
            <a:pPr lvl="2"/>
            <a:r>
              <a:rPr lang="en-US" altLang="zh-CN" sz="2000"/>
              <a:t>say, Z3</a:t>
            </a:r>
          </a:p>
          <a:p>
            <a:pPr lvl="1"/>
            <a:r>
              <a:rPr lang="en-US" altLang="zh-CN" sz="2400"/>
              <a:t>Specialized algorithms</a:t>
            </a:r>
          </a:p>
          <a:p>
            <a:pPr lvl="2"/>
            <a:r>
              <a:rPr lang="en-US" altLang="zh-CN" sz="2000"/>
              <a:t>After all, these equations are special enough (no type operators)</a:t>
            </a:r>
          </a:p>
          <a:p>
            <a:pPr lvl="2"/>
            <a:r>
              <a:rPr lang="en-US" altLang="zh-CN" sz="2000"/>
              <a:t>We’ll use this approach in this talk</a:t>
            </a:r>
            <a:endParaRPr lang="en-US" altLang="zh-CN" sz="1200"/>
          </a:p>
        </p:txBody>
      </p:sp>
      <p:sp>
        <p:nvSpPr>
          <p:cNvPr id="12293" name="TextBox 14">
            <a:extLst>
              <a:ext uri="{FF2B5EF4-FFF2-40B4-BE49-F238E27FC236}">
                <a16:creationId xmlns:a16="http://schemas.microsoft.com/office/drawing/2014/main" id="{7D36EB9E-26BD-F8C6-F4CE-DC818B46A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97250"/>
            <a:ext cx="22860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Y = int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X = int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Z = int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Y = Z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F = int</a:t>
            </a:r>
            <a:endParaRPr lang="zh-CN" altLang="en-US" sz="20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8FEAAB4-663C-E2DE-6987-CCDA2B72B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Possible solutions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4F058D7D-889B-53EC-E281-4CB5CB16A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017713"/>
            <a:ext cx="5297488" cy="4114800"/>
          </a:xfrm>
        </p:spPr>
        <p:txBody>
          <a:bodyPr/>
          <a:lstStyle/>
          <a:p>
            <a:r>
              <a:rPr lang="en-US" altLang="zh-CN" sz="2800"/>
              <a:t>Possible solutions:</a:t>
            </a:r>
          </a:p>
          <a:p>
            <a:pPr lvl="1"/>
            <a:r>
              <a:rPr lang="en-US" altLang="zh-CN" sz="2400">
                <a:solidFill>
                  <a:srgbClr val="3333CC"/>
                </a:solidFill>
              </a:rPr>
              <a:t>No</a:t>
            </a:r>
            <a:r>
              <a:rPr lang="en-US" altLang="zh-CN" sz="2400"/>
              <a:t>:</a:t>
            </a:r>
          </a:p>
          <a:p>
            <a:pPr lvl="2"/>
            <a:r>
              <a:rPr lang="en-US" altLang="zh-CN" sz="2000"/>
              <a:t>constraints not satisfiable</a:t>
            </a:r>
          </a:p>
          <a:p>
            <a:pPr lvl="2"/>
            <a:r>
              <a:rPr lang="en-US" altLang="zh-CN" sz="2000"/>
              <a:t>the program is not typable </a:t>
            </a:r>
          </a:p>
          <a:p>
            <a:pPr lvl="2"/>
            <a:r>
              <a:rPr lang="en-US" altLang="zh-CN" sz="2000"/>
              <a:t>compiler reports type errors!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56375E2-B5A2-1B2C-3D75-9DFCF97C3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32369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No solutions: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f(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true;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991020F-1C20-BEE0-D3E8-AF3FAD3332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Possible solutions</a:t>
            </a:r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EF9DD6AA-EA03-89FD-3EC5-C4100A10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017713"/>
            <a:ext cx="5297488" cy="4114800"/>
          </a:xfrm>
        </p:spPr>
        <p:txBody>
          <a:bodyPr/>
          <a:lstStyle/>
          <a:p>
            <a:r>
              <a:rPr lang="en-US" altLang="zh-CN" sz="2800"/>
              <a:t>Possible solutions:</a:t>
            </a:r>
          </a:p>
          <a:p>
            <a:pPr lvl="1"/>
            <a:r>
              <a:rPr lang="en-US" altLang="zh-CN" sz="2400"/>
              <a:t>No:</a:t>
            </a:r>
          </a:p>
          <a:p>
            <a:pPr lvl="2"/>
            <a:r>
              <a:rPr lang="en-US" altLang="zh-CN" sz="2000"/>
              <a:t>constraints not satisfiable</a:t>
            </a:r>
          </a:p>
          <a:p>
            <a:pPr lvl="2"/>
            <a:r>
              <a:rPr lang="en-US" altLang="zh-CN" sz="2000"/>
              <a:t>the program is not typable </a:t>
            </a:r>
          </a:p>
          <a:p>
            <a:pPr lvl="2"/>
            <a:r>
              <a:rPr lang="en-US" altLang="zh-CN" sz="2000"/>
              <a:t>compiler reports type errors!</a:t>
            </a:r>
          </a:p>
          <a:p>
            <a:pPr lvl="1"/>
            <a:r>
              <a:rPr lang="en-US" altLang="zh-CN" sz="2400">
                <a:solidFill>
                  <a:srgbClr val="3333CC"/>
                </a:solidFill>
              </a:rPr>
              <a:t>One</a:t>
            </a:r>
            <a:r>
              <a:rPr lang="en-US" altLang="zh-CN" sz="2400"/>
              <a:t>:</a:t>
            </a:r>
          </a:p>
          <a:p>
            <a:pPr lvl="2"/>
            <a:r>
              <a:rPr lang="en-US" altLang="zh-CN" sz="2000"/>
              <a:t>this program does have a type!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824A373-5B2D-BFDA-5DAC-E2F7E10C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32369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One solutions: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f(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2E08755-E4D4-550F-4159-78B4C0CF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32369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No solutions: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f(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true;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B914F69-FFDE-3D07-805B-16133E7B87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Possible solutions</a:t>
            </a:r>
          </a:p>
        </p:txBody>
      </p:sp>
      <p:sp>
        <p:nvSpPr>
          <p:cNvPr id="15363" name="内容占位符 2">
            <a:extLst>
              <a:ext uri="{FF2B5EF4-FFF2-40B4-BE49-F238E27FC236}">
                <a16:creationId xmlns:a16="http://schemas.microsoft.com/office/drawing/2014/main" id="{7FD01B25-24AC-042E-67ED-C44B12C2F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2017713"/>
            <a:ext cx="5297488" cy="4114800"/>
          </a:xfrm>
        </p:spPr>
        <p:txBody>
          <a:bodyPr/>
          <a:lstStyle/>
          <a:p>
            <a:r>
              <a:rPr lang="en-US" altLang="zh-CN" sz="2800"/>
              <a:t>Possible solutions:</a:t>
            </a:r>
          </a:p>
          <a:p>
            <a:pPr lvl="1"/>
            <a:r>
              <a:rPr lang="en-US" altLang="zh-CN" sz="2400"/>
              <a:t>No:</a:t>
            </a:r>
          </a:p>
          <a:p>
            <a:pPr lvl="2"/>
            <a:r>
              <a:rPr lang="en-US" altLang="zh-CN" sz="2000"/>
              <a:t>constraints not satisfiable</a:t>
            </a:r>
          </a:p>
          <a:p>
            <a:pPr lvl="2"/>
            <a:r>
              <a:rPr lang="en-US" altLang="zh-CN" sz="2000"/>
              <a:t>this program not typable </a:t>
            </a:r>
          </a:p>
          <a:p>
            <a:pPr lvl="2"/>
            <a:r>
              <a:rPr lang="en-US" altLang="zh-CN" sz="2000"/>
              <a:t>compiler reports type error!</a:t>
            </a:r>
          </a:p>
          <a:p>
            <a:pPr lvl="1"/>
            <a:r>
              <a:rPr lang="en-US" altLang="zh-CN" sz="2400"/>
              <a:t>One:</a:t>
            </a:r>
          </a:p>
          <a:p>
            <a:pPr lvl="2"/>
            <a:r>
              <a:rPr lang="en-US" altLang="zh-CN" sz="2000"/>
              <a:t>this program does have a type!</a:t>
            </a:r>
          </a:p>
          <a:p>
            <a:pPr lvl="1"/>
            <a:r>
              <a:rPr lang="en-US" altLang="zh-CN" sz="2400">
                <a:solidFill>
                  <a:srgbClr val="3333CC"/>
                </a:solidFill>
              </a:rPr>
              <a:t>Many</a:t>
            </a:r>
            <a:r>
              <a:rPr lang="en-US" altLang="zh-CN" sz="2400"/>
              <a:t>:</a:t>
            </a:r>
          </a:p>
          <a:p>
            <a:pPr lvl="2"/>
            <a:r>
              <a:rPr lang="en-US" altLang="zh-CN" sz="2000"/>
              <a:t>the program is polymorphic!!!</a:t>
            </a:r>
          </a:p>
          <a:p>
            <a:pPr lvl="2"/>
            <a:r>
              <a:rPr lang="en-US" altLang="zh-CN" sz="2000"/>
              <a:t>More on this later in this course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EF96B0-AF8E-5FDF-97C0-1715FA1ED0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562600"/>
            <a:ext cx="32369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Many solutions: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f(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DA2641A-FC05-C701-2C86-FE6F7BDD3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323691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One solutions: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f(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8AE412A-7297-34A3-F2F6-781F52999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3236913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No solutions: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f(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3;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x = true;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8E0836F-C718-F4BD-7376-66B6E2638E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Conceptually</a:t>
            </a:r>
          </a:p>
        </p:txBody>
      </p:sp>
      <p:sp>
        <p:nvSpPr>
          <p:cNvPr id="16387" name="AutoShape 3">
            <a:extLst>
              <a:ext uri="{FF2B5EF4-FFF2-40B4-BE49-F238E27FC236}">
                <a16:creationId xmlns:a16="http://schemas.microsoft.com/office/drawing/2014/main" id="{4BF1E5BA-3B52-238E-F62D-EA6A33D73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19450"/>
            <a:ext cx="17208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AST</a:t>
            </a:r>
          </a:p>
        </p:txBody>
      </p:sp>
      <p:sp>
        <p:nvSpPr>
          <p:cNvPr id="16388" name="AutoShape 4">
            <a:extLst>
              <a:ext uri="{FF2B5EF4-FFF2-40B4-BE49-F238E27FC236}">
                <a16:creationId xmlns:a16="http://schemas.microsoft.com/office/drawing/2014/main" id="{FB136797-B5FE-75D0-1690-F22E0AEBC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50" y="3219450"/>
            <a:ext cx="225425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16389" name="AutoShape 5">
            <a:extLst>
              <a:ext uri="{FF2B5EF4-FFF2-40B4-BE49-F238E27FC236}">
                <a16:creationId xmlns:a16="http://schemas.microsoft.com/office/drawing/2014/main" id="{92388C8C-8CBF-90E4-18DE-F87B70225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3003550"/>
            <a:ext cx="1962150" cy="133985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Semantic</a:t>
            </a:r>
          </a:p>
          <a:p>
            <a:pPr algn="ctr">
              <a:spcBef>
                <a:spcPct val="50000"/>
              </a:spcBef>
            </a:pPr>
            <a:r>
              <a:rPr lang="en-US" altLang="zh-CN" sz="2400">
                <a:latin typeface="Verdana" panose="020B0604030504040204" pitchFamily="34" charset="0"/>
              </a:rPr>
              <a:t>Analysis</a:t>
            </a:r>
          </a:p>
        </p:txBody>
      </p:sp>
      <p:cxnSp>
        <p:nvCxnSpPr>
          <p:cNvPr id="16390" name="AutoShape 6">
            <a:extLst>
              <a:ext uri="{FF2B5EF4-FFF2-40B4-BE49-F238E27FC236}">
                <a16:creationId xmlns:a16="http://schemas.microsoft.com/office/drawing/2014/main" id="{128D6ADD-3E5D-6EEB-34D7-3B248DE57AEB}"/>
              </a:ext>
            </a:extLst>
          </p:cNvPr>
          <p:cNvCxnSpPr>
            <a:cxnSpLocks noChangeShapeType="1"/>
            <a:stCxn id="16387" idx="3"/>
            <a:endCxn id="16389" idx="1"/>
          </p:cNvCxnSpPr>
          <p:nvPr/>
        </p:nvCxnSpPr>
        <p:spPr bwMode="auto">
          <a:xfrm>
            <a:off x="2482850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7A90755E-DF0C-1AD4-A534-85987A22B849}"/>
              </a:ext>
            </a:extLst>
          </p:cNvPr>
          <p:cNvCxnSpPr>
            <a:cxnSpLocks noChangeShapeType="1"/>
            <a:stCxn id="16389" idx="3"/>
            <a:endCxn id="16388" idx="1"/>
          </p:cNvCxnSpPr>
          <p:nvPr/>
        </p:nvCxnSpPr>
        <p:spPr bwMode="auto">
          <a:xfrm>
            <a:off x="5553075" y="3673475"/>
            <a:ext cx="1108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2" name="Text Box 8">
            <a:extLst>
              <a:ext uri="{FF2B5EF4-FFF2-40B4-BE49-F238E27FC236}">
                <a16:creationId xmlns:a16="http://schemas.microsoft.com/office/drawing/2014/main" id="{2828EC5C-7832-FF8B-28C5-F629BF704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1816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Language Semantics</a:t>
            </a: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F0F74B64-43EF-D151-DEA3-51B285CA00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343400"/>
            <a:ext cx="0" cy="838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Text Box 8">
            <a:extLst>
              <a:ext uri="{FF2B5EF4-FFF2-40B4-BE49-F238E27FC236}">
                <a16:creationId xmlns:a16="http://schemas.microsoft.com/office/drawing/2014/main" id="{02B99EE8-9250-2934-719E-27163110A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Type inference!</a:t>
            </a:r>
          </a:p>
        </p:txBody>
      </p:sp>
      <p:sp>
        <p:nvSpPr>
          <p:cNvPr id="17" name="任意多边形 16">
            <a:extLst>
              <a:ext uri="{FF2B5EF4-FFF2-40B4-BE49-F238E27FC236}">
                <a16:creationId xmlns:a16="http://schemas.microsoft.com/office/drawing/2014/main" id="{04AA060F-11DA-39D2-8A19-C17EB7533AB8}"/>
              </a:ext>
            </a:extLst>
          </p:cNvPr>
          <p:cNvSpPr/>
          <p:nvPr/>
        </p:nvSpPr>
        <p:spPr>
          <a:xfrm>
            <a:off x="3790950" y="2205038"/>
            <a:ext cx="1528763" cy="819150"/>
          </a:xfrm>
          <a:custGeom>
            <a:avLst/>
            <a:gdLst>
              <a:gd name="connsiteX0" fmla="*/ 250723 w 1528917"/>
              <a:gd name="connsiteY0" fmla="*/ 803787 h 818535"/>
              <a:gd name="connsiteX1" fmla="*/ 176981 w 1528917"/>
              <a:gd name="connsiteY1" fmla="*/ 243348 h 818535"/>
              <a:gd name="connsiteX2" fmla="*/ 1312607 w 1528917"/>
              <a:gd name="connsiteY2" fmla="*/ 95864 h 818535"/>
              <a:gd name="connsiteX3" fmla="*/ 1474839 w 1528917"/>
              <a:gd name="connsiteY3" fmla="*/ 818535 h 818535"/>
              <a:gd name="connsiteX4" fmla="*/ 1474839 w 1528917"/>
              <a:gd name="connsiteY4" fmla="*/ 818535 h 818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8917" h="818535">
                <a:moveTo>
                  <a:pt x="250723" y="803787"/>
                </a:moveTo>
                <a:cubicBezTo>
                  <a:pt x="125361" y="582561"/>
                  <a:pt x="0" y="361335"/>
                  <a:pt x="176981" y="243348"/>
                </a:cubicBezTo>
                <a:cubicBezTo>
                  <a:pt x="353962" y="125361"/>
                  <a:pt x="1096297" y="0"/>
                  <a:pt x="1312607" y="95864"/>
                </a:cubicBezTo>
                <a:cubicBezTo>
                  <a:pt x="1528917" y="191729"/>
                  <a:pt x="1474839" y="818535"/>
                  <a:pt x="1474839" y="818535"/>
                </a:cubicBezTo>
                <a:lnTo>
                  <a:pt x="1474839" y="818535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CED31E0-667F-0268-D300-D4FDB0BAA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System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D7BB244E-CE4C-FB39-2D1B-311468ABA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∑ </a:t>
            </a:r>
            <a:r>
              <a:rPr lang="en-US" altLang="zh-CN"/>
              <a:t>as before, but with type vars:</a:t>
            </a:r>
          </a:p>
          <a:p>
            <a:pPr lvl="1" eaLnBrk="1" hangingPunct="1"/>
            <a:r>
              <a:rPr lang="en-US" altLang="zh-CN" b="1">
                <a:solidFill>
                  <a:srgbClr val="3333CC"/>
                </a:solidFill>
              </a:rPr>
              <a:t>∑</a:t>
            </a:r>
            <a:r>
              <a:rPr lang="en-US" altLang="zh-CN">
                <a:solidFill>
                  <a:srgbClr val="3333CC"/>
                </a:solidFill>
              </a:rPr>
              <a:t>=x1 T1; x2 T2; x3 T3; </a:t>
            </a:r>
            <a:r>
              <a:rPr lang="en-US" altLang="zh-CN">
                <a:solidFill>
                  <a:srgbClr val="3333CC"/>
                </a:solidFill>
                <a:latin typeface="Arial" panose="020B0604020202020204" pitchFamily="34" charset="0"/>
              </a:rPr>
              <a:t>…</a:t>
            </a:r>
            <a:endParaRPr lang="en-US" altLang="zh-CN">
              <a:solidFill>
                <a:srgbClr val="3333CC"/>
              </a:solidFill>
            </a:endParaRPr>
          </a:p>
          <a:p>
            <a:pPr lvl="2" eaLnBrk="1" hangingPunct="1"/>
            <a:r>
              <a:rPr lang="en-US" altLang="zh-CN"/>
              <a:t>a list of (T id) tuples</a:t>
            </a:r>
          </a:p>
          <a:p>
            <a:pPr lvl="2" eaLnBrk="1" hangingPunct="1"/>
            <a:r>
              <a:rPr lang="en-US" altLang="zh-CN"/>
              <a:t>may be empty</a:t>
            </a:r>
          </a:p>
          <a:p>
            <a:pPr eaLnBrk="1" hangingPunct="1"/>
            <a:r>
              <a:rPr lang="en-US" altLang="zh-CN"/>
              <a:t>Each typing rule takes the form: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</p:txBody>
      </p:sp>
      <p:sp>
        <p:nvSpPr>
          <p:cNvPr id="17412" name="Line 4">
            <a:extLst>
              <a:ext uri="{FF2B5EF4-FFF2-40B4-BE49-F238E27FC236}">
                <a16:creationId xmlns:a16="http://schemas.microsoft.com/office/drawing/2014/main" id="{60524232-BB91-F297-F7BC-E6F3A36BE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5257800"/>
            <a:ext cx="830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6FF027A7-F807-8343-2E11-74655E51E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724400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P1: T1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7740AE57-7DED-C833-65B4-60E28440E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5327650"/>
            <a:ext cx="212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C: T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41F46CE3-9288-8C49-33E0-6FEF9628F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4724400"/>
            <a:ext cx="275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Pn: Tn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Cn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7416" name="Text Box 8">
            <a:extLst>
              <a:ext uri="{FF2B5EF4-FFF2-40B4-BE49-F238E27FC236}">
                <a16:creationId xmlns:a16="http://schemas.microsoft.com/office/drawing/2014/main" id="{88750226-3FF2-FB7A-DA19-E321FA780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114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Arial" panose="020B0604020202020204" pitchFamily="34" charset="0"/>
              </a:rPr>
              <a:t>...…</a:t>
            </a:r>
            <a:endParaRPr lang="en-US" altLang="zh-CN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12093B-9C4D-46E6-9094-785556625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867400"/>
            <a:ext cx="7086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/>
              <a:t>Where C1, ..., Cn, C are constraint sets.</a:t>
            </a:r>
          </a:p>
          <a:p>
            <a:pPr eaLnBrk="1" hangingPunct="1"/>
            <a:r>
              <a:rPr lang="en-US" altLang="zh-CN" sz="2400"/>
              <a:t>For example: </a:t>
            </a:r>
            <a:r>
              <a:rPr lang="en-US" altLang="zh-CN" sz="2400">
                <a:solidFill>
                  <a:srgbClr val="3333CC"/>
                </a:solidFill>
              </a:rPr>
              <a:t>C={X=int, Z=Y}</a:t>
            </a:r>
            <a:r>
              <a:rPr lang="en-US" altLang="zh-CN" sz="2400"/>
              <a:t>, etc..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ADFF3D2-B289-B49C-454D-0D37EDD527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Typing: expression</a:t>
            </a:r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640B8324-43D7-7832-E0DA-5A3B27BBD94D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209800"/>
            <a:ext cx="30638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Text Box 5">
            <a:extLst>
              <a:ext uri="{FF2B5EF4-FFF2-40B4-BE49-F238E27FC236}">
                <a16:creationId xmlns:a16="http://schemas.microsoft.com/office/drawing/2014/main" id="{CBBB41ED-ADFA-71B3-3667-92FC925C6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2301875"/>
            <a:ext cx="2720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num: int 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{}</a:t>
            </a:r>
          </a:p>
        </p:txBody>
      </p:sp>
      <p:sp>
        <p:nvSpPr>
          <p:cNvPr id="18437" name="Line 8">
            <a:extLst>
              <a:ext uri="{FF2B5EF4-FFF2-40B4-BE49-F238E27FC236}">
                <a16:creationId xmlns:a16="http://schemas.microsoft.com/office/drawing/2014/main" id="{B6215BC9-9613-1762-9CE4-D7FB7FC6D6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362200"/>
            <a:ext cx="2825750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9">
            <a:extLst>
              <a:ext uri="{FF2B5EF4-FFF2-40B4-BE49-F238E27FC236}">
                <a16:creationId xmlns:a16="http://schemas.microsoft.com/office/drawing/2014/main" id="{9F1823B0-8DE0-CE83-FFD1-EBB39AF8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1828800"/>
            <a:ext cx="1504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id T </a:t>
            </a:r>
            <a:r>
              <a:rPr lang="en-US" altLang="zh-CN" sz="2000" b="1">
                <a:latin typeface="宋体" panose="02010600030101010101" pitchFamily="2" charset="-122"/>
                <a:cs typeface="Arial" panose="020B0604020202020204" pitchFamily="34" charset="0"/>
              </a:rPr>
              <a:t>∈ </a:t>
            </a:r>
            <a:r>
              <a:rPr lang="en-US" altLang="zh-CN" b="1"/>
              <a:t>∑</a:t>
            </a:r>
          </a:p>
        </p:txBody>
      </p:sp>
      <p:sp>
        <p:nvSpPr>
          <p:cNvPr id="18439" name="Text Box 10">
            <a:extLst>
              <a:ext uri="{FF2B5EF4-FFF2-40B4-BE49-F238E27FC236}">
                <a16:creationId xmlns:a16="http://schemas.microsoft.com/office/drawing/2014/main" id="{6BE629EE-E209-FBB1-28EE-DA168F519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4850" y="2444750"/>
            <a:ext cx="241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id: T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{}</a:t>
            </a:r>
          </a:p>
        </p:txBody>
      </p:sp>
      <p:sp>
        <p:nvSpPr>
          <p:cNvPr id="18440" name="Line 11">
            <a:extLst>
              <a:ext uri="{FF2B5EF4-FFF2-40B4-BE49-F238E27FC236}">
                <a16:creationId xmlns:a16="http://schemas.microsoft.com/office/drawing/2014/main" id="{A1069E67-0A24-E615-4186-8F08C0095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6248400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1" name="Text Box 12">
            <a:extLst>
              <a:ext uri="{FF2B5EF4-FFF2-40B4-BE49-F238E27FC236}">
                <a16:creationId xmlns:a16="http://schemas.microsoft.com/office/drawing/2014/main" id="{42602118-BCB7-8639-8D34-D700E3074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730875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E1: T1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8442" name="Text Box 13">
            <a:extLst>
              <a:ext uri="{FF2B5EF4-FFF2-40B4-BE49-F238E27FC236}">
                <a16:creationId xmlns:a16="http://schemas.microsoft.com/office/drawing/2014/main" id="{38AAAD3E-B518-46DD-06FF-2370AD0F0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6334125"/>
            <a:ext cx="7515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E1&amp;&amp;E2: bool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∪C2∪{T1=bool}∪{T2=bool}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8443" name="Text Box 14">
            <a:extLst>
              <a:ext uri="{FF2B5EF4-FFF2-40B4-BE49-F238E27FC236}">
                <a16:creationId xmlns:a16="http://schemas.microsoft.com/office/drawing/2014/main" id="{9EFF9BBA-D609-171E-DB7F-545D580D4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250" y="5730875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T2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18444" name="Line 15">
            <a:extLst>
              <a:ext uri="{FF2B5EF4-FFF2-40B4-BE49-F238E27FC236}">
                <a16:creationId xmlns:a16="http://schemas.microsoft.com/office/drawing/2014/main" id="{FBF15916-4266-566D-BF70-5C6DC773F3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4953000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5" name="Text Box 16">
            <a:extLst>
              <a:ext uri="{FF2B5EF4-FFF2-40B4-BE49-F238E27FC236}">
                <a16:creationId xmlns:a16="http://schemas.microsoft.com/office/drawing/2014/main" id="{E555643F-C18B-2A8E-5CAD-FA235FDB1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435475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E1: T1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8446" name="Text Box 17">
            <a:extLst>
              <a:ext uri="{FF2B5EF4-FFF2-40B4-BE49-F238E27FC236}">
                <a16:creationId xmlns:a16="http://schemas.microsoft.com/office/drawing/2014/main" id="{682AE136-83D2-CFA1-B67E-FA182998B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038725"/>
            <a:ext cx="6899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E1+E2: int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∪C2∪{T1=int}∪{T2=int}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8447" name="Text Box 18">
            <a:extLst>
              <a:ext uri="{FF2B5EF4-FFF2-40B4-BE49-F238E27FC236}">
                <a16:creationId xmlns:a16="http://schemas.microsoft.com/office/drawing/2014/main" id="{9561F5F3-8944-DE6A-2FA6-C0DD6A741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450" y="4435475"/>
            <a:ext cx="275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T2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18448" name="Line 19">
            <a:extLst>
              <a:ext uri="{FF2B5EF4-FFF2-40B4-BE49-F238E27FC236}">
                <a16:creationId xmlns:a16="http://schemas.microsoft.com/office/drawing/2014/main" id="{55796F2F-1E50-6B23-9A19-F5A8CA8676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473450"/>
            <a:ext cx="3505200" cy="3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Text Box 20">
            <a:extLst>
              <a:ext uri="{FF2B5EF4-FFF2-40B4-BE49-F238E27FC236}">
                <a16:creationId xmlns:a16="http://schemas.microsoft.com/office/drawing/2014/main" id="{F7187D88-76C5-35D5-9C3E-DF7F5C6EE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3525" y="3565525"/>
            <a:ext cx="3182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true: bool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{}</a:t>
            </a:r>
          </a:p>
        </p:txBody>
      </p:sp>
      <p:sp>
        <p:nvSpPr>
          <p:cNvPr id="18450" name="Line 21">
            <a:extLst>
              <a:ext uri="{FF2B5EF4-FFF2-40B4-BE49-F238E27FC236}">
                <a16:creationId xmlns:a16="http://schemas.microsoft.com/office/drawing/2014/main" id="{0E5791CA-DC51-CF70-FC01-B78EA182F5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3325" y="3473450"/>
            <a:ext cx="3673475" cy="31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Text Box 22">
            <a:extLst>
              <a:ext uri="{FF2B5EF4-FFF2-40B4-BE49-F238E27FC236}">
                <a16:creationId xmlns:a16="http://schemas.microsoft.com/office/drawing/2014/main" id="{579EAD64-E013-455A-BB80-DCAF1C043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450" y="3565525"/>
            <a:ext cx="333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Euclid Extra" pitchFamily="18" charset="2"/>
              </a:rPr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false: bool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209711-B68D-3101-F3B1-F8FD38C21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Typing: expression (cont’)</a:t>
            </a:r>
          </a:p>
        </p:txBody>
      </p:sp>
      <p:sp>
        <p:nvSpPr>
          <p:cNvPr id="19459" name="Line 11">
            <a:extLst>
              <a:ext uri="{FF2B5EF4-FFF2-40B4-BE49-F238E27FC236}">
                <a16:creationId xmlns:a16="http://schemas.microsoft.com/office/drawing/2014/main" id="{CC2C929D-33A5-65AF-0477-E40BCFF6EF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4022725"/>
            <a:ext cx="7467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0" name="Text Box 12">
            <a:extLst>
              <a:ext uri="{FF2B5EF4-FFF2-40B4-BE49-F238E27FC236}">
                <a16:creationId xmlns:a16="http://schemas.microsoft.com/office/drawing/2014/main" id="{AD626013-C0D2-AB97-2C27-7F27D871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244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f: T1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9461" name="Text Box 13">
            <a:extLst>
              <a:ext uri="{FF2B5EF4-FFF2-40B4-BE49-F238E27FC236}">
                <a16:creationId xmlns:a16="http://schemas.microsoft.com/office/drawing/2014/main" id="{D5182FA8-AC88-1585-FEEC-04AE79AF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4108450"/>
            <a:ext cx="556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f(E): T3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∪C2∪{T1=T2-&gt;T3}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9462" name="Text Box 14">
            <a:extLst>
              <a:ext uri="{FF2B5EF4-FFF2-40B4-BE49-F238E27FC236}">
                <a16:creationId xmlns:a16="http://schemas.microsoft.com/office/drawing/2014/main" id="{675F4F59-950F-5BB8-5543-BD254B90F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1650" y="3505200"/>
            <a:ext cx="2443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T2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19463" name="Line 15">
            <a:extLst>
              <a:ext uri="{FF2B5EF4-FFF2-40B4-BE49-F238E27FC236}">
                <a16:creationId xmlns:a16="http://schemas.microsoft.com/office/drawing/2014/main" id="{D873551F-D1EB-57A6-D70A-519EEB771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727325"/>
            <a:ext cx="7010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Text Box 16">
            <a:extLst>
              <a:ext uri="{FF2B5EF4-FFF2-40B4-BE49-F238E27FC236}">
                <a16:creationId xmlns:a16="http://schemas.microsoft.com/office/drawing/2014/main" id="{9AC3CAF0-D6B8-9354-9DA1-382237BE0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209800"/>
            <a:ext cx="2597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E1: T1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19465" name="Text Box 17">
            <a:extLst>
              <a:ext uri="{FF2B5EF4-FFF2-40B4-BE49-F238E27FC236}">
                <a16:creationId xmlns:a16="http://schemas.microsoft.com/office/drawing/2014/main" id="{0ADDE8DB-D5B1-E1CB-B105-F21F9AE74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813050"/>
            <a:ext cx="720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E1==E2: bool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∪C2∪{T1=int}∪{T2=int}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9466" name="Text Box 18">
            <a:extLst>
              <a:ext uri="{FF2B5EF4-FFF2-40B4-BE49-F238E27FC236}">
                <a16:creationId xmlns:a16="http://schemas.microsoft.com/office/drawing/2014/main" id="{FBABB7D4-0972-59C2-4437-E1A92C2BA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2209800"/>
            <a:ext cx="2751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E2: T2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957D4F6-D3F1-3D6C-AA1E-38C3C1CAB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Typing statements</a:t>
            </a:r>
          </a:p>
        </p:txBody>
      </p:sp>
      <p:sp>
        <p:nvSpPr>
          <p:cNvPr id="20483" name="Line 8">
            <a:extLst>
              <a:ext uri="{FF2B5EF4-FFF2-40B4-BE49-F238E27FC236}">
                <a16:creationId xmlns:a16="http://schemas.microsoft.com/office/drawing/2014/main" id="{A2D260E9-86D6-33A5-48CA-A9F479CB2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4953000"/>
            <a:ext cx="769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" name="Text Box 9">
            <a:extLst>
              <a:ext uri="{FF2B5EF4-FFF2-40B4-BE49-F238E27FC236}">
                <a16:creationId xmlns:a16="http://schemas.microsoft.com/office/drawing/2014/main" id="{125FD8A9-C5B2-DCC8-E03C-73F2E8038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19600"/>
            <a:ext cx="229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T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0485" name="Text Box 10">
            <a:extLst>
              <a:ext uri="{FF2B5EF4-FFF2-40B4-BE49-F238E27FC236}">
                <a16:creationId xmlns:a16="http://schemas.microsoft.com/office/drawing/2014/main" id="{47A79D88-E86B-A8E1-931D-17825F8C3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10150"/>
            <a:ext cx="6334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while(E, S):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∪C2∪{T=bool}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0486" name="Line 12">
            <a:extLst>
              <a:ext uri="{FF2B5EF4-FFF2-40B4-BE49-F238E27FC236}">
                <a16:creationId xmlns:a16="http://schemas.microsoft.com/office/drawing/2014/main" id="{1C7BE491-8EDF-4BCF-973C-2B4F6B38E4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" y="356235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7" name="Text Box 13">
            <a:extLst>
              <a:ext uri="{FF2B5EF4-FFF2-40B4-BE49-F238E27FC236}">
                <a16:creationId xmlns:a16="http://schemas.microsoft.com/office/drawing/2014/main" id="{CA94F349-0346-669B-D41D-536B32748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28950"/>
            <a:ext cx="229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T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0488" name="Text Box 14">
            <a:extLst>
              <a:ext uri="{FF2B5EF4-FFF2-40B4-BE49-F238E27FC236}">
                <a16:creationId xmlns:a16="http://schemas.microsoft.com/office/drawing/2014/main" id="{795E1FA7-A153-0012-C430-CD8A1D40F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14750"/>
            <a:ext cx="713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if(E, S1, S2)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∪C2∪C3∪{T=bool}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0489" name="Line 16">
            <a:extLst>
              <a:ext uri="{FF2B5EF4-FFF2-40B4-BE49-F238E27FC236}">
                <a16:creationId xmlns:a16="http://schemas.microsoft.com/office/drawing/2014/main" id="{C2CAD3BD-8756-998D-2F35-A5089DE1D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2346325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0" name="Text Box 17">
            <a:extLst>
              <a:ext uri="{FF2B5EF4-FFF2-40B4-BE49-F238E27FC236}">
                <a16:creationId xmlns:a16="http://schemas.microsoft.com/office/drawing/2014/main" id="{1ECDA42E-1D6D-DAE5-F795-571289E48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752600"/>
            <a:ext cx="2601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id: T1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0491" name="Text Box 18">
            <a:extLst>
              <a:ext uri="{FF2B5EF4-FFF2-40B4-BE49-F238E27FC236}">
                <a16:creationId xmlns:a16="http://schemas.microsoft.com/office/drawing/2014/main" id="{14A61194-7DF1-0835-12A1-635643A47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330450"/>
            <a:ext cx="4929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id=E: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∪C2∪{T1=T2}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20492" name="Text Box 19">
            <a:extLst>
              <a:ext uri="{FF2B5EF4-FFF2-40B4-BE49-F238E27FC236}">
                <a16:creationId xmlns:a16="http://schemas.microsoft.com/office/drawing/2014/main" id="{C749BE00-C5BA-2699-205E-DC4283A51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1752600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T2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20493" name="Text Box 13">
            <a:extLst>
              <a:ext uri="{FF2B5EF4-FFF2-40B4-BE49-F238E27FC236}">
                <a16:creationId xmlns:a16="http://schemas.microsoft.com/office/drawing/2014/main" id="{C9A2F855-72A4-346A-9B89-383B6E764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28950"/>
            <a:ext cx="2601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S1: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20494" name="Text Box 13">
            <a:extLst>
              <a:ext uri="{FF2B5EF4-FFF2-40B4-BE49-F238E27FC236}">
                <a16:creationId xmlns:a16="http://schemas.microsoft.com/office/drawing/2014/main" id="{E35F2DCE-F163-A129-8273-E25752AA9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028950"/>
            <a:ext cx="26019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S2: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20495" name="Text Box 9">
            <a:extLst>
              <a:ext uri="{FF2B5EF4-FFF2-40B4-BE49-F238E27FC236}">
                <a16:creationId xmlns:a16="http://schemas.microsoft.com/office/drawing/2014/main" id="{DBB74BE4-C1EC-88DC-7B7C-7B6B7CC52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19600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S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20496" name="Line 8">
            <a:extLst>
              <a:ext uri="{FF2B5EF4-FFF2-40B4-BE49-F238E27FC236}">
                <a16:creationId xmlns:a16="http://schemas.microsoft.com/office/drawing/2014/main" id="{57D8B825-24A6-10F8-E09B-75E506F0A7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6324600"/>
            <a:ext cx="7696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7" name="Text Box 9">
            <a:extLst>
              <a:ext uri="{FF2B5EF4-FFF2-40B4-BE49-F238E27FC236}">
                <a16:creationId xmlns:a16="http://schemas.microsoft.com/office/drawing/2014/main" id="{C7F826DF-3E5B-A826-094C-644B9C729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791200"/>
            <a:ext cx="213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E: T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0498" name="Text Box 10">
            <a:extLst>
              <a:ext uri="{FF2B5EF4-FFF2-40B4-BE49-F238E27FC236}">
                <a16:creationId xmlns:a16="http://schemas.microsoft.com/office/drawing/2014/main" id="{18FDEFD0-EE44-6855-9657-D43E69E52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813" y="6381750"/>
            <a:ext cx="4383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return E: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∪{???}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5D78F68-95FE-0899-8C43-8B06DDAD2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System: declaration, program</a:t>
            </a:r>
          </a:p>
        </p:txBody>
      </p:sp>
      <p:sp>
        <p:nvSpPr>
          <p:cNvPr id="21507" name="Line 3">
            <a:extLst>
              <a:ext uri="{FF2B5EF4-FFF2-40B4-BE49-F238E27FC236}">
                <a16:creationId xmlns:a16="http://schemas.microsoft.com/office/drawing/2014/main" id="{E630D233-F605-DB4F-55B3-4E6A33475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943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0C65BFD1-E4F6-0C35-4334-5AB7190E4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426075"/>
            <a:ext cx="1684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.|-</a:t>
            </a:r>
            <a:r>
              <a:rPr lang="en-US" altLang="zh-CN" sz="2000"/>
              <a:t>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D*: </a:t>
            </a:r>
            <a:r>
              <a:rPr lang="en-US" altLang="zh-CN" sz="2000" b="1"/>
              <a:t>∑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4C35C395-FC0F-308C-6548-8441567C9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8313" y="5953125"/>
            <a:ext cx="29448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.|-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D* S*: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510" name="Line 6">
            <a:extLst>
              <a:ext uri="{FF2B5EF4-FFF2-40B4-BE49-F238E27FC236}">
                <a16:creationId xmlns:a16="http://schemas.microsoft.com/office/drawing/2014/main" id="{1A28414C-707D-3CF3-3440-487405B90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0386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1" name="Text Box 8">
            <a:extLst>
              <a:ext uri="{FF2B5EF4-FFF2-40B4-BE49-F238E27FC236}">
                <a16:creationId xmlns:a16="http://schemas.microsoft.com/office/drawing/2014/main" id="{D0F86578-E20D-AD0B-9F00-C23066F92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4130675"/>
            <a:ext cx="1384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altLang="zh-CN" sz="2000" b="1"/>
              <a:t>∑</a:t>
            </a:r>
          </a:p>
        </p:txBody>
      </p:sp>
      <p:sp>
        <p:nvSpPr>
          <p:cNvPr id="21512" name="Line 9">
            <a:extLst>
              <a:ext uri="{FF2B5EF4-FFF2-40B4-BE49-F238E27FC236}">
                <a16:creationId xmlns:a16="http://schemas.microsoft.com/office/drawing/2014/main" id="{0C6C21B7-248C-CCFC-D599-9DD33E395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971800"/>
            <a:ext cx="7391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3" name="Text Box 10">
            <a:extLst>
              <a:ext uri="{FF2B5EF4-FFF2-40B4-BE49-F238E27FC236}">
                <a16:creationId xmlns:a16="http://schemas.microsoft.com/office/drawing/2014/main" id="{E0A4A082-F05C-EA3B-28AC-5FF3D4B38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362200"/>
            <a:ext cx="2765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; id T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D*: 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21514" name="Text Box 11">
            <a:extLst>
              <a:ext uri="{FF2B5EF4-FFF2-40B4-BE49-F238E27FC236}">
                <a16:creationId xmlns:a16="http://schemas.microsoft.com/office/drawing/2014/main" id="{3E2B894F-F67F-5881-7239-F99BE5AB2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981325"/>
            <a:ext cx="3076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T id; D* : </a:t>
            </a:r>
            <a:r>
              <a:rPr lang="en-US" altLang="zh-CN" sz="2000" b="1"/>
              <a:t>∑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’</a:t>
            </a:r>
          </a:p>
        </p:txBody>
      </p:sp>
      <p:sp>
        <p:nvSpPr>
          <p:cNvPr id="21515" name="Text Box 13">
            <a:extLst>
              <a:ext uri="{FF2B5EF4-FFF2-40B4-BE49-F238E27FC236}">
                <a16:creationId xmlns:a16="http://schemas.microsoft.com/office/drawing/2014/main" id="{FF5C3A1B-82F9-7B5E-0535-59B00B8D9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0" y="5410200"/>
            <a:ext cx="285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S*: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1516" name="Text Box 14">
            <a:extLst>
              <a:ext uri="{FF2B5EF4-FFF2-40B4-BE49-F238E27FC236}">
                <a16:creationId xmlns:a16="http://schemas.microsoft.com/office/drawing/2014/main" id="{90FF1D5A-1E83-FD0C-4183-435659586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2250" y="2343150"/>
            <a:ext cx="1935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id </a:t>
            </a:r>
            <a:r>
              <a:rPr lang="en-US" altLang="zh-CN" b="1"/>
              <a:t>∈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</a:rPr>
              <a:t>dom(</a:t>
            </a:r>
            <a:r>
              <a:rPr lang="en-US" altLang="zh-CN" b="1"/>
              <a:t>∑</a:t>
            </a:r>
            <a:r>
              <a:rPr lang="en-US" altLang="zh-CN" sz="2000" b="1"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21517" name="Line 15">
            <a:extLst>
              <a:ext uri="{FF2B5EF4-FFF2-40B4-BE49-F238E27FC236}">
                <a16:creationId xmlns:a16="http://schemas.microsoft.com/office/drawing/2014/main" id="{B77009BC-298F-7586-3AA6-0FC70B7208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362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5755CA5-0560-EA62-810D-BDF9FB765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0BD99C3-93B9-BF55-9B2D-4D8EC5058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BD5F9E5E-ADDB-CC7C-62C4-B8B1B2606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9800"/>
            <a:ext cx="13716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F88962D2-93EE-513F-30E8-174A86B98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875A87DD-33D4-0AA4-2CCE-EC72390AC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05433C05-7476-50E0-BB58-DE08E9499158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8">
            <a:extLst>
              <a:ext uri="{FF2B5EF4-FFF2-40B4-BE49-F238E27FC236}">
                <a16:creationId xmlns:a16="http://schemas.microsoft.com/office/drawing/2014/main" id="{1324F053-2642-883D-5562-CCE5D978D72C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9">
            <a:extLst>
              <a:ext uri="{FF2B5EF4-FFF2-40B4-BE49-F238E27FC236}">
                <a16:creationId xmlns:a16="http://schemas.microsoft.com/office/drawing/2014/main" id="{BEAD2EA9-39BD-AEBF-2FDB-FF3CA278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4144D932-F6A5-85F7-C1C5-0B55658D3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4EBC2FA9-8C6F-6CCD-D6AB-8A16E935D663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54BBF047-B9F2-E933-8D18-510CD855B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75F7B108-A533-8E31-0857-1368CD434628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4">
            <a:extLst>
              <a:ext uri="{FF2B5EF4-FFF2-40B4-BE49-F238E27FC236}">
                <a16:creationId xmlns:a16="http://schemas.microsoft.com/office/drawing/2014/main" id="{4B7C14E3-BEFB-6518-A04E-7A55FEDD0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5">
            <a:extLst>
              <a:ext uri="{FF2B5EF4-FFF2-40B4-BE49-F238E27FC236}">
                <a16:creationId xmlns:a16="http://schemas.microsoft.com/office/drawing/2014/main" id="{48AD49A1-9E65-969B-D2D6-227C4A652E39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6">
            <a:extLst>
              <a:ext uri="{FF2B5EF4-FFF2-40B4-BE49-F238E27FC236}">
                <a16:creationId xmlns:a16="http://schemas.microsoft.com/office/drawing/2014/main" id="{7BAA7243-8AF7-0830-5BF2-B7044611829C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091C04E5-151F-74DB-B867-F12F8685A6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Sample derivations</a:t>
            </a:r>
          </a:p>
        </p:txBody>
      </p:sp>
      <p:sp>
        <p:nvSpPr>
          <p:cNvPr id="266244" name="Line 4">
            <a:extLst>
              <a:ext uri="{FF2B5EF4-FFF2-40B4-BE49-F238E27FC236}">
                <a16:creationId xmlns:a16="http://schemas.microsoft.com/office/drawing/2014/main" id="{A954E244-9BCD-20D4-F3DC-1519821CD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324600"/>
            <a:ext cx="868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45" name="Text Box 5">
            <a:extLst>
              <a:ext uri="{FF2B5EF4-FFF2-40B4-BE49-F238E27FC236}">
                <a16:creationId xmlns:a16="http://schemas.microsoft.com/office/drawing/2014/main" id="{CAAFDB2B-4CCE-C8E4-2D6A-B61C0D06D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05488"/>
            <a:ext cx="288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ym typeface="Euclid Extra" pitchFamily="18" charset="2"/>
              </a:rPr>
              <a:t>.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int fr, X x: </a:t>
            </a:r>
            <a:r>
              <a:rPr lang="en-US" altLang="zh-CN" b="1"/>
              <a:t>∑</a:t>
            </a:r>
          </a:p>
        </p:txBody>
      </p:sp>
      <p:sp>
        <p:nvSpPr>
          <p:cNvPr id="266246" name="Text Box 6">
            <a:extLst>
              <a:ext uri="{FF2B5EF4-FFF2-40B4-BE49-F238E27FC236}">
                <a16:creationId xmlns:a16="http://schemas.microsoft.com/office/drawing/2014/main" id="{806C554F-2EAD-9C4E-2494-DD0D11875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6334125"/>
            <a:ext cx="671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 .|-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int f(...){...}: OK 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{X=int-&gt;Y,Y=int}</a:t>
            </a:r>
          </a:p>
        </p:txBody>
      </p:sp>
      <p:sp>
        <p:nvSpPr>
          <p:cNvPr id="266247" name="Text Box 7">
            <a:extLst>
              <a:ext uri="{FF2B5EF4-FFF2-40B4-BE49-F238E27FC236}">
                <a16:creationId xmlns:a16="http://schemas.microsoft.com/office/drawing/2014/main" id="{556BA6DC-757E-B032-020A-EE87B1C59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867400"/>
            <a:ext cx="609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return x(3): OK 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{X=int-&gt;Y, Y=int}</a:t>
            </a:r>
          </a:p>
        </p:txBody>
      </p:sp>
      <p:sp>
        <p:nvSpPr>
          <p:cNvPr id="266248" name="Line 8">
            <a:extLst>
              <a:ext uri="{FF2B5EF4-FFF2-40B4-BE49-F238E27FC236}">
                <a16:creationId xmlns:a16="http://schemas.microsoft.com/office/drawing/2014/main" id="{BF860A10-9AE7-B035-9CA4-5C938E1E86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5715000"/>
            <a:ext cx="609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0" name="Line 10">
            <a:extLst>
              <a:ext uri="{FF2B5EF4-FFF2-40B4-BE49-F238E27FC236}">
                <a16:creationId xmlns:a16="http://schemas.microsoft.com/office/drawing/2014/main" id="{9EB0314A-8852-1EFC-F5C0-30E2D74BD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5181600"/>
            <a:ext cx="556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1" name="Text Box 11">
            <a:extLst>
              <a:ext uri="{FF2B5EF4-FFF2-40B4-BE49-F238E27FC236}">
                <a16:creationId xmlns:a16="http://schemas.microsoft.com/office/drawing/2014/main" id="{D85A486C-6D47-92A0-CAEE-EC4A1D4AB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825" y="4738688"/>
            <a:ext cx="213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x: X 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{}</a:t>
            </a:r>
          </a:p>
        </p:txBody>
      </p:sp>
      <p:sp>
        <p:nvSpPr>
          <p:cNvPr id="266252" name="Text Box 12">
            <a:extLst>
              <a:ext uri="{FF2B5EF4-FFF2-40B4-BE49-F238E27FC236}">
                <a16:creationId xmlns:a16="http://schemas.microsoft.com/office/drawing/2014/main" id="{17369FD4-943D-C363-079C-6D3D376B6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5475" y="4741863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3: int 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{}</a:t>
            </a:r>
          </a:p>
        </p:txBody>
      </p:sp>
      <p:sp>
        <p:nvSpPr>
          <p:cNvPr id="266253" name="Line 13">
            <a:extLst>
              <a:ext uri="{FF2B5EF4-FFF2-40B4-BE49-F238E27FC236}">
                <a16:creationId xmlns:a16="http://schemas.microsoft.com/office/drawing/2014/main" id="{617875C8-4B20-B9DA-3177-D6AA5DFBA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7244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4" name="Line 14">
            <a:extLst>
              <a:ext uri="{FF2B5EF4-FFF2-40B4-BE49-F238E27FC236}">
                <a16:creationId xmlns:a16="http://schemas.microsoft.com/office/drawing/2014/main" id="{31D8EF45-621A-233C-2CC0-C2CB1B790C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724400"/>
            <a:ext cx="2590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1" name="Text Box 15">
            <a:extLst>
              <a:ext uri="{FF2B5EF4-FFF2-40B4-BE49-F238E27FC236}">
                <a16:creationId xmlns:a16="http://schemas.microsoft.com/office/drawing/2014/main" id="{086CEED1-9A27-0BA9-E3A4-CA45A2937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8382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// to type infer the following program: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x){;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return x(3);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6256" name="Text Box 16">
            <a:extLst>
              <a:ext uri="{FF2B5EF4-FFF2-40B4-BE49-F238E27FC236}">
                <a16:creationId xmlns:a16="http://schemas.microsoft.com/office/drawing/2014/main" id="{CC21AB37-5D99-1B48-685A-358CD798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267200"/>
            <a:ext cx="1366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</a:rPr>
              <a:t>x X ∈ ∑</a:t>
            </a:r>
          </a:p>
        </p:txBody>
      </p:sp>
      <p:sp>
        <p:nvSpPr>
          <p:cNvPr id="266258" name="Line 18">
            <a:extLst>
              <a:ext uri="{FF2B5EF4-FFF2-40B4-BE49-F238E27FC236}">
                <a16:creationId xmlns:a16="http://schemas.microsoft.com/office/drawing/2014/main" id="{5DE05854-2122-BD20-1504-FBDD9FA213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715000"/>
            <a:ext cx="2362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59" name="Text Box 19">
            <a:extLst>
              <a:ext uri="{FF2B5EF4-FFF2-40B4-BE49-F238E27FC236}">
                <a16:creationId xmlns:a16="http://schemas.microsoft.com/office/drawing/2014/main" id="{636A24A2-3F11-F010-6531-E8BF16610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270500"/>
            <a:ext cx="2624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fr int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 X: </a:t>
            </a:r>
            <a:r>
              <a:rPr lang="en-US" altLang="zh-CN" b="1"/>
              <a:t>∑</a:t>
            </a:r>
          </a:p>
        </p:txBody>
      </p:sp>
      <p:sp>
        <p:nvSpPr>
          <p:cNvPr id="266260" name="Line 20">
            <a:extLst>
              <a:ext uri="{FF2B5EF4-FFF2-40B4-BE49-F238E27FC236}">
                <a16:creationId xmlns:a16="http://schemas.microsoft.com/office/drawing/2014/main" id="{760F45FE-0BAF-42CE-E7E8-4F6ABBC9F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5245100"/>
            <a:ext cx="2514600" cy="12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61" name="Text Box 21">
            <a:extLst>
              <a:ext uri="{FF2B5EF4-FFF2-40B4-BE49-F238E27FC236}">
                <a16:creationId xmlns:a16="http://schemas.microsoft.com/office/drawing/2014/main" id="{AC14FEEA-260B-073C-CD0D-B6EE437A1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00600"/>
            <a:ext cx="2778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fr int; x X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: </a:t>
            </a:r>
            <a:r>
              <a:rPr lang="en-US" altLang="zh-CN" b="1"/>
              <a:t>∑</a:t>
            </a:r>
          </a:p>
        </p:txBody>
      </p:sp>
      <p:sp>
        <p:nvSpPr>
          <p:cNvPr id="266262" name="Line 22">
            <a:extLst>
              <a:ext uri="{FF2B5EF4-FFF2-40B4-BE49-F238E27FC236}">
                <a16:creationId xmlns:a16="http://schemas.microsoft.com/office/drawing/2014/main" id="{B8018A5A-1C49-0E77-4BBB-8121CC05C7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7244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63" name="Line 23">
            <a:extLst>
              <a:ext uri="{FF2B5EF4-FFF2-40B4-BE49-F238E27FC236}">
                <a16:creationId xmlns:a16="http://schemas.microsoft.com/office/drawing/2014/main" id="{C6D57A98-9A4B-D293-53D5-552D5C24E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191000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9">
            <a:extLst>
              <a:ext uri="{FF2B5EF4-FFF2-40B4-BE49-F238E27FC236}">
                <a16:creationId xmlns:a16="http://schemas.microsoft.com/office/drawing/2014/main" id="{ABB69D43-2C39-287A-6229-0EA272501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257800"/>
            <a:ext cx="3805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x(3): Y 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{X=int-&gt;Y}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6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6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6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26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26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6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5" grpId="0"/>
      <p:bldP spid="266246" grpId="0"/>
      <p:bldP spid="266247" grpId="0"/>
      <p:bldP spid="266251" grpId="0"/>
      <p:bldP spid="266252" grpId="0"/>
      <p:bldP spid="266256" grpId="0"/>
      <p:bldP spid="266259" grpId="0"/>
      <p:bldP spid="266261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6573925-482C-03D0-0A44-1278CF60B4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infer Expressions implementation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20D0685-850B-8A8A-5416-E995FDDAC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4038600"/>
            <a:ext cx="7772400" cy="11430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(T,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 typeInfer_E(sigma, num){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(int,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{}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556" name="Line 5">
            <a:extLst>
              <a:ext uri="{FF2B5EF4-FFF2-40B4-BE49-F238E27FC236}">
                <a16:creationId xmlns:a16="http://schemas.microsoft.com/office/drawing/2014/main" id="{FE7F1C01-D864-58EA-DF97-30E3BA654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5325" y="2590800"/>
            <a:ext cx="480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7" name="Text Box 9">
            <a:extLst>
              <a:ext uri="{FF2B5EF4-FFF2-40B4-BE49-F238E27FC236}">
                <a16:creationId xmlns:a16="http://schemas.microsoft.com/office/drawing/2014/main" id="{23836AC8-029E-EE54-D059-179A6D77C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2609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num: int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984EC150-A15E-A41A-8B8D-B7E2E0CD1CA7}"/>
              </a:ext>
            </a:extLst>
          </p:cNvPr>
          <p:cNvSpPr/>
          <p:nvPr/>
        </p:nvSpPr>
        <p:spPr>
          <a:xfrm>
            <a:off x="2743200" y="3008313"/>
            <a:ext cx="1174750" cy="1106487"/>
          </a:xfrm>
          <a:custGeom>
            <a:avLst/>
            <a:gdLst>
              <a:gd name="connsiteX0" fmla="*/ 513735 w 513735"/>
              <a:gd name="connsiteY0" fmla="*/ 1047135 h 1047135"/>
              <a:gd name="connsiteX1" fmla="*/ 56535 w 513735"/>
              <a:gd name="connsiteY1" fmla="*/ 619432 h 1047135"/>
              <a:gd name="connsiteX2" fmla="*/ 174522 w 513735"/>
              <a:gd name="connsiteY2" fmla="*/ 0 h 1047135"/>
              <a:gd name="connsiteX3" fmla="*/ 174522 w 513735"/>
              <a:gd name="connsiteY3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735" h="1047135">
                <a:moveTo>
                  <a:pt x="513735" y="1047135"/>
                </a:moveTo>
                <a:cubicBezTo>
                  <a:pt x="313403" y="920545"/>
                  <a:pt x="113071" y="793955"/>
                  <a:pt x="56535" y="619432"/>
                </a:cubicBezTo>
                <a:cubicBezTo>
                  <a:pt x="0" y="444910"/>
                  <a:pt x="174522" y="0"/>
                  <a:pt x="174522" y="0"/>
                </a:cubicBezTo>
                <a:lnTo>
                  <a:pt x="174522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E252DA85-E956-2CD9-AAB1-2812BADF2CC0}"/>
              </a:ext>
            </a:extLst>
          </p:cNvPr>
          <p:cNvSpPr/>
          <p:nvPr/>
        </p:nvSpPr>
        <p:spPr>
          <a:xfrm>
            <a:off x="3833813" y="2979738"/>
            <a:ext cx="1500187" cy="1135062"/>
          </a:xfrm>
          <a:custGeom>
            <a:avLst/>
            <a:gdLst>
              <a:gd name="connsiteX0" fmla="*/ 442451 w 634180"/>
              <a:gd name="connsiteY0" fmla="*/ 1120878 h 1120878"/>
              <a:gd name="connsiteX1" fmla="*/ 560438 w 634180"/>
              <a:gd name="connsiteY1" fmla="*/ 663678 h 1120878"/>
              <a:gd name="connsiteX2" fmla="*/ 0 w 634180"/>
              <a:gd name="connsiteY2" fmla="*/ 0 h 1120878"/>
              <a:gd name="connsiteX3" fmla="*/ 0 w 634180"/>
              <a:gd name="connsiteY3" fmla="*/ 0 h 11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180" h="1120878">
                <a:moveTo>
                  <a:pt x="442451" y="1120878"/>
                </a:moveTo>
                <a:cubicBezTo>
                  <a:pt x="538315" y="985684"/>
                  <a:pt x="634180" y="850491"/>
                  <a:pt x="560438" y="663678"/>
                </a:cubicBezTo>
                <a:cubicBezTo>
                  <a:pt x="486696" y="47686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1CB2578A-F56B-4904-CD42-563DC4067B5B}"/>
              </a:ext>
            </a:extLst>
          </p:cNvPr>
          <p:cNvSpPr/>
          <p:nvPr/>
        </p:nvSpPr>
        <p:spPr>
          <a:xfrm>
            <a:off x="677863" y="2979738"/>
            <a:ext cx="4324350" cy="1076325"/>
          </a:xfrm>
          <a:custGeom>
            <a:avLst/>
            <a:gdLst>
              <a:gd name="connsiteX0" fmla="*/ 324464 w 4323735"/>
              <a:gd name="connsiteY0" fmla="*/ 1076632 h 1076632"/>
              <a:gd name="connsiteX1" fmla="*/ 575187 w 4323735"/>
              <a:gd name="connsiteY1" fmla="*/ 619432 h 1076632"/>
              <a:gd name="connsiteX2" fmla="*/ 3775587 w 4323735"/>
              <a:gd name="connsiteY2" fmla="*/ 457200 h 1076632"/>
              <a:gd name="connsiteX3" fmla="*/ 3864077 w 4323735"/>
              <a:gd name="connsiteY3" fmla="*/ 0 h 1076632"/>
              <a:gd name="connsiteX4" fmla="*/ 3864077 w 4323735"/>
              <a:gd name="connsiteY4" fmla="*/ 0 h 10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3735" h="1076632">
                <a:moveTo>
                  <a:pt x="324464" y="1076632"/>
                </a:moveTo>
                <a:cubicBezTo>
                  <a:pt x="162232" y="899651"/>
                  <a:pt x="0" y="722671"/>
                  <a:pt x="575187" y="619432"/>
                </a:cubicBezTo>
                <a:cubicBezTo>
                  <a:pt x="1150374" y="516193"/>
                  <a:pt x="3227439" y="560439"/>
                  <a:pt x="3775587" y="457200"/>
                </a:cubicBezTo>
                <a:cubicBezTo>
                  <a:pt x="4323735" y="353961"/>
                  <a:pt x="3864077" y="0"/>
                  <a:pt x="3864077" y="0"/>
                </a:cubicBezTo>
                <a:lnTo>
                  <a:pt x="3864077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1569BE4C-068E-6135-B513-07E064359353}"/>
              </a:ext>
            </a:extLst>
          </p:cNvPr>
          <p:cNvSpPr/>
          <p:nvPr/>
        </p:nvSpPr>
        <p:spPr>
          <a:xfrm>
            <a:off x="1314450" y="2971800"/>
            <a:ext cx="4324350" cy="1076325"/>
          </a:xfrm>
          <a:custGeom>
            <a:avLst/>
            <a:gdLst>
              <a:gd name="connsiteX0" fmla="*/ 324464 w 4323735"/>
              <a:gd name="connsiteY0" fmla="*/ 1076632 h 1076632"/>
              <a:gd name="connsiteX1" fmla="*/ 575187 w 4323735"/>
              <a:gd name="connsiteY1" fmla="*/ 619432 h 1076632"/>
              <a:gd name="connsiteX2" fmla="*/ 3775587 w 4323735"/>
              <a:gd name="connsiteY2" fmla="*/ 457200 h 1076632"/>
              <a:gd name="connsiteX3" fmla="*/ 3864077 w 4323735"/>
              <a:gd name="connsiteY3" fmla="*/ 0 h 1076632"/>
              <a:gd name="connsiteX4" fmla="*/ 3864077 w 4323735"/>
              <a:gd name="connsiteY4" fmla="*/ 0 h 10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3735" h="1076632">
                <a:moveTo>
                  <a:pt x="324464" y="1076632"/>
                </a:moveTo>
                <a:cubicBezTo>
                  <a:pt x="162232" y="899651"/>
                  <a:pt x="0" y="722671"/>
                  <a:pt x="575187" y="619432"/>
                </a:cubicBezTo>
                <a:cubicBezTo>
                  <a:pt x="1150374" y="516193"/>
                  <a:pt x="3227439" y="560439"/>
                  <a:pt x="3775587" y="457200"/>
                </a:cubicBezTo>
                <a:cubicBezTo>
                  <a:pt x="4323735" y="353961"/>
                  <a:pt x="3864077" y="0"/>
                  <a:pt x="3864077" y="0"/>
                </a:cubicBezTo>
                <a:lnTo>
                  <a:pt x="3864077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461628-99BF-4089-8FB4-A575F2022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410200"/>
            <a:ext cx="647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Implementation of other rules are similar, leave as exercises!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F314C13-9F4C-C017-1EF5-1832B24FC7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infer statements implementation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5C09061-EB30-A539-450E-0549C0B66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7800" y="4038600"/>
            <a:ext cx="6400800" cy="11430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typeInfer_S(sigma, x=e){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(T1, C1) = typeInfer_E(sigma, x);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(T2, C2) = typeInfer_E(sigma, e);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∪C2∪{T1=T2};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4580" name="Line 5">
            <a:extLst>
              <a:ext uri="{FF2B5EF4-FFF2-40B4-BE49-F238E27FC236}">
                <a16:creationId xmlns:a16="http://schemas.microsoft.com/office/drawing/2014/main" id="{B1CE30B7-81E2-274A-04FF-2F33BA9F4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590800"/>
            <a:ext cx="655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1" name="Text Box 9">
            <a:extLst>
              <a:ext uri="{FF2B5EF4-FFF2-40B4-BE49-F238E27FC236}">
                <a16:creationId xmlns:a16="http://schemas.microsoft.com/office/drawing/2014/main" id="{DE3FF61C-7113-FCE4-A7C5-362F0B58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2681288"/>
            <a:ext cx="4511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∑ </a:t>
            </a:r>
            <a:r>
              <a:rPr lang="en-US" altLang="zh-CN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x=E: OK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∪C2∪{T1=T2}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6" name="任意多边形 5">
            <a:extLst>
              <a:ext uri="{FF2B5EF4-FFF2-40B4-BE49-F238E27FC236}">
                <a16:creationId xmlns:a16="http://schemas.microsoft.com/office/drawing/2014/main" id="{51250A17-54C3-69A0-B5D1-5619AA3E2589}"/>
              </a:ext>
            </a:extLst>
          </p:cNvPr>
          <p:cNvSpPr/>
          <p:nvPr/>
        </p:nvSpPr>
        <p:spPr>
          <a:xfrm>
            <a:off x="2743200" y="3008313"/>
            <a:ext cx="1174750" cy="1106487"/>
          </a:xfrm>
          <a:custGeom>
            <a:avLst/>
            <a:gdLst>
              <a:gd name="connsiteX0" fmla="*/ 513735 w 513735"/>
              <a:gd name="connsiteY0" fmla="*/ 1047135 h 1047135"/>
              <a:gd name="connsiteX1" fmla="*/ 56535 w 513735"/>
              <a:gd name="connsiteY1" fmla="*/ 619432 h 1047135"/>
              <a:gd name="connsiteX2" fmla="*/ 174522 w 513735"/>
              <a:gd name="connsiteY2" fmla="*/ 0 h 1047135"/>
              <a:gd name="connsiteX3" fmla="*/ 174522 w 513735"/>
              <a:gd name="connsiteY3" fmla="*/ 0 h 1047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735" h="1047135">
                <a:moveTo>
                  <a:pt x="513735" y="1047135"/>
                </a:moveTo>
                <a:cubicBezTo>
                  <a:pt x="313403" y="920545"/>
                  <a:pt x="113071" y="793955"/>
                  <a:pt x="56535" y="619432"/>
                </a:cubicBezTo>
                <a:cubicBezTo>
                  <a:pt x="0" y="444910"/>
                  <a:pt x="174522" y="0"/>
                  <a:pt x="174522" y="0"/>
                </a:cubicBezTo>
                <a:lnTo>
                  <a:pt x="174522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8D9BB648-C1A7-0BB4-23B5-C65B5073C6F3}"/>
              </a:ext>
            </a:extLst>
          </p:cNvPr>
          <p:cNvSpPr/>
          <p:nvPr/>
        </p:nvSpPr>
        <p:spPr>
          <a:xfrm>
            <a:off x="3833813" y="2979738"/>
            <a:ext cx="1500187" cy="1135062"/>
          </a:xfrm>
          <a:custGeom>
            <a:avLst/>
            <a:gdLst>
              <a:gd name="connsiteX0" fmla="*/ 442451 w 634180"/>
              <a:gd name="connsiteY0" fmla="*/ 1120878 h 1120878"/>
              <a:gd name="connsiteX1" fmla="*/ 560438 w 634180"/>
              <a:gd name="connsiteY1" fmla="*/ 663678 h 1120878"/>
              <a:gd name="connsiteX2" fmla="*/ 0 w 634180"/>
              <a:gd name="connsiteY2" fmla="*/ 0 h 1120878"/>
              <a:gd name="connsiteX3" fmla="*/ 0 w 634180"/>
              <a:gd name="connsiteY3" fmla="*/ 0 h 11208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180" h="1120878">
                <a:moveTo>
                  <a:pt x="442451" y="1120878"/>
                </a:moveTo>
                <a:cubicBezTo>
                  <a:pt x="538315" y="985684"/>
                  <a:pt x="634180" y="850491"/>
                  <a:pt x="560438" y="663678"/>
                </a:cubicBezTo>
                <a:cubicBezTo>
                  <a:pt x="486696" y="476865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6C311953-7676-3A92-C7CD-AFAB21B23558}"/>
              </a:ext>
            </a:extLst>
          </p:cNvPr>
          <p:cNvSpPr/>
          <p:nvPr/>
        </p:nvSpPr>
        <p:spPr>
          <a:xfrm>
            <a:off x="1314450" y="2971800"/>
            <a:ext cx="4324350" cy="1076325"/>
          </a:xfrm>
          <a:custGeom>
            <a:avLst/>
            <a:gdLst>
              <a:gd name="connsiteX0" fmla="*/ 324464 w 4323735"/>
              <a:gd name="connsiteY0" fmla="*/ 1076632 h 1076632"/>
              <a:gd name="connsiteX1" fmla="*/ 575187 w 4323735"/>
              <a:gd name="connsiteY1" fmla="*/ 619432 h 1076632"/>
              <a:gd name="connsiteX2" fmla="*/ 3775587 w 4323735"/>
              <a:gd name="connsiteY2" fmla="*/ 457200 h 1076632"/>
              <a:gd name="connsiteX3" fmla="*/ 3864077 w 4323735"/>
              <a:gd name="connsiteY3" fmla="*/ 0 h 1076632"/>
              <a:gd name="connsiteX4" fmla="*/ 3864077 w 4323735"/>
              <a:gd name="connsiteY4" fmla="*/ 0 h 107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3735" h="1076632">
                <a:moveTo>
                  <a:pt x="324464" y="1076632"/>
                </a:moveTo>
                <a:cubicBezTo>
                  <a:pt x="162232" y="899651"/>
                  <a:pt x="0" y="722671"/>
                  <a:pt x="575187" y="619432"/>
                </a:cubicBezTo>
                <a:cubicBezTo>
                  <a:pt x="1150374" y="516193"/>
                  <a:pt x="3227439" y="560439"/>
                  <a:pt x="3775587" y="457200"/>
                </a:cubicBezTo>
                <a:cubicBezTo>
                  <a:pt x="4323735" y="353961"/>
                  <a:pt x="3864077" y="0"/>
                  <a:pt x="3864077" y="0"/>
                </a:cubicBezTo>
                <a:lnTo>
                  <a:pt x="3864077" y="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C4215B-5A9F-5D65-B657-CCEFDDAF9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6335713"/>
            <a:ext cx="647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Implementation of other rules are similar, leave as exercises!</a:t>
            </a:r>
            <a:endParaRPr lang="zh-CN" altLang="en-US"/>
          </a:p>
        </p:txBody>
      </p:sp>
      <p:sp>
        <p:nvSpPr>
          <p:cNvPr id="24586" name="Text Box 17">
            <a:extLst>
              <a:ext uri="{FF2B5EF4-FFF2-40B4-BE49-F238E27FC236}">
                <a16:creationId xmlns:a16="http://schemas.microsoft.com/office/drawing/2014/main" id="{49E853AB-3B74-E4C1-14F6-C96EB2FFB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14550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x: T1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C1</a:t>
            </a:r>
          </a:p>
        </p:txBody>
      </p:sp>
      <p:sp>
        <p:nvSpPr>
          <p:cNvPr id="24587" name="Text Box 19">
            <a:extLst>
              <a:ext uri="{FF2B5EF4-FFF2-40B4-BE49-F238E27FC236}">
                <a16:creationId xmlns:a16="http://schemas.microsoft.com/office/drawing/2014/main" id="{A5EDA411-E13F-36CB-5D2E-5A5D36C0B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8850" y="2114550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/>
              <a:t>∑</a:t>
            </a:r>
            <a:r>
              <a:rPr lang="en-US" altLang="zh-CN" sz="2000"/>
              <a:t>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  <a:sym typeface="Symbol" pitchFamily="2" charset="2"/>
              </a:rPr>
              <a:t>|-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E: T2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81379014-2A16-670F-5852-E1104B6AA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Solve the constraints: unification</a:t>
            </a:r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47E53118-CDB4-98B6-78BB-8F0F13B3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An algorithm called </a:t>
            </a:r>
            <a:r>
              <a:rPr lang="en-US" altLang="zh-CN">
                <a:solidFill>
                  <a:srgbClr val="3333CC"/>
                </a:solidFill>
              </a:rPr>
              <a:t>type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unification</a:t>
            </a:r>
            <a:r>
              <a:rPr lang="en-US" altLang="zh-CN"/>
              <a:t>!</a:t>
            </a:r>
          </a:p>
          <a:p>
            <a:pPr lvl="1" eaLnBrk="1" hangingPunct="1"/>
            <a:r>
              <a:rPr lang="en-US" altLang="zh-CN"/>
              <a:t>Proposed by Robinson (1971)</a:t>
            </a:r>
          </a:p>
          <a:p>
            <a:pPr lvl="1" eaLnBrk="1" hangingPunct="1"/>
            <a:r>
              <a:rPr lang="en-US" altLang="zh-CN"/>
              <a:t>First used in language type inference, ML, by Robin Milner (1978)</a:t>
            </a:r>
          </a:p>
          <a:p>
            <a:r>
              <a:rPr lang="en-US" altLang="zh-CN"/>
              <a:t>The straightforward algorithm is to iterately replace type variables by type, until there is no type variables left</a:t>
            </a:r>
          </a:p>
          <a:p>
            <a:pPr lvl="1"/>
            <a:r>
              <a:rPr lang="en-US" altLang="zh-CN"/>
              <a:t>inefficient</a:t>
            </a:r>
          </a:p>
          <a:p>
            <a:pPr lvl="1"/>
            <a:r>
              <a:rPr lang="en-US" altLang="zh-CN"/>
              <a:t>we’ll also develop an efficient algorithm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2C227F1-5DA7-40F5-F2E7-736581C74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Unification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D938BB86-204D-ACE0-E25F-A11E70988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unify(S){ </a:t>
            </a:r>
            <a:r>
              <a:rPr lang="en-US" altLang="zh-CN" sz="2000" b="1">
                <a:latin typeface="Courier New" panose="02070309020205020404" pitchFamily="49" charset="0"/>
              </a:rPr>
              <a:t>// S is a set of constraints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 ∪ S’ &lt;- S;  </a:t>
            </a:r>
            <a:r>
              <a:rPr lang="en-US" altLang="zh-CN" sz="2000" b="1">
                <a:latin typeface="Courier New" panose="02070309020205020404" pitchFamily="49" charset="0"/>
              </a:rPr>
              <a:t>// decompose the set S into C and S’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switch(C){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X=X: </a:t>
            </a:r>
            <a:r>
              <a:rPr lang="en-US" altLang="zh-CN" sz="2000" b="1">
                <a:latin typeface="Courier New" panose="02070309020205020404" pitchFamily="49" charset="0"/>
              </a:rPr>
              <a:t>// trivial case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unify(S’);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X=T: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T=X: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X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ϵ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T;  </a:t>
            </a:r>
            <a:r>
              <a:rPr lang="en-US" altLang="zh-CN" sz="2000" b="1">
                <a:latin typeface="Courier New" panose="02070309020205020404" pitchFamily="49" charset="0"/>
              </a:rPr>
              <a:t>// occur checking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unify(subst(C, S’)) o [X|-&gt;T];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T1-&gt;T2 = T3-&gt;T3;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unify(S’ ∪= {T1=T3, T2=T4});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EF24C729-8398-93A6-2279-D27D89081B06}"/>
              </a:ext>
            </a:extLst>
          </p:cNvPr>
          <p:cNvCxnSpPr/>
          <p:nvPr/>
        </p:nvCxnSpPr>
        <p:spPr>
          <a:xfrm>
            <a:off x="6934200" y="3276600"/>
            <a:ext cx="1828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A29AE83-EA9C-61EC-C8BB-55320B078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124200"/>
            <a:ext cx="1219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Y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Z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Y = Z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F = int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4F2B49-39DC-5769-B4E5-F845833CD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8862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int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3DAD315-73FD-24DE-9D90-0D848F29B74E}"/>
              </a:ext>
            </a:extLst>
          </p:cNvPr>
          <p:cNvCxnSpPr/>
          <p:nvPr/>
        </p:nvCxnSpPr>
        <p:spPr>
          <a:xfrm>
            <a:off x="6934200" y="3581400"/>
            <a:ext cx="1828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51FD83F-491E-DFEE-ED6B-D0C2D03F9533}"/>
              </a:ext>
            </a:extLst>
          </p:cNvPr>
          <p:cNvCxnSpPr/>
          <p:nvPr/>
        </p:nvCxnSpPr>
        <p:spPr>
          <a:xfrm>
            <a:off x="6934200" y="3810000"/>
            <a:ext cx="1828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A5435A-7F12-6274-C6E9-AC77265E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8862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int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85F7050E-374D-2611-51DD-933F31C0C66B}"/>
              </a:ext>
            </a:extLst>
          </p:cNvPr>
          <p:cNvCxnSpPr/>
          <p:nvPr/>
        </p:nvCxnSpPr>
        <p:spPr>
          <a:xfrm>
            <a:off x="6934200" y="4114800"/>
            <a:ext cx="1828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817ABF6C-D252-DE1E-0671-F69C3BF1364C}"/>
              </a:ext>
            </a:extLst>
          </p:cNvPr>
          <p:cNvCxnSpPr/>
          <p:nvPr/>
        </p:nvCxnSpPr>
        <p:spPr>
          <a:xfrm>
            <a:off x="6934200" y="4419600"/>
            <a:ext cx="18288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64DBB1-3381-92A3-5FC5-52C5ED6903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999038"/>
            <a:ext cx="12192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Solution: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Y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Z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F = int</a:t>
            </a:r>
            <a:endParaRPr lang="zh-CN" altLang="en-US">
              <a:solidFill>
                <a:srgbClr val="3333CC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1CB0BD9-2D63-7A64-0D69-B367D5C85F65}"/>
              </a:ext>
            </a:extLst>
          </p:cNvPr>
          <p:cNvCxnSpPr/>
          <p:nvPr/>
        </p:nvCxnSpPr>
        <p:spPr>
          <a:xfrm flipH="1">
            <a:off x="1447800" y="4191000"/>
            <a:ext cx="762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7" grpId="0"/>
      <p:bldP spid="4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030612-E4C8-CD72-2F37-E27C454CD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Unification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43C4B32-5D70-09CC-049D-E269877437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unify(S){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 ∪ S’ &lt;- S; 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switch(C){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X=X: </a:t>
            </a:r>
            <a:r>
              <a:rPr lang="en-US" altLang="zh-CN" sz="2000" b="1">
                <a:latin typeface="Courier New" panose="02070309020205020404" pitchFamily="49" charset="0"/>
              </a:rPr>
              <a:t>// trivial case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unify(S’);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X=T: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T=X: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X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ϵ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T;  </a:t>
            </a:r>
            <a:r>
              <a:rPr lang="en-US" altLang="zh-CN" sz="2000" b="1">
                <a:latin typeface="Courier New" panose="02070309020205020404" pitchFamily="49" charset="0"/>
              </a:rPr>
              <a:t>// occur checking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unify(subst(C, S’)) o [X|-&gt;T];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T1-&gt;T2 = T3-&gt;T3;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unify(S’ ∪= {T1=T3, T2=T4});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D293CD-F965-4EBC-FF2F-4A5FB56C3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1242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 = X-&gt;Y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8392B6-5D32-7EA1-1A60-8E6446FC0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86200"/>
            <a:ext cx="1752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No solutions </a:t>
            </a:r>
            <a:r>
              <a:rPr lang="en-US" altLang="zh-CN"/>
              <a:t>in the current system! We can introduce recursive types... </a:t>
            </a:r>
            <a:endParaRPr lang="zh-CN" altLang="en-US">
              <a:solidFill>
                <a:srgbClr val="3333CC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D5359B2-5B2B-B38D-D123-7D44864727AD}"/>
              </a:ext>
            </a:extLst>
          </p:cNvPr>
          <p:cNvCxnSpPr/>
          <p:nvPr/>
        </p:nvCxnSpPr>
        <p:spPr>
          <a:xfrm flipH="1">
            <a:off x="1447800" y="4191000"/>
            <a:ext cx="762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0F3A03D-AA69-E26B-D928-36B057187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28600"/>
            <a:ext cx="2971800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f(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 </a:t>
            </a: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x(x);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...;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  <a:endParaRPr lang="zh-CN" altLang="en-US" sz="2000" b="1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7089A42-4784-9634-05E0-E0CDDD58E2EB}"/>
              </a:ext>
            </a:extLst>
          </p:cNvPr>
          <p:cNvCxnSpPr/>
          <p:nvPr/>
        </p:nvCxnSpPr>
        <p:spPr>
          <a:xfrm flipH="1">
            <a:off x="4038600" y="3429000"/>
            <a:ext cx="32004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444F343-4C7A-BDCE-1800-084C9E74C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Unification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349D76F-9D2C-1A59-A32B-BF71F4C47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unify(S){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 ∪ S’ &lt;- S; 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switch(C){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X=X: </a:t>
            </a:r>
            <a:r>
              <a:rPr lang="en-US" altLang="zh-CN" sz="2000" b="1">
                <a:latin typeface="Courier New" panose="02070309020205020404" pitchFamily="49" charset="0"/>
              </a:rPr>
              <a:t>// trivial case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unify(S’);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X=T: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T=X: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X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ϵ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T;  </a:t>
            </a:r>
            <a:r>
              <a:rPr lang="en-US" altLang="zh-CN" sz="2000" b="1">
                <a:latin typeface="Courier New" panose="02070309020205020404" pitchFamily="49" charset="0"/>
              </a:rPr>
              <a:t>// occur checking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unify(subst(C, S’)) o [X|-&gt;T];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T1-&gt;T2 = T3-&gt;T3;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unify(S’ ∪= {T1=T3, T2=T4});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C5A8D2-9D2E-585C-8E89-9CB5A0466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124200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 = Y-&gt;Z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Z = int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9495B-03A1-FDA7-0628-3FD9A4A86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86200"/>
            <a:ext cx="1752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Solutions: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 = Y-&gt;int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Z = int</a:t>
            </a:r>
            <a:endParaRPr lang="zh-CN" altLang="en-US">
              <a:solidFill>
                <a:srgbClr val="3333CC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4200FA5-5EE2-BD08-FDCB-2539A6CE3DB9}"/>
              </a:ext>
            </a:extLst>
          </p:cNvPr>
          <p:cNvCxnSpPr/>
          <p:nvPr/>
        </p:nvCxnSpPr>
        <p:spPr>
          <a:xfrm flipH="1">
            <a:off x="1447800" y="4191000"/>
            <a:ext cx="762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98221D-BEC9-71BB-A431-9C2E215D9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28600"/>
            <a:ext cx="35814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int </a:t>
            </a: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 </a:t>
            </a: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x,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x(y);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  <a:endParaRPr lang="zh-CN" altLang="en-US" sz="2000" b="1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0D26EFD-3BD7-5EF1-134B-C5A8AFA03009}"/>
              </a:ext>
            </a:extLst>
          </p:cNvPr>
          <p:cNvCxnSpPr/>
          <p:nvPr/>
        </p:nvCxnSpPr>
        <p:spPr>
          <a:xfrm flipH="1">
            <a:off x="5410200" y="3429000"/>
            <a:ext cx="1828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12C50556-7390-74B1-279F-5244D9E41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Properties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FF41AEA-DDEC-B571-BA65-9453D6C2BC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400"/>
              <a:t>Theorem 1 [solution uniqueness]: If the type constraint set </a:t>
            </a:r>
            <a:r>
              <a:rPr lang="en-US" altLang="zh-CN" sz="2400">
                <a:solidFill>
                  <a:srgbClr val="3333CC"/>
                </a:solidFill>
              </a:rPr>
              <a:t>S</a:t>
            </a:r>
            <a:r>
              <a:rPr lang="en-US" altLang="zh-CN" sz="2400"/>
              <a:t> is solvable, there may be many solutions! </a:t>
            </a:r>
          </a:p>
          <a:p>
            <a:pPr lvl="1" eaLnBrk="1" hangingPunct="1"/>
            <a:r>
              <a:rPr lang="en-US" altLang="zh-CN" sz="2000"/>
              <a:t>This solution returned by the algorithm is called </a:t>
            </a:r>
            <a:r>
              <a:rPr lang="en-US" altLang="zh-CN" sz="2000">
                <a:solidFill>
                  <a:srgbClr val="3333CC"/>
                </a:solidFill>
              </a:rPr>
              <a:t>most general</a:t>
            </a:r>
            <a:r>
              <a:rPr lang="en-US" altLang="zh-CN" sz="2000"/>
              <a:t> </a:t>
            </a:r>
          </a:p>
          <a:p>
            <a:pPr eaLnBrk="1" hangingPunct="1"/>
            <a:r>
              <a:rPr lang="en-US" altLang="zh-CN" sz="2400"/>
              <a:t>Theorem 2 [termination]: The unification algorithm terminates!</a:t>
            </a:r>
          </a:p>
          <a:p>
            <a:pPr lvl="1" eaLnBrk="1" hangingPunct="1"/>
            <a:r>
              <a:rPr lang="en-US" altLang="zh-CN" sz="2000"/>
              <a:t>so the compiler type checking terminates</a:t>
            </a:r>
          </a:p>
          <a:p>
            <a:pPr lvl="1" eaLnBrk="1" hangingPunct="1"/>
            <a:r>
              <a:rPr lang="en-US" altLang="zh-CN" sz="2000"/>
              <a:t>But not for languages with more advanced type systems</a:t>
            </a:r>
          </a:p>
          <a:p>
            <a:pPr eaLnBrk="1" hangingPunct="1"/>
            <a:r>
              <a:rPr lang="en-US" altLang="zh-CN" sz="2400"/>
              <a:t>Leave the proofs of these theorems as exercises!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9687F10B-405B-B3E5-3E55-9CF51C37E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841A9762-487A-7D57-C595-7D8BF11C0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Efficient Implementation of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Unification</a:t>
            </a:r>
            <a:endParaRPr lang="zh-CN" altLang="en-US" i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F150B428-1A27-904B-CC47-799E02E2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Unification Implementation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888B7A55-7133-CE73-E8E0-AF570BA04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Direct implementation of the unification algorithm may be too expensive</a:t>
            </a:r>
          </a:p>
          <a:p>
            <a:pPr lvl="1"/>
            <a:r>
              <a:rPr lang="en-US" altLang="zh-CN">
                <a:solidFill>
                  <a:srgbClr val="3333CC"/>
                </a:solidFill>
              </a:rPr>
              <a:t>O(2</a:t>
            </a:r>
            <a:r>
              <a:rPr lang="en-US" altLang="zh-CN" baseline="30000">
                <a:solidFill>
                  <a:srgbClr val="3333CC"/>
                </a:solidFill>
              </a:rPr>
              <a:t>N</a:t>
            </a:r>
            <a:r>
              <a:rPr lang="en-US" altLang="zh-CN">
                <a:solidFill>
                  <a:srgbClr val="3333CC"/>
                </a:solidFill>
              </a:rPr>
              <a:t>)</a:t>
            </a:r>
            <a:r>
              <a:rPr lang="en-US" altLang="zh-CN"/>
              <a:t> both for time &amp; space</a:t>
            </a:r>
          </a:p>
          <a:p>
            <a:r>
              <a:rPr lang="en-US" altLang="zh-CN"/>
              <a:t>Real production compilers will use more efficient implementations</a:t>
            </a:r>
          </a:p>
          <a:p>
            <a:pPr lvl="1"/>
            <a:r>
              <a:rPr lang="en-US" altLang="zh-CN"/>
              <a:t>A good example in compile implementation: </a:t>
            </a:r>
            <a:r>
              <a:rPr lang="en-US" altLang="zh-CN" i="1">
                <a:solidFill>
                  <a:srgbClr val="3333CC"/>
                </a:solidFill>
              </a:rPr>
              <a:t>even simple algorithms need careful engineering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174193BC-843F-1108-35AF-458666B3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Advanced type features</a:t>
            </a:r>
            <a:endParaRPr lang="zh-CN" altLang="en-US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4C1EC5AB-8C17-EC99-D96B-B2236A2DA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Languages with advanced type features: </a:t>
            </a:r>
          </a:p>
          <a:p>
            <a:pPr lvl="1"/>
            <a:r>
              <a:rPr lang="en-US" altLang="zh-CN" sz="2400"/>
              <a:t>generics, template, polymorphisms, subtyping, ... </a:t>
            </a:r>
          </a:p>
          <a:p>
            <a:r>
              <a:rPr lang="en-US" altLang="zh-CN" sz="2800"/>
              <a:t>To make better modularity, and better code reuse</a:t>
            </a:r>
          </a:p>
          <a:p>
            <a:pPr lvl="1"/>
            <a:r>
              <a:rPr lang="en-US" altLang="zh-CN" sz="2400"/>
              <a:t>Another example of theory boosts practice</a:t>
            </a:r>
          </a:p>
          <a:p>
            <a:r>
              <a:rPr lang="en-US" altLang="zh-CN" sz="2800"/>
              <a:t>We start, in this talk, with global </a:t>
            </a:r>
            <a:r>
              <a:rPr lang="en-US" altLang="zh-CN" sz="2800">
                <a:solidFill>
                  <a:srgbClr val="3333CC"/>
                </a:solidFill>
              </a:rPr>
              <a:t>type inference</a:t>
            </a:r>
          </a:p>
          <a:p>
            <a:pPr lvl="1"/>
            <a:r>
              <a:rPr lang="en-US" altLang="zh-CN" sz="2400"/>
              <a:t>And go to type</a:t>
            </a:r>
            <a:r>
              <a:rPr lang="en-US" altLang="zh-CN" sz="2400">
                <a:solidFill>
                  <a:srgbClr val="3333CC"/>
                </a:solidFill>
              </a:rPr>
              <a:t> polymorphism </a:t>
            </a:r>
            <a:r>
              <a:rPr lang="en-US" altLang="zh-CN" sz="2400"/>
              <a:t>next time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D15D2A89-A9E6-5C42-73E5-19304EABE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Unification can be very expensive &amp; slow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93DDFBD-79DA-EAAF-F132-57399F150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unify(S){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 ∪ S’ &lt;- S;  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switch(C){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X=X: </a:t>
            </a:r>
            <a:r>
              <a:rPr lang="en-US" altLang="zh-CN" sz="2000" b="1">
                <a:latin typeface="Courier New" panose="02070309020205020404" pitchFamily="49" charset="0"/>
              </a:rPr>
              <a:t>// trivial case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unify(S’);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X=T: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T=X: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X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ϵ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T;  </a:t>
            </a:r>
            <a:r>
              <a:rPr lang="en-US" altLang="zh-CN" sz="2000" b="1">
                <a:latin typeface="Courier New" panose="02070309020205020404" pitchFamily="49" charset="0"/>
              </a:rPr>
              <a:t>// occur checking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unify(subst(C, S’)) o [X|-&gt;T];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case T1-&gt;T2 = T3-&gt;T3;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unify(S’ ∪= {T1=T3, T2=T4});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9D4985-D53D-53E6-8E85-073BD5676D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419600"/>
            <a:ext cx="2209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Solution:</a:t>
            </a:r>
          </a:p>
          <a:p>
            <a:pPr eaLnBrk="1" hangingPunct="1"/>
            <a:r>
              <a:rPr lang="en-US" altLang="zh-CN"/>
              <a:t>X1 = ...Xn-&gt;Xn...</a:t>
            </a:r>
          </a:p>
          <a:p>
            <a:pPr eaLnBrk="1" hangingPunct="1"/>
            <a:r>
              <a:rPr lang="en-US" altLang="zh-CN"/>
              <a:t>X2 = ...Xn-&gt;Xn...</a:t>
            </a:r>
          </a:p>
          <a:p>
            <a:pPr eaLnBrk="1" hangingPunct="1"/>
            <a:r>
              <a:rPr lang="en-US" altLang="zh-CN"/>
              <a:t>...</a:t>
            </a:r>
          </a:p>
          <a:p>
            <a:pPr eaLnBrk="1" hangingPunct="1"/>
            <a:r>
              <a:rPr lang="en-US" altLang="zh-CN"/>
              <a:t>Xn-1 = Xn-&gt;Xn</a:t>
            </a:r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EE2F7E0-2CED-CC82-A7E3-38B981A8CA3A}"/>
              </a:ext>
            </a:extLst>
          </p:cNvPr>
          <p:cNvCxnSpPr/>
          <p:nvPr/>
        </p:nvCxnSpPr>
        <p:spPr>
          <a:xfrm flipH="1">
            <a:off x="990600" y="4191000"/>
            <a:ext cx="76200" cy="228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7C098B-431B-4974-E4CE-7816CA943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828800"/>
            <a:ext cx="4876800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 </a:t>
            </a: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f(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 </a:t>
            </a: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x1, ..., </a:t>
            </a:r>
            <a:r>
              <a:rPr lang="en-US" altLang="zh-CN" sz="2000" b="1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xn){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x2 = x1(x2);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x3 = x2(x3);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...;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xn = x_n-1(xn);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  <a:endParaRPr lang="zh-CN" altLang="en-US" sz="2000" b="1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EA384-B06D-25DC-BB56-679577D3C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124200"/>
            <a:ext cx="1676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X1 = X2-&gt;X2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X2 = X3-&gt;X3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...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Xn-1=Xn-&gt;Xn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4E27C0-0753-DCA9-2CF7-17BE5E2D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634038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</a:rPr>
              <a:t>1</a:t>
            </a:r>
            <a:endParaRPr lang="zh-CN" altLang="en-US" sz="2400" baseline="3000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713F8A-F732-26D1-FD91-84A1570DA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0292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</a:rPr>
              <a:t>n-2</a:t>
            </a:r>
            <a:endParaRPr lang="zh-CN" altLang="en-US" sz="2400" baseline="3000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56EFF-3E6F-061E-C31A-5C39BB25B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253038"/>
            <a:ext cx="609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...</a:t>
            </a:r>
            <a:endParaRPr lang="zh-CN" altLang="en-US" sz="2400" baseline="300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90C7C4-933A-FE45-A1B8-F5BFB6904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648200"/>
            <a:ext cx="685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en-US" altLang="zh-CN" sz="2400" baseline="30000">
                <a:solidFill>
                  <a:srgbClr val="FF0000"/>
                </a:solidFill>
              </a:rPr>
              <a:t>n-1</a:t>
            </a:r>
            <a:endParaRPr lang="zh-CN" altLang="en-US" sz="2400" baseline="30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6" grpId="0"/>
      <p:bldP spid="9" grpId="0"/>
      <p:bldP spid="11" grpId="0"/>
      <p:bldP spid="12" grpId="0"/>
      <p:bldP spid="13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0677F9A-F509-2DF0-5F44-8E975917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Union-find based efficient implementation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8091379-965F-7B60-FE16-D1FD4894B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Direct subsitution-based solver is too inefficient</a:t>
            </a:r>
          </a:p>
          <a:p>
            <a:pPr lvl="1"/>
            <a:r>
              <a:rPr lang="en-US" altLang="zh-CN">
                <a:solidFill>
                  <a:srgbClr val="3333CC"/>
                </a:solidFill>
              </a:rPr>
              <a:t>O(2</a:t>
            </a:r>
            <a:r>
              <a:rPr lang="en-US" altLang="zh-CN" baseline="30000">
                <a:solidFill>
                  <a:srgbClr val="3333CC"/>
                </a:solidFill>
              </a:rPr>
              <a:t>N</a:t>
            </a:r>
            <a:r>
              <a:rPr lang="en-US" altLang="zh-CN">
                <a:solidFill>
                  <a:srgbClr val="3333CC"/>
                </a:solidFill>
              </a:rPr>
              <a:t>) </a:t>
            </a:r>
            <a:r>
              <a:rPr lang="en-US" altLang="zh-CN"/>
              <a:t>for time &amp; space</a:t>
            </a:r>
          </a:p>
          <a:p>
            <a:pPr lvl="1"/>
            <a:r>
              <a:rPr lang="en-US" altLang="zh-CN"/>
              <a:t>impractical for real implementations</a:t>
            </a:r>
          </a:p>
          <a:p>
            <a:pPr lvl="2"/>
            <a:r>
              <a:rPr lang="en-US" altLang="zh-CN"/>
              <a:t>nevetheless, some compilers use this...</a:t>
            </a:r>
          </a:p>
          <a:p>
            <a:r>
              <a:rPr lang="en-US" altLang="zh-CN"/>
              <a:t>We can speed up by rethinking:</a:t>
            </a:r>
          </a:p>
          <a:p>
            <a:pPr lvl="1"/>
            <a:r>
              <a:rPr lang="en-US" altLang="zh-CN"/>
              <a:t>Data structures: use type </a:t>
            </a:r>
            <a:r>
              <a:rPr lang="en-US" altLang="zh-CN">
                <a:solidFill>
                  <a:srgbClr val="3333CC"/>
                </a:solidFill>
              </a:rPr>
              <a:t>DAGs, </a:t>
            </a:r>
            <a:r>
              <a:rPr lang="en-US" altLang="zh-CN"/>
              <a:t>not </a:t>
            </a:r>
            <a:r>
              <a:rPr lang="en-US" altLang="zh-CN">
                <a:solidFill>
                  <a:srgbClr val="3333CC"/>
                </a:solidFill>
              </a:rPr>
              <a:t>trees</a:t>
            </a:r>
          </a:p>
          <a:p>
            <a:pPr lvl="1"/>
            <a:r>
              <a:rPr lang="en-US" altLang="zh-CN"/>
              <a:t>Algorithms:</a:t>
            </a:r>
            <a:r>
              <a:rPr lang="en-US" altLang="zh-CN">
                <a:solidFill>
                  <a:srgbClr val="3333CC"/>
                </a:solidFill>
              </a:rPr>
              <a:t> Union-find, </a:t>
            </a:r>
            <a:r>
              <a:rPr lang="en-US" altLang="zh-CN"/>
              <a:t>not</a:t>
            </a:r>
            <a:r>
              <a:rPr lang="en-US" altLang="zh-CN">
                <a:solidFill>
                  <a:srgbClr val="3333CC"/>
                </a:solidFill>
              </a:rPr>
              <a:t> rewriting</a:t>
            </a:r>
          </a:p>
          <a:p>
            <a:pPr lvl="1"/>
            <a:r>
              <a:rPr lang="en-US" altLang="zh-CN"/>
              <a:t>key insight is </a:t>
            </a:r>
            <a:r>
              <a:rPr lang="en-US" altLang="zh-CN">
                <a:solidFill>
                  <a:srgbClr val="3333CC"/>
                </a:solidFill>
              </a:rPr>
              <a:t>sharing</a:t>
            </a:r>
            <a:endParaRPr lang="zh-CN" altLang="en-US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20CB97FC-F44A-11D4-F928-9C8BE7927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 1</a:t>
            </a:r>
            <a:endParaRPr lang="zh-CN" altLang="en-US"/>
          </a:p>
        </p:txBody>
      </p:sp>
      <p:sp>
        <p:nvSpPr>
          <p:cNvPr id="34819" name="TextBox 4">
            <a:extLst>
              <a:ext uri="{FF2B5EF4-FFF2-40B4-BE49-F238E27FC236}">
                <a16:creationId xmlns:a16="http://schemas.microsoft.com/office/drawing/2014/main" id="{1387C0F2-C1AF-6C34-1792-755030372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1219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Y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Z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Y = Z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F = int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28F2620-B7CD-F546-F6F2-C0D96A7FFE5E}"/>
              </a:ext>
            </a:extLst>
          </p:cNvPr>
          <p:cNvSpPr/>
          <p:nvPr/>
        </p:nvSpPr>
        <p:spPr>
          <a:xfrm>
            <a:off x="26670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6521F3-33D6-0F76-6A48-6B976E80C7B9}"/>
              </a:ext>
            </a:extLst>
          </p:cNvPr>
          <p:cNvSpPr/>
          <p:nvPr/>
        </p:nvSpPr>
        <p:spPr>
          <a:xfrm>
            <a:off x="2438400" y="4800600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A4A98C9-385E-84E8-17C1-2BB967E4461A}"/>
              </a:ext>
            </a:extLst>
          </p:cNvPr>
          <p:cNvSpPr/>
          <p:nvPr/>
        </p:nvSpPr>
        <p:spPr>
          <a:xfrm>
            <a:off x="4343400" y="3200400"/>
            <a:ext cx="609600" cy="609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BC9CE7F-BA5A-5046-39BC-17E9E110D166}"/>
              </a:ext>
            </a:extLst>
          </p:cNvPr>
          <p:cNvSpPr/>
          <p:nvPr/>
        </p:nvSpPr>
        <p:spPr>
          <a:xfrm>
            <a:off x="4267200" y="4876800"/>
            <a:ext cx="609600" cy="609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752FE46-85A9-A0FA-F068-3BD92DD863C9}"/>
              </a:ext>
            </a:extLst>
          </p:cNvPr>
          <p:cNvSpPr/>
          <p:nvPr/>
        </p:nvSpPr>
        <p:spPr>
          <a:xfrm>
            <a:off x="2286000" y="2895600"/>
            <a:ext cx="1447800" cy="1676400"/>
          </a:xfrm>
          <a:prstGeom prst="ellipse">
            <a:avLst/>
          </a:prstGeom>
          <a:solidFill>
            <a:schemeClr val="accent1">
              <a:alpha val="19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37E89F-4621-A9AB-30A2-C7F94F160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05000"/>
            <a:ext cx="304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#1: create node for each type variable and constant;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06145D-5620-1D68-1C03-4D30A1729DC7}"/>
              </a:ext>
            </a:extLst>
          </p:cNvPr>
          <p:cNvSpPr/>
          <p:nvPr/>
        </p:nvSpPr>
        <p:spPr>
          <a:xfrm>
            <a:off x="3505200" y="4495800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979AFE7-358A-CF7E-8C49-5F281C8B8702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2971800" y="37338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6B130D7-3333-D109-8AA3-5EC0D924C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24263"/>
            <a:ext cx="3048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#3: process each equation </a:t>
            </a:r>
            <a:r>
              <a:rPr lang="en-US" altLang="zh-CN" sz="2000">
                <a:solidFill>
                  <a:srgbClr val="3333CC"/>
                </a:solidFill>
              </a:rPr>
              <a:t>C: S=T</a:t>
            </a:r>
            <a:r>
              <a:rPr lang="en-US" altLang="zh-CN" sz="2000"/>
              <a:t>, and do union-find. Key steps: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rs = find(S);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rt = find(T);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union(rs, rt);</a:t>
            </a: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4B62BB36-E210-8FD8-9890-FC2E9C66EA12}"/>
              </a:ext>
            </a:extLst>
          </p:cNvPr>
          <p:cNvSpPr/>
          <p:nvPr/>
        </p:nvSpPr>
        <p:spPr>
          <a:xfrm>
            <a:off x="533400" y="2209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13F451-B9F5-6A7A-88D6-AC95E4FE7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called an </a:t>
            </a:r>
            <a:r>
              <a:rPr lang="en-US" altLang="zh-CN">
                <a:solidFill>
                  <a:srgbClr val="3333CC"/>
                </a:solidFill>
              </a:rPr>
              <a:t>equivalent class</a:t>
            </a:r>
            <a:r>
              <a:rPr lang="en-US" altLang="zh-CN"/>
              <a:t>.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8A61930-9209-2F42-D402-B5A93878545D}"/>
              </a:ext>
            </a:extLst>
          </p:cNvPr>
          <p:cNvCxnSpPr>
            <a:endCxn id="10" idx="1"/>
          </p:cNvCxnSpPr>
          <p:nvPr/>
        </p:nvCxnSpPr>
        <p:spPr>
          <a:xfrm>
            <a:off x="2286000" y="2438400"/>
            <a:ext cx="212725" cy="70326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8C9596-3DA9-793B-BCE1-29A72DF45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0"/>
            <a:ext cx="259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called </a:t>
            </a:r>
            <a:r>
              <a:rPr lang="en-US" altLang="zh-CN" i="1"/>
              <a:t>the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representative</a:t>
            </a:r>
            <a:r>
              <a:rPr lang="en-US" altLang="zh-CN"/>
              <a:t>!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02D90D4-1DFE-382D-92F2-9E73AFCACFD6}"/>
              </a:ext>
            </a:extLst>
          </p:cNvPr>
          <p:cNvCxnSpPr>
            <a:endCxn id="13" idx="0"/>
          </p:cNvCxnSpPr>
          <p:nvPr/>
        </p:nvCxnSpPr>
        <p:spPr>
          <a:xfrm flipH="1">
            <a:off x="3771900" y="2743200"/>
            <a:ext cx="114300" cy="1752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箭头 25">
            <a:extLst>
              <a:ext uri="{FF2B5EF4-FFF2-40B4-BE49-F238E27FC236}">
                <a16:creationId xmlns:a16="http://schemas.microsoft.com/office/drawing/2014/main" id="{FD7459B2-423B-D044-7A01-13556F67FD77}"/>
              </a:ext>
            </a:extLst>
          </p:cNvPr>
          <p:cNvSpPr/>
          <p:nvPr/>
        </p:nvSpPr>
        <p:spPr>
          <a:xfrm>
            <a:off x="533400" y="2514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2C89A3E-AFCE-81F7-F39E-3CF6825DD545}"/>
              </a:ext>
            </a:extLst>
          </p:cNvPr>
          <p:cNvCxnSpPr>
            <a:stCxn id="7" idx="6"/>
            <a:endCxn id="13" idx="1"/>
          </p:cNvCxnSpPr>
          <p:nvPr/>
        </p:nvCxnSpPr>
        <p:spPr>
          <a:xfrm flipV="1">
            <a:off x="3048000" y="46482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5462A09-1CDA-8ADA-9EB6-BB507C892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03538"/>
            <a:ext cx="3048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#2: create DAGs for each type expression;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2" grpId="0"/>
      <p:bldP spid="13" grpId="0" animBg="1"/>
      <p:bldP spid="16" grpId="0"/>
      <p:bldP spid="17" grpId="0" animBg="1"/>
      <p:bldP spid="18" grpId="0"/>
      <p:bldP spid="21" grpId="0"/>
      <p:bldP spid="26" grpId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2AB53FED-DCBA-3729-D300-B71FAF91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 1</a:t>
            </a:r>
            <a:endParaRPr lang="zh-CN" altLang="en-US"/>
          </a:p>
        </p:txBody>
      </p:sp>
      <p:sp>
        <p:nvSpPr>
          <p:cNvPr id="35843" name="TextBox 4">
            <a:extLst>
              <a:ext uri="{FF2B5EF4-FFF2-40B4-BE49-F238E27FC236}">
                <a16:creationId xmlns:a16="http://schemas.microsoft.com/office/drawing/2014/main" id="{F1BC4316-92E8-2B3A-CFB9-A004745D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1219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Y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Z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Y = Z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F = int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2807C31-C260-6BBC-D56C-209E0DD22580}"/>
              </a:ext>
            </a:extLst>
          </p:cNvPr>
          <p:cNvSpPr/>
          <p:nvPr/>
        </p:nvSpPr>
        <p:spPr>
          <a:xfrm>
            <a:off x="2667000" y="3124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38760EC-426D-505F-707C-4D94CB7205A4}"/>
              </a:ext>
            </a:extLst>
          </p:cNvPr>
          <p:cNvSpPr/>
          <p:nvPr/>
        </p:nvSpPr>
        <p:spPr>
          <a:xfrm>
            <a:off x="2438400" y="4800600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EA1FB4E-824F-0708-5597-4DCAD5E5545E}"/>
              </a:ext>
            </a:extLst>
          </p:cNvPr>
          <p:cNvSpPr/>
          <p:nvPr/>
        </p:nvSpPr>
        <p:spPr>
          <a:xfrm>
            <a:off x="4343400" y="3200400"/>
            <a:ext cx="609600" cy="609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C1ED87A-98DA-4CD2-028D-B36D0828142E}"/>
              </a:ext>
            </a:extLst>
          </p:cNvPr>
          <p:cNvSpPr/>
          <p:nvPr/>
        </p:nvSpPr>
        <p:spPr>
          <a:xfrm>
            <a:off x="4267200" y="4876800"/>
            <a:ext cx="609600" cy="609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F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960F9E9-F670-C691-A9EC-8291D08E6CBD}"/>
              </a:ext>
            </a:extLst>
          </p:cNvPr>
          <p:cNvSpPr/>
          <p:nvPr/>
        </p:nvSpPr>
        <p:spPr>
          <a:xfrm>
            <a:off x="2057400" y="2743200"/>
            <a:ext cx="1371600" cy="2819400"/>
          </a:xfrm>
          <a:prstGeom prst="ellipse">
            <a:avLst/>
          </a:prstGeom>
          <a:solidFill>
            <a:schemeClr val="accent1">
              <a:alpha val="19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849" name="TextBox 11">
            <a:extLst>
              <a:ext uri="{FF2B5EF4-FFF2-40B4-BE49-F238E27FC236}">
                <a16:creationId xmlns:a16="http://schemas.microsoft.com/office/drawing/2014/main" id="{77E8F47B-F18E-AB97-0EB8-FD176985F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05000"/>
            <a:ext cx="304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#1: create node for each variable and constant;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5E94C98-D715-168D-0AFA-EEC40E910D60}"/>
              </a:ext>
            </a:extLst>
          </p:cNvPr>
          <p:cNvSpPr/>
          <p:nvPr/>
        </p:nvSpPr>
        <p:spPr>
          <a:xfrm>
            <a:off x="3505200" y="4495800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0DCE488-600D-D952-EA72-2D0B9B9BF537}"/>
              </a:ext>
            </a:extLst>
          </p:cNvPr>
          <p:cNvCxnSpPr>
            <a:stCxn id="6" idx="4"/>
            <a:endCxn id="13" idx="0"/>
          </p:cNvCxnSpPr>
          <p:nvPr/>
        </p:nvCxnSpPr>
        <p:spPr>
          <a:xfrm>
            <a:off x="2971800" y="3733800"/>
            <a:ext cx="800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2" name="TextBox 15">
            <a:extLst>
              <a:ext uri="{FF2B5EF4-FFF2-40B4-BE49-F238E27FC236}">
                <a16:creationId xmlns:a16="http://schemas.microsoft.com/office/drawing/2014/main" id="{A40F10CA-A205-BE7E-7C1B-691586A1A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24263"/>
            <a:ext cx="3048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#3: process each equation </a:t>
            </a:r>
            <a:r>
              <a:rPr lang="en-US" altLang="zh-CN" sz="2000">
                <a:solidFill>
                  <a:srgbClr val="3333CC"/>
                </a:solidFill>
              </a:rPr>
              <a:t>C: S=T</a:t>
            </a:r>
            <a:r>
              <a:rPr lang="en-US" altLang="zh-CN" sz="2000"/>
              <a:t>, and do union-find. Key steps: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rs = find(S);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rt = find(T);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union(rs, rt);</a:t>
            </a: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A6C5CC76-1F3C-47A4-5B8D-20CF0586AC27}"/>
              </a:ext>
            </a:extLst>
          </p:cNvPr>
          <p:cNvSpPr/>
          <p:nvPr/>
        </p:nvSpPr>
        <p:spPr>
          <a:xfrm>
            <a:off x="533400" y="2209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854" name="TextBox 17">
            <a:extLst>
              <a:ext uri="{FF2B5EF4-FFF2-40B4-BE49-F238E27FC236}">
                <a16:creationId xmlns:a16="http://schemas.microsoft.com/office/drawing/2014/main" id="{6E09A359-6121-E196-5AEF-2908BEC7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828800"/>
            <a:ext cx="3810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called an equivalent class.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E100F96-F012-D299-9946-C8861A084F18}"/>
              </a:ext>
            </a:extLst>
          </p:cNvPr>
          <p:cNvCxnSpPr>
            <a:endCxn id="10" idx="1"/>
          </p:cNvCxnSpPr>
          <p:nvPr/>
        </p:nvCxnSpPr>
        <p:spPr>
          <a:xfrm>
            <a:off x="2057400" y="2286000"/>
            <a:ext cx="201613" cy="8699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56" name="TextBox 20">
            <a:extLst>
              <a:ext uri="{FF2B5EF4-FFF2-40B4-BE49-F238E27FC236}">
                <a16:creationId xmlns:a16="http://schemas.microsoft.com/office/drawing/2014/main" id="{C788D2D0-DA5E-482B-C153-435B7130B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133600"/>
            <a:ext cx="2590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called </a:t>
            </a:r>
            <a:r>
              <a:rPr lang="en-US" altLang="zh-CN" i="1"/>
              <a:t>the</a:t>
            </a:r>
            <a:r>
              <a:rPr lang="en-US" altLang="zh-CN"/>
              <a:t> </a:t>
            </a:r>
            <a:r>
              <a:rPr lang="en-US" altLang="zh-CN">
                <a:solidFill>
                  <a:srgbClr val="3333CC"/>
                </a:solidFill>
              </a:rPr>
              <a:t>representative</a:t>
            </a:r>
            <a:r>
              <a:rPr lang="en-US" altLang="zh-CN"/>
              <a:t>!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B26A5FE-8733-3C48-7F9E-303FAB5CBEA9}"/>
              </a:ext>
            </a:extLst>
          </p:cNvPr>
          <p:cNvCxnSpPr>
            <a:endCxn id="13" idx="0"/>
          </p:cNvCxnSpPr>
          <p:nvPr/>
        </p:nvCxnSpPr>
        <p:spPr>
          <a:xfrm flipH="1">
            <a:off x="3771900" y="2743200"/>
            <a:ext cx="114300" cy="175260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箭头 25">
            <a:extLst>
              <a:ext uri="{FF2B5EF4-FFF2-40B4-BE49-F238E27FC236}">
                <a16:creationId xmlns:a16="http://schemas.microsoft.com/office/drawing/2014/main" id="{0DB77302-FDE7-450B-42D0-DC3416533A56}"/>
              </a:ext>
            </a:extLst>
          </p:cNvPr>
          <p:cNvSpPr/>
          <p:nvPr/>
        </p:nvSpPr>
        <p:spPr>
          <a:xfrm>
            <a:off x="533400" y="2514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55CE20B-B605-1052-BCC6-9FBFE5662632}"/>
              </a:ext>
            </a:extLst>
          </p:cNvPr>
          <p:cNvCxnSpPr>
            <a:stCxn id="7" idx="6"/>
            <a:endCxn id="13" idx="1"/>
          </p:cNvCxnSpPr>
          <p:nvPr/>
        </p:nvCxnSpPr>
        <p:spPr>
          <a:xfrm flipV="1">
            <a:off x="3048000" y="46482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右箭头 30">
            <a:extLst>
              <a:ext uri="{FF2B5EF4-FFF2-40B4-BE49-F238E27FC236}">
                <a16:creationId xmlns:a16="http://schemas.microsoft.com/office/drawing/2014/main" id="{5706B70E-3B79-D14E-9C3C-EF97A26D2463}"/>
              </a:ext>
            </a:extLst>
          </p:cNvPr>
          <p:cNvSpPr/>
          <p:nvPr/>
        </p:nvSpPr>
        <p:spPr>
          <a:xfrm>
            <a:off x="533400" y="2819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20BDA49-15D7-211B-46FF-37F2929902F7}"/>
              </a:ext>
            </a:extLst>
          </p:cNvPr>
          <p:cNvCxnSpPr>
            <a:endCxn id="13" idx="0"/>
          </p:cNvCxnSpPr>
          <p:nvPr/>
        </p:nvCxnSpPr>
        <p:spPr>
          <a:xfrm flipH="1">
            <a:off x="3771900" y="3810000"/>
            <a:ext cx="8763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右箭头 34">
            <a:extLst>
              <a:ext uri="{FF2B5EF4-FFF2-40B4-BE49-F238E27FC236}">
                <a16:creationId xmlns:a16="http://schemas.microsoft.com/office/drawing/2014/main" id="{F051ED80-AFDC-60EE-0E17-228DD7C47A6B}"/>
              </a:ext>
            </a:extLst>
          </p:cNvPr>
          <p:cNvSpPr/>
          <p:nvPr/>
        </p:nvSpPr>
        <p:spPr>
          <a:xfrm>
            <a:off x="533400" y="30480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863" name="TextBox 35">
            <a:extLst>
              <a:ext uri="{FF2B5EF4-FFF2-40B4-BE49-F238E27FC236}">
                <a16:creationId xmlns:a16="http://schemas.microsoft.com/office/drawing/2014/main" id="{7B7BC886-C18C-F0FE-E5FC-09055DE17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03538"/>
            <a:ext cx="3048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#2: create DAGs for each type expression;</a:t>
            </a:r>
          </a:p>
        </p:txBody>
      </p:sp>
      <p:sp>
        <p:nvSpPr>
          <p:cNvPr id="37" name="任意多边形 36">
            <a:extLst>
              <a:ext uri="{FF2B5EF4-FFF2-40B4-BE49-F238E27FC236}">
                <a16:creationId xmlns:a16="http://schemas.microsoft.com/office/drawing/2014/main" id="{27CB7E80-6833-DD72-0312-6C25744C184A}"/>
              </a:ext>
            </a:extLst>
          </p:cNvPr>
          <p:cNvSpPr/>
          <p:nvPr/>
        </p:nvSpPr>
        <p:spPr>
          <a:xfrm>
            <a:off x="2084388" y="2852738"/>
            <a:ext cx="3341687" cy="3060700"/>
          </a:xfrm>
          <a:custGeom>
            <a:avLst/>
            <a:gdLst>
              <a:gd name="connsiteX0" fmla="*/ 1203796 w 3340387"/>
              <a:gd name="connsiteY0" fmla="*/ 2722379 h 3061592"/>
              <a:gd name="connsiteX1" fmla="*/ 1203796 w 3340387"/>
              <a:gd name="connsiteY1" fmla="*/ 2722379 h 3061592"/>
              <a:gd name="connsiteX2" fmla="*/ 1144803 w 3340387"/>
              <a:gd name="connsiteY2" fmla="*/ 2604392 h 3061592"/>
              <a:gd name="connsiteX3" fmla="*/ 1130054 w 3340387"/>
              <a:gd name="connsiteY3" fmla="*/ 2560147 h 3061592"/>
              <a:gd name="connsiteX4" fmla="*/ 1115306 w 3340387"/>
              <a:gd name="connsiteY4" fmla="*/ 2368418 h 3061592"/>
              <a:gd name="connsiteX5" fmla="*/ 1130054 w 3340387"/>
              <a:gd name="connsiteY5" fmla="*/ 1409773 h 3061592"/>
              <a:gd name="connsiteX6" fmla="*/ 1144803 w 3340387"/>
              <a:gd name="connsiteY6" fmla="*/ 1232792 h 3061592"/>
              <a:gd name="connsiteX7" fmla="*/ 1189048 w 3340387"/>
              <a:gd name="connsiteY7" fmla="*/ 1085308 h 3061592"/>
              <a:gd name="connsiteX8" fmla="*/ 1203796 w 3340387"/>
              <a:gd name="connsiteY8" fmla="*/ 1041063 h 3061592"/>
              <a:gd name="connsiteX9" fmla="*/ 1336532 w 3340387"/>
              <a:gd name="connsiteY9" fmla="*/ 967321 h 3061592"/>
              <a:gd name="connsiteX10" fmla="*/ 1616751 w 3340387"/>
              <a:gd name="connsiteY10" fmla="*/ 982070 h 3061592"/>
              <a:gd name="connsiteX11" fmla="*/ 1734738 w 3340387"/>
              <a:gd name="connsiteY11" fmla="*/ 1026315 h 3061592"/>
              <a:gd name="connsiteX12" fmla="*/ 1808480 w 3340387"/>
              <a:gd name="connsiteY12" fmla="*/ 1041063 h 3061592"/>
              <a:gd name="connsiteX13" fmla="*/ 1985461 w 3340387"/>
              <a:gd name="connsiteY13" fmla="*/ 1129554 h 3061592"/>
              <a:gd name="connsiteX14" fmla="*/ 2103448 w 3340387"/>
              <a:gd name="connsiteY14" fmla="*/ 1188547 h 3061592"/>
              <a:gd name="connsiteX15" fmla="*/ 2162441 w 3340387"/>
              <a:gd name="connsiteY15" fmla="*/ 1232792 h 3061592"/>
              <a:gd name="connsiteX16" fmla="*/ 2250932 w 3340387"/>
              <a:gd name="connsiteY16" fmla="*/ 1247541 h 3061592"/>
              <a:gd name="connsiteX17" fmla="*/ 2309925 w 3340387"/>
              <a:gd name="connsiteY17" fmla="*/ 1277037 h 3061592"/>
              <a:gd name="connsiteX18" fmla="*/ 2560648 w 3340387"/>
              <a:gd name="connsiteY18" fmla="*/ 1306534 h 3061592"/>
              <a:gd name="connsiteX19" fmla="*/ 2752377 w 3340387"/>
              <a:gd name="connsiteY19" fmla="*/ 1291786 h 3061592"/>
              <a:gd name="connsiteX20" fmla="*/ 2914609 w 3340387"/>
              <a:gd name="connsiteY20" fmla="*/ 1247541 h 3061592"/>
              <a:gd name="connsiteX21" fmla="*/ 2988351 w 3340387"/>
              <a:gd name="connsiteY21" fmla="*/ 1218044 h 3061592"/>
              <a:gd name="connsiteX22" fmla="*/ 3032596 w 3340387"/>
              <a:gd name="connsiteY22" fmla="*/ 1203295 h 3061592"/>
              <a:gd name="connsiteX23" fmla="*/ 3076841 w 3340387"/>
              <a:gd name="connsiteY23" fmla="*/ 1173799 h 3061592"/>
              <a:gd name="connsiteX24" fmla="*/ 3135835 w 3340387"/>
              <a:gd name="connsiteY24" fmla="*/ 1144302 h 3061592"/>
              <a:gd name="connsiteX25" fmla="*/ 3165332 w 3340387"/>
              <a:gd name="connsiteY25" fmla="*/ 1100057 h 3061592"/>
              <a:gd name="connsiteX26" fmla="*/ 3239074 w 3340387"/>
              <a:gd name="connsiteY26" fmla="*/ 1041063 h 3061592"/>
              <a:gd name="connsiteX27" fmla="*/ 3253822 w 3340387"/>
              <a:gd name="connsiteY27" fmla="*/ 996818 h 3061592"/>
              <a:gd name="connsiteX28" fmla="*/ 3283319 w 3340387"/>
              <a:gd name="connsiteY28" fmla="*/ 952573 h 3061592"/>
              <a:gd name="connsiteX29" fmla="*/ 3298067 w 3340387"/>
              <a:gd name="connsiteY29" fmla="*/ 893579 h 3061592"/>
              <a:gd name="connsiteX30" fmla="*/ 3327564 w 3340387"/>
              <a:gd name="connsiteY30" fmla="*/ 790341 h 3061592"/>
              <a:gd name="connsiteX31" fmla="*/ 3312816 w 3340387"/>
              <a:gd name="connsiteY31" fmla="*/ 524870 h 3061592"/>
              <a:gd name="connsiteX32" fmla="*/ 3239074 w 3340387"/>
              <a:gd name="connsiteY32" fmla="*/ 392134 h 3061592"/>
              <a:gd name="connsiteX33" fmla="*/ 3121087 w 3340387"/>
              <a:gd name="connsiteY33" fmla="*/ 259399 h 3061592"/>
              <a:gd name="connsiteX34" fmla="*/ 2973603 w 3340387"/>
              <a:gd name="connsiteY34" fmla="*/ 215154 h 3061592"/>
              <a:gd name="connsiteX35" fmla="*/ 2885112 w 3340387"/>
              <a:gd name="connsiteY35" fmla="*/ 185657 h 3061592"/>
              <a:gd name="connsiteX36" fmla="*/ 2693383 w 3340387"/>
              <a:gd name="connsiteY36" fmla="*/ 170908 h 3061592"/>
              <a:gd name="connsiteX37" fmla="*/ 2339422 w 3340387"/>
              <a:gd name="connsiteY37" fmla="*/ 141412 h 3061592"/>
              <a:gd name="connsiteX38" fmla="*/ 2265680 w 3340387"/>
              <a:gd name="connsiteY38" fmla="*/ 126663 h 3061592"/>
              <a:gd name="connsiteX39" fmla="*/ 2073951 w 3340387"/>
              <a:gd name="connsiteY39" fmla="*/ 97166 h 3061592"/>
              <a:gd name="connsiteX40" fmla="*/ 1852725 w 3340387"/>
              <a:gd name="connsiteY40" fmla="*/ 52921 h 3061592"/>
              <a:gd name="connsiteX41" fmla="*/ 1321783 w 3340387"/>
              <a:gd name="connsiteY41" fmla="*/ 23424 h 3061592"/>
              <a:gd name="connsiteX42" fmla="*/ 805590 w 3340387"/>
              <a:gd name="connsiteY42" fmla="*/ 38173 h 3061592"/>
              <a:gd name="connsiteX43" fmla="*/ 717100 w 3340387"/>
              <a:gd name="connsiteY43" fmla="*/ 52921 h 3061592"/>
              <a:gd name="connsiteX44" fmla="*/ 628609 w 3340387"/>
              <a:gd name="connsiteY44" fmla="*/ 82418 h 3061592"/>
              <a:gd name="connsiteX45" fmla="*/ 540119 w 3340387"/>
              <a:gd name="connsiteY45" fmla="*/ 141412 h 3061592"/>
              <a:gd name="connsiteX46" fmla="*/ 495874 w 3340387"/>
              <a:gd name="connsiteY46" fmla="*/ 170908 h 3061592"/>
              <a:gd name="connsiteX47" fmla="*/ 436880 w 3340387"/>
              <a:gd name="connsiteY47" fmla="*/ 259399 h 3061592"/>
              <a:gd name="connsiteX48" fmla="*/ 333641 w 3340387"/>
              <a:gd name="connsiteY48" fmla="*/ 392134 h 3061592"/>
              <a:gd name="connsiteX49" fmla="*/ 304145 w 3340387"/>
              <a:gd name="connsiteY49" fmla="*/ 480624 h 3061592"/>
              <a:gd name="connsiteX50" fmla="*/ 245151 w 3340387"/>
              <a:gd name="connsiteY50" fmla="*/ 569115 h 3061592"/>
              <a:gd name="connsiteX51" fmla="*/ 200906 w 3340387"/>
              <a:gd name="connsiteY51" fmla="*/ 657605 h 3061592"/>
              <a:gd name="connsiteX52" fmla="*/ 171409 w 3340387"/>
              <a:gd name="connsiteY52" fmla="*/ 746095 h 3061592"/>
              <a:gd name="connsiteX53" fmla="*/ 141912 w 3340387"/>
              <a:gd name="connsiteY53" fmla="*/ 819837 h 3061592"/>
              <a:gd name="connsiteX54" fmla="*/ 112416 w 3340387"/>
              <a:gd name="connsiteY54" fmla="*/ 878831 h 3061592"/>
              <a:gd name="connsiteX55" fmla="*/ 82919 w 3340387"/>
              <a:gd name="connsiteY55" fmla="*/ 996818 h 3061592"/>
              <a:gd name="connsiteX56" fmla="*/ 68171 w 3340387"/>
              <a:gd name="connsiteY56" fmla="*/ 1041063 h 3061592"/>
              <a:gd name="connsiteX57" fmla="*/ 23925 w 3340387"/>
              <a:gd name="connsiteY57" fmla="*/ 1336031 h 3061592"/>
              <a:gd name="connsiteX58" fmla="*/ 23925 w 3340387"/>
              <a:gd name="connsiteY58" fmla="*/ 2324173 h 3061592"/>
              <a:gd name="connsiteX59" fmla="*/ 53422 w 3340387"/>
              <a:gd name="connsiteY59" fmla="*/ 2501154 h 3061592"/>
              <a:gd name="connsiteX60" fmla="*/ 68171 w 3340387"/>
              <a:gd name="connsiteY60" fmla="*/ 2560147 h 3061592"/>
              <a:gd name="connsiteX61" fmla="*/ 141912 w 3340387"/>
              <a:gd name="connsiteY61" fmla="*/ 2648637 h 3061592"/>
              <a:gd name="connsiteX62" fmla="*/ 171409 w 3340387"/>
              <a:gd name="connsiteY62" fmla="*/ 2692883 h 3061592"/>
              <a:gd name="connsiteX63" fmla="*/ 274648 w 3340387"/>
              <a:gd name="connsiteY63" fmla="*/ 2796121 h 3061592"/>
              <a:gd name="connsiteX64" fmla="*/ 348390 w 3340387"/>
              <a:gd name="connsiteY64" fmla="*/ 2869863 h 3061592"/>
              <a:gd name="connsiteX65" fmla="*/ 451629 w 3340387"/>
              <a:gd name="connsiteY65" fmla="*/ 2958354 h 3061592"/>
              <a:gd name="connsiteX66" fmla="*/ 540119 w 3340387"/>
              <a:gd name="connsiteY66" fmla="*/ 3017347 h 3061592"/>
              <a:gd name="connsiteX67" fmla="*/ 599112 w 3340387"/>
              <a:gd name="connsiteY67" fmla="*/ 3032095 h 3061592"/>
              <a:gd name="connsiteX68" fmla="*/ 643358 w 3340387"/>
              <a:gd name="connsiteY68" fmla="*/ 3046844 h 3061592"/>
              <a:gd name="connsiteX69" fmla="*/ 864583 w 3340387"/>
              <a:gd name="connsiteY69" fmla="*/ 3061592 h 3061592"/>
              <a:gd name="connsiteX70" fmla="*/ 1041564 w 3340387"/>
              <a:gd name="connsiteY70" fmla="*/ 3046844 h 3061592"/>
              <a:gd name="connsiteX71" fmla="*/ 1130054 w 3340387"/>
              <a:gd name="connsiteY71" fmla="*/ 3017347 h 3061592"/>
              <a:gd name="connsiteX72" fmla="*/ 1174300 w 3340387"/>
              <a:gd name="connsiteY72" fmla="*/ 2987850 h 3061592"/>
              <a:gd name="connsiteX73" fmla="*/ 1218545 w 3340387"/>
              <a:gd name="connsiteY73" fmla="*/ 2899360 h 3061592"/>
              <a:gd name="connsiteX74" fmla="*/ 1203796 w 3340387"/>
              <a:gd name="connsiteY74" fmla="*/ 2707631 h 3061592"/>
              <a:gd name="connsiteX75" fmla="*/ 1174300 w 3340387"/>
              <a:gd name="connsiteY75" fmla="*/ 2560147 h 3061592"/>
              <a:gd name="connsiteX76" fmla="*/ 1189048 w 3340387"/>
              <a:gd name="connsiteY76" fmla="*/ 2619141 h 3061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340387" h="3061592">
                <a:moveTo>
                  <a:pt x="1203796" y="2722379"/>
                </a:moveTo>
                <a:lnTo>
                  <a:pt x="1203796" y="2722379"/>
                </a:lnTo>
                <a:cubicBezTo>
                  <a:pt x="1184132" y="2683050"/>
                  <a:pt x="1162998" y="2644422"/>
                  <a:pt x="1144803" y="2604392"/>
                </a:cubicBezTo>
                <a:cubicBezTo>
                  <a:pt x="1138370" y="2590239"/>
                  <a:pt x="1131982" y="2575573"/>
                  <a:pt x="1130054" y="2560147"/>
                </a:cubicBezTo>
                <a:cubicBezTo>
                  <a:pt x="1122103" y="2496544"/>
                  <a:pt x="1120222" y="2432328"/>
                  <a:pt x="1115306" y="2368418"/>
                </a:cubicBezTo>
                <a:cubicBezTo>
                  <a:pt x="1120222" y="2048870"/>
                  <a:pt x="1121756" y="1729251"/>
                  <a:pt x="1130054" y="1409773"/>
                </a:cubicBezTo>
                <a:cubicBezTo>
                  <a:pt x="1131591" y="1350595"/>
                  <a:pt x="1137460" y="1291533"/>
                  <a:pt x="1144803" y="1232792"/>
                </a:cubicBezTo>
                <a:cubicBezTo>
                  <a:pt x="1149261" y="1197127"/>
                  <a:pt x="1180493" y="1110974"/>
                  <a:pt x="1189048" y="1085308"/>
                </a:cubicBezTo>
                <a:cubicBezTo>
                  <a:pt x="1193964" y="1070560"/>
                  <a:pt x="1190861" y="1049686"/>
                  <a:pt x="1203796" y="1041063"/>
                </a:cubicBezTo>
                <a:cubicBezTo>
                  <a:pt x="1305222" y="973447"/>
                  <a:pt x="1258656" y="993281"/>
                  <a:pt x="1336532" y="967321"/>
                </a:cubicBezTo>
                <a:cubicBezTo>
                  <a:pt x="1429938" y="972237"/>
                  <a:pt x="1523538" y="974302"/>
                  <a:pt x="1616751" y="982070"/>
                </a:cubicBezTo>
                <a:cubicBezTo>
                  <a:pt x="1763498" y="994299"/>
                  <a:pt x="1630303" y="987152"/>
                  <a:pt x="1734738" y="1026315"/>
                </a:cubicBezTo>
                <a:cubicBezTo>
                  <a:pt x="1758209" y="1035117"/>
                  <a:pt x="1783899" y="1036147"/>
                  <a:pt x="1808480" y="1041063"/>
                </a:cubicBezTo>
                <a:cubicBezTo>
                  <a:pt x="2062073" y="1210125"/>
                  <a:pt x="1741227" y="1007438"/>
                  <a:pt x="1985461" y="1129554"/>
                </a:cubicBezTo>
                <a:cubicBezTo>
                  <a:pt x="2024790" y="1149218"/>
                  <a:pt x="2068271" y="1162164"/>
                  <a:pt x="2103448" y="1188547"/>
                </a:cubicBezTo>
                <a:cubicBezTo>
                  <a:pt x="2123112" y="1203295"/>
                  <a:pt x="2139619" y="1223663"/>
                  <a:pt x="2162441" y="1232792"/>
                </a:cubicBezTo>
                <a:cubicBezTo>
                  <a:pt x="2190206" y="1243898"/>
                  <a:pt x="2221435" y="1242625"/>
                  <a:pt x="2250932" y="1247541"/>
                </a:cubicBezTo>
                <a:cubicBezTo>
                  <a:pt x="2270596" y="1257373"/>
                  <a:pt x="2288867" y="1270720"/>
                  <a:pt x="2309925" y="1277037"/>
                </a:cubicBezTo>
                <a:cubicBezTo>
                  <a:pt x="2361398" y="1292479"/>
                  <a:pt x="2533111" y="1304031"/>
                  <a:pt x="2560648" y="1306534"/>
                </a:cubicBezTo>
                <a:cubicBezTo>
                  <a:pt x="2624558" y="1301618"/>
                  <a:pt x="2688923" y="1300851"/>
                  <a:pt x="2752377" y="1291786"/>
                </a:cubicBezTo>
                <a:cubicBezTo>
                  <a:pt x="2785312" y="1287081"/>
                  <a:pt x="2870304" y="1264155"/>
                  <a:pt x="2914609" y="1247541"/>
                </a:cubicBezTo>
                <a:cubicBezTo>
                  <a:pt x="2939398" y="1238245"/>
                  <a:pt x="2963562" y="1227340"/>
                  <a:pt x="2988351" y="1218044"/>
                </a:cubicBezTo>
                <a:cubicBezTo>
                  <a:pt x="3002907" y="1212585"/>
                  <a:pt x="3018691" y="1210247"/>
                  <a:pt x="3032596" y="1203295"/>
                </a:cubicBezTo>
                <a:cubicBezTo>
                  <a:pt x="3048450" y="1195368"/>
                  <a:pt x="3061451" y="1182593"/>
                  <a:pt x="3076841" y="1173799"/>
                </a:cubicBezTo>
                <a:cubicBezTo>
                  <a:pt x="3095930" y="1162891"/>
                  <a:pt x="3116170" y="1154134"/>
                  <a:pt x="3135835" y="1144302"/>
                </a:cubicBezTo>
                <a:cubicBezTo>
                  <a:pt x="3145667" y="1129554"/>
                  <a:pt x="3151491" y="1111130"/>
                  <a:pt x="3165332" y="1100057"/>
                </a:cubicBezTo>
                <a:cubicBezTo>
                  <a:pt x="3267100" y="1018642"/>
                  <a:pt x="3154540" y="1167863"/>
                  <a:pt x="3239074" y="1041063"/>
                </a:cubicBezTo>
                <a:cubicBezTo>
                  <a:pt x="3243990" y="1026315"/>
                  <a:pt x="3246870" y="1010723"/>
                  <a:pt x="3253822" y="996818"/>
                </a:cubicBezTo>
                <a:cubicBezTo>
                  <a:pt x="3261749" y="980964"/>
                  <a:pt x="3276337" y="968865"/>
                  <a:pt x="3283319" y="952573"/>
                </a:cubicBezTo>
                <a:cubicBezTo>
                  <a:pt x="3291304" y="933942"/>
                  <a:pt x="3292498" y="913069"/>
                  <a:pt x="3298067" y="893579"/>
                </a:cubicBezTo>
                <a:cubicBezTo>
                  <a:pt x="3340387" y="745461"/>
                  <a:pt x="3281456" y="974776"/>
                  <a:pt x="3327564" y="790341"/>
                </a:cubicBezTo>
                <a:cubicBezTo>
                  <a:pt x="3322648" y="701851"/>
                  <a:pt x="3321219" y="613098"/>
                  <a:pt x="3312816" y="524870"/>
                </a:cubicBezTo>
                <a:cubicBezTo>
                  <a:pt x="3308490" y="479443"/>
                  <a:pt x="3257361" y="419564"/>
                  <a:pt x="3239074" y="392134"/>
                </a:cubicBezTo>
                <a:cubicBezTo>
                  <a:pt x="3212195" y="351815"/>
                  <a:pt x="3161495" y="269501"/>
                  <a:pt x="3121087" y="259399"/>
                </a:cubicBezTo>
                <a:cubicBezTo>
                  <a:pt x="3031936" y="237110"/>
                  <a:pt x="3081313" y="251057"/>
                  <a:pt x="2973603" y="215154"/>
                </a:cubicBezTo>
                <a:cubicBezTo>
                  <a:pt x="2973596" y="215152"/>
                  <a:pt x="2885119" y="185658"/>
                  <a:pt x="2885112" y="185657"/>
                </a:cubicBezTo>
                <a:lnTo>
                  <a:pt x="2693383" y="170908"/>
                </a:lnTo>
                <a:cubicBezTo>
                  <a:pt x="2527430" y="129420"/>
                  <a:pt x="2710265" y="171080"/>
                  <a:pt x="2339422" y="141412"/>
                </a:cubicBezTo>
                <a:cubicBezTo>
                  <a:pt x="2314434" y="139413"/>
                  <a:pt x="2290343" y="131147"/>
                  <a:pt x="2265680" y="126663"/>
                </a:cubicBezTo>
                <a:cubicBezTo>
                  <a:pt x="2190670" y="113025"/>
                  <a:pt x="2151262" y="108211"/>
                  <a:pt x="2073951" y="97166"/>
                </a:cubicBezTo>
                <a:cubicBezTo>
                  <a:pt x="1922979" y="46843"/>
                  <a:pt x="2237352" y="149076"/>
                  <a:pt x="1852725" y="52921"/>
                </a:cubicBezTo>
                <a:cubicBezTo>
                  <a:pt x="1641038" y="0"/>
                  <a:pt x="1813992" y="38806"/>
                  <a:pt x="1321783" y="23424"/>
                </a:cubicBezTo>
                <a:cubicBezTo>
                  <a:pt x="1149719" y="28340"/>
                  <a:pt x="977520" y="29786"/>
                  <a:pt x="805590" y="38173"/>
                </a:cubicBezTo>
                <a:cubicBezTo>
                  <a:pt x="775722" y="39630"/>
                  <a:pt x="746111" y="45668"/>
                  <a:pt x="717100" y="52921"/>
                </a:cubicBezTo>
                <a:cubicBezTo>
                  <a:pt x="686936" y="60462"/>
                  <a:pt x="628609" y="82418"/>
                  <a:pt x="628609" y="82418"/>
                </a:cubicBezTo>
                <a:lnTo>
                  <a:pt x="540119" y="141412"/>
                </a:lnTo>
                <a:lnTo>
                  <a:pt x="495874" y="170908"/>
                </a:lnTo>
                <a:cubicBezTo>
                  <a:pt x="467667" y="255528"/>
                  <a:pt x="501325" y="176541"/>
                  <a:pt x="436880" y="259399"/>
                </a:cubicBezTo>
                <a:cubicBezTo>
                  <a:pt x="313399" y="418160"/>
                  <a:pt x="434089" y="291688"/>
                  <a:pt x="333641" y="392134"/>
                </a:cubicBezTo>
                <a:cubicBezTo>
                  <a:pt x="323809" y="421631"/>
                  <a:pt x="321392" y="454754"/>
                  <a:pt x="304145" y="480624"/>
                </a:cubicBezTo>
                <a:lnTo>
                  <a:pt x="245151" y="569115"/>
                </a:lnTo>
                <a:cubicBezTo>
                  <a:pt x="191369" y="730465"/>
                  <a:pt x="277142" y="486076"/>
                  <a:pt x="200906" y="657605"/>
                </a:cubicBezTo>
                <a:cubicBezTo>
                  <a:pt x="188278" y="686017"/>
                  <a:pt x="182956" y="717227"/>
                  <a:pt x="171409" y="746095"/>
                </a:cubicBezTo>
                <a:cubicBezTo>
                  <a:pt x="161577" y="770676"/>
                  <a:pt x="152664" y="795645"/>
                  <a:pt x="141912" y="819837"/>
                </a:cubicBezTo>
                <a:cubicBezTo>
                  <a:pt x="132983" y="839928"/>
                  <a:pt x="119368" y="857974"/>
                  <a:pt x="112416" y="878831"/>
                </a:cubicBezTo>
                <a:cubicBezTo>
                  <a:pt x="99596" y="917290"/>
                  <a:pt x="93586" y="957707"/>
                  <a:pt x="82919" y="996818"/>
                </a:cubicBezTo>
                <a:cubicBezTo>
                  <a:pt x="78829" y="1011816"/>
                  <a:pt x="71667" y="1025915"/>
                  <a:pt x="68171" y="1041063"/>
                </a:cubicBezTo>
                <a:cubicBezTo>
                  <a:pt x="33595" y="1190894"/>
                  <a:pt x="39120" y="1184091"/>
                  <a:pt x="23925" y="1336031"/>
                </a:cubicBezTo>
                <a:cubicBezTo>
                  <a:pt x="4644" y="1818064"/>
                  <a:pt x="0" y="1738013"/>
                  <a:pt x="23925" y="2324173"/>
                </a:cubicBezTo>
                <a:cubicBezTo>
                  <a:pt x="25464" y="2361870"/>
                  <a:pt x="43939" y="2458482"/>
                  <a:pt x="53422" y="2501154"/>
                </a:cubicBezTo>
                <a:cubicBezTo>
                  <a:pt x="57819" y="2520941"/>
                  <a:pt x="60186" y="2541516"/>
                  <a:pt x="68171" y="2560147"/>
                </a:cubicBezTo>
                <a:cubicBezTo>
                  <a:pt x="87558" y="2605383"/>
                  <a:pt x="110643" y="2611113"/>
                  <a:pt x="141912" y="2648637"/>
                </a:cubicBezTo>
                <a:cubicBezTo>
                  <a:pt x="153260" y="2662254"/>
                  <a:pt x="159551" y="2679708"/>
                  <a:pt x="171409" y="2692883"/>
                </a:cubicBezTo>
                <a:cubicBezTo>
                  <a:pt x="203966" y="2729057"/>
                  <a:pt x="247652" y="2755628"/>
                  <a:pt x="274648" y="2796121"/>
                </a:cubicBezTo>
                <a:cubicBezTo>
                  <a:pt x="328726" y="2877237"/>
                  <a:pt x="274648" y="2808411"/>
                  <a:pt x="348390" y="2869863"/>
                </a:cubicBezTo>
                <a:cubicBezTo>
                  <a:pt x="462962" y="2965340"/>
                  <a:pt x="313551" y="2861699"/>
                  <a:pt x="451629" y="2958354"/>
                </a:cubicBezTo>
                <a:cubicBezTo>
                  <a:pt x="480671" y="2978684"/>
                  <a:pt x="505727" y="3008749"/>
                  <a:pt x="540119" y="3017347"/>
                </a:cubicBezTo>
                <a:cubicBezTo>
                  <a:pt x="559783" y="3022263"/>
                  <a:pt x="579622" y="3026527"/>
                  <a:pt x="599112" y="3032095"/>
                </a:cubicBezTo>
                <a:cubicBezTo>
                  <a:pt x="614060" y="3036366"/>
                  <a:pt x="627907" y="3045127"/>
                  <a:pt x="643358" y="3046844"/>
                </a:cubicBezTo>
                <a:cubicBezTo>
                  <a:pt x="716811" y="3055006"/>
                  <a:pt x="790841" y="3056676"/>
                  <a:pt x="864583" y="3061592"/>
                </a:cubicBezTo>
                <a:cubicBezTo>
                  <a:pt x="923577" y="3056676"/>
                  <a:pt x="983171" y="3056576"/>
                  <a:pt x="1041564" y="3046844"/>
                </a:cubicBezTo>
                <a:cubicBezTo>
                  <a:pt x="1072233" y="3041732"/>
                  <a:pt x="1130054" y="3017347"/>
                  <a:pt x="1130054" y="3017347"/>
                </a:cubicBezTo>
                <a:cubicBezTo>
                  <a:pt x="1144803" y="3007515"/>
                  <a:pt x="1161766" y="3000384"/>
                  <a:pt x="1174300" y="2987850"/>
                </a:cubicBezTo>
                <a:cubicBezTo>
                  <a:pt x="1202888" y="2959262"/>
                  <a:pt x="1206550" y="2935343"/>
                  <a:pt x="1218545" y="2899360"/>
                </a:cubicBezTo>
                <a:cubicBezTo>
                  <a:pt x="1213629" y="2835450"/>
                  <a:pt x="1213793" y="2770945"/>
                  <a:pt x="1203796" y="2707631"/>
                </a:cubicBezTo>
                <a:cubicBezTo>
                  <a:pt x="1168082" y="2481439"/>
                  <a:pt x="1174300" y="2725526"/>
                  <a:pt x="1174300" y="2560147"/>
                </a:cubicBezTo>
                <a:lnTo>
                  <a:pt x="1189048" y="2619141"/>
                </a:lnTo>
              </a:path>
            </a:pathLst>
          </a:custGeom>
          <a:solidFill>
            <a:schemeClr val="accent1">
              <a:alpha val="8000"/>
            </a:schemeClr>
          </a:solidFill>
          <a:ln w="254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F179D5AF-9448-B7E6-A050-788C95A72AE8}"/>
              </a:ext>
            </a:extLst>
          </p:cNvPr>
          <p:cNvSpPr/>
          <p:nvPr/>
        </p:nvSpPr>
        <p:spPr>
          <a:xfrm>
            <a:off x="533400" y="3352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1FDFA639-F1D5-93E1-CAD4-5462C395B75A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flipH="1" flipV="1">
            <a:off x="3771900" y="4800600"/>
            <a:ext cx="4953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任意多边形 42">
            <a:extLst>
              <a:ext uri="{FF2B5EF4-FFF2-40B4-BE49-F238E27FC236}">
                <a16:creationId xmlns:a16="http://schemas.microsoft.com/office/drawing/2014/main" id="{E5D9F8CC-FBDD-DA28-6F9E-00F93A00521A}"/>
              </a:ext>
            </a:extLst>
          </p:cNvPr>
          <p:cNvSpPr/>
          <p:nvPr/>
        </p:nvSpPr>
        <p:spPr>
          <a:xfrm>
            <a:off x="1981200" y="2743200"/>
            <a:ext cx="3694113" cy="3508375"/>
          </a:xfrm>
          <a:custGeom>
            <a:avLst/>
            <a:gdLst>
              <a:gd name="connsiteX0" fmla="*/ 2401372 w 3693461"/>
              <a:gd name="connsiteY0" fmla="*/ 1950017 h 3508427"/>
              <a:gd name="connsiteX1" fmla="*/ 2401372 w 3693461"/>
              <a:gd name="connsiteY1" fmla="*/ 1950017 h 3508427"/>
              <a:gd name="connsiteX2" fmla="*/ 2327630 w 3693461"/>
              <a:gd name="connsiteY2" fmla="*/ 2112250 h 3508427"/>
              <a:gd name="connsiteX3" fmla="*/ 2239140 w 3693461"/>
              <a:gd name="connsiteY3" fmla="*/ 2171243 h 3508427"/>
              <a:gd name="connsiteX4" fmla="*/ 2194895 w 3693461"/>
              <a:gd name="connsiteY4" fmla="*/ 2200740 h 3508427"/>
              <a:gd name="connsiteX5" fmla="*/ 2150650 w 3693461"/>
              <a:gd name="connsiteY5" fmla="*/ 2230237 h 3508427"/>
              <a:gd name="connsiteX6" fmla="*/ 2091656 w 3693461"/>
              <a:gd name="connsiteY6" fmla="*/ 2274482 h 3508427"/>
              <a:gd name="connsiteX7" fmla="*/ 2003166 w 3693461"/>
              <a:gd name="connsiteY7" fmla="*/ 2303979 h 3508427"/>
              <a:gd name="connsiteX8" fmla="*/ 1885179 w 3693461"/>
              <a:gd name="connsiteY8" fmla="*/ 2333475 h 3508427"/>
              <a:gd name="connsiteX9" fmla="*/ 1575463 w 3693461"/>
              <a:gd name="connsiteY9" fmla="*/ 2318727 h 3508427"/>
              <a:gd name="connsiteX10" fmla="*/ 1531217 w 3693461"/>
              <a:gd name="connsiteY10" fmla="*/ 2289230 h 3508427"/>
              <a:gd name="connsiteX11" fmla="*/ 1472224 w 3693461"/>
              <a:gd name="connsiteY11" fmla="*/ 2200740 h 3508427"/>
              <a:gd name="connsiteX12" fmla="*/ 1442727 w 3693461"/>
              <a:gd name="connsiteY12" fmla="*/ 2156495 h 3508427"/>
              <a:gd name="connsiteX13" fmla="*/ 1398482 w 3693461"/>
              <a:gd name="connsiteY13" fmla="*/ 2126998 h 3508427"/>
              <a:gd name="connsiteX14" fmla="*/ 1354237 w 3693461"/>
              <a:gd name="connsiteY14" fmla="*/ 2038508 h 3508427"/>
              <a:gd name="connsiteX15" fmla="*/ 1324740 w 3693461"/>
              <a:gd name="connsiteY15" fmla="*/ 1994262 h 3508427"/>
              <a:gd name="connsiteX16" fmla="*/ 1265746 w 3693461"/>
              <a:gd name="connsiteY16" fmla="*/ 1846779 h 3508427"/>
              <a:gd name="connsiteX17" fmla="*/ 1236250 w 3693461"/>
              <a:gd name="connsiteY17" fmla="*/ 1787785 h 3508427"/>
              <a:gd name="connsiteX18" fmla="*/ 1221501 w 3693461"/>
              <a:gd name="connsiteY18" fmla="*/ 1728791 h 3508427"/>
              <a:gd name="connsiteX19" fmla="*/ 1192005 w 3693461"/>
              <a:gd name="connsiteY19" fmla="*/ 1596056 h 3508427"/>
              <a:gd name="connsiteX20" fmla="*/ 1206753 w 3693461"/>
              <a:gd name="connsiteY20" fmla="*/ 1256843 h 3508427"/>
              <a:gd name="connsiteX21" fmla="*/ 1221501 w 3693461"/>
              <a:gd name="connsiteY21" fmla="*/ 1212598 h 3508427"/>
              <a:gd name="connsiteX22" fmla="*/ 1309992 w 3693461"/>
              <a:gd name="connsiteY22" fmla="*/ 1138856 h 3508427"/>
              <a:gd name="connsiteX23" fmla="*/ 1354237 w 3693461"/>
              <a:gd name="connsiteY23" fmla="*/ 1124108 h 3508427"/>
              <a:gd name="connsiteX24" fmla="*/ 1811437 w 3693461"/>
              <a:gd name="connsiteY24" fmla="*/ 1138856 h 3508427"/>
              <a:gd name="connsiteX25" fmla="*/ 1855682 w 3693461"/>
              <a:gd name="connsiteY25" fmla="*/ 1153604 h 3508427"/>
              <a:gd name="connsiteX26" fmla="*/ 2003166 w 3693461"/>
              <a:gd name="connsiteY26" fmla="*/ 1183101 h 3508427"/>
              <a:gd name="connsiteX27" fmla="*/ 2047411 w 3693461"/>
              <a:gd name="connsiteY27" fmla="*/ 1197850 h 3508427"/>
              <a:gd name="connsiteX28" fmla="*/ 2135901 w 3693461"/>
              <a:gd name="connsiteY28" fmla="*/ 1256843 h 3508427"/>
              <a:gd name="connsiteX29" fmla="*/ 2180146 w 3693461"/>
              <a:gd name="connsiteY29" fmla="*/ 1271591 h 3508427"/>
              <a:gd name="connsiteX30" fmla="*/ 2239140 w 3693461"/>
              <a:gd name="connsiteY30" fmla="*/ 1286340 h 3508427"/>
              <a:gd name="connsiteX31" fmla="*/ 2386624 w 3693461"/>
              <a:gd name="connsiteY31" fmla="*/ 1345333 h 3508427"/>
              <a:gd name="connsiteX32" fmla="*/ 2504611 w 3693461"/>
              <a:gd name="connsiteY32" fmla="*/ 1374830 h 3508427"/>
              <a:gd name="connsiteX33" fmla="*/ 3242030 w 3693461"/>
              <a:gd name="connsiteY33" fmla="*/ 1360082 h 3508427"/>
              <a:gd name="connsiteX34" fmla="*/ 3286275 w 3693461"/>
              <a:gd name="connsiteY34" fmla="*/ 1345333 h 3508427"/>
              <a:gd name="connsiteX35" fmla="*/ 3404263 w 3693461"/>
              <a:gd name="connsiteY35" fmla="*/ 1315837 h 3508427"/>
              <a:gd name="connsiteX36" fmla="*/ 3448508 w 3693461"/>
              <a:gd name="connsiteY36" fmla="*/ 1286340 h 3508427"/>
              <a:gd name="connsiteX37" fmla="*/ 3507501 w 3693461"/>
              <a:gd name="connsiteY37" fmla="*/ 1242095 h 3508427"/>
              <a:gd name="connsiteX38" fmla="*/ 3566495 w 3693461"/>
              <a:gd name="connsiteY38" fmla="*/ 1212598 h 3508427"/>
              <a:gd name="connsiteX39" fmla="*/ 3581243 w 3693461"/>
              <a:gd name="connsiteY39" fmla="*/ 1168353 h 3508427"/>
              <a:gd name="connsiteX40" fmla="*/ 3610740 w 3693461"/>
              <a:gd name="connsiteY40" fmla="*/ 1124108 h 3508427"/>
              <a:gd name="connsiteX41" fmla="*/ 3625488 w 3693461"/>
              <a:gd name="connsiteY41" fmla="*/ 1065114 h 3508427"/>
              <a:gd name="connsiteX42" fmla="*/ 3684482 w 3693461"/>
              <a:gd name="connsiteY42" fmla="*/ 976624 h 3508427"/>
              <a:gd name="connsiteX43" fmla="*/ 3654985 w 3693461"/>
              <a:gd name="connsiteY43" fmla="*/ 681656 h 3508427"/>
              <a:gd name="connsiteX44" fmla="*/ 3625488 w 3693461"/>
              <a:gd name="connsiteY44" fmla="*/ 637411 h 3508427"/>
              <a:gd name="connsiteX45" fmla="*/ 3581243 w 3693461"/>
              <a:gd name="connsiteY45" fmla="*/ 548920 h 3508427"/>
              <a:gd name="connsiteX46" fmla="*/ 3566495 w 3693461"/>
              <a:gd name="connsiteY46" fmla="*/ 504675 h 3508427"/>
              <a:gd name="connsiteX47" fmla="*/ 3507501 w 3693461"/>
              <a:gd name="connsiteY47" fmla="*/ 460430 h 3508427"/>
              <a:gd name="connsiteX48" fmla="*/ 3448508 w 3693461"/>
              <a:gd name="connsiteY48" fmla="*/ 371940 h 3508427"/>
              <a:gd name="connsiteX49" fmla="*/ 3419011 w 3693461"/>
              <a:gd name="connsiteY49" fmla="*/ 327695 h 3508427"/>
              <a:gd name="connsiteX50" fmla="*/ 3374766 w 3693461"/>
              <a:gd name="connsiteY50" fmla="*/ 312946 h 3508427"/>
              <a:gd name="connsiteX51" fmla="*/ 3286275 w 3693461"/>
              <a:gd name="connsiteY51" fmla="*/ 253953 h 3508427"/>
              <a:gd name="connsiteX52" fmla="*/ 3197785 w 3693461"/>
              <a:gd name="connsiteY52" fmla="*/ 194959 h 3508427"/>
              <a:gd name="connsiteX53" fmla="*/ 3153540 w 3693461"/>
              <a:gd name="connsiteY53" fmla="*/ 165462 h 3508427"/>
              <a:gd name="connsiteX54" fmla="*/ 2991308 w 3693461"/>
              <a:gd name="connsiteY54" fmla="*/ 121217 h 3508427"/>
              <a:gd name="connsiteX55" fmla="*/ 2917566 w 3693461"/>
              <a:gd name="connsiteY55" fmla="*/ 106469 h 3508427"/>
              <a:gd name="connsiteX56" fmla="*/ 2873321 w 3693461"/>
              <a:gd name="connsiteY56" fmla="*/ 91720 h 3508427"/>
              <a:gd name="connsiteX57" fmla="*/ 2696340 w 3693461"/>
              <a:gd name="connsiteY57" fmla="*/ 76972 h 3508427"/>
              <a:gd name="connsiteX58" fmla="*/ 2622598 w 3693461"/>
              <a:gd name="connsiteY58" fmla="*/ 62224 h 3508427"/>
              <a:gd name="connsiteX59" fmla="*/ 1236250 w 3693461"/>
              <a:gd name="connsiteY59" fmla="*/ 62224 h 3508427"/>
              <a:gd name="connsiteX60" fmla="*/ 1133011 w 3693461"/>
              <a:gd name="connsiteY60" fmla="*/ 76972 h 3508427"/>
              <a:gd name="connsiteX61" fmla="*/ 1074017 w 3693461"/>
              <a:gd name="connsiteY61" fmla="*/ 91720 h 3508427"/>
              <a:gd name="connsiteX62" fmla="*/ 941282 w 3693461"/>
              <a:gd name="connsiteY62" fmla="*/ 106469 h 3508427"/>
              <a:gd name="connsiteX63" fmla="*/ 852792 w 3693461"/>
              <a:gd name="connsiteY63" fmla="*/ 135966 h 3508427"/>
              <a:gd name="connsiteX64" fmla="*/ 764301 w 3693461"/>
              <a:gd name="connsiteY64" fmla="*/ 209708 h 3508427"/>
              <a:gd name="connsiteX65" fmla="*/ 690559 w 3693461"/>
              <a:gd name="connsiteY65" fmla="*/ 298198 h 3508427"/>
              <a:gd name="connsiteX66" fmla="*/ 646314 w 3693461"/>
              <a:gd name="connsiteY66" fmla="*/ 327695 h 3508427"/>
              <a:gd name="connsiteX67" fmla="*/ 616817 w 3693461"/>
              <a:gd name="connsiteY67" fmla="*/ 371940 h 3508427"/>
              <a:gd name="connsiteX68" fmla="*/ 572572 w 3693461"/>
              <a:gd name="connsiteY68" fmla="*/ 416185 h 3508427"/>
              <a:gd name="connsiteX69" fmla="*/ 557824 w 3693461"/>
              <a:gd name="connsiteY69" fmla="*/ 460430 h 3508427"/>
              <a:gd name="connsiteX70" fmla="*/ 513579 w 3693461"/>
              <a:gd name="connsiteY70" fmla="*/ 504675 h 3508427"/>
              <a:gd name="connsiteX71" fmla="*/ 484082 w 3693461"/>
              <a:gd name="connsiteY71" fmla="*/ 548920 h 3508427"/>
              <a:gd name="connsiteX72" fmla="*/ 439837 w 3693461"/>
              <a:gd name="connsiteY72" fmla="*/ 593166 h 3508427"/>
              <a:gd name="connsiteX73" fmla="*/ 366095 w 3693461"/>
              <a:gd name="connsiteY73" fmla="*/ 681656 h 3508427"/>
              <a:gd name="connsiteX74" fmla="*/ 307101 w 3693461"/>
              <a:gd name="connsiteY74" fmla="*/ 770146 h 3508427"/>
              <a:gd name="connsiteX75" fmla="*/ 292353 w 3693461"/>
              <a:gd name="connsiteY75" fmla="*/ 814391 h 3508427"/>
              <a:gd name="connsiteX76" fmla="*/ 233359 w 3693461"/>
              <a:gd name="connsiteY76" fmla="*/ 902882 h 3508427"/>
              <a:gd name="connsiteX77" fmla="*/ 174366 w 3693461"/>
              <a:gd name="connsiteY77" fmla="*/ 1020869 h 3508427"/>
              <a:gd name="connsiteX78" fmla="*/ 115372 w 3693461"/>
              <a:gd name="connsiteY78" fmla="*/ 1153604 h 3508427"/>
              <a:gd name="connsiteX79" fmla="*/ 85875 w 3693461"/>
              <a:gd name="connsiteY79" fmla="*/ 1271591 h 3508427"/>
              <a:gd name="connsiteX80" fmla="*/ 41630 w 3693461"/>
              <a:gd name="connsiteY80" fmla="*/ 1374830 h 3508427"/>
              <a:gd name="connsiteX81" fmla="*/ 41630 w 3693461"/>
              <a:gd name="connsiteY81" fmla="*/ 2185991 h 3508427"/>
              <a:gd name="connsiteX82" fmla="*/ 56379 w 3693461"/>
              <a:gd name="connsiteY82" fmla="*/ 2230237 h 3508427"/>
              <a:gd name="connsiteX83" fmla="*/ 100624 w 3693461"/>
              <a:gd name="connsiteY83" fmla="*/ 2348224 h 3508427"/>
              <a:gd name="connsiteX84" fmla="*/ 130121 w 3693461"/>
              <a:gd name="connsiteY84" fmla="*/ 2436714 h 3508427"/>
              <a:gd name="connsiteX85" fmla="*/ 189114 w 3693461"/>
              <a:gd name="connsiteY85" fmla="*/ 2525204 h 3508427"/>
              <a:gd name="connsiteX86" fmla="*/ 203863 w 3693461"/>
              <a:gd name="connsiteY86" fmla="*/ 2569450 h 3508427"/>
              <a:gd name="connsiteX87" fmla="*/ 277605 w 3693461"/>
              <a:gd name="connsiteY87" fmla="*/ 2657940 h 3508427"/>
              <a:gd name="connsiteX88" fmla="*/ 351346 w 3693461"/>
              <a:gd name="connsiteY88" fmla="*/ 2746430 h 3508427"/>
              <a:gd name="connsiteX89" fmla="*/ 366095 w 3693461"/>
              <a:gd name="connsiteY89" fmla="*/ 2790675 h 3508427"/>
              <a:gd name="connsiteX90" fmla="*/ 439837 w 3693461"/>
              <a:gd name="connsiteY90" fmla="*/ 2879166 h 3508427"/>
              <a:gd name="connsiteX91" fmla="*/ 484082 w 3693461"/>
              <a:gd name="connsiteY91" fmla="*/ 2908662 h 3508427"/>
              <a:gd name="connsiteX92" fmla="*/ 572572 w 3693461"/>
              <a:gd name="connsiteY92" fmla="*/ 2967656 h 3508427"/>
              <a:gd name="connsiteX93" fmla="*/ 616817 w 3693461"/>
              <a:gd name="connsiteY93" fmla="*/ 3011901 h 3508427"/>
              <a:gd name="connsiteX94" fmla="*/ 705308 w 3693461"/>
              <a:gd name="connsiteY94" fmla="*/ 3056146 h 3508427"/>
              <a:gd name="connsiteX95" fmla="*/ 852792 w 3693461"/>
              <a:gd name="connsiteY95" fmla="*/ 3174133 h 3508427"/>
              <a:gd name="connsiteX96" fmla="*/ 897037 w 3693461"/>
              <a:gd name="connsiteY96" fmla="*/ 3203630 h 3508427"/>
              <a:gd name="connsiteX97" fmla="*/ 941282 w 3693461"/>
              <a:gd name="connsiteY97" fmla="*/ 3233127 h 3508427"/>
              <a:gd name="connsiteX98" fmla="*/ 1074017 w 3693461"/>
              <a:gd name="connsiteY98" fmla="*/ 3262624 h 3508427"/>
              <a:gd name="connsiteX99" fmla="*/ 1177256 w 3693461"/>
              <a:gd name="connsiteY99" fmla="*/ 3321617 h 3508427"/>
              <a:gd name="connsiteX100" fmla="*/ 1221501 w 3693461"/>
              <a:gd name="connsiteY100" fmla="*/ 3336366 h 3508427"/>
              <a:gd name="connsiteX101" fmla="*/ 1295243 w 3693461"/>
              <a:gd name="connsiteY101" fmla="*/ 3365862 h 3508427"/>
              <a:gd name="connsiteX102" fmla="*/ 1472224 w 3693461"/>
              <a:gd name="connsiteY102" fmla="*/ 3395359 h 3508427"/>
              <a:gd name="connsiteX103" fmla="*/ 1545966 w 3693461"/>
              <a:gd name="connsiteY103" fmla="*/ 3410108 h 3508427"/>
              <a:gd name="connsiteX104" fmla="*/ 1678701 w 3693461"/>
              <a:gd name="connsiteY104" fmla="*/ 3439604 h 3508427"/>
              <a:gd name="connsiteX105" fmla="*/ 1855682 w 3693461"/>
              <a:gd name="connsiteY105" fmla="*/ 3454353 h 3508427"/>
              <a:gd name="connsiteX106" fmla="*/ 2991308 w 3693461"/>
              <a:gd name="connsiteY106" fmla="*/ 3439604 h 3508427"/>
              <a:gd name="connsiteX107" fmla="*/ 3035553 w 3693461"/>
              <a:gd name="connsiteY107" fmla="*/ 3424856 h 3508427"/>
              <a:gd name="connsiteX108" fmla="*/ 3153540 w 3693461"/>
              <a:gd name="connsiteY108" fmla="*/ 3365862 h 3508427"/>
              <a:gd name="connsiteX109" fmla="*/ 3212534 w 3693461"/>
              <a:gd name="connsiteY109" fmla="*/ 3351114 h 3508427"/>
              <a:gd name="connsiteX110" fmla="*/ 3256779 w 3693461"/>
              <a:gd name="connsiteY110" fmla="*/ 3321617 h 3508427"/>
              <a:gd name="connsiteX111" fmla="*/ 3345269 w 3693461"/>
              <a:gd name="connsiteY111" fmla="*/ 3292120 h 3508427"/>
              <a:gd name="connsiteX112" fmla="*/ 3389514 w 3693461"/>
              <a:gd name="connsiteY112" fmla="*/ 3247875 h 3508427"/>
              <a:gd name="connsiteX113" fmla="*/ 3448508 w 3693461"/>
              <a:gd name="connsiteY113" fmla="*/ 3218379 h 3508427"/>
              <a:gd name="connsiteX114" fmla="*/ 3507501 w 3693461"/>
              <a:gd name="connsiteY114" fmla="*/ 3174133 h 3508427"/>
              <a:gd name="connsiteX115" fmla="*/ 3566495 w 3693461"/>
              <a:gd name="connsiteY115" fmla="*/ 3085643 h 3508427"/>
              <a:gd name="connsiteX116" fmla="*/ 3581243 w 3693461"/>
              <a:gd name="connsiteY116" fmla="*/ 3041398 h 3508427"/>
              <a:gd name="connsiteX117" fmla="*/ 3610740 w 3693461"/>
              <a:gd name="connsiteY117" fmla="*/ 2997153 h 3508427"/>
              <a:gd name="connsiteX118" fmla="*/ 3595992 w 3693461"/>
              <a:gd name="connsiteY118" fmla="*/ 2510456 h 3508427"/>
              <a:gd name="connsiteX119" fmla="*/ 3566495 w 3693461"/>
              <a:gd name="connsiteY119" fmla="*/ 2259733 h 3508427"/>
              <a:gd name="connsiteX120" fmla="*/ 3536998 w 3693461"/>
              <a:gd name="connsiteY120" fmla="*/ 2156495 h 3508427"/>
              <a:gd name="connsiteX121" fmla="*/ 3492753 w 3693461"/>
              <a:gd name="connsiteY121" fmla="*/ 2126998 h 3508427"/>
              <a:gd name="connsiteX122" fmla="*/ 3433759 w 3693461"/>
              <a:gd name="connsiteY122" fmla="*/ 2038508 h 3508427"/>
              <a:gd name="connsiteX123" fmla="*/ 3301024 w 3693461"/>
              <a:gd name="connsiteY123" fmla="*/ 1964766 h 3508427"/>
              <a:gd name="connsiteX124" fmla="*/ 3168288 w 3693461"/>
              <a:gd name="connsiteY124" fmla="*/ 1891024 h 3508427"/>
              <a:gd name="connsiteX125" fmla="*/ 2770082 w 3693461"/>
              <a:gd name="connsiteY125" fmla="*/ 1876275 h 3508427"/>
              <a:gd name="connsiteX126" fmla="*/ 2578353 w 3693461"/>
              <a:gd name="connsiteY126" fmla="*/ 1891024 h 3508427"/>
              <a:gd name="connsiteX127" fmla="*/ 2534108 w 3693461"/>
              <a:gd name="connsiteY127" fmla="*/ 1905772 h 3508427"/>
              <a:gd name="connsiteX128" fmla="*/ 2445617 w 3693461"/>
              <a:gd name="connsiteY128" fmla="*/ 1979514 h 3508427"/>
              <a:gd name="connsiteX129" fmla="*/ 2342379 w 3693461"/>
              <a:gd name="connsiteY129" fmla="*/ 2023759 h 3508427"/>
              <a:gd name="connsiteX130" fmla="*/ 2371875 w 3693461"/>
              <a:gd name="connsiteY130" fmla="*/ 2038508 h 350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693461" h="3508427">
                <a:moveTo>
                  <a:pt x="2401372" y="1950017"/>
                </a:moveTo>
                <a:lnTo>
                  <a:pt x="2401372" y="1950017"/>
                </a:lnTo>
                <a:cubicBezTo>
                  <a:pt x="2394546" y="1968219"/>
                  <a:pt x="2362008" y="2082169"/>
                  <a:pt x="2327630" y="2112250"/>
                </a:cubicBezTo>
                <a:cubicBezTo>
                  <a:pt x="2300951" y="2135594"/>
                  <a:pt x="2268637" y="2151579"/>
                  <a:pt x="2239140" y="2171243"/>
                </a:cubicBezTo>
                <a:lnTo>
                  <a:pt x="2194895" y="2200740"/>
                </a:lnTo>
                <a:cubicBezTo>
                  <a:pt x="2180147" y="2210572"/>
                  <a:pt x="2164830" y="2219602"/>
                  <a:pt x="2150650" y="2230237"/>
                </a:cubicBezTo>
                <a:cubicBezTo>
                  <a:pt x="2130985" y="2244985"/>
                  <a:pt x="2113642" y="2263489"/>
                  <a:pt x="2091656" y="2274482"/>
                </a:cubicBezTo>
                <a:cubicBezTo>
                  <a:pt x="2063846" y="2288387"/>
                  <a:pt x="2033330" y="2296438"/>
                  <a:pt x="2003166" y="2303979"/>
                </a:cubicBezTo>
                <a:lnTo>
                  <a:pt x="1885179" y="2333475"/>
                </a:lnTo>
                <a:cubicBezTo>
                  <a:pt x="1781940" y="2328559"/>
                  <a:pt x="1678021" y="2331547"/>
                  <a:pt x="1575463" y="2318727"/>
                </a:cubicBezTo>
                <a:cubicBezTo>
                  <a:pt x="1557874" y="2316528"/>
                  <a:pt x="1542889" y="2302570"/>
                  <a:pt x="1531217" y="2289230"/>
                </a:cubicBezTo>
                <a:cubicBezTo>
                  <a:pt x="1507873" y="2262551"/>
                  <a:pt x="1491888" y="2230237"/>
                  <a:pt x="1472224" y="2200740"/>
                </a:cubicBezTo>
                <a:cubicBezTo>
                  <a:pt x="1462392" y="2185992"/>
                  <a:pt x="1457475" y="2166327"/>
                  <a:pt x="1442727" y="2156495"/>
                </a:cubicBezTo>
                <a:lnTo>
                  <a:pt x="1398482" y="2126998"/>
                </a:lnTo>
                <a:cubicBezTo>
                  <a:pt x="1313951" y="2000202"/>
                  <a:pt x="1415295" y="2160625"/>
                  <a:pt x="1354237" y="2038508"/>
                </a:cubicBezTo>
                <a:cubicBezTo>
                  <a:pt x="1346310" y="2022654"/>
                  <a:pt x="1333534" y="2009652"/>
                  <a:pt x="1324740" y="1994262"/>
                </a:cubicBezTo>
                <a:cubicBezTo>
                  <a:pt x="1221670" y="1813890"/>
                  <a:pt x="1386579" y="2088453"/>
                  <a:pt x="1265746" y="1846779"/>
                </a:cubicBezTo>
                <a:cubicBezTo>
                  <a:pt x="1255914" y="1827114"/>
                  <a:pt x="1243970" y="1808371"/>
                  <a:pt x="1236250" y="1787785"/>
                </a:cubicBezTo>
                <a:cubicBezTo>
                  <a:pt x="1229133" y="1768806"/>
                  <a:pt x="1225898" y="1748578"/>
                  <a:pt x="1221501" y="1728791"/>
                </a:cubicBezTo>
                <a:cubicBezTo>
                  <a:pt x="1184043" y="1560233"/>
                  <a:pt x="1227982" y="1739968"/>
                  <a:pt x="1192005" y="1596056"/>
                </a:cubicBezTo>
                <a:cubicBezTo>
                  <a:pt x="1196921" y="1482985"/>
                  <a:pt x="1198073" y="1369687"/>
                  <a:pt x="1206753" y="1256843"/>
                </a:cubicBezTo>
                <a:cubicBezTo>
                  <a:pt x="1207945" y="1241343"/>
                  <a:pt x="1212878" y="1225533"/>
                  <a:pt x="1221501" y="1212598"/>
                </a:cubicBezTo>
                <a:cubicBezTo>
                  <a:pt x="1237810" y="1188134"/>
                  <a:pt x="1282785" y="1152459"/>
                  <a:pt x="1309992" y="1138856"/>
                </a:cubicBezTo>
                <a:cubicBezTo>
                  <a:pt x="1323897" y="1131904"/>
                  <a:pt x="1339489" y="1129024"/>
                  <a:pt x="1354237" y="1124108"/>
                </a:cubicBezTo>
                <a:cubicBezTo>
                  <a:pt x="1506637" y="1129024"/>
                  <a:pt x="1659221" y="1129902"/>
                  <a:pt x="1811437" y="1138856"/>
                </a:cubicBezTo>
                <a:cubicBezTo>
                  <a:pt x="1826956" y="1139769"/>
                  <a:pt x="1840734" y="1149333"/>
                  <a:pt x="1855682" y="1153604"/>
                </a:cubicBezTo>
                <a:cubicBezTo>
                  <a:pt x="1917293" y="1171207"/>
                  <a:pt x="1933618" y="1171510"/>
                  <a:pt x="2003166" y="1183101"/>
                </a:cubicBezTo>
                <a:cubicBezTo>
                  <a:pt x="2017914" y="1188017"/>
                  <a:pt x="2033821" y="1190300"/>
                  <a:pt x="2047411" y="1197850"/>
                </a:cubicBezTo>
                <a:cubicBezTo>
                  <a:pt x="2078400" y="1215066"/>
                  <a:pt x="2102270" y="1245633"/>
                  <a:pt x="2135901" y="1256843"/>
                </a:cubicBezTo>
                <a:cubicBezTo>
                  <a:pt x="2150649" y="1261759"/>
                  <a:pt x="2165198" y="1267320"/>
                  <a:pt x="2180146" y="1271591"/>
                </a:cubicBezTo>
                <a:cubicBezTo>
                  <a:pt x="2199636" y="1277160"/>
                  <a:pt x="2220161" y="1279223"/>
                  <a:pt x="2239140" y="1286340"/>
                </a:cubicBezTo>
                <a:cubicBezTo>
                  <a:pt x="2329040" y="1320053"/>
                  <a:pt x="2272898" y="1322587"/>
                  <a:pt x="2386624" y="1345333"/>
                </a:cubicBezTo>
                <a:cubicBezTo>
                  <a:pt x="2475610" y="1363131"/>
                  <a:pt x="2436585" y="1352155"/>
                  <a:pt x="2504611" y="1374830"/>
                </a:cubicBezTo>
                <a:lnTo>
                  <a:pt x="3242030" y="1360082"/>
                </a:lnTo>
                <a:cubicBezTo>
                  <a:pt x="3257565" y="1359496"/>
                  <a:pt x="3271193" y="1349104"/>
                  <a:pt x="3286275" y="1345333"/>
                </a:cubicBezTo>
                <a:lnTo>
                  <a:pt x="3404263" y="1315837"/>
                </a:lnTo>
                <a:cubicBezTo>
                  <a:pt x="3419011" y="1306005"/>
                  <a:pt x="3434084" y="1296643"/>
                  <a:pt x="3448508" y="1286340"/>
                </a:cubicBezTo>
                <a:cubicBezTo>
                  <a:pt x="3468510" y="1272053"/>
                  <a:pt x="3486657" y="1255123"/>
                  <a:pt x="3507501" y="1242095"/>
                </a:cubicBezTo>
                <a:cubicBezTo>
                  <a:pt x="3526145" y="1230443"/>
                  <a:pt x="3546830" y="1222430"/>
                  <a:pt x="3566495" y="1212598"/>
                </a:cubicBezTo>
                <a:cubicBezTo>
                  <a:pt x="3571411" y="1197850"/>
                  <a:pt x="3574291" y="1182258"/>
                  <a:pt x="3581243" y="1168353"/>
                </a:cubicBezTo>
                <a:cubicBezTo>
                  <a:pt x="3589170" y="1152499"/>
                  <a:pt x="3603758" y="1140400"/>
                  <a:pt x="3610740" y="1124108"/>
                </a:cubicBezTo>
                <a:cubicBezTo>
                  <a:pt x="3618725" y="1105477"/>
                  <a:pt x="3616423" y="1083244"/>
                  <a:pt x="3625488" y="1065114"/>
                </a:cubicBezTo>
                <a:cubicBezTo>
                  <a:pt x="3641342" y="1033406"/>
                  <a:pt x="3684482" y="976624"/>
                  <a:pt x="3684482" y="976624"/>
                </a:cubicBezTo>
                <a:cubicBezTo>
                  <a:pt x="3683619" y="961957"/>
                  <a:pt x="3693461" y="758607"/>
                  <a:pt x="3654985" y="681656"/>
                </a:cubicBezTo>
                <a:cubicBezTo>
                  <a:pt x="3647058" y="665802"/>
                  <a:pt x="3635320" y="652159"/>
                  <a:pt x="3625488" y="637411"/>
                </a:cubicBezTo>
                <a:cubicBezTo>
                  <a:pt x="3588419" y="526201"/>
                  <a:pt x="3638423" y="663281"/>
                  <a:pt x="3581243" y="548920"/>
                </a:cubicBezTo>
                <a:cubicBezTo>
                  <a:pt x="3574291" y="535015"/>
                  <a:pt x="3576447" y="516618"/>
                  <a:pt x="3566495" y="504675"/>
                </a:cubicBezTo>
                <a:cubicBezTo>
                  <a:pt x="3550759" y="485792"/>
                  <a:pt x="3527166" y="475178"/>
                  <a:pt x="3507501" y="460430"/>
                </a:cubicBezTo>
                <a:cubicBezTo>
                  <a:pt x="3481583" y="382675"/>
                  <a:pt x="3509883" y="445589"/>
                  <a:pt x="3448508" y="371940"/>
                </a:cubicBezTo>
                <a:cubicBezTo>
                  <a:pt x="3437160" y="358323"/>
                  <a:pt x="3432852" y="338768"/>
                  <a:pt x="3419011" y="327695"/>
                </a:cubicBezTo>
                <a:cubicBezTo>
                  <a:pt x="3406872" y="317983"/>
                  <a:pt x="3388356" y="320496"/>
                  <a:pt x="3374766" y="312946"/>
                </a:cubicBezTo>
                <a:cubicBezTo>
                  <a:pt x="3343776" y="295730"/>
                  <a:pt x="3315772" y="273617"/>
                  <a:pt x="3286275" y="253953"/>
                </a:cubicBezTo>
                <a:lnTo>
                  <a:pt x="3197785" y="194959"/>
                </a:lnTo>
                <a:cubicBezTo>
                  <a:pt x="3183037" y="185127"/>
                  <a:pt x="3169998" y="172045"/>
                  <a:pt x="3153540" y="165462"/>
                </a:cubicBezTo>
                <a:cubicBezTo>
                  <a:pt x="3044990" y="122043"/>
                  <a:pt x="3113868" y="143501"/>
                  <a:pt x="2991308" y="121217"/>
                </a:cubicBezTo>
                <a:cubicBezTo>
                  <a:pt x="2966645" y="116733"/>
                  <a:pt x="2941885" y="112549"/>
                  <a:pt x="2917566" y="106469"/>
                </a:cubicBezTo>
                <a:cubicBezTo>
                  <a:pt x="2902484" y="102698"/>
                  <a:pt x="2888731" y="93775"/>
                  <a:pt x="2873321" y="91720"/>
                </a:cubicBezTo>
                <a:cubicBezTo>
                  <a:pt x="2814642" y="83896"/>
                  <a:pt x="2755334" y="81888"/>
                  <a:pt x="2696340" y="76972"/>
                </a:cubicBezTo>
                <a:cubicBezTo>
                  <a:pt x="2671759" y="72056"/>
                  <a:pt x="2647413" y="65769"/>
                  <a:pt x="2622598" y="62224"/>
                </a:cubicBezTo>
                <a:cubicBezTo>
                  <a:pt x="2187033" y="0"/>
                  <a:pt x="1478168" y="59378"/>
                  <a:pt x="1236250" y="62224"/>
                </a:cubicBezTo>
                <a:cubicBezTo>
                  <a:pt x="1201837" y="67140"/>
                  <a:pt x="1167213" y="70754"/>
                  <a:pt x="1133011" y="76972"/>
                </a:cubicBezTo>
                <a:cubicBezTo>
                  <a:pt x="1113068" y="80598"/>
                  <a:pt x="1094051" y="88638"/>
                  <a:pt x="1074017" y="91720"/>
                </a:cubicBezTo>
                <a:cubicBezTo>
                  <a:pt x="1030017" y="98489"/>
                  <a:pt x="985527" y="101553"/>
                  <a:pt x="941282" y="106469"/>
                </a:cubicBezTo>
                <a:cubicBezTo>
                  <a:pt x="911785" y="116301"/>
                  <a:pt x="874778" y="113981"/>
                  <a:pt x="852792" y="135966"/>
                </a:cubicBezTo>
                <a:cubicBezTo>
                  <a:pt x="723518" y="265237"/>
                  <a:pt x="887508" y="107035"/>
                  <a:pt x="764301" y="209708"/>
                </a:cubicBezTo>
                <a:cubicBezTo>
                  <a:pt x="619334" y="330514"/>
                  <a:pt x="806571" y="182186"/>
                  <a:pt x="690559" y="298198"/>
                </a:cubicBezTo>
                <a:cubicBezTo>
                  <a:pt x="678025" y="310732"/>
                  <a:pt x="661062" y="317863"/>
                  <a:pt x="646314" y="327695"/>
                </a:cubicBezTo>
                <a:cubicBezTo>
                  <a:pt x="636482" y="342443"/>
                  <a:pt x="628165" y="358323"/>
                  <a:pt x="616817" y="371940"/>
                </a:cubicBezTo>
                <a:cubicBezTo>
                  <a:pt x="603464" y="387963"/>
                  <a:pt x="584141" y="398831"/>
                  <a:pt x="572572" y="416185"/>
                </a:cubicBezTo>
                <a:cubicBezTo>
                  <a:pt x="563949" y="429120"/>
                  <a:pt x="566447" y="447495"/>
                  <a:pt x="557824" y="460430"/>
                </a:cubicBezTo>
                <a:cubicBezTo>
                  <a:pt x="546255" y="477784"/>
                  <a:pt x="526932" y="488652"/>
                  <a:pt x="513579" y="504675"/>
                </a:cubicBezTo>
                <a:cubicBezTo>
                  <a:pt x="502231" y="518292"/>
                  <a:pt x="495429" y="535303"/>
                  <a:pt x="484082" y="548920"/>
                </a:cubicBezTo>
                <a:cubicBezTo>
                  <a:pt x="470729" y="564943"/>
                  <a:pt x="451960" y="576194"/>
                  <a:pt x="439837" y="593166"/>
                </a:cubicBezTo>
                <a:cubicBezTo>
                  <a:pt x="371795" y="688425"/>
                  <a:pt x="453318" y="623507"/>
                  <a:pt x="366095" y="681656"/>
                </a:cubicBezTo>
                <a:cubicBezTo>
                  <a:pt x="331025" y="786863"/>
                  <a:pt x="380753" y="659667"/>
                  <a:pt x="307101" y="770146"/>
                </a:cubicBezTo>
                <a:cubicBezTo>
                  <a:pt x="298478" y="783081"/>
                  <a:pt x="299903" y="800801"/>
                  <a:pt x="292353" y="814391"/>
                </a:cubicBezTo>
                <a:cubicBezTo>
                  <a:pt x="275137" y="845381"/>
                  <a:pt x="249213" y="871174"/>
                  <a:pt x="233359" y="902882"/>
                </a:cubicBezTo>
                <a:cubicBezTo>
                  <a:pt x="213695" y="942211"/>
                  <a:pt x="188271" y="979154"/>
                  <a:pt x="174366" y="1020869"/>
                </a:cubicBezTo>
                <a:cubicBezTo>
                  <a:pt x="139264" y="1126175"/>
                  <a:pt x="162116" y="1083489"/>
                  <a:pt x="115372" y="1153604"/>
                </a:cubicBezTo>
                <a:cubicBezTo>
                  <a:pt x="81660" y="1254745"/>
                  <a:pt x="121470" y="1129213"/>
                  <a:pt x="85875" y="1271591"/>
                </a:cubicBezTo>
                <a:cubicBezTo>
                  <a:pt x="75023" y="1314998"/>
                  <a:pt x="62738" y="1332614"/>
                  <a:pt x="41630" y="1374830"/>
                </a:cubicBezTo>
                <a:cubicBezTo>
                  <a:pt x="0" y="1707881"/>
                  <a:pt x="15644" y="1536351"/>
                  <a:pt x="41630" y="2185991"/>
                </a:cubicBezTo>
                <a:cubicBezTo>
                  <a:pt x="42251" y="2201525"/>
                  <a:pt x="52608" y="2215155"/>
                  <a:pt x="56379" y="2230237"/>
                </a:cubicBezTo>
                <a:cubicBezTo>
                  <a:pt x="81894" y="2332296"/>
                  <a:pt x="52067" y="2275389"/>
                  <a:pt x="100624" y="2348224"/>
                </a:cubicBezTo>
                <a:cubicBezTo>
                  <a:pt x="110456" y="2377721"/>
                  <a:pt x="112874" y="2410844"/>
                  <a:pt x="130121" y="2436714"/>
                </a:cubicBezTo>
                <a:cubicBezTo>
                  <a:pt x="149785" y="2466211"/>
                  <a:pt x="177903" y="2491573"/>
                  <a:pt x="189114" y="2525204"/>
                </a:cubicBezTo>
                <a:cubicBezTo>
                  <a:pt x="194030" y="2539953"/>
                  <a:pt x="196910" y="2555545"/>
                  <a:pt x="203863" y="2569450"/>
                </a:cubicBezTo>
                <a:cubicBezTo>
                  <a:pt x="224397" y="2610519"/>
                  <a:pt x="244985" y="2625321"/>
                  <a:pt x="277605" y="2657940"/>
                </a:cubicBezTo>
                <a:cubicBezTo>
                  <a:pt x="311419" y="2759385"/>
                  <a:pt x="262060" y="2639287"/>
                  <a:pt x="351346" y="2746430"/>
                </a:cubicBezTo>
                <a:cubicBezTo>
                  <a:pt x="361298" y="2758373"/>
                  <a:pt x="359142" y="2776770"/>
                  <a:pt x="366095" y="2790675"/>
                </a:cubicBezTo>
                <a:cubicBezTo>
                  <a:pt x="382668" y="2823820"/>
                  <a:pt x="411881" y="2855869"/>
                  <a:pt x="439837" y="2879166"/>
                </a:cubicBezTo>
                <a:cubicBezTo>
                  <a:pt x="453454" y="2890513"/>
                  <a:pt x="469334" y="2898830"/>
                  <a:pt x="484082" y="2908662"/>
                </a:cubicBezTo>
                <a:cubicBezTo>
                  <a:pt x="547885" y="3004368"/>
                  <a:pt x="470010" y="2909049"/>
                  <a:pt x="572572" y="2967656"/>
                </a:cubicBezTo>
                <a:cubicBezTo>
                  <a:pt x="590681" y="2978004"/>
                  <a:pt x="600794" y="2998549"/>
                  <a:pt x="616817" y="3011901"/>
                </a:cubicBezTo>
                <a:cubicBezTo>
                  <a:pt x="654938" y="3043668"/>
                  <a:pt x="660964" y="3041365"/>
                  <a:pt x="705308" y="3056146"/>
                </a:cubicBezTo>
                <a:cubicBezTo>
                  <a:pt x="789370" y="3140209"/>
                  <a:pt x="741160" y="3099712"/>
                  <a:pt x="852792" y="3174133"/>
                </a:cubicBezTo>
                <a:lnTo>
                  <a:pt x="897037" y="3203630"/>
                </a:lnTo>
                <a:cubicBezTo>
                  <a:pt x="911785" y="3213462"/>
                  <a:pt x="923901" y="3229651"/>
                  <a:pt x="941282" y="3233127"/>
                </a:cubicBezTo>
                <a:cubicBezTo>
                  <a:pt x="1034900" y="3251850"/>
                  <a:pt x="990705" y="3241795"/>
                  <a:pt x="1074017" y="3262624"/>
                </a:cubicBezTo>
                <a:cubicBezTo>
                  <a:pt x="1118451" y="3292245"/>
                  <a:pt x="1124866" y="3299164"/>
                  <a:pt x="1177256" y="3321617"/>
                </a:cubicBezTo>
                <a:cubicBezTo>
                  <a:pt x="1191545" y="3327741"/>
                  <a:pt x="1206945" y="3330907"/>
                  <a:pt x="1221501" y="3336366"/>
                </a:cubicBezTo>
                <a:cubicBezTo>
                  <a:pt x="1246289" y="3345662"/>
                  <a:pt x="1269473" y="3359798"/>
                  <a:pt x="1295243" y="3365862"/>
                </a:cubicBezTo>
                <a:cubicBezTo>
                  <a:pt x="1353461" y="3379560"/>
                  <a:pt x="1413578" y="3383629"/>
                  <a:pt x="1472224" y="3395359"/>
                </a:cubicBezTo>
                <a:cubicBezTo>
                  <a:pt x="1496805" y="3400275"/>
                  <a:pt x="1521495" y="3404670"/>
                  <a:pt x="1545966" y="3410108"/>
                </a:cubicBezTo>
                <a:cubicBezTo>
                  <a:pt x="1591794" y="3420292"/>
                  <a:pt x="1631440" y="3434044"/>
                  <a:pt x="1678701" y="3439604"/>
                </a:cubicBezTo>
                <a:cubicBezTo>
                  <a:pt x="1737494" y="3446521"/>
                  <a:pt x="1796688" y="3449437"/>
                  <a:pt x="1855682" y="3454353"/>
                </a:cubicBezTo>
                <a:lnTo>
                  <a:pt x="2991308" y="3439604"/>
                </a:lnTo>
                <a:cubicBezTo>
                  <a:pt x="3006849" y="3439215"/>
                  <a:pt x="3020997" y="3430315"/>
                  <a:pt x="3035553" y="3424856"/>
                </a:cubicBezTo>
                <a:cubicBezTo>
                  <a:pt x="3523612" y="3241834"/>
                  <a:pt x="2820887" y="3508427"/>
                  <a:pt x="3153540" y="3365862"/>
                </a:cubicBezTo>
                <a:cubicBezTo>
                  <a:pt x="3172171" y="3357877"/>
                  <a:pt x="3192869" y="3356030"/>
                  <a:pt x="3212534" y="3351114"/>
                </a:cubicBezTo>
                <a:cubicBezTo>
                  <a:pt x="3227282" y="3341282"/>
                  <a:pt x="3240581" y="3328816"/>
                  <a:pt x="3256779" y="3321617"/>
                </a:cubicBezTo>
                <a:cubicBezTo>
                  <a:pt x="3285191" y="3308989"/>
                  <a:pt x="3345269" y="3292120"/>
                  <a:pt x="3345269" y="3292120"/>
                </a:cubicBezTo>
                <a:cubicBezTo>
                  <a:pt x="3360017" y="3277372"/>
                  <a:pt x="3372542" y="3259998"/>
                  <a:pt x="3389514" y="3247875"/>
                </a:cubicBezTo>
                <a:cubicBezTo>
                  <a:pt x="3407405" y="3235096"/>
                  <a:pt x="3429864" y="3230031"/>
                  <a:pt x="3448508" y="3218379"/>
                </a:cubicBezTo>
                <a:cubicBezTo>
                  <a:pt x="3469352" y="3205351"/>
                  <a:pt x="3487837" y="3188882"/>
                  <a:pt x="3507501" y="3174133"/>
                </a:cubicBezTo>
                <a:cubicBezTo>
                  <a:pt x="3542571" y="3068926"/>
                  <a:pt x="3492843" y="3196122"/>
                  <a:pt x="3566495" y="3085643"/>
                </a:cubicBezTo>
                <a:cubicBezTo>
                  <a:pt x="3575118" y="3072708"/>
                  <a:pt x="3574291" y="3055303"/>
                  <a:pt x="3581243" y="3041398"/>
                </a:cubicBezTo>
                <a:cubicBezTo>
                  <a:pt x="3589170" y="3025544"/>
                  <a:pt x="3600908" y="3011901"/>
                  <a:pt x="3610740" y="2997153"/>
                </a:cubicBezTo>
                <a:cubicBezTo>
                  <a:pt x="3605824" y="2834921"/>
                  <a:pt x="3603199" y="2672603"/>
                  <a:pt x="3595992" y="2510456"/>
                </a:cubicBezTo>
                <a:cubicBezTo>
                  <a:pt x="3590709" y="2391593"/>
                  <a:pt x="3587962" y="2356335"/>
                  <a:pt x="3566495" y="2259733"/>
                </a:cubicBezTo>
                <a:cubicBezTo>
                  <a:pt x="3565680" y="2256067"/>
                  <a:pt x="3544577" y="2165968"/>
                  <a:pt x="3536998" y="2156495"/>
                </a:cubicBezTo>
                <a:cubicBezTo>
                  <a:pt x="3525925" y="2142654"/>
                  <a:pt x="3507501" y="2136830"/>
                  <a:pt x="3492753" y="2126998"/>
                </a:cubicBezTo>
                <a:cubicBezTo>
                  <a:pt x="3473088" y="2097501"/>
                  <a:pt x="3463256" y="2058173"/>
                  <a:pt x="3433759" y="2038508"/>
                </a:cubicBezTo>
                <a:cubicBezTo>
                  <a:pt x="3332334" y="1970891"/>
                  <a:pt x="3378901" y="1990724"/>
                  <a:pt x="3301024" y="1964766"/>
                </a:cubicBezTo>
                <a:cubicBezTo>
                  <a:pt x="3278520" y="1949763"/>
                  <a:pt x="3211556" y="1893909"/>
                  <a:pt x="3168288" y="1891024"/>
                </a:cubicBezTo>
                <a:cubicBezTo>
                  <a:pt x="3035756" y="1882188"/>
                  <a:pt x="2902817" y="1881191"/>
                  <a:pt x="2770082" y="1876275"/>
                </a:cubicBezTo>
                <a:cubicBezTo>
                  <a:pt x="2706172" y="1881191"/>
                  <a:pt x="2641957" y="1883073"/>
                  <a:pt x="2578353" y="1891024"/>
                </a:cubicBezTo>
                <a:cubicBezTo>
                  <a:pt x="2562927" y="1892952"/>
                  <a:pt x="2547043" y="1897149"/>
                  <a:pt x="2534108" y="1905772"/>
                </a:cubicBezTo>
                <a:cubicBezTo>
                  <a:pt x="2464640" y="1952084"/>
                  <a:pt x="2518001" y="1947343"/>
                  <a:pt x="2445617" y="1979514"/>
                </a:cubicBezTo>
                <a:cubicBezTo>
                  <a:pt x="2331515" y="2030226"/>
                  <a:pt x="2383365" y="1982773"/>
                  <a:pt x="2342379" y="2023759"/>
                </a:cubicBezTo>
                <a:lnTo>
                  <a:pt x="2371875" y="2038508"/>
                </a:lnTo>
              </a:path>
            </a:pathLst>
          </a:custGeom>
          <a:solidFill>
            <a:schemeClr val="accent1">
              <a:alpha val="9000"/>
            </a:scheme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BB9FF317-F113-46B7-903B-6F311BEBC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95800"/>
            <a:ext cx="1219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Solutions:</a:t>
            </a:r>
            <a:r>
              <a:rPr lang="en-US" altLang="zh-CN">
                <a:solidFill>
                  <a:srgbClr val="3333CC"/>
                </a:solidFill>
              </a:rPr>
              <a:t>Y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Z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F = int</a:t>
            </a:r>
            <a:endParaRPr lang="zh-CN" altLang="en-US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1" grpId="0" animBg="1"/>
      <p:bldP spid="35" grpId="0" animBg="1"/>
      <p:bldP spid="39" grpId="0" animBg="1"/>
      <p:bldP spid="4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77906686-AA82-961F-F659-5DC8743B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 Example 2</a:t>
            </a:r>
            <a:endParaRPr lang="zh-CN" altLang="en-US"/>
          </a:p>
        </p:txBody>
      </p:sp>
      <p:sp>
        <p:nvSpPr>
          <p:cNvPr id="36867" name="TextBox 4">
            <a:extLst>
              <a:ext uri="{FF2B5EF4-FFF2-40B4-BE49-F238E27FC236}">
                <a16:creationId xmlns:a16="http://schemas.microsoft.com/office/drawing/2014/main" id="{27861D28-9EBF-D347-69EF-3A22DABA1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121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 = Y-&gt;Z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Z = int</a:t>
            </a:r>
            <a:endParaRPr lang="zh-CN" altLang="en-US">
              <a:solidFill>
                <a:srgbClr val="3333CC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4DC979-8ADE-42EC-CDE0-E118A144B4A6}"/>
              </a:ext>
            </a:extLst>
          </p:cNvPr>
          <p:cNvSpPr/>
          <p:nvPr/>
        </p:nvSpPr>
        <p:spPr>
          <a:xfrm>
            <a:off x="2667000" y="426720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Y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A5726B7-4152-EC05-5122-012856A5016D}"/>
              </a:ext>
            </a:extLst>
          </p:cNvPr>
          <p:cNvSpPr/>
          <p:nvPr/>
        </p:nvSpPr>
        <p:spPr>
          <a:xfrm>
            <a:off x="1066800" y="4267200"/>
            <a:ext cx="609600" cy="609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8F9BDF7-8A32-14C4-E573-56B3FBFD075C}"/>
              </a:ext>
            </a:extLst>
          </p:cNvPr>
          <p:cNvSpPr/>
          <p:nvPr/>
        </p:nvSpPr>
        <p:spPr>
          <a:xfrm>
            <a:off x="4343400" y="4343400"/>
            <a:ext cx="609600" cy="609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Z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5E8EC4-4F61-145D-D9E5-1CD2E36BB5EF}"/>
              </a:ext>
            </a:extLst>
          </p:cNvPr>
          <p:cNvSpPr/>
          <p:nvPr/>
        </p:nvSpPr>
        <p:spPr>
          <a:xfrm>
            <a:off x="3048000" y="5562600"/>
            <a:ext cx="5334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int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6BEECE9-5133-963E-3614-A9BDF59684E5}"/>
              </a:ext>
            </a:extLst>
          </p:cNvPr>
          <p:cNvCxnSpPr>
            <a:stCxn id="8" idx="4"/>
            <a:endCxn id="32" idx="0"/>
          </p:cNvCxnSpPr>
          <p:nvPr/>
        </p:nvCxnSpPr>
        <p:spPr>
          <a:xfrm flipH="1">
            <a:off x="3314700" y="4953000"/>
            <a:ext cx="13335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72B668B3-7E3D-09AD-F130-25A36A784612}"/>
              </a:ext>
            </a:extLst>
          </p:cNvPr>
          <p:cNvSpPr/>
          <p:nvPr/>
        </p:nvSpPr>
        <p:spPr>
          <a:xfrm>
            <a:off x="3429000" y="30480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05B57581-392B-A753-5520-6D940C25B843}"/>
              </a:ext>
            </a:extLst>
          </p:cNvPr>
          <p:cNvSpPr/>
          <p:nvPr/>
        </p:nvSpPr>
        <p:spPr>
          <a:xfrm>
            <a:off x="1341438" y="2514600"/>
            <a:ext cx="2168525" cy="2971800"/>
          </a:xfrm>
          <a:custGeom>
            <a:avLst/>
            <a:gdLst>
              <a:gd name="connsiteX0" fmla="*/ 0 w 2168013"/>
              <a:gd name="connsiteY0" fmla="*/ 2824316 h 3487994"/>
              <a:gd name="connsiteX1" fmla="*/ 147484 w 2168013"/>
              <a:gd name="connsiteY1" fmla="*/ 3237271 h 3487994"/>
              <a:gd name="connsiteX2" fmla="*/ 796413 w 2168013"/>
              <a:gd name="connsiteY2" fmla="*/ 3370007 h 3487994"/>
              <a:gd name="connsiteX3" fmla="*/ 855407 w 2168013"/>
              <a:gd name="connsiteY3" fmla="*/ 2529349 h 3487994"/>
              <a:gd name="connsiteX4" fmla="*/ 973394 w 2168013"/>
              <a:gd name="connsiteY4" fmla="*/ 759542 h 3487994"/>
              <a:gd name="connsiteX5" fmla="*/ 1474839 w 2168013"/>
              <a:gd name="connsiteY5" fmla="*/ 7374 h 3487994"/>
              <a:gd name="connsiteX6" fmla="*/ 2168013 w 2168013"/>
              <a:gd name="connsiteY6" fmla="*/ 715297 h 3487994"/>
              <a:gd name="connsiteX7" fmla="*/ 2168013 w 2168013"/>
              <a:gd name="connsiteY7" fmla="*/ 715297 h 3487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68013" h="3487994">
                <a:moveTo>
                  <a:pt x="0" y="2824316"/>
                </a:moveTo>
                <a:cubicBezTo>
                  <a:pt x="7374" y="2985319"/>
                  <a:pt x="14749" y="3146323"/>
                  <a:pt x="147484" y="3237271"/>
                </a:cubicBezTo>
                <a:cubicBezTo>
                  <a:pt x="280219" y="3328219"/>
                  <a:pt x="678426" y="3487994"/>
                  <a:pt x="796413" y="3370007"/>
                </a:cubicBezTo>
                <a:cubicBezTo>
                  <a:pt x="914400" y="3252020"/>
                  <a:pt x="825910" y="2964426"/>
                  <a:pt x="855407" y="2529349"/>
                </a:cubicBezTo>
                <a:cubicBezTo>
                  <a:pt x="884904" y="2094272"/>
                  <a:pt x="870155" y="1179871"/>
                  <a:pt x="973394" y="759542"/>
                </a:cubicBezTo>
                <a:cubicBezTo>
                  <a:pt x="1076633" y="339213"/>
                  <a:pt x="1275736" y="14748"/>
                  <a:pt x="1474839" y="7374"/>
                </a:cubicBezTo>
                <a:cubicBezTo>
                  <a:pt x="1673942" y="0"/>
                  <a:pt x="2168013" y="715297"/>
                  <a:pt x="2168013" y="715297"/>
                </a:cubicBezTo>
                <a:lnTo>
                  <a:pt x="2168013" y="715297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F99FBEC5-0D35-105B-4E72-B7077E47CAE7}"/>
              </a:ext>
            </a:extLst>
          </p:cNvPr>
          <p:cNvCxnSpPr>
            <a:endCxn id="6" idx="0"/>
          </p:cNvCxnSpPr>
          <p:nvPr/>
        </p:nvCxnSpPr>
        <p:spPr>
          <a:xfrm flipH="1">
            <a:off x="2971800" y="3429000"/>
            <a:ext cx="6096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12DB66B-7F33-2999-7BCE-F79EC91B31B6}"/>
              </a:ext>
            </a:extLst>
          </p:cNvPr>
          <p:cNvCxnSpPr>
            <a:endCxn id="8" idx="0"/>
          </p:cNvCxnSpPr>
          <p:nvPr/>
        </p:nvCxnSpPr>
        <p:spPr>
          <a:xfrm>
            <a:off x="4038600" y="3352800"/>
            <a:ext cx="609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任意多边形 49">
            <a:extLst>
              <a:ext uri="{FF2B5EF4-FFF2-40B4-BE49-F238E27FC236}">
                <a16:creationId xmlns:a16="http://schemas.microsoft.com/office/drawing/2014/main" id="{8C6911DF-DAB7-27D9-B9B1-54D777B4E8A4}"/>
              </a:ext>
            </a:extLst>
          </p:cNvPr>
          <p:cNvSpPr/>
          <p:nvPr/>
        </p:nvSpPr>
        <p:spPr>
          <a:xfrm>
            <a:off x="609600" y="2133600"/>
            <a:ext cx="4248150" cy="3917950"/>
          </a:xfrm>
          <a:custGeom>
            <a:avLst/>
            <a:gdLst>
              <a:gd name="connsiteX0" fmla="*/ 791511 w 4247632"/>
              <a:gd name="connsiteY0" fmla="*/ 1690931 h 3917087"/>
              <a:gd name="connsiteX1" fmla="*/ 791511 w 4247632"/>
              <a:gd name="connsiteY1" fmla="*/ 1690931 h 3917087"/>
              <a:gd name="connsiteX2" fmla="*/ 658775 w 4247632"/>
              <a:gd name="connsiteY2" fmla="*/ 1764673 h 3917087"/>
              <a:gd name="connsiteX3" fmla="*/ 614530 w 4247632"/>
              <a:gd name="connsiteY3" fmla="*/ 1779422 h 3917087"/>
              <a:gd name="connsiteX4" fmla="*/ 570285 w 4247632"/>
              <a:gd name="connsiteY4" fmla="*/ 1823667 h 3917087"/>
              <a:gd name="connsiteX5" fmla="*/ 452298 w 4247632"/>
              <a:gd name="connsiteY5" fmla="*/ 1882660 h 3917087"/>
              <a:gd name="connsiteX6" fmla="*/ 363808 w 4247632"/>
              <a:gd name="connsiteY6" fmla="*/ 1971151 h 3917087"/>
              <a:gd name="connsiteX7" fmla="*/ 319563 w 4247632"/>
              <a:gd name="connsiteY7" fmla="*/ 2015396 h 3917087"/>
              <a:gd name="connsiteX8" fmla="*/ 260569 w 4247632"/>
              <a:gd name="connsiteY8" fmla="*/ 2044893 h 3917087"/>
              <a:gd name="connsiteX9" fmla="*/ 201575 w 4247632"/>
              <a:gd name="connsiteY9" fmla="*/ 2118635 h 3917087"/>
              <a:gd name="connsiteX10" fmla="*/ 142582 w 4247632"/>
              <a:gd name="connsiteY10" fmla="*/ 2221873 h 3917087"/>
              <a:gd name="connsiteX11" fmla="*/ 98337 w 4247632"/>
              <a:gd name="connsiteY11" fmla="*/ 2266118 h 3917087"/>
              <a:gd name="connsiteX12" fmla="*/ 39343 w 4247632"/>
              <a:gd name="connsiteY12" fmla="*/ 2354609 h 3917087"/>
              <a:gd name="connsiteX13" fmla="*/ 39343 w 4247632"/>
              <a:gd name="connsiteY13" fmla="*/ 2826557 h 3917087"/>
              <a:gd name="connsiteX14" fmla="*/ 83588 w 4247632"/>
              <a:gd name="connsiteY14" fmla="*/ 2885551 h 3917087"/>
              <a:gd name="connsiteX15" fmla="*/ 113085 w 4247632"/>
              <a:gd name="connsiteY15" fmla="*/ 3003538 h 3917087"/>
              <a:gd name="connsiteX16" fmla="*/ 127833 w 4247632"/>
              <a:gd name="connsiteY16" fmla="*/ 3121525 h 3917087"/>
              <a:gd name="connsiteX17" fmla="*/ 172079 w 4247632"/>
              <a:gd name="connsiteY17" fmla="*/ 3254260 h 3917087"/>
              <a:gd name="connsiteX18" fmla="*/ 186827 w 4247632"/>
              <a:gd name="connsiteY18" fmla="*/ 3298506 h 3917087"/>
              <a:gd name="connsiteX19" fmla="*/ 201575 w 4247632"/>
              <a:gd name="connsiteY19" fmla="*/ 3401744 h 3917087"/>
              <a:gd name="connsiteX20" fmla="*/ 245821 w 4247632"/>
              <a:gd name="connsiteY20" fmla="*/ 3534480 h 3917087"/>
              <a:gd name="connsiteX21" fmla="*/ 319563 w 4247632"/>
              <a:gd name="connsiteY21" fmla="*/ 3667215 h 3917087"/>
              <a:gd name="connsiteX22" fmla="*/ 408053 w 4247632"/>
              <a:gd name="connsiteY22" fmla="*/ 3740957 h 3917087"/>
              <a:gd name="connsiteX23" fmla="*/ 437550 w 4247632"/>
              <a:gd name="connsiteY23" fmla="*/ 3785202 h 3917087"/>
              <a:gd name="connsiteX24" fmla="*/ 570285 w 4247632"/>
              <a:gd name="connsiteY24" fmla="*/ 3858944 h 3917087"/>
              <a:gd name="connsiteX25" fmla="*/ 614530 w 4247632"/>
              <a:gd name="connsiteY25" fmla="*/ 3888441 h 3917087"/>
              <a:gd name="connsiteX26" fmla="*/ 1101227 w 4247632"/>
              <a:gd name="connsiteY26" fmla="*/ 3888441 h 3917087"/>
              <a:gd name="connsiteX27" fmla="*/ 1189717 w 4247632"/>
              <a:gd name="connsiteY27" fmla="*/ 3858944 h 3917087"/>
              <a:gd name="connsiteX28" fmla="*/ 1278208 w 4247632"/>
              <a:gd name="connsiteY28" fmla="*/ 3799951 h 3917087"/>
              <a:gd name="connsiteX29" fmla="*/ 1322453 w 4247632"/>
              <a:gd name="connsiteY29" fmla="*/ 3740957 h 3917087"/>
              <a:gd name="connsiteX30" fmla="*/ 1337201 w 4247632"/>
              <a:gd name="connsiteY30" fmla="*/ 3696712 h 3917087"/>
              <a:gd name="connsiteX31" fmla="*/ 1366698 w 4247632"/>
              <a:gd name="connsiteY31" fmla="*/ 3652467 h 3917087"/>
              <a:gd name="connsiteX32" fmla="*/ 1396195 w 4247632"/>
              <a:gd name="connsiteY32" fmla="*/ 3431241 h 3917087"/>
              <a:gd name="connsiteX33" fmla="*/ 1410943 w 4247632"/>
              <a:gd name="connsiteY33" fmla="*/ 3372247 h 3917087"/>
              <a:gd name="connsiteX34" fmla="*/ 1425692 w 4247632"/>
              <a:gd name="connsiteY34" fmla="*/ 2944544 h 3917087"/>
              <a:gd name="connsiteX35" fmla="*/ 1440440 w 4247632"/>
              <a:gd name="connsiteY35" fmla="*/ 2900299 h 3917087"/>
              <a:gd name="connsiteX36" fmla="*/ 1455188 w 4247632"/>
              <a:gd name="connsiteY36" fmla="*/ 2738067 h 3917087"/>
              <a:gd name="connsiteX37" fmla="*/ 1484685 w 4247632"/>
              <a:gd name="connsiteY37" fmla="*/ 2693822 h 3917087"/>
              <a:gd name="connsiteX38" fmla="*/ 1514182 w 4247632"/>
              <a:gd name="connsiteY38" fmla="*/ 2516841 h 3917087"/>
              <a:gd name="connsiteX39" fmla="*/ 1543679 w 4247632"/>
              <a:gd name="connsiteY39" fmla="*/ 2472596 h 3917087"/>
              <a:gd name="connsiteX40" fmla="*/ 1573175 w 4247632"/>
              <a:gd name="connsiteY40" fmla="*/ 2384106 h 3917087"/>
              <a:gd name="connsiteX41" fmla="*/ 1602672 w 4247632"/>
              <a:gd name="connsiteY41" fmla="*/ 2310364 h 3917087"/>
              <a:gd name="connsiteX42" fmla="*/ 1617421 w 4247632"/>
              <a:gd name="connsiteY42" fmla="*/ 2251370 h 3917087"/>
              <a:gd name="connsiteX43" fmla="*/ 1646917 w 4247632"/>
              <a:gd name="connsiteY43" fmla="*/ 2207125 h 3917087"/>
              <a:gd name="connsiteX44" fmla="*/ 1661666 w 4247632"/>
              <a:gd name="connsiteY44" fmla="*/ 2162880 h 3917087"/>
              <a:gd name="connsiteX45" fmla="*/ 1720659 w 4247632"/>
              <a:gd name="connsiteY45" fmla="*/ 2074389 h 3917087"/>
              <a:gd name="connsiteX46" fmla="*/ 1779653 w 4247632"/>
              <a:gd name="connsiteY46" fmla="*/ 2000647 h 3917087"/>
              <a:gd name="connsiteX47" fmla="*/ 1882892 w 4247632"/>
              <a:gd name="connsiteY47" fmla="*/ 1882660 h 3917087"/>
              <a:gd name="connsiteX48" fmla="*/ 1971382 w 4247632"/>
              <a:gd name="connsiteY48" fmla="*/ 1823667 h 3917087"/>
              <a:gd name="connsiteX49" fmla="*/ 2030375 w 4247632"/>
              <a:gd name="connsiteY49" fmla="*/ 1779422 h 3917087"/>
              <a:gd name="connsiteX50" fmla="*/ 2118866 w 4247632"/>
              <a:gd name="connsiteY50" fmla="*/ 1749925 h 3917087"/>
              <a:gd name="connsiteX51" fmla="*/ 2266350 w 4247632"/>
              <a:gd name="connsiteY51" fmla="*/ 1720428 h 3917087"/>
              <a:gd name="connsiteX52" fmla="*/ 2590814 w 4247632"/>
              <a:gd name="connsiteY52" fmla="*/ 1690931 h 3917087"/>
              <a:gd name="connsiteX53" fmla="*/ 3770685 w 4247632"/>
              <a:gd name="connsiteY53" fmla="*/ 1676183 h 3917087"/>
              <a:gd name="connsiteX54" fmla="*/ 3829679 w 4247632"/>
              <a:gd name="connsiteY54" fmla="*/ 1661435 h 3917087"/>
              <a:gd name="connsiteX55" fmla="*/ 3918169 w 4247632"/>
              <a:gd name="connsiteY55" fmla="*/ 1631938 h 3917087"/>
              <a:gd name="connsiteX56" fmla="*/ 4050904 w 4247632"/>
              <a:gd name="connsiteY56" fmla="*/ 1513951 h 3917087"/>
              <a:gd name="connsiteX57" fmla="*/ 4050904 w 4247632"/>
              <a:gd name="connsiteY57" fmla="*/ 1513951 h 3917087"/>
              <a:gd name="connsiteX58" fmla="*/ 4124646 w 4247632"/>
              <a:gd name="connsiteY58" fmla="*/ 1454957 h 3917087"/>
              <a:gd name="connsiteX59" fmla="*/ 4183640 w 4247632"/>
              <a:gd name="connsiteY59" fmla="*/ 1351718 h 3917087"/>
              <a:gd name="connsiteX60" fmla="*/ 4213137 w 4247632"/>
              <a:gd name="connsiteY60" fmla="*/ 1263228 h 3917087"/>
              <a:gd name="connsiteX61" fmla="*/ 4242633 w 4247632"/>
              <a:gd name="connsiteY61" fmla="*/ 1159989 h 3917087"/>
              <a:gd name="connsiteX62" fmla="*/ 4227885 w 4247632"/>
              <a:gd name="connsiteY62" fmla="*/ 776531 h 3917087"/>
              <a:gd name="connsiteX63" fmla="*/ 4168892 w 4247632"/>
              <a:gd name="connsiteY63" fmla="*/ 688041 h 3917087"/>
              <a:gd name="connsiteX64" fmla="*/ 4050904 w 4247632"/>
              <a:gd name="connsiteY64" fmla="*/ 555306 h 3917087"/>
              <a:gd name="connsiteX65" fmla="*/ 4006659 w 4247632"/>
              <a:gd name="connsiteY65" fmla="*/ 525809 h 3917087"/>
              <a:gd name="connsiteX66" fmla="*/ 3903421 w 4247632"/>
              <a:gd name="connsiteY66" fmla="*/ 437318 h 3917087"/>
              <a:gd name="connsiteX67" fmla="*/ 3844427 w 4247632"/>
              <a:gd name="connsiteY67" fmla="*/ 422570 h 3917087"/>
              <a:gd name="connsiteX68" fmla="*/ 3800182 w 4247632"/>
              <a:gd name="connsiteY68" fmla="*/ 363577 h 3917087"/>
              <a:gd name="connsiteX69" fmla="*/ 3755937 w 4247632"/>
              <a:gd name="connsiteY69" fmla="*/ 348828 h 3917087"/>
              <a:gd name="connsiteX70" fmla="*/ 3623201 w 4247632"/>
              <a:gd name="connsiteY70" fmla="*/ 275086 h 3917087"/>
              <a:gd name="connsiteX71" fmla="*/ 3578956 w 4247632"/>
              <a:gd name="connsiteY71" fmla="*/ 230841 h 3917087"/>
              <a:gd name="connsiteX72" fmla="*/ 3534711 w 4247632"/>
              <a:gd name="connsiteY72" fmla="*/ 216093 h 3917087"/>
              <a:gd name="connsiteX73" fmla="*/ 3490466 w 4247632"/>
              <a:gd name="connsiteY73" fmla="*/ 186596 h 3917087"/>
              <a:gd name="connsiteX74" fmla="*/ 3446221 w 4247632"/>
              <a:gd name="connsiteY74" fmla="*/ 171847 h 3917087"/>
              <a:gd name="connsiteX75" fmla="*/ 3342982 w 4247632"/>
              <a:gd name="connsiteY75" fmla="*/ 112854 h 3917087"/>
              <a:gd name="connsiteX76" fmla="*/ 3298737 w 4247632"/>
              <a:gd name="connsiteY76" fmla="*/ 98106 h 3917087"/>
              <a:gd name="connsiteX77" fmla="*/ 3195498 w 4247632"/>
              <a:gd name="connsiteY77" fmla="*/ 53860 h 3917087"/>
              <a:gd name="connsiteX78" fmla="*/ 3048014 w 4247632"/>
              <a:gd name="connsiteY78" fmla="*/ 9615 h 3917087"/>
              <a:gd name="connsiteX79" fmla="*/ 2487575 w 4247632"/>
              <a:gd name="connsiteY79" fmla="*/ 24364 h 3917087"/>
              <a:gd name="connsiteX80" fmla="*/ 2325343 w 4247632"/>
              <a:gd name="connsiteY80" fmla="*/ 39112 h 3917087"/>
              <a:gd name="connsiteX81" fmla="*/ 2236853 w 4247632"/>
              <a:gd name="connsiteY81" fmla="*/ 68609 h 3917087"/>
              <a:gd name="connsiteX82" fmla="*/ 2192608 w 4247632"/>
              <a:gd name="connsiteY82" fmla="*/ 98106 h 3917087"/>
              <a:gd name="connsiteX83" fmla="*/ 2133614 w 4247632"/>
              <a:gd name="connsiteY83" fmla="*/ 142351 h 3917087"/>
              <a:gd name="connsiteX84" fmla="*/ 2074621 w 4247632"/>
              <a:gd name="connsiteY84" fmla="*/ 171847 h 3917087"/>
              <a:gd name="connsiteX85" fmla="*/ 2045124 w 4247632"/>
              <a:gd name="connsiteY85" fmla="*/ 216093 h 3917087"/>
              <a:gd name="connsiteX86" fmla="*/ 1956633 w 4247632"/>
              <a:gd name="connsiteY86" fmla="*/ 275086 h 3917087"/>
              <a:gd name="connsiteX87" fmla="*/ 1927137 w 4247632"/>
              <a:gd name="connsiteY87" fmla="*/ 334080 h 3917087"/>
              <a:gd name="connsiteX88" fmla="*/ 1882892 w 4247632"/>
              <a:gd name="connsiteY88" fmla="*/ 348828 h 3917087"/>
              <a:gd name="connsiteX89" fmla="*/ 1838646 w 4247632"/>
              <a:gd name="connsiteY89" fmla="*/ 378325 h 3917087"/>
              <a:gd name="connsiteX90" fmla="*/ 1735408 w 4247632"/>
              <a:gd name="connsiteY90" fmla="*/ 496312 h 3917087"/>
              <a:gd name="connsiteX91" fmla="*/ 1691163 w 4247632"/>
              <a:gd name="connsiteY91" fmla="*/ 584802 h 3917087"/>
              <a:gd name="connsiteX92" fmla="*/ 1646917 w 4247632"/>
              <a:gd name="connsiteY92" fmla="*/ 629047 h 3917087"/>
              <a:gd name="connsiteX93" fmla="*/ 1587924 w 4247632"/>
              <a:gd name="connsiteY93" fmla="*/ 717538 h 3917087"/>
              <a:gd name="connsiteX94" fmla="*/ 1543679 w 4247632"/>
              <a:gd name="connsiteY94" fmla="*/ 761783 h 3917087"/>
              <a:gd name="connsiteX95" fmla="*/ 1514182 w 4247632"/>
              <a:gd name="connsiteY95" fmla="*/ 806028 h 3917087"/>
              <a:gd name="connsiteX96" fmla="*/ 1469937 w 4247632"/>
              <a:gd name="connsiteY96" fmla="*/ 835525 h 3917087"/>
              <a:gd name="connsiteX97" fmla="*/ 1425692 w 4247632"/>
              <a:gd name="connsiteY97" fmla="*/ 924015 h 3917087"/>
              <a:gd name="connsiteX98" fmla="*/ 1381446 w 4247632"/>
              <a:gd name="connsiteY98" fmla="*/ 953512 h 3917087"/>
              <a:gd name="connsiteX99" fmla="*/ 1337201 w 4247632"/>
              <a:gd name="connsiteY99" fmla="*/ 1056751 h 3917087"/>
              <a:gd name="connsiteX100" fmla="*/ 1292956 w 4247632"/>
              <a:gd name="connsiteY100" fmla="*/ 1086247 h 3917087"/>
              <a:gd name="connsiteX101" fmla="*/ 1189717 w 4247632"/>
              <a:gd name="connsiteY101" fmla="*/ 1233731 h 3917087"/>
              <a:gd name="connsiteX102" fmla="*/ 1145472 w 4247632"/>
              <a:gd name="connsiteY102" fmla="*/ 1263228 h 3917087"/>
              <a:gd name="connsiteX103" fmla="*/ 1086479 w 4247632"/>
              <a:gd name="connsiteY103" fmla="*/ 1351718 h 3917087"/>
              <a:gd name="connsiteX104" fmla="*/ 1071730 w 4247632"/>
              <a:gd name="connsiteY104" fmla="*/ 1395964 h 3917087"/>
              <a:gd name="connsiteX105" fmla="*/ 1012737 w 4247632"/>
              <a:gd name="connsiteY105" fmla="*/ 1484454 h 3917087"/>
              <a:gd name="connsiteX106" fmla="*/ 983240 w 4247632"/>
              <a:gd name="connsiteY106" fmla="*/ 1528699 h 3917087"/>
              <a:gd name="connsiteX107" fmla="*/ 968492 w 4247632"/>
              <a:gd name="connsiteY107" fmla="*/ 1572944 h 3917087"/>
              <a:gd name="connsiteX108" fmla="*/ 880001 w 4247632"/>
              <a:gd name="connsiteY108" fmla="*/ 1631938 h 3917087"/>
              <a:gd name="connsiteX109" fmla="*/ 791511 w 4247632"/>
              <a:gd name="connsiteY109" fmla="*/ 1690931 h 3917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4247632" h="3917087">
                <a:moveTo>
                  <a:pt x="791511" y="1690931"/>
                </a:moveTo>
                <a:lnTo>
                  <a:pt x="791511" y="1690931"/>
                </a:lnTo>
                <a:cubicBezTo>
                  <a:pt x="747266" y="1715512"/>
                  <a:pt x="704046" y="1742037"/>
                  <a:pt x="658775" y="1764673"/>
                </a:cubicBezTo>
                <a:cubicBezTo>
                  <a:pt x="644870" y="1771625"/>
                  <a:pt x="627465" y="1770798"/>
                  <a:pt x="614530" y="1779422"/>
                </a:cubicBezTo>
                <a:cubicBezTo>
                  <a:pt x="597176" y="1790992"/>
                  <a:pt x="587882" y="1812469"/>
                  <a:pt x="570285" y="1823667"/>
                </a:cubicBezTo>
                <a:cubicBezTo>
                  <a:pt x="533188" y="1847274"/>
                  <a:pt x="452298" y="1882660"/>
                  <a:pt x="452298" y="1882660"/>
                </a:cubicBezTo>
                <a:lnTo>
                  <a:pt x="363808" y="1971151"/>
                </a:lnTo>
                <a:cubicBezTo>
                  <a:pt x="349060" y="1985899"/>
                  <a:pt x="338218" y="2006068"/>
                  <a:pt x="319563" y="2015396"/>
                </a:cubicBezTo>
                <a:lnTo>
                  <a:pt x="260569" y="2044893"/>
                </a:lnTo>
                <a:cubicBezTo>
                  <a:pt x="231858" y="2131029"/>
                  <a:pt x="268286" y="2051924"/>
                  <a:pt x="201575" y="2118635"/>
                </a:cubicBezTo>
                <a:cubicBezTo>
                  <a:pt x="166745" y="2153465"/>
                  <a:pt x="171496" y="2181394"/>
                  <a:pt x="142582" y="2221873"/>
                </a:cubicBezTo>
                <a:cubicBezTo>
                  <a:pt x="130459" y="2238845"/>
                  <a:pt x="111142" y="2249654"/>
                  <a:pt x="98337" y="2266118"/>
                </a:cubicBezTo>
                <a:cubicBezTo>
                  <a:pt x="76572" y="2294101"/>
                  <a:pt x="39343" y="2354609"/>
                  <a:pt x="39343" y="2354609"/>
                </a:cubicBezTo>
                <a:cubicBezTo>
                  <a:pt x="3013" y="2536264"/>
                  <a:pt x="0" y="2521642"/>
                  <a:pt x="39343" y="2826557"/>
                </a:cubicBezTo>
                <a:cubicBezTo>
                  <a:pt x="42489" y="2850936"/>
                  <a:pt x="68840" y="2865886"/>
                  <a:pt x="83588" y="2885551"/>
                </a:cubicBezTo>
                <a:cubicBezTo>
                  <a:pt x="101534" y="2939388"/>
                  <a:pt x="102915" y="2937431"/>
                  <a:pt x="113085" y="3003538"/>
                </a:cubicBezTo>
                <a:cubicBezTo>
                  <a:pt x="119112" y="3042712"/>
                  <a:pt x="119528" y="3082770"/>
                  <a:pt x="127833" y="3121525"/>
                </a:cubicBezTo>
                <a:cubicBezTo>
                  <a:pt x="127836" y="3121540"/>
                  <a:pt x="164702" y="3232130"/>
                  <a:pt x="172079" y="3254260"/>
                </a:cubicBezTo>
                <a:lnTo>
                  <a:pt x="186827" y="3298506"/>
                </a:lnTo>
                <a:cubicBezTo>
                  <a:pt x="191743" y="3332919"/>
                  <a:pt x="193758" y="3367872"/>
                  <a:pt x="201575" y="3401744"/>
                </a:cubicBezTo>
                <a:cubicBezTo>
                  <a:pt x="201580" y="3401764"/>
                  <a:pt x="238443" y="3512347"/>
                  <a:pt x="245821" y="3534480"/>
                </a:cubicBezTo>
                <a:cubicBezTo>
                  <a:pt x="264368" y="3590119"/>
                  <a:pt x="268847" y="3616499"/>
                  <a:pt x="319563" y="3667215"/>
                </a:cubicBezTo>
                <a:cubicBezTo>
                  <a:pt x="376342" y="3723994"/>
                  <a:pt x="346454" y="3699890"/>
                  <a:pt x="408053" y="3740957"/>
                </a:cubicBezTo>
                <a:cubicBezTo>
                  <a:pt x="417885" y="3755705"/>
                  <a:pt x="424210" y="3773530"/>
                  <a:pt x="437550" y="3785202"/>
                </a:cubicBezTo>
                <a:cubicBezTo>
                  <a:pt x="499967" y="3839817"/>
                  <a:pt x="509514" y="3838688"/>
                  <a:pt x="570285" y="3858944"/>
                </a:cubicBezTo>
                <a:cubicBezTo>
                  <a:pt x="585033" y="3868776"/>
                  <a:pt x="597074" y="3885361"/>
                  <a:pt x="614530" y="3888441"/>
                </a:cubicBezTo>
                <a:cubicBezTo>
                  <a:pt x="776858" y="3917087"/>
                  <a:pt x="938422" y="3897009"/>
                  <a:pt x="1101227" y="3888441"/>
                </a:cubicBezTo>
                <a:cubicBezTo>
                  <a:pt x="1130724" y="3878609"/>
                  <a:pt x="1163847" y="3876191"/>
                  <a:pt x="1189717" y="3858944"/>
                </a:cubicBezTo>
                <a:lnTo>
                  <a:pt x="1278208" y="3799951"/>
                </a:lnTo>
                <a:cubicBezTo>
                  <a:pt x="1292956" y="3780286"/>
                  <a:pt x="1310258" y="3762299"/>
                  <a:pt x="1322453" y="3740957"/>
                </a:cubicBezTo>
                <a:cubicBezTo>
                  <a:pt x="1330166" y="3727459"/>
                  <a:pt x="1330249" y="3710617"/>
                  <a:pt x="1337201" y="3696712"/>
                </a:cubicBezTo>
                <a:cubicBezTo>
                  <a:pt x="1345128" y="3680858"/>
                  <a:pt x="1356866" y="3667215"/>
                  <a:pt x="1366698" y="3652467"/>
                </a:cubicBezTo>
                <a:cubicBezTo>
                  <a:pt x="1376538" y="3563908"/>
                  <a:pt x="1379642" y="3514004"/>
                  <a:pt x="1396195" y="3431241"/>
                </a:cubicBezTo>
                <a:cubicBezTo>
                  <a:pt x="1400170" y="3411365"/>
                  <a:pt x="1406027" y="3391912"/>
                  <a:pt x="1410943" y="3372247"/>
                </a:cubicBezTo>
                <a:cubicBezTo>
                  <a:pt x="1415859" y="3229679"/>
                  <a:pt x="1416794" y="3086919"/>
                  <a:pt x="1425692" y="2944544"/>
                </a:cubicBezTo>
                <a:cubicBezTo>
                  <a:pt x="1426662" y="2929028"/>
                  <a:pt x="1438242" y="2915689"/>
                  <a:pt x="1440440" y="2900299"/>
                </a:cubicBezTo>
                <a:cubicBezTo>
                  <a:pt x="1448119" y="2846544"/>
                  <a:pt x="1443811" y="2791162"/>
                  <a:pt x="1455188" y="2738067"/>
                </a:cubicBezTo>
                <a:cubicBezTo>
                  <a:pt x="1458902" y="2720735"/>
                  <a:pt x="1474853" y="2708570"/>
                  <a:pt x="1484685" y="2693822"/>
                </a:cubicBezTo>
                <a:cubicBezTo>
                  <a:pt x="1487938" y="2667800"/>
                  <a:pt x="1496984" y="2556968"/>
                  <a:pt x="1514182" y="2516841"/>
                </a:cubicBezTo>
                <a:cubicBezTo>
                  <a:pt x="1521164" y="2500549"/>
                  <a:pt x="1533847" y="2487344"/>
                  <a:pt x="1543679" y="2472596"/>
                </a:cubicBezTo>
                <a:cubicBezTo>
                  <a:pt x="1553511" y="2443099"/>
                  <a:pt x="1561628" y="2412974"/>
                  <a:pt x="1573175" y="2384106"/>
                </a:cubicBezTo>
                <a:cubicBezTo>
                  <a:pt x="1583007" y="2359525"/>
                  <a:pt x="1594300" y="2335480"/>
                  <a:pt x="1602672" y="2310364"/>
                </a:cubicBezTo>
                <a:cubicBezTo>
                  <a:pt x="1609082" y="2291134"/>
                  <a:pt x="1609436" y="2270001"/>
                  <a:pt x="1617421" y="2251370"/>
                </a:cubicBezTo>
                <a:cubicBezTo>
                  <a:pt x="1624403" y="2235078"/>
                  <a:pt x="1638990" y="2222979"/>
                  <a:pt x="1646917" y="2207125"/>
                </a:cubicBezTo>
                <a:cubicBezTo>
                  <a:pt x="1653869" y="2193220"/>
                  <a:pt x="1654116" y="2176470"/>
                  <a:pt x="1661666" y="2162880"/>
                </a:cubicBezTo>
                <a:cubicBezTo>
                  <a:pt x="1678882" y="2131890"/>
                  <a:pt x="1709448" y="2108020"/>
                  <a:pt x="1720659" y="2074389"/>
                </a:cubicBezTo>
                <a:cubicBezTo>
                  <a:pt x="1741013" y="2013328"/>
                  <a:pt x="1722473" y="2038768"/>
                  <a:pt x="1779653" y="2000647"/>
                </a:cubicBezTo>
                <a:cubicBezTo>
                  <a:pt x="1885349" y="1842103"/>
                  <a:pt x="1790714" y="1959475"/>
                  <a:pt x="1882892" y="1882660"/>
                </a:cubicBezTo>
                <a:cubicBezTo>
                  <a:pt x="1956543" y="1821285"/>
                  <a:pt x="1893626" y="1849585"/>
                  <a:pt x="1971382" y="1823667"/>
                </a:cubicBezTo>
                <a:cubicBezTo>
                  <a:pt x="1991046" y="1808919"/>
                  <a:pt x="2008390" y="1790415"/>
                  <a:pt x="2030375" y="1779422"/>
                </a:cubicBezTo>
                <a:cubicBezTo>
                  <a:pt x="2058185" y="1765517"/>
                  <a:pt x="2088702" y="1757466"/>
                  <a:pt x="2118866" y="1749925"/>
                </a:cubicBezTo>
                <a:cubicBezTo>
                  <a:pt x="2223206" y="1723840"/>
                  <a:pt x="2133764" y="1744535"/>
                  <a:pt x="2266350" y="1720428"/>
                </a:cubicBezTo>
                <a:cubicBezTo>
                  <a:pt x="2420186" y="1692458"/>
                  <a:pt x="2321743" y="1696479"/>
                  <a:pt x="2590814" y="1690931"/>
                </a:cubicBezTo>
                <a:lnTo>
                  <a:pt x="3770685" y="1676183"/>
                </a:lnTo>
                <a:cubicBezTo>
                  <a:pt x="3790350" y="1671267"/>
                  <a:pt x="3810264" y="1667259"/>
                  <a:pt x="3829679" y="1661435"/>
                </a:cubicBezTo>
                <a:cubicBezTo>
                  <a:pt x="3859460" y="1652501"/>
                  <a:pt x="3918169" y="1631938"/>
                  <a:pt x="3918169" y="1631938"/>
                </a:cubicBezTo>
                <a:cubicBezTo>
                  <a:pt x="3997123" y="1579302"/>
                  <a:pt x="3949880" y="1614975"/>
                  <a:pt x="4050904" y="1513951"/>
                </a:cubicBezTo>
                <a:lnTo>
                  <a:pt x="4050904" y="1513951"/>
                </a:lnTo>
                <a:cubicBezTo>
                  <a:pt x="4075485" y="1494286"/>
                  <a:pt x="4102387" y="1477216"/>
                  <a:pt x="4124646" y="1454957"/>
                </a:cubicBezTo>
                <a:cubicBezTo>
                  <a:pt x="4142384" y="1437219"/>
                  <a:pt x="4175928" y="1370998"/>
                  <a:pt x="4183640" y="1351718"/>
                </a:cubicBezTo>
                <a:cubicBezTo>
                  <a:pt x="4195187" y="1322850"/>
                  <a:pt x="4203305" y="1292725"/>
                  <a:pt x="4213137" y="1263228"/>
                </a:cubicBezTo>
                <a:cubicBezTo>
                  <a:pt x="4234293" y="1199759"/>
                  <a:pt x="4224117" y="1234057"/>
                  <a:pt x="4242633" y="1159989"/>
                </a:cubicBezTo>
                <a:cubicBezTo>
                  <a:pt x="4237717" y="1032170"/>
                  <a:pt x="4247632" y="902911"/>
                  <a:pt x="4227885" y="776531"/>
                </a:cubicBezTo>
                <a:cubicBezTo>
                  <a:pt x="4222412" y="741505"/>
                  <a:pt x="4188556" y="717538"/>
                  <a:pt x="4168892" y="688041"/>
                </a:cubicBezTo>
                <a:cubicBezTo>
                  <a:pt x="4133427" y="634843"/>
                  <a:pt x="4111518" y="595716"/>
                  <a:pt x="4050904" y="555306"/>
                </a:cubicBezTo>
                <a:cubicBezTo>
                  <a:pt x="4036156" y="545474"/>
                  <a:pt x="4020276" y="537157"/>
                  <a:pt x="4006659" y="525809"/>
                </a:cubicBezTo>
                <a:cubicBezTo>
                  <a:pt x="3962385" y="488914"/>
                  <a:pt x="3958650" y="464933"/>
                  <a:pt x="3903421" y="437318"/>
                </a:cubicBezTo>
                <a:cubicBezTo>
                  <a:pt x="3885291" y="428253"/>
                  <a:pt x="3864092" y="427486"/>
                  <a:pt x="3844427" y="422570"/>
                </a:cubicBezTo>
                <a:cubicBezTo>
                  <a:pt x="3829679" y="402906"/>
                  <a:pt x="3819065" y="379313"/>
                  <a:pt x="3800182" y="363577"/>
                </a:cubicBezTo>
                <a:cubicBezTo>
                  <a:pt x="3788239" y="353625"/>
                  <a:pt x="3769527" y="356378"/>
                  <a:pt x="3755937" y="348828"/>
                </a:cubicBezTo>
                <a:cubicBezTo>
                  <a:pt x="3603798" y="264307"/>
                  <a:pt x="3723316" y="308459"/>
                  <a:pt x="3623201" y="275086"/>
                </a:cubicBezTo>
                <a:cubicBezTo>
                  <a:pt x="3608453" y="260338"/>
                  <a:pt x="3596310" y="242410"/>
                  <a:pt x="3578956" y="230841"/>
                </a:cubicBezTo>
                <a:cubicBezTo>
                  <a:pt x="3566021" y="222218"/>
                  <a:pt x="3548616" y="223045"/>
                  <a:pt x="3534711" y="216093"/>
                </a:cubicBezTo>
                <a:cubicBezTo>
                  <a:pt x="3518857" y="208166"/>
                  <a:pt x="3506320" y="194523"/>
                  <a:pt x="3490466" y="186596"/>
                </a:cubicBezTo>
                <a:cubicBezTo>
                  <a:pt x="3476561" y="179643"/>
                  <a:pt x="3460510" y="177971"/>
                  <a:pt x="3446221" y="171847"/>
                </a:cubicBezTo>
                <a:cubicBezTo>
                  <a:pt x="3265208" y="94270"/>
                  <a:pt x="3491113" y="186920"/>
                  <a:pt x="3342982" y="112854"/>
                </a:cubicBezTo>
                <a:cubicBezTo>
                  <a:pt x="3329077" y="105902"/>
                  <a:pt x="3313485" y="103022"/>
                  <a:pt x="3298737" y="98106"/>
                </a:cubicBezTo>
                <a:cubicBezTo>
                  <a:pt x="3228543" y="51310"/>
                  <a:pt x="3282075" y="79833"/>
                  <a:pt x="3195498" y="53860"/>
                </a:cubicBezTo>
                <a:cubicBezTo>
                  <a:pt x="3015964" y="0"/>
                  <a:pt x="3183989" y="43610"/>
                  <a:pt x="3048014" y="9615"/>
                </a:cubicBezTo>
                <a:lnTo>
                  <a:pt x="2487575" y="24364"/>
                </a:lnTo>
                <a:cubicBezTo>
                  <a:pt x="2433320" y="26579"/>
                  <a:pt x="2378817" y="29675"/>
                  <a:pt x="2325343" y="39112"/>
                </a:cubicBezTo>
                <a:cubicBezTo>
                  <a:pt x="2294724" y="44515"/>
                  <a:pt x="2262723" y="51362"/>
                  <a:pt x="2236853" y="68609"/>
                </a:cubicBezTo>
                <a:cubicBezTo>
                  <a:pt x="2222105" y="78441"/>
                  <a:pt x="2207032" y="87803"/>
                  <a:pt x="2192608" y="98106"/>
                </a:cubicBezTo>
                <a:cubicBezTo>
                  <a:pt x="2172606" y="112393"/>
                  <a:pt x="2154458" y="129323"/>
                  <a:pt x="2133614" y="142351"/>
                </a:cubicBezTo>
                <a:cubicBezTo>
                  <a:pt x="2114970" y="154003"/>
                  <a:pt x="2094285" y="162015"/>
                  <a:pt x="2074621" y="171847"/>
                </a:cubicBezTo>
                <a:cubicBezTo>
                  <a:pt x="2064789" y="186596"/>
                  <a:pt x="2058464" y="204421"/>
                  <a:pt x="2045124" y="216093"/>
                </a:cubicBezTo>
                <a:cubicBezTo>
                  <a:pt x="2018445" y="239437"/>
                  <a:pt x="1956633" y="275086"/>
                  <a:pt x="1956633" y="275086"/>
                </a:cubicBezTo>
                <a:cubicBezTo>
                  <a:pt x="1946801" y="294751"/>
                  <a:pt x="1942683" y="318534"/>
                  <a:pt x="1927137" y="334080"/>
                </a:cubicBezTo>
                <a:cubicBezTo>
                  <a:pt x="1916144" y="345073"/>
                  <a:pt x="1896797" y="341876"/>
                  <a:pt x="1882892" y="348828"/>
                </a:cubicBezTo>
                <a:cubicBezTo>
                  <a:pt x="1867038" y="356755"/>
                  <a:pt x="1853395" y="368493"/>
                  <a:pt x="1838646" y="378325"/>
                </a:cubicBezTo>
                <a:cubicBezTo>
                  <a:pt x="1769821" y="481563"/>
                  <a:pt x="1809150" y="447150"/>
                  <a:pt x="1735408" y="496312"/>
                </a:cubicBezTo>
                <a:cubicBezTo>
                  <a:pt x="1720627" y="540653"/>
                  <a:pt x="1722928" y="546684"/>
                  <a:pt x="1691163" y="584802"/>
                </a:cubicBezTo>
                <a:cubicBezTo>
                  <a:pt x="1677810" y="600825"/>
                  <a:pt x="1659722" y="612583"/>
                  <a:pt x="1646917" y="629047"/>
                </a:cubicBezTo>
                <a:cubicBezTo>
                  <a:pt x="1625152" y="657030"/>
                  <a:pt x="1612991" y="692471"/>
                  <a:pt x="1587924" y="717538"/>
                </a:cubicBezTo>
                <a:cubicBezTo>
                  <a:pt x="1573176" y="732286"/>
                  <a:pt x="1557032" y="745760"/>
                  <a:pt x="1543679" y="761783"/>
                </a:cubicBezTo>
                <a:cubicBezTo>
                  <a:pt x="1532331" y="775400"/>
                  <a:pt x="1526716" y="793494"/>
                  <a:pt x="1514182" y="806028"/>
                </a:cubicBezTo>
                <a:cubicBezTo>
                  <a:pt x="1501648" y="818562"/>
                  <a:pt x="1484685" y="825693"/>
                  <a:pt x="1469937" y="835525"/>
                </a:cubicBezTo>
                <a:cubicBezTo>
                  <a:pt x="1457942" y="871508"/>
                  <a:pt x="1454280" y="895427"/>
                  <a:pt x="1425692" y="924015"/>
                </a:cubicBezTo>
                <a:cubicBezTo>
                  <a:pt x="1413158" y="936549"/>
                  <a:pt x="1396195" y="943680"/>
                  <a:pt x="1381446" y="953512"/>
                </a:cubicBezTo>
                <a:cubicBezTo>
                  <a:pt x="1371200" y="984251"/>
                  <a:pt x="1357451" y="1032451"/>
                  <a:pt x="1337201" y="1056751"/>
                </a:cubicBezTo>
                <a:cubicBezTo>
                  <a:pt x="1325854" y="1070368"/>
                  <a:pt x="1307704" y="1076415"/>
                  <a:pt x="1292956" y="1086247"/>
                </a:cubicBezTo>
                <a:cubicBezTo>
                  <a:pt x="1283312" y="1100713"/>
                  <a:pt x="1211563" y="1211886"/>
                  <a:pt x="1189717" y="1233731"/>
                </a:cubicBezTo>
                <a:cubicBezTo>
                  <a:pt x="1177183" y="1246265"/>
                  <a:pt x="1160220" y="1253396"/>
                  <a:pt x="1145472" y="1263228"/>
                </a:cubicBezTo>
                <a:cubicBezTo>
                  <a:pt x="1110405" y="1368431"/>
                  <a:pt x="1160128" y="1241244"/>
                  <a:pt x="1086479" y="1351718"/>
                </a:cubicBezTo>
                <a:cubicBezTo>
                  <a:pt x="1077855" y="1364653"/>
                  <a:pt x="1079280" y="1382374"/>
                  <a:pt x="1071730" y="1395964"/>
                </a:cubicBezTo>
                <a:cubicBezTo>
                  <a:pt x="1054514" y="1426953"/>
                  <a:pt x="1032401" y="1454957"/>
                  <a:pt x="1012737" y="1484454"/>
                </a:cubicBezTo>
                <a:lnTo>
                  <a:pt x="983240" y="1528699"/>
                </a:lnTo>
                <a:cubicBezTo>
                  <a:pt x="978324" y="1543447"/>
                  <a:pt x="979485" y="1561951"/>
                  <a:pt x="968492" y="1572944"/>
                </a:cubicBezTo>
                <a:cubicBezTo>
                  <a:pt x="943424" y="1598012"/>
                  <a:pt x="880001" y="1631938"/>
                  <a:pt x="880001" y="1631938"/>
                </a:cubicBezTo>
                <a:cubicBezTo>
                  <a:pt x="812827" y="1732699"/>
                  <a:pt x="806259" y="1681099"/>
                  <a:pt x="791511" y="1690931"/>
                </a:cubicBezTo>
                <a:close/>
              </a:path>
            </a:pathLst>
          </a:custGeom>
          <a:solidFill>
            <a:schemeClr val="accent1">
              <a:alpha val="1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" name="任意多边形 50">
            <a:extLst>
              <a:ext uri="{FF2B5EF4-FFF2-40B4-BE49-F238E27FC236}">
                <a16:creationId xmlns:a16="http://schemas.microsoft.com/office/drawing/2014/main" id="{06BB9803-2C0D-A6E9-0589-061F843A854C}"/>
              </a:ext>
            </a:extLst>
          </p:cNvPr>
          <p:cNvSpPr/>
          <p:nvPr/>
        </p:nvSpPr>
        <p:spPr>
          <a:xfrm>
            <a:off x="3886200" y="3886200"/>
            <a:ext cx="1522413" cy="1978025"/>
          </a:xfrm>
          <a:custGeom>
            <a:avLst/>
            <a:gdLst>
              <a:gd name="connsiteX0" fmla="*/ 461904 w 1523559"/>
              <a:gd name="connsiteY0" fmla="*/ 252514 h 1978075"/>
              <a:gd name="connsiteX1" fmla="*/ 461904 w 1523559"/>
              <a:gd name="connsiteY1" fmla="*/ 252514 h 1978075"/>
              <a:gd name="connsiteX2" fmla="*/ 358665 w 1523559"/>
              <a:gd name="connsiteY2" fmla="*/ 341004 h 1978075"/>
              <a:gd name="connsiteX3" fmla="*/ 343917 w 1523559"/>
              <a:gd name="connsiteY3" fmla="*/ 385249 h 1978075"/>
              <a:gd name="connsiteX4" fmla="*/ 299672 w 1523559"/>
              <a:gd name="connsiteY4" fmla="*/ 429495 h 1978075"/>
              <a:gd name="connsiteX5" fmla="*/ 240678 w 1523559"/>
              <a:gd name="connsiteY5" fmla="*/ 517985 h 1978075"/>
              <a:gd name="connsiteX6" fmla="*/ 211182 w 1523559"/>
              <a:gd name="connsiteY6" fmla="*/ 562230 h 1978075"/>
              <a:gd name="connsiteX7" fmla="*/ 196433 w 1523559"/>
              <a:gd name="connsiteY7" fmla="*/ 606475 h 1978075"/>
              <a:gd name="connsiteX8" fmla="*/ 137440 w 1523559"/>
              <a:gd name="connsiteY8" fmla="*/ 694966 h 1978075"/>
              <a:gd name="connsiteX9" fmla="*/ 107943 w 1523559"/>
              <a:gd name="connsiteY9" fmla="*/ 753959 h 1978075"/>
              <a:gd name="connsiteX10" fmla="*/ 93195 w 1523559"/>
              <a:gd name="connsiteY10" fmla="*/ 798204 h 1978075"/>
              <a:gd name="connsiteX11" fmla="*/ 63698 w 1523559"/>
              <a:gd name="connsiteY11" fmla="*/ 842449 h 1978075"/>
              <a:gd name="connsiteX12" fmla="*/ 34201 w 1523559"/>
              <a:gd name="connsiteY12" fmla="*/ 930940 h 1978075"/>
              <a:gd name="connsiteX13" fmla="*/ 34201 w 1523559"/>
              <a:gd name="connsiteY13" fmla="*/ 1491378 h 1978075"/>
              <a:gd name="connsiteX14" fmla="*/ 48949 w 1523559"/>
              <a:gd name="connsiteY14" fmla="*/ 1535624 h 1978075"/>
              <a:gd name="connsiteX15" fmla="*/ 93195 w 1523559"/>
              <a:gd name="connsiteY15" fmla="*/ 1697856 h 1978075"/>
              <a:gd name="connsiteX16" fmla="*/ 166936 w 1523559"/>
              <a:gd name="connsiteY16" fmla="*/ 1801095 h 1978075"/>
              <a:gd name="connsiteX17" fmla="*/ 255427 w 1523559"/>
              <a:gd name="connsiteY17" fmla="*/ 1889585 h 1978075"/>
              <a:gd name="connsiteX18" fmla="*/ 284924 w 1523559"/>
              <a:gd name="connsiteY18" fmla="*/ 1933830 h 1978075"/>
              <a:gd name="connsiteX19" fmla="*/ 388162 w 1523559"/>
              <a:gd name="connsiteY19" fmla="*/ 1978075 h 1978075"/>
              <a:gd name="connsiteX20" fmla="*/ 860111 w 1523559"/>
              <a:gd name="connsiteY20" fmla="*/ 1963327 h 1978075"/>
              <a:gd name="connsiteX21" fmla="*/ 904356 w 1523559"/>
              <a:gd name="connsiteY21" fmla="*/ 1948578 h 1978075"/>
              <a:gd name="connsiteX22" fmla="*/ 1081336 w 1523559"/>
              <a:gd name="connsiteY22" fmla="*/ 1845340 h 1978075"/>
              <a:gd name="connsiteX23" fmla="*/ 1169827 w 1523559"/>
              <a:gd name="connsiteY23" fmla="*/ 1786346 h 1978075"/>
              <a:gd name="connsiteX24" fmla="*/ 1184575 w 1523559"/>
              <a:gd name="connsiteY24" fmla="*/ 1727353 h 1978075"/>
              <a:gd name="connsiteX25" fmla="*/ 1228820 w 1523559"/>
              <a:gd name="connsiteY25" fmla="*/ 1683107 h 1978075"/>
              <a:gd name="connsiteX26" fmla="*/ 1258317 w 1523559"/>
              <a:gd name="connsiteY26" fmla="*/ 1638862 h 1978075"/>
              <a:gd name="connsiteX27" fmla="*/ 1332059 w 1523559"/>
              <a:gd name="connsiteY27" fmla="*/ 1550372 h 1978075"/>
              <a:gd name="connsiteX28" fmla="*/ 1376304 w 1523559"/>
              <a:gd name="connsiteY28" fmla="*/ 1417637 h 1978075"/>
              <a:gd name="connsiteX29" fmla="*/ 1405801 w 1523559"/>
              <a:gd name="connsiteY29" fmla="*/ 1329146 h 1978075"/>
              <a:gd name="connsiteX30" fmla="*/ 1420549 w 1523559"/>
              <a:gd name="connsiteY30" fmla="*/ 1284901 h 1978075"/>
              <a:gd name="connsiteX31" fmla="*/ 1435298 w 1523559"/>
              <a:gd name="connsiteY31" fmla="*/ 1240656 h 1978075"/>
              <a:gd name="connsiteX32" fmla="*/ 1450046 w 1523559"/>
              <a:gd name="connsiteY32" fmla="*/ 1181662 h 1978075"/>
              <a:gd name="connsiteX33" fmla="*/ 1464795 w 1523559"/>
              <a:gd name="connsiteY33" fmla="*/ 1137417 h 1978075"/>
              <a:gd name="connsiteX34" fmla="*/ 1494291 w 1523559"/>
              <a:gd name="connsiteY34" fmla="*/ 1019430 h 1978075"/>
              <a:gd name="connsiteX35" fmla="*/ 1494291 w 1523559"/>
              <a:gd name="connsiteY35" fmla="*/ 252514 h 1978075"/>
              <a:gd name="connsiteX36" fmla="*/ 1464795 w 1523559"/>
              <a:gd name="connsiteY36" fmla="*/ 208269 h 1978075"/>
              <a:gd name="connsiteX37" fmla="*/ 1391053 w 1523559"/>
              <a:gd name="connsiteY37" fmla="*/ 105030 h 1978075"/>
              <a:gd name="connsiteX38" fmla="*/ 1346807 w 1523559"/>
              <a:gd name="connsiteY38" fmla="*/ 75533 h 1978075"/>
              <a:gd name="connsiteX39" fmla="*/ 1184575 w 1523559"/>
              <a:gd name="connsiteY39" fmla="*/ 46037 h 1978075"/>
              <a:gd name="connsiteX40" fmla="*/ 830614 w 1523559"/>
              <a:gd name="connsiteY40" fmla="*/ 46037 h 1978075"/>
              <a:gd name="connsiteX41" fmla="*/ 786369 w 1523559"/>
              <a:gd name="connsiteY41" fmla="*/ 60785 h 1978075"/>
              <a:gd name="connsiteX42" fmla="*/ 712627 w 1523559"/>
              <a:gd name="connsiteY42" fmla="*/ 75533 h 1978075"/>
              <a:gd name="connsiteX43" fmla="*/ 624136 w 1523559"/>
              <a:gd name="connsiteY43" fmla="*/ 119778 h 1978075"/>
              <a:gd name="connsiteX44" fmla="*/ 535646 w 1523559"/>
              <a:gd name="connsiteY44" fmla="*/ 149275 h 1978075"/>
              <a:gd name="connsiteX45" fmla="*/ 506149 w 1523559"/>
              <a:gd name="connsiteY45" fmla="*/ 193520 h 1978075"/>
              <a:gd name="connsiteX46" fmla="*/ 461904 w 1523559"/>
              <a:gd name="connsiteY46" fmla="*/ 208269 h 1978075"/>
              <a:gd name="connsiteX47" fmla="*/ 461904 w 1523559"/>
              <a:gd name="connsiteY47" fmla="*/ 252514 h 1978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523559" h="1978075">
                <a:moveTo>
                  <a:pt x="461904" y="252514"/>
                </a:moveTo>
                <a:lnTo>
                  <a:pt x="461904" y="252514"/>
                </a:lnTo>
                <a:cubicBezTo>
                  <a:pt x="427491" y="282011"/>
                  <a:pt x="388777" y="307128"/>
                  <a:pt x="358665" y="341004"/>
                </a:cubicBezTo>
                <a:cubicBezTo>
                  <a:pt x="348337" y="352623"/>
                  <a:pt x="352540" y="372314"/>
                  <a:pt x="343917" y="385249"/>
                </a:cubicBezTo>
                <a:cubicBezTo>
                  <a:pt x="332347" y="402604"/>
                  <a:pt x="312477" y="413031"/>
                  <a:pt x="299672" y="429495"/>
                </a:cubicBezTo>
                <a:cubicBezTo>
                  <a:pt x="277907" y="457478"/>
                  <a:pt x="260343" y="488488"/>
                  <a:pt x="240678" y="517985"/>
                </a:cubicBezTo>
                <a:cubicBezTo>
                  <a:pt x="230846" y="532733"/>
                  <a:pt x="216787" y="545415"/>
                  <a:pt x="211182" y="562230"/>
                </a:cubicBezTo>
                <a:cubicBezTo>
                  <a:pt x="206266" y="576978"/>
                  <a:pt x="203983" y="592885"/>
                  <a:pt x="196433" y="606475"/>
                </a:cubicBezTo>
                <a:cubicBezTo>
                  <a:pt x="179217" y="637465"/>
                  <a:pt x="153294" y="663258"/>
                  <a:pt x="137440" y="694966"/>
                </a:cubicBezTo>
                <a:cubicBezTo>
                  <a:pt x="127608" y="714630"/>
                  <a:pt x="116604" y="733751"/>
                  <a:pt x="107943" y="753959"/>
                </a:cubicBezTo>
                <a:cubicBezTo>
                  <a:pt x="101819" y="768248"/>
                  <a:pt x="100147" y="784299"/>
                  <a:pt x="93195" y="798204"/>
                </a:cubicBezTo>
                <a:cubicBezTo>
                  <a:pt x="85268" y="814058"/>
                  <a:pt x="70897" y="826251"/>
                  <a:pt x="63698" y="842449"/>
                </a:cubicBezTo>
                <a:cubicBezTo>
                  <a:pt x="51070" y="870862"/>
                  <a:pt x="34201" y="930940"/>
                  <a:pt x="34201" y="930940"/>
                </a:cubicBezTo>
                <a:cubicBezTo>
                  <a:pt x="0" y="1170352"/>
                  <a:pt x="9076" y="1064233"/>
                  <a:pt x="34201" y="1491378"/>
                </a:cubicBezTo>
                <a:cubicBezTo>
                  <a:pt x="35114" y="1506898"/>
                  <a:pt x="45178" y="1520542"/>
                  <a:pt x="48949" y="1535624"/>
                </a:cubicBezTo>
                <a:cubicBezTo>
                  <a:pt x="60030" y="1579949"/>
                  <a:pt x="67884" y="1659888"/>
                  <a:pt x="93195" y="1697856"/>
                </a:cubicBezTo>
                <a:cubicBezTo>
                  <a:pt x="113712" y="1728633"/>
                  <a:pt x="143416" y="1774961"/>
                  <a:pt x="166936" y="1801095"/>
                </a:cubicBezTo>
                <a:cubicBezTo>
                  <a:pt x="194842" y="1832101"/>
                  <a:pt x="232288" y="1854876"/>
                  <a:pt x="255427" y="1889585"/>
                </a:cubicBezTo>
                <a:cubicBezTo>
                  <a:pt x="265259" y="1904333"/>
                  <a:pt x="271307" y="1922482"/>
                  <a:pt x="284924" y="1933830"/>
                </a:cubicBezTo>
                <a:cubicBezTo>
                  <a:pt x="309225" y="1954081"/>
                  <a:pt x="357423" y="1967829"/>
                  <a:pt x="388162" y="1978075"/>
                </a:cubicBezTo>
                <a:cubicBezTo>
                  <a:pt x="545478" y="1973159"/>
                  <a:pt x="702974" y="1972306"/>
                  <a:pt x="860111" y="1963327"/>
                </a:cubicBezTo>
                <a:cubicBezTo>
                  <a:pt x="875632" y="1962440"/>
                  <a:pt x="890203" y="1955011"/>
                  <a:pt x="904356" y="1948578"/>
                </a:cubicBezTo>
                <a:cubicBezTo>
                  <a:pt x="1052728" y="1881136"/>
                  <a:pt x="982471" y="1914546"/>
                  <a:pt x="1081336" y="1845340"/>
                </a:cubicBezTo>
                <a:cubicBezTo>
                  <a:pt x="1110379" y="1825010"/>
                  <a:pt x="1169827" y="1786346"/>
                  <a:pt x="1169827" y="1786346"/>
                </a:cubicBezTo>
                <a:cubicBezTo>
                  <a:pt x="1174743" y="1766682"/>
                  <a:pt x="1174519" y="1744952"/>
                  <a:pt x="1184575" y="1727353"/>
                </a:cubicBezTo>
                <a:cubicBezTo>
                  <a:pt x="1194923" y="1709244"/>
                  <a:pt x="1215467" y="1699130"/>
                  <a:pt x="1228820" y="1683107"/>
                </a:cubicBezTo>
                <a:cubicBezTo>
                  <a:pt x="1240167" y="1669490"/>
                  <a:pt x="1246969" y="1652479"/>
                  <a:pt x="1258317" y="1638862"/>
                </a:cubicBezTo>
                <a:cubicBezTo>
                  <a:pt x="1299088" y="1589937"/>
                  <a:pt x="1304596" y="1605297"/>
                  <a:pt x="1332059" y="1550372"/>
                </a:cubicBezTo>
                <a:cubicBezTo>
                  <a:pt x="1369025" y="1476440"/>
                  <a:pt x="1355180" y="1488050"/>
                  <a:pt x="1376304" y="1417637"/>
                </a:cubicBezTo>
                <a:cubicBezTo>
                  <a:pt x="1385238" y="1387856"/>
                  <a:pt x="1395969" y="1358643"/>
                  <a:pt x="1405801" y="1329146"/>
                </a:cubicBezTo>
                <a:lnTo>
                  <a:pt x="1420549" y="1284901"/>
                </a:lnTo>
                <a:cubicBezTo>
                  <a:pt x="1425465" y="1270153"/>
                  <a:pt x="1431528" y="1255738"/>
                  <a:pt x="1435298" y="1240656"/>
                </a:cubicBezTo>
                <a:cubicBezTo>
                  <a:pt x="1440214" y="1220991"/>
                  <a:pt x="1444477" y="1201152"/>
                  <a:pt x="1450046" y="1181662"/>
                </a:cubicBezTo>
                <a:cubicBezTo>
                  <a:pt x="1454317" y="1166714"/>
                  <a:pt x="1460705" y="1152415"/>
                  <a:pt x="1464795" y="1137417"/>
                </a:cubicBezTo>
                <a:cubicBezTo>
                  <a:pt x="1475462" y="1098306"/>
                  <a:pt x="1494291" y="1019430"/>
                  <a:pt x="1494291" y="1019430"/>
                </a:cubicBezTo>
                <a:cubicBezTo>
                  <a:pt x="1509742" y="710424"/>
                  <a:pt x="1523559" y="593980"/>
                  <a:pt x="1494291" y="252514"/>
                </a:cubicBezTo>
                <a:cubicBezTo>
                  <a:pt x="1492777" y="234854"/>
                  <a:pt x="1471994" y="224466"/>
                  <a:pt x="1464795" y="208269"/>
                </a:cubicBezTo>
                <a:cubicBezTo>
                  <a:pt x="1416917" y="100541"/>
                  <a:pt x="1471528" y="131854"/>
                  <a:pt x="1391053" y="105030"/>
                </a:cubicBezTo>
                <a:cubicBezTo>
                  <a:pt x="1376304" y="95198"/>
                  <a:pt x="1362661" y="83460"/>
                  <a:pt x="1346807" y="75533"/>
                </a:cubicBezTo>
                <a:cubicBezTo>
                  <a:pt x="1301338" y="52799"/>
                  <a:pt x="1225245" y="51121"/>
                  <a:pt x="1184575" y="46037"/>
                </a:cubicBezTo>
                <a:cubicBezTo>
                  <a:pt x="1046472" y="0"/>
                  <a:pt x="1127983" y="21256"/>
                  <a:pt x="830614" y="46037"/>
                </a:cubicBezTo>
                <a:cubicBezTo>
                  <a:pt x="815122" y="47328"/>
                  <a:pt x="801451" y="57015"/>
                  <a:pt x="786369" y="60785"/>
                </a:cubicBezTo>
                <a:cubicBezTo>
                  <a:pt x="762050" y="66865"/>
                  <a:pt x="736946" y="69453"/>
                  <a:pt x="712627" y="75533"/>
                </a:cubicBezTo>
                <a:cubicBezTo>
                  <a:pt x="620429" y="98583"/>
                  <a:pt x="716820" y="78586"/>
                  <a:pt x="624136" y="119778"/>
                </a:cubicBezTo>
                <a:cubicBezTo>
                  <a:pt x="595723" y="132406"/>
                  <a:pt x="535646" y="149275"/>
                  <a:pt x="535646" y="149275"/>
                </a:cubicBezTo>
                <a:cubicBezTo>
                  <a:pt x="525814" y="164023"/>
                  <a:pt x="519990" y="182447"/>
                  <a:pt x="506149" y="193520"/>
                </a:cubicBezTo>
                <a:cubicBezTo>
                  <a:pt x="494010" y="203232"/>
                  <a:pt x="471616" y="196129"/>
                  <a:pt x="461904" y="208269"/>
                </a:cubicBezTo>
                <a:cubicBezTo>
                  <a:pt x="449242" y="224097"/>
                  <a:pt x="461904" y="245140"/>
                  <a:pt x="461904" y="252514"/>
                </a:cubicBezTo>
                <a:close/>
              </a:path>
            </a:pathLst>
          </a:custGeom>
          <a:solidFill>
            <a:schemeClr val="accent1">
              <a:alpha val="13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879" name="TextBox 18">
            <a:extLst>
              <a:ext uri="{FF2B5EF4-FFF2-40B4-BE49-F238E27FC236}">
                <a16:creationId xmlns:a16="http://schemas.microsoft.com/office/drawing/2014/main" id="{42C2C72F-144E-66CF-978A-91C24DDC8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905000"/>
            <a:ext cx="304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#1: create node for each type variable and constant;</a:t>
            </a:r>
          </a:p>
        </p:txBody>
      </p:sp>
      <p:sp>
        <p:nvSpPr>
          <p:cNvPr id="36880" name="TextBox 19">
            <a:extLst>
              <a:ext uri="{FF2B5EF4-FFF2-40B4-BE49-F238E27FC236}">
                <a16:creationId xmlns:a16="http://schemas.microsoft.com/office/drawing/2014/main" id="{FE073AA7-46C4-09EE-ED62-F85A17030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24263"/>
            <a:ext cx="3048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#3: process each equation </a:t>
            </a:r>
            <a:r>
              <a:rPr lang="en-US" altLang="zh-CN" sz="2000">
                <a:solidFill>
                  <a:srgbClr val="3333CC"/>
                </a:solidFill>
              </a:rPr>
              <a:t>C: S=T</a:t>
            </a:r>
            <a:r>
              <a:rPr lang="en-US" altLang="zh-CN" sz="2000"/>
              <a:t>, and do union-find. Key steps: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rs = find(S);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rt = find(T);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union(rs, rt);</a:t>
            </a:r>
          </a:p>
        </p:txBody>
      </p:sp>
      <p:sp>
        <p:nvSpPr>
          <p:cNvPr id="36881" name="TextBox 20">
            <a:extLst>
              <a:ext uri="{FF2B5EF4-FFF2-40B4-BE49-F238E27FC236}">
                <a16:creationId xmlns:a16="http://schemas.microsoft.com/office/drawing/2014/main" id="{7605CCC0-8A90-480E-9EB6-013CDCF6B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03538"/>
            <a:ext cx="3048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#2: create DAGs for each type expression;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151EBCD4-9B9B-42B7-9A82-84A0719866F6}"/>
              </a:ext>
            </a:extLst>
          </p:cNvPr>
          <p:cNvSpPr/>
          <p:nvPr/>
        </p:nvSpPr>
        <p:spPr>
          <a:xfrm>
            <a:off x="533400" y="22098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00BE02A9-BAD8-5F65-3D16-1AC009A07261}"/>
              </a:ext>
            </a:extLst>
          </p:cNvPr>
          <p:cNvSpPr/>
          <p:nvPr/>
        </p:nvSpPr>
        <p:spPr>
          <a:xfrm>
            <a:off x="533400" y="2514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8B82BF5A-C06C-E1D2-25F8-0E8497D8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Motivating</a:t>
            </a:r>
            <a:br>
              <a:rPr lang="en-US" altLang="zh-CN"/>
            </a:br>
            <a:r>
              <a:rPr lang="en-US" altLang="zh-CN"/>
              <a:t>Example 3</a:t>
            </a:r>
            <a:endParaRPr lang="zh-CN" altLang="en-US"/>
          </a:p>
        </p:txBody>
      </p:sp>
      <p:sp>
        <p:nvSpPr>
          <p:cNvPr id="37891" name="TextBox 4">
            <a:extLst>
              <a:ext uri="{FF2B5EF4-FFF2-40B4-BE49-F238E27FC236}">
                <a16:creationId xmlns:a16="http://schemas.microsoft.com/office/drawing/2014/main" id="{86B601CC-5EB9-7730-F868-BB7823E8F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X1 = X2-&gt;X2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X2 = X3-&gt;X3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X3 = X4-&gt;X4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FB0F41-255B-037F-5963-FA077B10948D}"/>
              </a:ext>
            </a:extLst>
          </p:cNvPr>
          <p:cNvSpPr/>
          <p:nvPr/>
        </p:nvSpPr>
        <p:spPr>
          <a:xfrm>
            <a:off x="2743200" y="499745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E0D3195-0EA7-BE3F-30D7-0DF5CD5FF2B3}"/>
              </a:ext>
            </a:extLst>
          </p:cNvPr>
          <p:cNvSpPr/>
          <p:nvPr/>
        </p:nvSpPr>
        <p:spPr>
          <a:xfrm>
            <a:off x="1143000" y="4997450"/>
            <a:ext cx="762000" cy="6096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X1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201AD5E-2A78-D2B9-D0AD-322716B2C288}"/>
              </a:ext>
            </a:extLst>
          </p:cNvPr>
          <p:cNvSpPr/>
          <p:nvPr/>
        </p:nvSpPr>
        <p:spPr>
          <a:xfrm>
            <a:off x="4343400" y="5029200"/>
            <a:ext cx="838200" cy="609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X3</a:t>
            </a:r>
            <a:endParaRPr lang="zh-CN" altLang="en-US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868E8B1-BBE3-0CA6-B12C-B746F8FCF036}"/>
              </a:ext>
            </a:extLst>
          </p:cNvPr>
          <p:cNvSpPr/>
          <p:nvPr/>
        </p:nvSpPr>
        <p:spPr>
          <a:xfrm>
            <a:off x="2743200" y="3962400"/>
            <a:ext cx="762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1213FAF-6BCD-BF34-A111-E12E9BE8EEB9}"/>
              </a:ext>
            </a:extLst>
          </p:cNvPr>
          <p:cNvSpPr/>
          <p:nvPr/>
        </p:nvSpPr>
        <p:spPr>
          <a:xfrm>
            <a:off x="5957888" y="5029200"/>
            <a:ext cx="838200" cy="60960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X4</a:t>
            </a:r>
            <a:endParaRPr lang="zh-CN" altLang="en-US" dirty="0"/>
          </a:p>
        </p:txBody>
      </p:sp>
      <p:sp>
        <p:nvSpPr>
          <p:cNvPr id="23" name="任意多边形 22">
            <a:extLst>
              <a:ext uri="{FF2B5EF4-FFF2-40B4-BE49-F238E27FC236}">
                <a16:creationId xmlns:a16="http://schemas.microsoft.com/office/drawing/2014/main" id="{9D5FC548-88EF-F3FD-A288-05AC28240B01}"/>
              </a:ext>
            </a:extLst>
          </p:cNvPr>
          <p:cNvSpPr/>
          <p:nvPr/>
        </p:nvSpPr>
        <p:spPr>
          <a:xfrm>
            <a:off x="2549525" y="4276725"/>
            <a:ext cx="341313" cy="825500"/>
          </a:xfrm>
          <a:custGeom>
            <a:avLst/>
            <a:gdLst>
              <a:gd name="connsiteX0" fmla="*/ 341671 w 341671"/>
              <a:gd name="connsiteY0" fmla="*/ 0 h 825910"/>
              <a:gd name="connsiteX1" fmla="*/ 17206 w 341671"/>
              <a:gd name="connsiteY1" fmla="*/ 383458 h 825910"/>
              <a:gd name="connsiteX2" fmla="*/ 238432 w 341671"/>
              <a:gd name="connsiteY2" fmla="*/ 825910 h 825910"/>
              <a:gd name="connsiteX3" fmla="*/ 238432 w 341671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71" h="825910">
                <a:moveTo>
                  <a:pt x="341671" y="0"/>
                </a:moveTo>
                <a:cubicBezTo>
                  <a:pt x="188042" y="122903"/>
                  <a:pt x="34413" y="245806"/>
                  <a:pt x="17206" y="383458"/>
                </a:cubicBezTo>
                <a:cubicBezTo>
                  <a:pt x="0" y="521110"/>
                  <a:pt x="238432" y="825910"/>
                  <a:pt x="238432" y="825910"/>
                </a:cubicBezTo>
                <a:lnTo>
                  <a:pt x="238432" y="82591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任意多边形 23">
            <a:extLst>
              <a:ext uri="{FF2B5EF4-FFF2-40B4-BE49-F238E27FC236}">
                <a16:creationId xmlns:a16="http://schemas.microsoft.com/office/drawing/2014/main" id="{3C583994-41A6-55CC-AA0D-549551C1FEDF}"/>
              </a:ext>
            </a:extLst>
          </p:cNvPr>
          <p:cNvSpPr/>
          <p:nvPr/>
        </p:nvSpPr>
        <p:spPr>
          <a:xfrm>
            <a:off x="3362325" y="4291013"/>
            <a:ext cx="268288" cy="782637"/>
          </a:xfrm>
          <a:custGeom>
            <a:avLst/>
            <a:gdLst>
              <a:gd name="connsiteX0" fmla="*/ 0 w 267929"/>
              <a:gd name="connsiteY0" fmla="*/ 0 h 781664"/>
              <a:gd name="connsiteX1" fmla="*/ 206478 w 267929"/>
              <a:gd name="connsiteY1" fmla="*/ 191729 h 781664"/>
              <a:gd name="connsiteX2" fmla="*/ 250723 w 267929"/>
              <a:gd name="connsiteY2" fmla="*/ 663677 h 781664"/>
              <a:gd name="connsiteX3" fmla="*/ 103239 w 267929"/>
              <a:gd name="connsiteY3" fmla="*/ 781664 h 781664"/>
              <a:gd name="connsiteX4" fmla="*/ 103239 w 267929"/>
              <a:gd name="connsiteY4" fmla="*/ 781664 h 78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29" h="781664">
                <a:moveTo>
                  <a:pt x="0" y="0"/>
                </a:moveTo>
                <a:cubicBezTo>
                  <a:pt x="82345" y="40558"/>
                  <a:pt x="164691" y="81116"/>
                  <a:pt x="206478" y="191729"/>
                </a:cubicBezTo>
                <a:cubicBezTo>
                  <a:pt x="248265" y="302342"/>
                  <a:pt x="267929" y="565355"/>
                  <a:pt x="250723" y="663677"/>
                </a:cubicBezTo>
                <a:cubicBezTo>
                  <a:pt x="233517" y="761999"/>
                  <a:pt x="103239" y="781664"/>
                  <a:pt x="103239" y="781664"/>
                </a:cubicBezTo>
                <a:lnTo>
                  <a:pt x="103239" y="781664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FBE9EE28-3AE2-7920-B1DC-0C5D9402BEF5}"/>
              </a:ext>
            </a:extLst>
          </p:cNvPr>
          <p:cNvSpPr/>
          <p:nvPr/>
        </p:nvSpPr>
        <p:spPr>
          <a:xfrm>
            <a:off x="4384675" y="3997325"/>
            <a:ext cx="762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26" name="任意多边形 25">
            <a:extLst>
              <a:ext uri="{FF2B5EF4-FFF2-40B4-BE49-F238E27FC236}">
                <a16:creationId xmlns:a16="http://schemas.microsoft.com/office/drawing/2014/main" id="{2E355BCF-BA97-FF9F-64FD-78B12D22160B}"/>
              </a:ext>
            </a:extLst>
          </p:cNvPr>
          <p:cNvSpPr/>
          <p:nvPr/>
        </p:nvSpPr>
        <p:spPr>
          <a:xfrm>
            <a:off x="4191000" y="4311650"/>
            <a:ext cx="341313" cy="825500"/>
          </a:xfrm>
          <a:custGeom>
            <a:avLst/>
            <a:gdLst>
              <a:gd name="connsiteX0" fmla="*/ 341671 w 341671"/>
              <a:gd name="connsiteY0" fmla="*/ 0 h 825910"/>
              <a:gd name="connsiteX1" fmla="*/ 17206 w 341671"/>
              <a:gd name="connsiteY1" fmla="*/ 383458 h 825910"/>
              <a:gd name="connsiteX2" fmla="*/ 238432 w 341671"/>
              <a:gd name="connsiteY2" fmla="*/ 825910 h 825910"/>
              <a:gd name="connsiteX3" fmla="*/ 238432 w 341671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71" h="825910">
                <a:moveTo>
                  <a:pt x="341671" y="0"/>
                </a:moveTo>
                <a:cubicBezTo>
                  <a:pt x="188042" y="122903"/>
                  <a:pt x="34413" y="245806"/>
                  <a:pt x="17206" y="383458"/>
                </a:cubicBezTo>
                <a:cubicBezTo>
                  <a:pt x="0" y="521110"/>
                  <a:pt x="238432" y="825910"/>
                  <a:pt x="238432" y="825910"/>
                </a:cubicBezTo>
                <a:lnTo>
                  <a:pt x="238432" y="82591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任意多边形 28">
            <a:extLst>
              <a:ext uri="{FF2B5EF4-FFF2-40B4-BE49-F238E27FC236}">
                <a16:creationId xmlns:a16="http://schemas.microsoft.com/office/drawing/2014/main" id="{1A6ECC60-9E60-F131-421F-791D59EC8956}"/>
              </a:ext>
            </a:extLst>
          </p:cNvPr>
          <p:cNvSpPr/>
          <p:nvPr/>
        </p:nvSpPr>
        <p:spPr>
          <a:xfrm>
            <a:off x="5005388" y="4325938"/>
            <a:ext cx="266700" cy="782637"/>
          </a:xfrm>
          <a:custGeom>
            <a:avLst/>
            <a:gdLst>
              <a:gd name="connsiteX0" fmla="*/ 0 w 267929"/>
              <a:gd name="connsiteY0" fmla="*/ 0 h 781664"/>
              <a:gd name="connsiteX1" fmla="*/ 206478 w 267929"/>
              <a:gd name="connsiteY1" fmla="*/ 191729 h 781664"/>
              <a:gd name="connsiteX2" fmla="*/ 250723 w 267929"/>
              <a:gd name="connsiteY2" fmla="*/ 663677 h 781664"/>
              <a:gd name="connsiteX3" fmla="*/ 103239 w 267929"/>
              <a:gd name="connsiteY3" fmla="*/ 781664 h 781664"/>
              <a:gd name="connsiteX4" fmla="*/ 103239 w 267929"/>
              <a:gd name="connsiteY4" fmla="*/ 781664 h 78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29" h="781664">
                <a:moveTo>
                  <a:pt x="0" y="0"/>
                </a:moveTo>
                <a:cubicBezTo>
                  <a:pt x="82345" y="40558"/>
                  <a:pt x="164691" y="81116"/>
                  <a:pt x="206478" y="191729"/>
                </a:cubicBezTo>
                <a:cubicBezTo>
                  <a:pt x="248265" y="302342"/>
                  <a:pt x="267929" y="565355"/>
                  <a:pt x="250723" y="663677"/>
                </a:cubicBezTo>
                <a:cubicBezTo>
                  <a:pt x="233517" y="761999"/>
                  <a:pt x="103239" y="781664"/>
                  <a:pt x="103239" y="781664"/>
                </a:cubicBezTo>
                <a:lnTo>
                  <a:pt x="103239" y="781664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FC4DE2A5-8A4B-C7F7-39F3-D938A9AB6D1B}"/>
              </a:ext>
            </a:extLst>
          </p:cNvPr>
          <p:cNvSpPr/>
          <p:nvPr/>
        </p:nvSpPr>
        <p:spPr>
          <a:xfrm>
            <a:off x="5984875" y="4041775"/>
            <a:ext cx="762000" cy="6096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-&gt;</a:t>
            </a:r>
            <a:endParaRPr lang="zh-CN" altLang="en-US" dirty="0"/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2972571D-592E-06ED-4A4B-D1A92444919A}"/>
              </a:ext>
            </a:extLst>
          </p:cNvPr>
          <p:cNvSpPr/>
          <p:nvPr/>
        </p:nvSpPr>
        <p:spPr>
          <a:xfrm>
            <a:off x="5791200" y="4356100"/>
            <a:ext cx="341313" cy="825500"/>
          </a:xfrm>
          <a:custGeom>
            <a:avLst/>
            <a:gdLst>
              <a:gd name="connsiteX0" fmla="*/ 341671 w 341671"/>
              <a:gd name="connsiteY0" fmla="*/ 0 h 825910"/>
              <a:gd name="connsiteX1" fmla="*/ 17206 w 341671"/>
              <a:gd name="connsiteY1" fmla="*/ 383458 h 825910"/>
              <a:gd name="connsiteX2" fmla="*/ 238432 w 341671"/>
              <a:gd name="connsiteY2" fmla="*/ 825910 h 825910"/>
              <a:gd name="connsiteX3" fmla="*/ 238432 w 341671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671" h="825910">
                <a:moveTo>
                  <a:pt x="341671" y="0"/>
                </a:moveTo>
                <a:cubicBezTo>
                  <a:pt x="188042" y="122903"/>
                  <a:pt x="34413" y="245806"/>
                  <a:pt x="17206" y="383458"/>
                </a:cubicBezTo>
                <a:cubicBezTo>
                  <a:pt x="0" y="521110"/>
                  <a:pt x="238432" y="825910"/>
                  <a:pt x="238432" y="825910"/>
                </a:cubicBezTo>
                <a:lnTo>
                  <a:pt x="238432" y="825910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任意多边形 33">
            <a:extLst>
              <a:ext uri="{FF2B5EF4-FFF2-40B4-BE49-F238E27FC236}">
                <a16:creationId xmlns:a16="http://schemas.microsoft.com/office/drawing/2014/main" id="{7E3DC52E-3C94-CF09-5A3C-18479E699AC6}"/>
              </a:ext>
            </a:extLst>
          </p:cNvPr>
          <p:cNvSpPr/>
          <p:nvPr/>
        </p:nvSpPr>
        <p:spPr>
          <a:xfrm>
            <a:off x="6605588" y="4370388"/>
            <a:ext cx="266700" cy="781050"/>
          </a:xfrm>
          <a:custGeom>
            <a:avLst/>
            <a:gdLst>
              <a:gd name="connsiteX0" fmla="*/ 0 w 267929"/>
              <a:gd name="connsiteY0" fmla="*/ 0 h 781664"/>
              <a:gd name="connsiteX1" fmla="*/ 206478 w 267929"/>
              <a:gd name="connsiteY1" fmla="*/ 191729 h 781664"/>
              <a:gd name="connsiteX2" fmla="*/ 250723 w 267929"/>
              <a:gd name="connsiteY2" fmla="*/ 663677 h 781664"/>
              <a:gd name="connsiteX3" fmla="*/ 103239 w 267929"/>
              <a:gd name="connsiteY3" fmla="*/ 781664 h 781664"/>
              <a:gd name="connsiteX4" fmla="*/ 103239 w 267929"/>
              <a:gd name="connsiteY4" fmla="*/ 781664 h 781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929" h="781664">
                <a:moveTo>
                  <a:pt x="0" y="0"/>
                </a:moveTo>
                <a:cubicBezTo>
                  <a:pt x="82345" y="40558"/>
                  <a:pt x="164691" y="81116"/>
                  <a:pt x="206478" y="191729"/>
                </a:cubicBezTo>
                <a:cubicBezTo>
                  <a:pt x="248265" y="302342"/>
                  <a:pt x="267929" y="565355"/>
                  <a:pt x="250723" y="663677"/>
                </a:cubicBezTo>
                <a:cubicBezTo>
                  <a:pt x="233517" y="761999"/>
                  <a:pt x="103239" y="781664"/>
                  <a:pt x="103239" y="781664"/>
                </a:cubicBezTo>
                <a:lnTo>
                  <a:pt x="103239" y="781664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任意多边形 35">
            <a:extLst>
              <a:ext uri="{FF2B5EF4-FFF2-40B4-BE49-F238E27FC236}">
                <a16:creationId xmlns:a16="http://schemas.microsoft.com/office/drawing/2014/main" id="{B3FCE99E-B4BD-D1BC-73B9-A7DA3DC034F7}"/>
              </a:ext>
            </a:extLst>
          </p:cNvPr>
          <p:cNvSpPr/>
          <p:nvPr/>
        </p:nvSpPr>
        <p:spPr>
          <a:xfrm>
            <a:off x="1416050" y="3505200"/>
            <a:ext cx="1460500" cy="2743200"/>
          </a:xfrm>
          <a:custGeom>
            <a:avLst/>
            <a:gdLst>
              <a:gd name="connsiteX0" fmla="*/ 0 w 1460090"/>
              <a:gd name="connsiteY0" fmla="*/ 2544096 h 3315928"/>
              <a:gd name="connsiteX1" fmla="*/ 265471 w 1460090"/>
              <a:gd name="connsiteY1" fmla="*/ 3001296 h 3315928"/>
              <a:gd name="connsiteX2" fmla="*/ 825910 w 1460090"/>
              <a:gd name="connsiteY2" fmla="*/ 2927554 h 3315928"/>
              <a:gd name="connsiteX3" fmla="*/ 663678 w 1460090"/>
              <a:gd name="connsiteY3" fmla="*/ 671051 h 3315928"/>
              <a:gd name="connsiteX4" fmla="*/ 870155 w 1460090"/>
              <a:gd name="connsiteY4" fmla="*/ 7374 h 3315928"/>
              <a:gd name="connsiteX5" fmla="*/ 1460090 w 1460090"/>
              <a:gd name="connsiteY5" fmla="*/ 626806 h 3315928"/>
              <a:gd name="connsiteX6" fmla="*/ 1460090 w 1460090"/>
              <a:gd name="connsiteY6" fmla="*/ 626806 h 331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0090" h="3315928">
                <a:moveTo>
                  <a:pt x="0" y="2544096"/>
                </a:moveTo>
                <a:cubicBezTo>
                  <a:pt x="63909" y="2740741"/>
                  <a:pt x="127819" y="2937386"/>
                  <a:pt x="265471" y="3001296"/>
                </a:cubicBezTo>
                <a:cubicBezTo>
                  <a:pt x="403123" y="3065206"/>
                  <a:pt x="759542" y="3315928"/>
                  <a:pt x="825910" y="2927554"/>
                </a:cubicBezTo>
                <a:cubicBezTo>
                  <a:pt x="892278" y="2539180"/>
                  <a:pt x="656304" y="1157748"/>
                  <a:pt x="663678" y="671051"/>
                </a:cubicBezTo>
                <a:cubicBezTo>
                  <a:pt x="671052" y="184354"/>
                  <a:pt x="737420" y="14748"/>
                  <a:pt x="870155" y="7374"/>
                </a:cubicBezTo>
                <a:cubicBezTo>
                  <a:pt x="1002890" y="0"/>
                  <a:pt x="1460090" y="626806"/>
                  <a:pt x="1460090" y="626806"/>
                </a:cubicBezTo>
                <a:lnTo>
                  <a:pt x="1460090" y="62680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1" name="任意多边形 40">
            <a:extLst>
              <a:ext uri="{FF2B5EF4-FFF2-40B4-BE49-F238E27FC236}">
                <a16:creationId xmlns:a16="http://schemas.microsoft.com/office/drawing/2014/main" id="{52D46DF9-5A65-4A3A-64BD-F5A87E7DB3BB}"/>
              </a:ext>
            </a:extLst>
          </p:cNvPr>
          <p:cNvSpPr/>
          <p:nvPr/>
        </p:nvSpPr>
        <p:spPr>
          <a:xfrm>
            <a:off x="3124200" y="3581400"/>
            <a:ext cx="1371600" cy="2667000"/>
          </a:xfrm>
          <a:custGeom>
            <a:avLst/>
            <a:gdLst>
              <a:gd name="connsiteX0" fmla="*/ 0 w 1460090"/>
              <a:gd name="connsiteY0" fmla="*/ 2544096 h 3315928"/>
              <a:gd name="connsiteX1" fmla="*/ 265471 w 1460090"/>
              <a:gd name="connsiteY1" fmla="*/ 3001296 h 3315928"/>
              <a:gd name="connsiteX2" fmla="*/ 825910 w 1460090"/>
              <a:gd name="connsiteY2" fmla="*/ 2927554 h 3315928"/>
              <a:gd name="connsiteX3" fmla="*/ 663678 w 1460090"/>
              <a:gd name="connsiteY3" fmla="*/ 671051 h 3315928"/>
              <a:gd name="connsiteX4" fmla="*/ 870155 w 1460090"/>
              <a:gd name="connsiteY4" fmla="*/ 7374 h 3315928"/>
              <a:gd name="connsiteX5" fmla="*/ 1460090 w 1460090"/>
              <a:gd name="connsiteY5" fmla="*/ 626806 h 3315928"/>
              <a:gd name="connsiteX6" fmla="*/ 1460090 w 1460090"/>
              <a:gd name="connsiteY6" fmla="*/ 626806 h 331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0090" h="3315928">
                <a:moveTo>
                  <a:pt x="0" y="2544096"/>
                </a:moveTo>
                <a:cubicBezTo>
                  <a:pt x="63909" y="2740741"/>
                  <a:pt x="127819" y="2937386"/>
                  <a:pt x="265471" y="3001296"/>
                </a:cubicBezTo>
                <a:cubicBezTo>
                  <a:pt x="403123" y="3065206"/>
                  <a:pt x="759542" y="3315928"/>
                  <a:pt x="825910" y="2927554"/>
                </a:cubicBezTo>
                <a:cubicBezTo>
                  <a:pt x="892278" y="2539180"/>
                  <a:pt x="656304" y="1157748"/>
                  <a:pt x="663678" y="671051"/>
                </a:cubicBezTo>
                <a:cubicBezTo>
                  <a:pt x="671052" y="184354"/>
                  <a:pt x="737420" y="14748"/>
                  <a:pt x="870155" y="7374"/>
                </a:cubicBezTo>
                <a:cubicBezTo>
                  <a:pt x="1002890" y="0"/>
                  <a:pt x="1460090" y="626806"/>
                  <a:pt x="1460090" y="626806"/>
                </a:cubicBezTo>
                <a:lnTo>
                  <a:pt x="1460090" y="62680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D2736411-1EDC-2191-85AA-D21D092FF029}"/>
              </a:ext>
            </a:extLst>
          </p:cNvPr>
          <p:cNvSpPr/>
          <p:nvPr/>
        </p:nvSpPr>
        <p:spPr>
          <a:xfrm>
            <a:off x="4800600" y="3581400"/>
            <a:ext cx="1371600" cy="2743200"/>
          </a:xfrm>
          <a:custGeom>
            <a:avLst/>
            <a:gdLst>
              <a:gd name="connsiteX0" fmla="*/ 0 w 1460090"/>
              <a:gd name="connsiteY0" fmla="*/ 2544096 h 3315928"/>
              <a:gd name="connsiteX1" fmla="*/ 265471 w 1460090"/>
              <a:gd name="connsiteY1" fmla="*/ 3001296 h 3315928"/>
              <a:gd name="connsiteX2" fmla="*/ 825910 w 1460090"/>
              <a:gd name="connsiteY2" fmla="*/ 2927554 h 3315928"/>
              <a:gd name="connsiteX3" fmla="*/ 663678 w 1460090"/>
              <a:gd name="connsiteY3" fmla="*/ 671051 h 3315928"/>
              <a:gd name="connsiteX4" fmla="*/ 870155 w 1460090"/>
              <a:gd name="connsiteY4" fmla="*/ 7374 h 3315928"/>
              <a:gd name="connsiteX5" fmla="*/ 1460090 w 1460090"/>
              <a:gd name="connsiteY5" fmla="*/ 626806 h 3315928"/>
              <a:gd name="connsiteX6" fmla="*/ 1460090 w 1460090"/>
              <a:gd name="connsiteY6" fmla="*/ 626806 h 331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0090" h="3315928">
                <a:moveTo>
                  <a:pt x="0" y="2544096"/>
                </a:moveTo>
                <a:cubicBezTo>
                  <a:pt x="63909" y="2740741"/>
                  <a:pt x="127819" y="2937386"/>
                  <a:pt x="265471" y="3001296"/>
                </a:cubicBezTo>
                <a:cubicBezTo>
                  <a:pt x="403123" y="3065206"/>
                  <a:pt x="759542" y="3315928"/>
                  <a:pt x="825910" y="2927554"/>
                </a:cubicBezTo>
                <a:cubicBezTo>
                  <a:pt x="892278" y="2539180"/>
                  <a:pt x="656304" y="1157748"/>
                  <a:pt x="663678" y="671051"/>
                </a:cubicBezTo>
                <a:cubicBezTo>
                  <a:pt x="671052" y="184354"/>
                  <a:pt x="737420" y="14748"/>
                  <a:pt x="870155" y="7374"/>
                </a:cubicBezTo>
                <a:cubicBezTo>
                  <a:pt x="1002890" y="0"/>
                  <a:pt x="1460090" y="626806"/>
                  <a:pt x="1460090" y="626806"/>
                </a:cubicBezTo>
                <a:lnTo>
                  <a:pt x="1460090" y="626806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9026956C-631D-140C-81E6-DDB465D3AD16}"/>
              </a:ext>
            </a:extLst>
          </p:cNvPr>
          <p:cNvSpPr/>
          <p:nvPr/>
        </p:nvSpPr>
        <p:spPr>
          <a:xfrm>
            <a:off x="685800" y="3657600"/>
            <a:ext cx="2933700" cy="2652713"/>
          </a:xfrm>
          <a:custGeom>
            <a:avLst/>
            <a:gdLst>
              <a:gd name="connsiteX0" fmla="*/ 428812 w 2934228"/>
              <a:gd name="connsiteY0" fmla="*/ 1163305 h 2652892"/>
              <a:gd name="connsiteX1" fmla="*/ 428812 w 2934228"/>
              <a:gd name="connsiteY1" fmla="*/ 1163305 h 2652892"/>
              <a:gd name="connsiteX2" fmla="*/ 296077 w 2934228"/>
              <a:gd name="connsiteY2" fmla="*/ 1310789 h 2652892"/>
              <a:gd name="connsiteX3" fmla="*/ 251831 w 2934228"/>
              <a:gd name="connsiteY3" fmla="*/ 1340286 h 2652892"/>
              <a:gd name="connsiteX4" fmla="*/ 207586 w 2934228"/>
              <a:gd name="connsiteY4" fmla="*/ 1428776 h 2652892"/>
              <a:gd name="connsiteX5" fmla="*/ 163341 w 2934228"/>
              <a:gd name="connsiteY5" fmla="*/ 1458273 h 2652892"/>
              <a:gd name="connsiteX6" fmla="*/ 133844 w 2934228"/>
              <a:gd name="connsiteY6" fmla="*/ 1502518 h 2652892"/>
              <a:gd name="connsiteX7" fmla="*/ 119096 w 2934228"/>
              <a:gd name="connsiteY7" fmla="*/ 1546763 h 2652892"/>
              <a:gd name="connsiteX8" fmla="*/ 60102 w 2934228"/>
              <a:gd name="connsiteY8" fmla="*/ 1635254 h 2652892"/>
              <a:gd name="connsiteX9" fmla="*/ 60102 w 2934228"/>
              <a:gd name="connsiteY9" fmla="*/ 2269434 h 2652892"/>
              <a:gd name="connsiteX10" fmla="*/ 104348 w 2934228"/>
              <a:gd name="connsiteY10" fmla="*/ 2357925 h 2652892"/>
              <a:gd name="connsiteX11" fmla="*/ 148593 w 2934228"/>
              <a:gd name="connsiteY11" fmla="*/ 2387421 h 2652892"/>
              <a:gd name="connsiteX12" fmla="*/ 251831 w 2934228"/>
              <a:gd name="connsiteY12" fmla="*/ 2490660 h 2652892"/>
              <a:gd name="connsiteX13" fmla="*/ 310825 w 2934228"/>
              <a:gd name="connsiteY13" fmla="*/ 2549654 h 2652892"/>
              <a:gd name="connsiteX14" fmla="*/ 399315 w 2934228"/>
              <a:gd name="connsiteY14" fmla="*/ 2623396 h 2652892"/>
              <a:gd name="connsiteX15" fmla="*/ 487806 w 2934228"/>
              <a:gd name="connsiteY15" fmla="*/ 2652892 h 2652892"/>
              <a:gd name="connsiteX16" fmla="*/ 959754 w 2934228"/>
              <a:gd name="connsiteY16" fmla="*/ 2638144 h 2652892"/>
              <a:gd name="connsiteX17" fmla="*/ 1048244 w 2934228"/>
              <a:gd name="connsiteY17" fmla="*/ 2593899 h 2652892"/>
              <a:gd name="connsiteX18" fmla="*/ 1092490 w 2934228"/>
              <a:gd name="connsiteY18" fmla="*/ 2579150 h 2652892"/>
              <a:gd name="connsiteX19" fmla="*/ 1166231 w 2934228"/>
              <a:gd name="connsiteY19" fmla="*/ 2490660 h 2652892"/>
              <a:gd name="connsiteX20" fmla="*/ 1180980 w 2934228"/>
              <a:gd name="connsiteY20" fmla="*/ 2387421 h 2652892"/>
              <a:gd name="connsiteX21" fmla="*/ 1210477 w 2934228"/>
              <a:gd name="connsiteY21" fmla="*/ 2298931 h 2652892"/>
              <a:gd name="connsiteX22" fmla="*/ 1269470 w 2934228"/>
              <a:gd name="connsiteY22" fmla="*/ 1900725 h 2652892"/>
              <a:gd name="connsiteX23" fmla="*/ 1284219 w 2934228"/>
              <a:gd name="connsiteY23" fmla="*/ 1856479 h 2652892"/>
              <a:gd name="connsiteX24" fmla="*/ 1298967 w 2934228"/>
              <a:gd name="connsiteY24" fmla="*/ 1812234 h 2652892"/>
              <a:gd name="connsiteX25" fmla="*/ 1328464 w 2934228"/>
              <a:gd name="connsiteY25" fmla="*/ 1767989 h 2652892"/>
              <a:gd name="connsiteX26" fmla="*/ 1372709 w 2934228"/>
              <a:gd name="connsiteY26" fmla="*/ 1679499 h 2652892"/>
              <a:gd name="connsiteX27" fmla="*/ 1416954 w 2934228"/>
              <a:gd name="connsiteY27" fmla="*/ 1591009 h 2652892"/>
              <a:gd name="connsiteX28" fmla="*/ 1431702 w 2934228"/>
              <a:gd name="connsiteY28" fmla="*/ 1546763 h 2652892"/>
              <a:gd name="connsiteX29" fmla="*/ 1475948 w 2934228"/>
              <a:gd name="connsiteY29" fmla="*/ 1502518 h 2652892"/>
              <a:gd name="connsiteX30" fmla="*/ 1505444 w 2934228"/>
              <a:gd name="connsiteY30" fmla="*/ 1458273 h 2652892"/>
              <a:gd name="connsiteX31" fmla="*/ 1564438 w 2934228"/>
              <a:gd name="connsiteY31" fmla="*/ 1369783 h 2652892"/>
              <a:gd name="connsiteX32" fmla="*/ 1638180 w 2934228"/>
              <a:gd name="connsiteY32" fmla="*/ 1266544 h 2652892"/>
              <a:gd name="connsiteX33" fmla="*/ 1682425 w 2934228"/>
              <a:gd name="connsiteY33" fmla="*/ 1251796 h 2652892"/>
              <a:gd name="connsiteX34" fmla="*/ 1711922 w 2934228"/>
              <a:gd name="connsiteY34" fmla="*/ 1207550 h 2652892"/>
              <a:gd name="connsiteX35" fmla="*/ 1756167 w 2934228"/>
              <a:gd name="connsiteY35" fmla="*/ 1192802 h 2652892"/>
              <a:gd name="connsiteX36" fmla="*/ 1888902 w 2934228"/>
              <a:gd name="connsiteY36" fmla="*/ 1133809 h 2652892"/>
              <a:gd name="connsiteX37" fmla="*/ 1977393 w 2934228"/>
              <a:gd name="connsiteY37" fmla="*/ 1104312 h 2652892"/>
              <a:gd name="connsiteX38" fmla="*/ 2021638 w 2934228"/>
              <a:gd name="connsiteY38" fmla="*/ 1089563 h 2652892"/>
              <a:gd name="connsiteX39" fmla="*/ 2198619 w 2934228"/>
              <a:gd name="connsiteY39" fmla="*/ 1060067 h 2652892"/>
              <a:gd name="connsiteX40" fmla="*/ 2390348 w 2934228"/>
              <a:gd name="connsiteY40" fmla="*/ 1045318 h 2652892"/>
              <a:gd name="connsiteX41" fmla="*/ 2508335 w 2934228"/>
              <a:gd name="connsiteY41" fmla="*/ 1015821 h 2652892"/>
              <a:gd name="connsiteX42" fmla="*/ 2596825 w 2934228"/>
              <a:gd name="connsiteY42" fmla="*/ 986325 h 2652892"/>
              <a:gd name="connsiteX43" fmla="*/ 2641070 w 2934228"/>
              <a:gd name="connsiteY43" fmla="*/ 971576 h 2652892"/>
              <a:gd name="connsiteX44" fmla="*/ 2685315 w 2934228"/>
              <a:gd name="connsiteY44" fmla="*/ 956828 h 2652892"/>
              <a:gd name="connsiteX45" fmla="*/ 2729561 w 2934228"/>
              <a:gd name="connsiteY45" fmla="*/ 927331 h 2652892"/>
              <a:gd name="connsiteX46" fmla="*/ 2773806 w 2934228"/>
              <a:gd name="connsiteY46" fmla="*/ 912583 h 2652892"/>
              <a:gd name="connsiteX47" fmla="*/ 2862296 w 2934228"/>
              <a:gd name="connsiteY47" fmla="*/ 824092 h 2652892"/>
              <a:gd name="connsiteX48" fmla="*/ 2877044 w 2934228"/>
              <a:gd name="connsiteY48" fmla="*/ 779847 h 2652892"/>
              <a:gd name="connsiteX49" fmla="*/ 2921290 w 2934228"/>
              <a:gd name="connsiteY49" fmla="*/ 691357 h 2652892"/>
              <a:gd name="connsiteX50" fmla="*/ 2906541 w 2934228"/>
              <a:gd name="connsiteY50" fmla="*/ 352144 h 2652892"/>
              <a:gd name="connsiteX51" fmla="*/ 2847548 w 2934228"/>
              <a:gd name="connsiteY51" fmla="*/ 263654 h 2652892"/>
              <a:gd name="connsiteX52" fmla="*/ 2773806 w 2934228"/>
              <a:gd name="connsiteY52" fmla="*/ 189912 h 2652892"/>
              <a:gd name="connsiteX53" fmla="*/ 2685315 w 2934228"/>
              <a:gd name="connsiteY53" fmla="*/ 116170 h 2652892"/>
              <a:gd name="connsiteX54" fmla="*/ 2670567 w 2934228"/>
              <a:gd name="connsiteY54" fmla="*/ 71925 h 2652892"/>
              <a:gd name="connsiteX55" fmla="*/ 2626322 w 2934228"/>
              <a:gd name="connsiteY55" fmla="*/ 57176 h 2652892"/>
              <a:gd name="connsiteX56" fmla="*/ 2537831 w 2934228"/>
              <a:gd name="connsiteY56" fmla="*/ 12931 h 2652892"/>
              <a:gd name="connsiteX57" fmla="*/ 2139625 w 2934228"/>
              <a:gd name="connsiteY57" fmla="*/ 42428 h 2652892"/>
              <a:gd name="connsiteX58" fmla="*/ 2051135 w 2934228"/>
              <a:gd name="connsiteY58" fmla="*/ 71925 h 2652892"/>
              <a:gd name="connsiteX59" fmla="*/ 1918399 w 2934228"/>
              <a:gd name="connsiteY59" fmla="*/ 160415 h 2652892"/>
              <a:gd name="connsiteX60" fmla="*/ 1874154 w 2934228"/>
              <a:gd name="connsiteY60" fmla="*/ 189912 h 2652892"/>
              <a:gd name="connsiteX61" fmla="*/ 1829909 w 2934228"/>
              <a:gd name="connsiteY61" fmla="*/ 234157 h 2652892"/>
              <a:gd name="connsiteX62" fmla="*/ 1726670 w 2934228"/>
              <a:gd name="connsiteY62" fmla="*/ 293150 h 2652892"/>
              <a:gd name="connsiteX63" fmla="*/ 1638180 w 2934228"/>
              <a:gd name="connsiteY63" fmla="*/ 352144 h 2652892"/>
              <a:gd name="connsiteX64" fmla="*/ 1593935 w 2934228"/>
              <a:gd name="connsiteY64" fmla="*/ 381641 h 2652892"/>
              <a:gd name="connsiteX65" fmla="*/ 1549690 w 2934228"/>
              <a:gd name="connsiteY65" fmla="*/ 411138 h 2652892"/>
              <a:gd name="connsiteX66" fmla="*/ 1505444 w 2934228"/>
              <a:gd name="connsiteY66" fmla="*/ 425886 h 2652892"/>
              <a:gd name="connsiteX67" fmla="*/ 1461199 w 2934228"/>
              <a:gd name="connsiteY67" fmla="*/ 455383 h 2652892"/>
              <a:gd name="connsiteX68" fmla="*/ 1372709 w 2934228"/>
              <a:gd name="connsiteY68" fmla="*/ 484879 h 2652892"/>
              <a:gd name="connsiteX69" fmla="*/ 1284219 w 2934228"/>
              <a:gd name="connsiteY69" fmla="*/ 514376 h 2652892"/>
              <a:gd name="connsiteX70" fmla="*/ 1239973 w 2934228"/>
              <a:gd name="connsiteY70" fmla="*/ 529125 h 2652892"/>
              <a:gd name="connsiteX71" fmla="*/ 1195728 w 2934228"/>
              <a:gd name="connsiteY71" fmla="*/ 543873 h 2652892"/>
              <a:gd name="connsiteX72" fmla="*/ 1107238 w 2934228"/>
              <a:gd name="connsiteY72" fmla="*/ 602867 h 2652892"/>
              <a:gd name="connsiteX73" fmla="*/ 1062993 w 2934228"/>
              <a:gd name="connsiteY73" fmla="*/ 632363 h 2652892"/>
              <a:gd name="connsiteX74" fmla="*/ 974502 w 2934228"/>
              <a:gd name="connsiteY74" fmla="*/ 691357 h 2652892"/>
              <a:gd name="connsiteX75" fmla="*/ 886012 w 2934228"/>
              <a:gd name="connsiteY75" fmla="*/ 750350 h 2652892"/>
              <a:gd name="connsiteX76" fmla="*/ 827019 w 2934228"/>
              <a:gd name="connsiteY76" fmla="*/ 794596 h 2652892"/>
              <a:gd name="connsiteX77" fmla="*/ 782773 w 2934228"/>
              <a:gd name="connsiteY77" fmla="*/ 809344 h 2652892"/>
              <a:gd name="connsiteX78" fmla="*/ 738528 w 2934228"/>
              <a:gd name="connsiteY78" fmla="*/ 853589 h 2652892"/>
              <a:gd name="connsiteX79" fmla="*/ 694283 w 2934228"/>
              <a:gd name="connsiteY79" fmla="*/ 868338 h 2652892"/>
              <a:gd name="connsiteX80" fmla="*/ 650038 w 2934228"/>
              <a:gd name="connsiteY80" fmla="*/ 897834 h 2652892"/>
              <a:gd name="connsiteX81" fmla="*/ 620541 w 2934228"/>
              <a:gd name="connsiteY81" fmla="*/ 942079 h 2652892"/>
              <a:gd name="connsiteX82" fmla="*/ 532051 w 2934228"/>
              <a:gd name="connsiteY82" fmla="*/ 1001073 h 2652892"/>
              <a:gd name="connsiteX83" fmla="*/ 502554 w 2934228"/>
              <a:gd name="connsiteY83" fmla="*/ 1045318 h 2652892"/>
              <a:gd name="connsiteX84" fmla="*/ 458309 w 2934228"/>
              <a:gd name="connsiteY84" fmla="*/ 1060067 h 2652892"/>
              <a:gd name="connsiteX85" fmla="*/ 428812 w 2934228"/>
              <a:gd name="connsiteY85" fmla="*/ 1148557 h 2652892"/>
              <a:gd name="connsiteX86" fmla="*/ 384567 w 2934228"/>
              <a:gd name="connsiteY86" fmla="*/ 1192802 h 2652892"/>
              <a:gd name="connsiteX87" fmla="*/ 428812 w 2934228"/>
              <a:gd name="connsiteY87" fmla="*/ 1163305 h 2652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2934228" h="2652892">
                <a:moveTo>
                  <a:pt x="428812" y="1163305"/>
                </a:moveTo>
                <a:lnTo>
                  <a:pt x="428812" y="1163305"/>
                </a:lnTo>
                <a:cubicBezTo>
                  <a:pt x="409644" y="1185667"/>
                  <a:pt x="334224" y="1279000"/>
                  <a:pt x="296077" y="1310789"/>
                </a:cubicBezTo>
                <a:cubicBezTo>
                  <a:pt x="282460" y="1322137"/>
                  <a:pt x="266580" y="1330454"/>
                  <a:pt x="251831" y="1340286"/>
                </a:cubicBezTo>
                <a:cubicBezTo>
                  <a:pt x="239836" y="1376273"/>
                  <a:pt x="236177" y="1400185"/>
                  <a:pt x="207586" y="1428776"/>
                </a:cubicBezTo>
                <a:cubicBezTo>
                  <a:pt x="195052" y="1441310"/>
                  <a:pt x="178089" y="1448441"/>
                  <a:pt x="163341" y="1458273"/>
                </a:cubicBezTo>
                <a:cubicBezTo>
                  <a:pt x="153509" y="1473021"/>
                  <a:pt x="141771" y="1486664"/>
                  <a:pt x="133844" y="1502518"/>
                </a:cubicBezTo>
                <a:cubicBezTo>
                  <a:pt x="126892" y="1516423"/>
                  <a:pt x="126646" y="1533173"/>
                  <a:pt x="119096" y="1546763"/>
                </a:cubicBezTo>
                <a:cubicBezTo>
                  <a:pt x="101880" y="1577753"/>
                  <a:pt x="60102" y="1635254"/>
                  <a:pt x="60102" y="1635254"/>
                </a:cubicBezTo>
                <a:cubicBezTo>
                  <a:pt x="0" y="1875665"/>
                  <a:pt x="33841" y="1717959"/>
                  <a:pt x="60102" y="2269434"/>
                </a:cubicBezTo>
                <a:cubicBezTo>
                  <a:pt x="61301" y="2294623"/>
                  <a:pt x="88068" y="2341645"/>
                  <a:pt x="104348" y="2357925"/>
                </a:cubicBezTo>
                <a:cubicBezTo>
                  <a:pt x="116882" y="2370459"/>
                  <a:pt x="133845" y="2377589"/>
                  <a:pt x="148593" y="2387421"/>
                </a:cubicBezTo>
                <a:cubicBezTo>
                  <a:pt x="216209" y="2488847"/>
                  <a:pt x="173954" y="2464702"/>
                  <a:pt x="251831" y="2490660"/>
                </a:cubicBezTo>
                <a:cubicBezTo>
                  <a:pt x="284011" y="2587194"/>
                  <a:pt x="239317" y="2492448"/>
                  <a:pt x="310825" y="2549654"/>
                </a:cubicBezTo>
                <a:cubicBezTo>
                  <a:pt x="410388" y="2629305"/>
                  <a:pt x="252689" y="2564746"/>
                  <a:pt x="399315" y="2623396"/>
                </a:cubicBezTo>
                <a:cubicBezTo>
                  <a:pt x="428184" y="2634943"/>
                  <a:pt x="487806" y="2652892"/>
                  <a:pt x="487806" y="2652892"/>
                </a:cubicBezTo>
                <a:cubicBezTo>
                  <a:pt x="645122" y="2647976"/>
                  <a:pt x="802618" y="2647123"/>
                  <a:pt x="959754" y="2638144"/>
                </a:cubicBezTo>
                <a:cubicBezTo>
                  <a:pt x="1001609" y="2635752"/>
                  <a:pt x="1012962" y="2611540"/>
                  <a:pt x="1048244" y="2593899"/>
                </a:cubicBezTo>
                <a:cubicBezTo>
                  <a:pt x="1062149" y="2586946"/>
                  <a:pt x="1077741" y="2584066"/>
                  <a:pt x="1092490" y="2579150"/>
                </a:cubicBezTo>
                <a:cubicBezTo>
                  <a:pt x="1111302" y="2560338"/>
                  <a:pt x="1157431" y="2519994"/>
                  <a:pt x="1166231" y="2490660"/>
                </a:cubicBezTo>
                <a:cubicBezTo>
                  <a:pt x="1176220" y="2457364"/>
                  <a:pt x="1173163" y="2421293"/>
                  <a:pt x="1180980" y="2387421"/>
                </a:cubicBezTo>
                <a:cubicBezTo>
                  <a:pt x="1187972" y="2357125"/>
                  <a:pt x="1210477" y="2298931"/>
                  <a:pt x="1210477" y="2298931"/>
                </a:cubicBezTo>
                <a:cubicBezTo>
                  <a:pt x="1242920" y="1958266"/>
                  <a:pt x="1207178" y="2087598"/>
                  <a:pt x="1269470" y="1900725"/>
                </a:cubicBezTo>
                <a:lnTo>
                  <a:pt x="1284219" y="1856479"/>
                </a:lnTo>
                <a:cubicBezTo>
                  <a:pt x="1289135" y="1841731"/>
                  <a:pt x="1290344" y="1825169"/>
                  <a:pt x="1298967" y="1812234"/>
                </a:cubicBezTo>
                <a:lnTo>
                  <a:pt x="1328464" y="1767989"/>
                </a:lnTo>
                <a:cubicBezTo>
                  <a:pt x="1365533" y="1656778"/>
                  <a:pt x="1315529" y="1793859"/>
                  <a:pt x="1372709" y="1679499"/>
                </a:cubicBezTo>
                <a:cubicBezTo>
                  <a:pt x="1433770" y="1557377"/>
                  <a:pt x="1332419" y="1717809"/>
                  <a:pt x="1416954" y="1591009"/>
                </a:cubicBezTo>
                <a:cubicBezTo>
                  <a:pt x="1421870" y="1576260"/>
                  <a:pt x="1423078" y="1559698"/>
                  <a:pt x="1431702" y="1546763"/>
                </a:cubicBezTo>
                <a:cubicBezTo>
                  <a:pt x="1443272" y="1529408"/>
                  <a:pt x="1462595" y="1518541"/>
                  <a:pt x="1475948" y="1502518"/>
                </a:cubicBezTo>
                <a:cubicBezTo>
                  <a:pt x="1487295" y="1488901"/>
                  <a:pt x="1495612" y="1473021"/>
                  <a:pt x="1505444" y="1458273"/>
                </a:cubicBezTo>
                <a:cubicBezTo>
                  <a:pt x="1532257" y="1351023"/>
                  <a:pt x="1496537" y="1437683"/>
                  <a:pt x="1564438" y="1369783"/>
                </a:cubicBezTo>
                <a:cubicBezTo>
                  <a:pt x="1618240" y="1315981"/>
                  <a:pt x="1568503" y="1324609"/>
                  <a:pt x="1638180" y="1266544"/>
                </a:cubicBezTo>
                <a:cubicBezTo>
                  <a:pt x="1650123" y="1256592"/>
                  <a:pt x="1667677" y="1256712"/>
                  <a:pt x="1682425" y="1251796"/>
                </a:cubicBezTo>
                <a:cubicBezTo>
                  <a:pt x="1692257" y="1237047"/>
                  <a:pt x="1698081" y="1218623"/>
                  <a:pt x="1711922" y="1207550"/>
                </a:cubicBezTo>
                <a:cubicBezTo>
                  <a:pt x="1724061" y="1197838"/>
                  <a:pt x="1742262" y="1199754"/>
                  <a:pt x="1756167" y="1192802"/>
                </a:cubicBezTo>
                <a:cubicBezTo>
                  <a:pt x="1896401" y="1122685"/>
                  <a:pt x="1660600" y="1209909"/>
                  <a:pt x="1888902" y="1133809"/>
                </a:cubicBezTo>
                <a:lnTo>
                  <a:pt x="1977393" y="1104312"/>
                </a:lnTo>
                <a:cubicBezTo>
                  <a:pt x="1992141" y="1099396"/>
                  <a:pt x="2006394" y="1092612"/>
                  <a:pt x="2021638" y="1089563"/>
                </a:cubicBezTo>
                <a:cubicBezTo>
                  <a:pt x="2089895" y="1075912"/>
                  <a:pt x="2125442" y="1067385"/>
                  <a:pt x="2198619" y="1060067"/>
                </a:cubicBezTo>
                <a:cubicBezTo>
                  <a:pt x="2262399" y="1053689"/>
                  <a:pt x="2326438" y="1050234"/>
                  <a:pt x="2390348" y="1045318"/>
                </a:cubicBezTo>
                <a:cubicBezTo>
                  <a:pt x="2524598" y="1000569"/>
                  <a:pt x="2312566" y="1069212"/>
                  <a:pt x="2508335" y="1015821"/>
                </a:cubicBezTo>
                <a:cubicBezTo>
                  <a:pt x="2538332" y="1007640"/>
                  <a:pt x="2567328" y="996157"/>
                  <a:pt x="2596825" y="986325"/>
                </a:cubicBezTo>
                <a:lnTo>
                  <a:pt x="2641070" y="971576"/>
                </a:lnTo>
                <a:lnTo>
                  <a:pt x="2685315" y="956828"/>
                </a:lnTo>
                <a:cubicBezTo>
                  <a:pt x="2700064" y="946996"/>
                  <a:pt x="2713707" y="935258"/>
                  <a:pt x="2729561" y="927331"/>
                </a:cubicBezTo>
                <a:cubicBezTo>
                  <a:pt x="2743466" y="920379"/>
                  <a:pt x="2761535" y="922127"/>
                  <a:pt x="2773806" y="912583"/>
                </a:cubicBezTo>
                <a:cubicBezTo>
                  <a:pt x="2806734" y="886972"/>
                  <a:pt x="2862296" y="824092"/>
                  <a:pt x="2862296" y="824092"/>
                </a:cubicBezTo>
                <a:cubicBezTo>
                  <a:pt x="2867212" y="809344"/>
                  <a:pt x="2870092" y="793752"/>
                  <a:pt x="2877044" y="779847"/>
                </a:cubicBezTo>
                <a:cubicBezTo>
                  <a:pt x="2934228" y="665479"/>
                  <a:pt x="2884216" y="802575"/>
                  <a:pt x="2921290" y="691357"/>
                </a:cubicBezTo>
                <a:cubicBezTo>
                  <a:pt x="2916374" y="578286"/>
                  <a:pt x="2925771" y="463676"/>
                  <a:pt x="2906541" y="352144"/>
                </a:cubicBezTo>
                <a:cubicBezTo>
                  <a:pt x="2900518" y="317209"/>
                  <a:pt x="2867212" y="293151"/>
                  <a:pt x="2847548" y="263654"/>
                </a:cubicBezTo>
                <a:cubicBezTo>
                  <a:pt x="2793472" y="182539"/>
                  <a:pt x="2847546" y="251363"/>
                  <a:pt x="2773806" y="189912"/>
                </a:cubicBezTo>
                <a:cubicBezTo>
                  <a:pt x="2660253" y="95284"/>
                  <a:pt x="2795165" y="189402"/>
                  <a:pt x="2685315" y="116170"/>
                </a:cubicBezTo>
                <a:cubicBezTo>
                  <a:pt x="2680399" y="101422"/>
                  <a:pt x="2681560" y="82918"/>
                  <a:pt x="2670567" y="71925"/>
                </a:cubicBezTo>
                <a:cubicBezTo>
                  <a:pt x="2659574" y="60932"/>
                  <a:pt x="2640227" y="64129"/>
                  <a:pt x="2626322" y="57176"/>
                </a:cubicBezTo>
                <a:cubicBezTo>
                  <a:pt x="2511972" y="0"/>
                  <a:pt x="2649035" y="49997"/>
                  <a:pt x="2537831" y="12931"/>
                </a:cubicBezTo>
                <a:cubicBezTo>
                  <a:pt x="2436953" y="17516"/>
                  <a:pt x="2261965" y="9062"/>
                  <a:pt x="2139625" y="42428"/>
                </a:cubicBezTo>
                <a:cubicBezTo>
                  <a:pt x="2109628" y="50609"/>
                  <a:pt x="2077005" y="54678"/>
                  <a:pt x="2051135" y="71925"/>
                </a:cubicBezTo>
                <a:lnTo>
                  <a:pt x="1918399" y="160415"/>
                </a:lnTo>
                <a:cubicBezTo>
                  <a:pt x="1903651" y="170247"/>
                  <a:pt x="1886688" y="177378"/>
                  <a:pt x="1874154" y="189912"/>
                </a:cubicBezTo>
                <a:cubicBezTo>
                  <a:pt x="1859406" y="204660"/>
                  <a:pt x="1845932" y="220804"/>
                  <a:pt x="1829909" y="234157"/>
                </a:cubicBezTo>
                <a:cubicBezTo>
                  <a:pt x="1786174" y="270603"/>
                  <a:pt x="1778196" y="262235"/>
                  <a:pt x="1726670" y="293150"/>
                </a:cubicBezTo>
                <a:cubicBezTo>
                  <a:pt x="1696271" y="311389"/>
                  <a:pt x="1667677" y="332479"/>
                  <a:pt x="1638180" y="352144"/>
                </a:cubicBezTo>
                <a:lnTo>
                  <a:pt x="1593935" y="381641"/>
                </a:lnTo>
                <a:cubicBezTo>
                  <a:pt x="1579187" y="391473"/>
                  <a:pt x="1566506" y="405533"/>
                  <a:pt x="1549690" y="411138"/>
                </a:cubicBezTo>
                <a:lnTo>
                  <a:pt x="1505444" y="425886"/>
                </a:lnTo>
                <a:cubicBezTo>
                  <a:pt x="1490696" y="435718"/>
                  <a:pt x="1477397" y="448184"/>
                  <a:pt x="1461199" y="455383"/>
                </a:cubicBezTo>
                <a:cubicBezTo>
                  <a:pt x="1432787" y="468011"/>
                  <a:pt x="1402206" y="475047"/>
                  <a:pt x="1372709" y="484879"/>
                </a:cubicBezTo>
                <a:lnTo>
                  <a:pt x="1284219" y="514376"/>
                </a:lnTo>
                <a:lnTo>
                  <a:pt x="1239973" y="529125"/>
                </a:lnTo>
                <a:lnTo>
                  <a:pt x="1195728" y="543873"/>
                </a:lnTo>
                <a:lnTo>
                  <a:pt x="1107238" y="602867"/>
                </a:lnTo>
                <a:cubicBezTo>
                  <a:pt x="1092490" y="612699"/>
                  <a:pt x="1075526" y="619829"/>
                  <a:pt x="1062993" y="632363"/>
                </a:cubicBezTo>
                <a:cubicBezTo>
                  <a:pt x="1007755" y="687602"/>
                  <a:pt x="1038535" y="670014"/>
                  <a:pt x="974502" y="691357"/>
                </a:cubicBezTo>
                <a:cubicBezTo>
                  <a:pt x="945005" y="711021"/>
                  <a:pt x="914372" y="729079"/>
                  <a:pt x="886012" y="750350"/>
                </a:cubicBezTo>
                <a:cubicBezTo>
                  <a:pt x="866348" y="765099"/>
                  <a:pt x="848361" y="782401"/>
                  <a:pt x="827019" y="794596"/>
                </a:cubicBezTo>
                <a:cubicBezTo>
                  <a:pt x="813521" y="802309"/>
                  <a:pt x="797522" y="804428"/>
                  <a:pt x="782773" y="809344"/>
                </a:cubicBezTo>
                <a:cubicBezTo>
                  <a:pt x="768025" y="824092"/>
                  <a:pt x="755882" y="842019"/>
                  <a:pt x="738528" y="853589"/>
                </a:cubicBezTo>
                <a:cubicBezTo>
                  <a:pt x="725593" y="862213"/>
                  <a:pt x="708188" y="861386"/>
                  <a:pt x="694283" y="868338"/>
                </a:cubicBezTo>
                <a:cubicBezTo>
                  <a:pt x="678429" y="876265"/>
                  <a:pt x="664786" y="888002"/>
                  <a:pt x="650038" y="897834"/>
                </a:cubicBezTo>
                <a:cubicBezTo>
                  <a:pt x="640206" y="912582"/>
                  <a:pt x="633881" y="930407"/>
                  <a:pt x="620541" y="942079"/>
                </a:cubicBezTo>
                <a:cubicBezTo>
                  <a:pt x="593862" y="965424"/>
                  <a:pt x="532051" y="1001073"/>
                  <a:pt x="532051" y="1001073"/>
                </a:cubicBezTo>
                <a:cubicBezTo>
                  <a:pt x="522219" y="1015821"/>
                  <a:pt x="516395" y="1034245"/>
                  <a:pt x="502554" y="1045318"/>
                </a:cubicBezTo>
                <a:cubicBezTo>
                  <a:pt x="490415" y="1055030"/>
                  <a:pt x="467345" y="1047417"/>
                  <a:pt x="458309" y="1060067"/>
                </a:cubicBezTo>
                <a:cubicBezTo>
                  <a:pt x="440237" y="1085368"/>
                  <a:pt x="458309" y="1138725"/>
                  <a:pt x="428812" y="1148557"/>
                </a:cubicBezTo>
                <a:cubicBezTo>
                  <a:pt x="375239" y="1166414"/>
                  <a:pt x="384567" y="1147759"/>
                  <a:pt x="384567" y="1192802"/>
                </a:cubicBezTo>
                <a:lnTo>
                  <a:pt x="428812" y="1163305"/>
                </a:lnTo>
                <a:close/>
              </a:path>
            </a:pathLst>
          </a:custGeom>
          <a:solidFill>
            <a:schemeClr val="accent1">
              <a:alpha val="12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任意多边形 48">
            <a:extLst>
              <a:ext uri="{FF2B5EF4-FFF2-40B4-BE49-F238E27FC236}">
                <a16:creationId xmlns:a16="http://schemas.microsoft.com/office/drawing/2014/main" id="{A31FFEA0-A0E5-C41E-24BF-A09EAB3C95ED}"/>
              </a:ext>
            </a:extLst>
          </p:cNvPr>
          <p:cNvSpPr/>
          <p:nvPr/>
        </p:nvSpPr>
        <p:spPr>
          <a:xfrm>
            <a:off x="2438400" y="3657600"/>
            <a:ext cx="2905125" cy="2625725"/>
          </a:xfrm>
          <a:custGeom>
            <a:avLst/>
            <a:gdLst>
              <a:gd name="connsiteX0" fmla="*/ 1115539 w 2904118"/>
              <a:gd name="connsiteY0" fmla="*/ 1091381 h 2625213"/>
              <a:gd name="connsiteX1" fmla="*/ 1115539 w 2904118"/>
              <a:gd name="connsiteY1" fmla="*/ 1091381 h 2625213"/>
              <a:gd name="connsiteX2" fmla="*/ 968056 w 2904118"/>
              <a:gd name="connsiteY2" fmla="*/ 1120878 h 2625213"/>
              <a:gd name="connsiteX3" fmla="*/ 776327 w 2904118"/>
              <a:gd name="connsiteY3" fmla="*/ 1135626 h 2625213"/>
              <a:gd name="connsiteX4" fmla="*/ 525604 w 2904118"/>
              <a:gd name="connsiteY4" fmla="*/ 1165123 h 2625213"/>
              <a:gd name="connsiteX5" fmla="*/ 363372 w 2904118"/>
              <a:gd name="connsiteY5" fmla="*/ 1194619 h 2625213"/>
              <a:gd name="connsiteX6" fmla="*/ 274881 w 2904118"/>
              <a:gd name="connsiteY6" fmla="*/ 1224116 h 2625213"/>
              <a:gd name="connsiteX7" fmla="*/ 260133 w 2904118"/>
              <a:gd name="connsiteY7" fmla="*/ 1268361 h 2625213"/>
              <a:gd name="connsiteX8" fmla="*/ 171643 w 2904118"/>
              <a:gd name="connsiteY8" fmla="*/ 1327355 h 2625213"/>
              <a:gd name="connsiteX9" fmla="*/ 68404 w 2904118"/>
              <a:gd name="connsiteY9" fmla="*/ 1445342 h 2625213"/>
              <a:gd name="connsiteX10" fmla="*/ 53656 w 2904118"/>
              <a:gd name="connsiteY10" fmla="*/ 1504336 h 2625213"/>
              <a:gd name="connsiteX11" fmla="*/ 24159 w 2904118"/>
              <a:gd name="connsiteY11" fmla="*/ 1651819 h 2625213"/>
              <a:gd name="connsiteX12" fmla="*/ 9410 w 2904118"/>
              <a:gd name="connsiteY12" fmla="*/ 1696065 h 2625213"/>
              <a:gd name="connsiteX13" fmla="*/ 38907 w 2904118"/>
              <a:gd name="connsiteY13" fmla="*/ 2153265 h 2625213"/>
              <a:gd name="connsiteX14" fmla="*/ 53656 w 2904118"/>
              <a:gd name="connsiteY14" fmla="*/ 2212258 h 2625213"/>
              <a:gd name="connsiteX15" fmla="*/ 83152 w 2904118"/>
              <a:gd name="connsiteY15" fmla="*/ 2271252 h 2625213"/>
              <a:gd name="connsiteX16" fmla="*/ 156894 w 2904118"/>
              <a:gd name="connsiteY16" fmla="*/ 2403987 h 2625213"/>
              <a:gd name="connsiteX17" fmla="*/ 201139 w 2904118"/>
              <a:gd name="connsiteY17" fmla="*/ 2448232 h 2625213"/>
              <a:gd name="connsiteX18" fmla="*/ 289630 w 2904118"/>
              <a:gd name="connsiteY18" fmla="*/ 2507226 h 2625213"/>
              <a:gd name="connsiteX19" fmla="*/ 333875 w 2904118"/>
              <a:gd name="connsiteY19" fmla="*/ 2536723 h 2625213"/>
              <a:gd name="connsiteX20" fmla="*/ 378120 w 2904118"/>
              <a:gd name="connsiteY20" fmla="*/ 2566219 h 2625213"/>
              <a:gd name="connsiteX21" fmla="*/ 422365 w 2904118"/>
              <a:gd name="connsiteY21" fmla="*/ 2595716 h 2625213"/>
              <a:gd name="connsiteX22" fmla="*/ 540352 w 2904118"/>
              <a:gd name="connsiteY22" fmla="*/ 2625213 h 2625213"/>
              <a:gd name="connsiteX23" fmla="*/ 850068 w 2904118"/>
              <a:gd name="connsiteY23" fmla="*/ 2610465 h 2625213"/>
              <a:gd name="connsiteX24" fmla="*/ 894314 w 2904118"/>
              <a:gd name="connsiteY24" fmla="*/ 2595716 h 2625213"/>
              <a:gd name="connsiteX25" fmla="*/ 982804 w 2904118"/>
              <a:gd name="connsiteY25" fmla="*/ 2507226 h 2625213"/>
              <a:gd name="connsiteX26" fmla="*/ 1027049 w 2904118"/>
              <a:gd name="connsiteY26" fmla="*/ 2462981 h 2625213"/>
              <a:gd name="connsiteX27" fmla="*/ 1041798 w 2904118"/>
              <a:gd name="connsiteY27" fmla="*/ 2418736 h 2625213"/>
              <a:gd name="connsiteX28" fmla="*/ 1115539 w 2904118"/>
              <a:gd name="connsiteY28" fmla="*/ 2330245 h 2625213"/>
              <a:gd name="connsiteX29" fmla="*/ 1159785 w 2904118"/>
              <a:gd name="connsiteY29" fmla="*/ 2241755 h 2625213"/>
              <a:gd name="connsiteX30" fmla="*/ 1189281 w 2904118"/>
              <a:gd name="connsiteY30" fmla="*/ 2153265 h 2625213"/>
              <a:gd name="connsiteX31" fmla="*/ 1204030 w 2904118"/>
              <a:gd name="connsiteY31" fmla="*/ 2109019 h 2625213"/>
              <a:gd name="connsiteX32" fmla="*/ 1233527 w 2904118"/>
              <a:gd name="connsiteY32" fmla="*/ 1843548 h 2625213"/>
              <a:gd name="connsiteX33" fmla="*/ 1263023 w 2904118"/>
              <a:gd name="connsiteY33" fmla="*/ 1755058 h 2625213"/>
              <a:gd name="connsiteX34" fmla="*/ 1292520 w 2904118"/>
              <a:gd name="connsiteY34" fmla="*/ 1710813 h 2625213"/>
              <a:gd name="connsiteX35" fmla="*/ 1351514 w 2904118"/>
              <a:gd name="connsiteY35" fmla="*/ 1578078 h 2625213"/>
              <a:gd name="connsiteX36" fmla="*/ 1366262 w 2904118"/>
              <a:gd name="connsiteY36" fmla="*/ 1533832 h 2625213"/>
              <a:gd name="connsiteX37" fmla="*/ 1440004 w 2904118"/>
              <a:gd name="connsiteY37" fmla="*/ 1445342 h 2625213"/>
              <a:gd name="connsiteX38" fmla="*/ 1484249 w 2904118"/>
              <a:gd name="connsiteY38" fmla="*/ 1415845 h 2625213"/>
              <a:gd name="connsiteX39" fmla="*/ 1513746 w 2904118"/>
              <a:gd name="connsiteY39" fmla="*/ 1371600 h 2625213"/>
              <a:gd name="connsiteX40" fmla="*/ 1557991 w 2904118"/>
              <a:gd name="connsiteY40" fmla="*/ 1327355 h 2625213"/>
              <a:gd name="connsiteX41" fmla="*/ 1616985 w 2904118"/>
              <a:gd name="connsiteY41" fmla="*/ 1238865 h 2625213"/>
              <a:gd name="connsiteX42" fmla="*/ 1705475 w 2904118"/>
              <a:gd name="connsiteY42" fmla="*/ 1179871 h 2625213"/>
              <a:gd name="connsiteX43" fmla="*/ 1749720 w 2904118"/>
              <a:gd name="connsiteY43" fmla="*/ 1150374 h 2625213"/>
              <a:gd name="connsiteX44" fmla="*/ 1793965 w 2904118"/>
              <a:gd name="connsiteY44" fmla="*/ 1120878 h 2625213"/>
              <a:gd name="connsiteX45" fmla="*/ 1838210 w 2904118"/>
              <a:gd name="connsiteY45" fmla="*/ 1091381 h 2625213"/>
              <a:gd name="connsiteX46" fmla="*/ 1911952 w 2904118"/>
              <a:gd name="connsiteY46" fmla="*/ 1076632 h 2625213"/>
              <a:gd name="connsiteX47" fmla="*/ 2000443 w 2904118"/>
              <a:gd name="connsiteY47" fmla="*/ 1047136 h 2625213"/>
              <a:gd name="connsiteX48" fmla="*/ 2103681 w 2904118"/>
              <a:gd name="connsiteY48" fmla="*/ 1032387 h 2625213"/>
              <a:gd name="connsiteX49" fmla="*/ 2428146 w 2904118"/>
              <a:gd name="connsiteY49" fmla="*/ 988142 h 2625213"/>
              <a:gd name="connsiteX50" fmla="*/ 2531385 w 2904118"/>
              <a:gd name="connsiteY50" fmla="*/ 958645 h 2625213"/>
              <a:gd name="connsiteX51" fmla="*/ 2605127 w 2904118"/>
              <a:gd name="connsiteY51" fmla="*/ 943897 h 2625213"/>
              <a:gd name="connsiteX52" fmla="*/ 2693617 w 2904118"/>
              <a:gd name="connsiteY52" fmla="*/ 899652 h 2625213"/>
              <a:gd name="connsiteX53" fmla="*/ 2737862 w 2904118"/>
              <a:gd name="connsiteY53" fmla="*/ 870155 h 2625213"/>
              <a:gd name="connsiteX54" fmla="*/ 2767359 w 2904118"/>
              <a:gd name="connsiteY54" fmla="*/ 825910 h 2625213"/>
              <a:gd name="connsiteX55" fmla="*/ 2811604 w 2904118"/>
              <a:gd name="connsiteY55" fmla="*/ 796413 h 2625213"/>
              <a:gd name="connsiteX56" fmla="*/ 2826352 w 2904118"/>
              <a:gd name="connsiteY56" fmla="*/ 752168 h 2625213"/>
              <a:gd name="connsiteX57" fmla="*/ 2855849 w 2904118"/>
              <a:gd name="connsiteY57" fmla="*/ 707923 h 2625213"/>
              <a:gd name="connsiteX58" fmla="*/ 2885346 w 2904118"/>
              <a:gd name="connsiteY58" fmla="*/ 619432 h 2625213"/>
              <a:gd name="connsiteX59" fmla="*/ 2900094 w 2904118"/>
              <a:gd name="connsiteY59" fmla="*/ 575187 h 2625213"/>
              <a:gd name="connsiteX60" fmla="*/ 2870598 w 2904118"/>
              <a:gd name="connsiteY60" fmla="*/ 324465 h 2625213"/>
              <a:gd name="connsiteX61" fmla="*/ 2841101 w 2904118"/>
              <a:gd name="connsiteY61" fmla="*/ 280219 h 2625213"/>
              <a:gd name="connsiteX62" fmla="*/ 2782107 w 2904118"/>
              <a:gd name="connsiteY62" fmla="*/ 206478 h 2625213"/>
              <a:gd name="connsiteX63" fmla="*/ 2664120 w 2904118"/>
              <a:gd name="connsiteY63" fmla="*/ 103239 h 2625213"/>
              <a:gd name="connsiteX64" fmla="*/ 2619875 w 2904118"/>
              <a:gd name="connsiteY64" fmla="*/ 73742 h 2625213"/>
              <a:gd name="connsiteX65" fmla="*/ 2575630 w 2904118"/>
              <a:gd name="connsiteY65" fmla="*/ 44245 h 2625213"/>
              <a:gd name="connsiteX66" fmla="*/ 2487139 w 2904118"/>
              <a:gd name="connsiteY66" fmla="*/ 14748 h 2625213"/>
              <a:gd name="connsiteX67" fmla="*/ 2442894 w 2904118"/>
              <a:gd name="connsiteY67" fmla="*/ 0 h 2625213"/>
              <a:gd name="connsiteX68" fmla="*/ 2192172 w 2904118"/>
              <a:gd name="connsiteY68" fmla="*/ 14748 h 2625213"/>
              <a:gd name="connsiteX69" fmla="*/ 2088933 w 2904118"/>
              <a:gd name="connsiteY69" fmla="*/ 44245 h 2625213"/>
              <a:gd name="connsiteX70" fmla="*/ 2000443 w 2904118"/>
              <a:gd name="connsiteY70" fmla="*/ 103239 h 2625213"/>
              <a:gd name="connsiteX71" fmla="*/ 1941449 w 2904118"/>
              <a:gd name="connsiteY71" fmla="*/ 191729 h 2625213"/>
              <a:gd name="connsiteX72" fmla="*/ 1897204 w 2904118"/>
              <a:gd name="connsiteY72" fmla="*/ 235974 h 2625213"/>
              <a:gd name="connsiteX73" fmla="*/ 1838210 w 2904118"/>
              <a:gd name="connsiteY73" fmla="*/ 324465 h 2625213"/>
              <a:gd name="connsiteX74" fmla="*/ 1793965 w 2904118"/>
              <a:gd name="connsiteY74" fmla="*/ 412955 h 2625213"/>
              <a:gd name="connsiteX75" fmla="*/ 1734972 w 2904118"/>
              <a:gd name="connsiteY75" fmla="*/ 501445 h 2625213"/>
              <a:gd name="connsiteX76" fmla="*/ 1661230 w 2904118"/>
              <a:gd name="connsiteY76" fmla="*/ 634181 h 2625213"/>
              <a:gd name="connsiteX77" fmla="*/ 1587488 w 2904118"/>
              <a:gd name="connsiteY77" fmla="*/ 737419 h 2625213"/>
              <a:gd name="connsiteX78" fmla="*/ 1513746 w 2904118"/>
              <a:gd name="connsiteY78" fmla="*/ 811161 h 2625213"/>
              <a:gd name="connsiteX79" fmla="*/ 1440004 w 2904118"/>
              <a:gd name="connsiteY79" fmla="*/ 884903 h 2625213"/>
              <a:gd name="connsiteX80" fmla="*/ 1395759 w 2904118"/>
              <a:gd name="connsiteY80" fmla="*/ 899652 h 2625213"/>
              <a:gd name="connsiteX81" fmla="*/ 1263023 w 2904118"/>
              <a:gd name="connsiteY81" fmla="*/ 988142 h 2625213"/>
              <a:gd name="connsiteX82" fmla="*/ 1218778 w 2904118"/>
              <a:gd name="connsiteY82" fmla="*/ 1017639 h 2625213"/>
              <a:gd name="connsiteX83" fmla="*/ 1174533 w 2904118"/>
              <a:gd name="connsiteY83" fmla="*/ 1032387 h 2625213"/>
              <a:gd name="connsiteX84" fmla="*/ 1115539 w 2904118"/>
              <a:gd name="connsiteY84" fmla="*/ 1091381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904118" h="2625213">
                <a:moveTo>
                  <a:pt x="1115539" y="1091381"/>
                </a:moveTo>
                <a:lnTo>
                  <a:pt x="1115539" y="1091381"/>
                </a:lnTo>
                <a:cubicBezTo>
                  <a:pt x="1066378" y="1101213"/>
                  <a:pt x="1017769" y="1114394"/>
                  <a:pt x="968056" y="1120878"/>
                </a:cubicBezTo>
                <a:cubicBezTo>
                  <a:pt x="904496" y="1129168"/>
                  <a:pt x="840204" y="1130303"/>
                  <a:pt x="776327" y="1135626"/>
                </a:cubicBezTo>
                <a:cubicBezTo>
                  <a:pt x="558021" y="1153818"/>
                  <a:pt x="682135" y="1141041"/>
                  <a:pt x="525604" y="1165123"/>
                </a:cubicBezTo>
                <a:cubicBezTo>
                  <a:pt x="447426" y="1177150"/>
                  <a:pt x="429777" y="1174698"/>
                  <a:pt x="363372" y="1194619"/>
                </a:cubicBezTo>
                <a:cubicBezTo>
                  <a:pt x="333591" y="1203553"/>
                  <a:pt x="274881" y="1224116"/>
                  <a:pt x="274881" y="1224116"/>
                </a:cubicBezTo>
                <a:cubicBezTo>
                  <a:pt x="269965" y="1238864"/>
                  <a:pt x="271126" y="1257368"/>
                  <a:pt x="260133" y="1268361"/>
                </a:cubicBezTo>
                <a:cubicBezTo>
                  <a:pt x="235066" y="1293429"/>
                  <a:pt x="171643" y="1327355"/>
                  <a:pt x="171643" y="1327355"/>
                </a:cubicBezTo>
                <a:cubicBezTo>
                  <a:pt x="102817" y="1430593"/>
                  <a:pt x="142146" y="1396180"/>
                  <a:pt x="68404" y="1445342"/>
                </a:cubicBezTo>
                <a:cubicBezTo>
                  <a:pt x="63488" y="1465007"/>
                  <a:pt x="57903" y="1484516"/>
                  <a:pt x="53656" y="1504336"/>
                </a:cubicBezTo>
                <a:cubicBezTo>
                  <a:pt x="43151" y="1553358"/>
                  <a:pt x="40013" y="1604257"/>
                  <a:pt x="24159" y="1651819"/>
                </a:cubicBezTo>
                <a:lnTo>
                  <a:pt x="9410" y="1696065"/>
                </a:lnTo>
                <a:cubicBezTo>
                  <a:pt x="20393" y="1981623"/>
                  <a:pt x="0" y="1978187"/>
                  <a:pt x="38907" y="2153265"/>
                </a:cubicBezTo>
                <a:cubicBezTo>
                  <a:pt x="43304" y="2173052"/>
                  <a:pt x="46539" y="2193279"/>
                  <a:pt x="53656" y="2212258"/>
                </a:cubicBezTo>
                <a:cubicBezTo>
                  <a:pt x="61376" y="2232844"/>
                  <a:pt x="74491" y="2251044"/>
                  <a:pt x="83152" y="2271252"/>
                </a:cubicBezTo>
                <a:cubicBezTo>
                  <a:pt x="110969" y="2336159"/>
                  <a:pt x="85042" y="2332135"/>
                  <a:pt x="156894" y="2403987"/>
                </a:cubicBezTo>
                <a:cubicBezTo>
                  <a:pt x="171642" y="2418735"/>
                  <a:pt x="184675" y="2435427"/>
                  <a:pt x="201139" y="2448232"/>
                </a:cubicBezTo>
                <a:cubicBezTo>
                  <a:pt x="229122" y="2469997"/>
                  <a:pt x="260133" y="2487561"/>
                  <a:pt x="289630" y="2507226"/>
                </a:cubicBezTo>
                <a:lnTo>
                  <a:pt x="333875" y="2536723"/>
                </a:lnTo>
                <a:lnTo>
                  <a:pt x="378120" y="2566219"/>
                </a:lnTo>
                <a:cubicBezTo>
                  <a:pt x="392868" y="2576051"/>
                  <a:pt x="405169" y="2591417"/>
                  <a:pt x="422365" y="2595716"/>
                </a:cubicBezTo>
                <a:lnTo>
                  <a:pt x="540352" y="2625213"/>
                </a:lnTo>
                <a:cubicBezTo>
                  <a:pt x="643591" y="2620297"/>
                  <a:pt x="747069" y="2619048"/>
                  <a:pt x="850068" y="2610465"/>
                </a:cubicBezTo>
                <a:cubicBezTo>
                  <a:pt x="865561" y="2609174"/>
                  <a:pt x="882042" y="2605261"/>
                  <a:pt x="894314" y="2595716"/>
                </a:cubicBezTo>
                <a:cubicBezTo>
                  <a:pt x="927242" y="2570106"/>
                  <a:pt x="953307" y="2536723"/>
                  <a:pt x="982804" y="2507226"/>
                </a:cubicBezTo>
                <a:lnTo>
                  <a:pt x="1027049" y="2462981"/>
                </a:lnTo>
                <a:cubicBezTo>
                  <a:pt x="1031965" y="2448233"/>
                  <a:pt x="1033175" y="2431671"/>
                  <a:pt x="1041798" y="2418736"/>
                </a:cubicBezTo>
                <a:cubicBezTo>
                  <a:pt x="1107033" y="2320883"/>
                  <a:pt x="1067287" y="2426749"/>
                  <a:pt x="1115539" y="2330245"/>
                </a:cubicBezTo>
                <a:cubicBezTo>
                  <a:pt x="1176596" y="2208132"/>
                  <a:pt x="1075257" y="2368546"/>
                  <a:pt x="1159785" y="2241755"/>
                </a:cubicBezTo>
                <a:lnTo>
                  <a:pt x="1189281" y="2153265"/>
                </a:lnTo>
                <a:lnTo>
                  <a:pt x="1204030" y="2109019"/>
                </a:lnTo>
                <a:cubicBezTo>
                  <a:pt x="1209147" y="2047611"/>
                  <a:pt x="1215165" y="1916996"/>
                  <a:pt x="1233527" y="1843548"/>
                </a:cubicBezTo>
                <a:cubicBezTo>
                  <a:pt x="1241068" y="1813384"/>
                  <a:pt x="1245776" y="1780928"/>
                  <a:pt x="1263023" y="1755058"/>
                </a:cubicBezTo>
                <a:lnTo>
                  <a:pt x="1292520" y="1710813"/>
                </a:lnTo>
                <a:cubicBezTo>
                  <a:pt x="1327622" y="1605507"/>
                  <a:pt x="1304770" y="1648193"/>
                  <a:pt x="1351514" y="1578078"/>
                </a:cubicBezTo>
                <a:cubicBezTo>
                  <a:pt x="1356430" y="1563329"/>
                  <a:pt x="1359310" y="1547737"/>
                  <a:pt x="1366262" y="1533832"/>
                </a:cubicBezTo>
                <a:cubicBezTo>
                  <a:pt x="1382835" y="1500687"/>
                  <a:pt x="1412047" y="1468639"/>
                  <a:pt x="1440004" y="1445342"/>
                </a:cubicBezTo>
                <a:cubicBezTo>
                  <a:pt x="1453621" y="1433994"/>
                  <a:pt x="1469501" y="1425677"/>
                  <a:pt x="1484249" y="1415845"/>
                </a:cubicBezTo>
                <a:cubicBezTo>
                  <a:pt x="1494081" y="1401097"/>
                  <a:pt x="1502398" y="1385217"/>
                  <a:pt x="1513746" y="1371600"/>
                </a:cubicBezTo>
                <a:cubicBezTo>
                  <a:pt x="1527099" y="1355577"/>
                  <a:pt x="1546422" y="1344709"/>
                  <a:pt x="1557991" y="1327355"/>
                </a:cubicBezTo>
                <a:cubicBezTo>
                  <a:pt x="1610998" y="1247844"/>
                  <a:pt x="1519265" y="1314869"/>
                  <a:pt x="1616985" y="1238865"/>
                </a:cubicBezTo>
                <a:cubicBezTo>
                  <a:pt x="1644968" y="1217100"/>
                  <a:pt x="1675978" y="1199536"/>
                  <a:pt x="1705475" y="1179871"/>
                </a:cubicBezTo>
                <a:lnTo>
                  <a:pt x="1749720" y="1150374"/>
                </a:lnTo>
                <a:lnTo>
                  <a:pt x="1793965" y="1120878"/>
                </a:lnTo>
                <a:cubicBezTo>
                  <a:pt x="1808713" y="1111046"/>
                  <a:pt x="1820829" y="1094857"/>
                  <a:pt x="1838210" y="1091381"/>
                </a:cubicBezTo>
                <a:cubicBezTo>
                  <a:pt x="1862791" y="1086465"/>
                  <a:pt x="1887768" y="1083228"/>
                  <a:pt x="1911952" y="1076632"/>
                </a:cubicBezTo>
                <a:cubicBezTo>
                  <a:pt x="1941949" y="1068451"/>
                  <a:pt x="1969663" y="1051533"/>
                  <a:pt x="2000443" y="1047136"/>
                </a:cubicBezTo>
                <a:lnTo>
                  <a:pt x="2103681" y="1032387"/>
                </a:lnTo>
                <a:cubicBezTo>
                  <a:pt x="2178352" y="1022647"/>
                  <a:pt x="2333507" y="1007069"/>
                  <a:pt x="2428146" y="988142"/>
                </a:cubicBezTo>
                <a:cubicBezTo>
                  <a:pt x="2566085" y="960555"/>
                  <a:pt x="2418927" y="986760"/>
                  <a:pt x="2531385" y="958645"/>
                </a:cubicBezTo>
                <a:cubicBezTo>
                  <a:pt x="2555704" y="952565"/>
                  <a:pt x="2580546" y="948813"/>
                  <a:pt x="2605127" y="943897"/>
                </a:cubicBezTo>
                <a:cubicBezTo>
                  <a:pt x="2731927" y="859362"/>
                  <a:pt x="2571495" y="960713"/>
                  <a:pt x="2693617" y="899652"/>
                </a:cubicBezTo>
                <a:cubicBezTo>
                  <a:pt x="2709471" y="891725"/>
                  <a:pt x="2723114" y="879987"/>
                  <a:pt x="2737862" y="870155"/>
                </a:cubicBezTo>
                <a:cubicBezTo>
                  <a:pt x="2747694" y="855407"/>
                  <a:pt x="2754825" y="838444"/>
                  <a:pt x="2767359" y="825910"/>
                </a:cubicBezTo>
                <a:cubicBezTo>
                  <a:pt x="2779893" y="813376"/>
                  <a:pt x="2800531" y="810254"/>
                  <a:pt x="2811604" y="796413"/>
                </a:cubicBezTo>
                <a:cubicBezTo>
                  <a:pt x="2821315" y="784274"/>
                  <a:pt x="2819400" y="766073"/>
                  <a:pt x="2826352" y="752168"/>
                </a:cubicBezTo>
                <a:cubicBezTo>
                  <a:pt x="2834279" y="736314"/>
                  <a:pt x="2848650" y="724121"/>
                  <a:pt x="2855849" y="707923"/>
                </a:cubicBezTo>
                <a:cubicBezTo>
                  <a:pt x="2868477" y="679510"/>
                  <a:pt x="2875514" y="648929"/>
                  <a:pt x="2885346" y="619432"/>
                </a:cubicBezTo>
                <a:lnTo>
                  <a:pt x="2900094" y="575187"/>
                </a:lnTo>
                <a:cubicBezTo>
                  <a:pt x="2897764" y="542567"/>
                  <a:pt x="2904118" y="391506"/>
                  <a:pt x="2870598" y="324465"/>
                </a:cubicBezTo>
                <a:cubicBezTo>
                  <a:pt x="2862671" y="308611"/>
                  <a:pt x="2849028" y="296073"/>
                  <a:pt x="2841101" y="280219"/>
                </a:cubicBezTo>
                <a:cubicBezTo>
                  <a:pt x="2805482" y="208983"/>
                  <a:pt x="2856691" y="256199"/>
                  <a:pt x="2782107" y="206478"/>
                </a:cubicBezTo>
                <a:cubicBezTo>
                  <a:pt x="2732946" y="132735"/>
                  <a:pt x="2767359" y="172065"/>
                  <a:pt x="2664120" y="103239"/>
                </a:cubicBezTo>
                <a:lnTo>
                  <a:pt x="2619875" y="73742"/>
                </a:lnTo>
                <a:cubicBezTo>
                  <a:pt x="2605127" y="63910"/>
                  <a:pt x="2592446" y="49850"/>
                  <a:pt x="2575630" y="44245"/>
                </a:cubicBezTo>
                <a:lnTo>
                  <a:pt x="2487139" y="14748"/>
                </a:lnTo>
                <a:lnTo>
                  <a:pt x="2442894" y="0"/>
                </a:lnTo>
                <a:cubicBezTo>
                  <a:pt x="2359320" y="4916"/>
                  <a:pt x="2275513" y="6811"/>
                  <a:pt x="2192172" y="14748"/>
                </a:cubicBezTo>
                <a:cubicBezTo>
                  <a:pt x="2166250" y="17217"/>
                  <a:pt x="2115476" y="35397"/>
                  <a:pt x="2088933" y="44245"/>
                </a:cubicBezTo>
                <a:cubicBezTo>
                  <a:pt x="2059436" y="63910"/>
                  <a:pt x="2020108" y="73742"/>
                  <a:pt x="2000443" y="103239"/>
                </a:cubicBezTo>
                <a:cubicBezTo>
                  <a:pt x="1980778" y="132736"/>
                  <a:pt x="1966516" y="166662"/>
                  <a:pt x="1941449" y="191729"/>
                </a:cubicBezTo>
                <a:cubicBezTo>
                  <a:pt x="1926701" y="206477"/>
                  <a:pt x="1910009" y="219510"/>
                  <a:pt x="1897204" y="235974"/>
                </a:cubicBezTo>
                <a:cubicBezTo>
                  <a:pt x="1875439" y="263957"/>
                  <a:pt x="1838210" y="324465"/>
                  <a:pt x="1838210" y="324465"/>
                </a:cubicBezTo>
                <a:cubicBezTo>
                  <a:pt x="1801141" y="435676"/>
                  <a:pt x="1851145" y="298595"/>
                  <a:pt x="1793965" y="412955"/>
                </a:cubicBezTo>
                <a:cubicBezTo>
                  <a:pt x="1751277" y="498332"/>
                  <a:pt x="1818847" y="417570"/>
                  <a:pt x="1734972" y="501445"/>
                </a:cubicBezTo>
                <a:cubicBezTo>
                  <a:pt x="1694186" y="623796"/>
                  <a:pt x="1762654" y="431336"/>
                  <a:pt x="1661230" y="634181"/>
                </a:cubicBezTo>
                <a:cubicBezTo>
                  <a:pt x="1606647" y="743344"/>
                  <a:pt x="1662228" y="647730"/>
                  <a:pt x="1587488" y="737419"/>
                </a:cubicBezTo>
                <a:cubicBezTo>
                  <a:pt x="1526037" y="811161"/>
                  <a:pt x="1594861" y="757085"/>
                  <a:pt x="1513746" y="811161"/>
                </a:cubicBezTo>
                <a:cubicBezTo>
                  <a:pt x="1484248" y="855408"/>
                  <a:pt x="1489166" y="860322"/>
                  <a:pt x="1440004" y="884903"/>
                </a:cubicBezTo>
                <a:cubicBezTo>
                  <a:pt x="1426099" y="891855"/>
                  <a:pt x="1409349" y="892102"/>
                  <a:pt x="1395759" y="899652"/>
                </a:cubicBezTo>
                <a:cubicBezTo>
                  <a:pt x="1395742" y="899662"/>
                  <a:pt x="1285154" y="973388"/>
                  <a:pt x="1263023" y="988142"/>
                </a:cubicBezTo>
                <a:cubicBezTo>
                  <a:pt x="1248275" y="997974"/>
                  <a:pt x="1235594" y="1012034"/>
                  <a:pt x="1218778" y="1017639"/>
                </a:cubicBezTo>
                <a:lnTo>
                  <a:pt x="1174533" y="1032387"/>
                </a:lnTo>
                <a:cubicBezTo>
                  <a:pt x="1118718" y="1069597"/>
                  <a:pt x="1125371" y="1081549"/>
                  <a:pt x="1115539" y="109138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2" name="任意多边形 51">
            <a:extLst>
              <a:ext uri="{FF2B5EF4-FFF2-40B4-BE49-F238E27FC236}">
                <a16:creationId xmlns:a16="http://schemas.microsoft.com/office/drawing/2014/main" id="{304C13D0-8AA6-9024-80A9-CA31B1D6E798}"/>
              </a:ext>
            </a:extLst>
          </p:cNvPr>
          <p:cNvSpPr/>
          <p:nvPr/>
        </p:nvSpPr>
        <p:spPr>
          <a:xfrm>
            <a:off x="4114800" y="3733800"/>
            <a:ext cx="2903538" cy="2625725"/>
          </a:xfrm>
          <a:custGeom>
            <a:avLst/>
            <a:gdLst>
              <a:gd name="connsiteX0" fmla="*/ 1115539 w 2904118"/>
              <a:gd name="connsiteY0" fmla="*/ 1091381 h 2625213"/>
              <a:gd name="connsiteX1" fmla="*/ 1115539 w 2904118"/>
              <a:gd name="connsiteY1" fmla="*/ 1091381 h 2625213"/>
              <a:gd name="connsiteX2" fmla="*/ 968056 w 2904118"/>
              <a:gd name="connsiteY2" fmla="*/ 1120878 h 2625213"/>
              <a:gd name="connsiteX3" fmla="*/ 776327 w 2904118"/>
              <a:gd name="connsiteY3" fmla="*/ 1135626 h 2625213"/>
              <a:gd name="connsiteX4" fmla="*/ 525604 w 2904118"/>
              <a:gd name="connsiteY4" fmla="*/ 1165123 h 2625213"/>
              <a:gd name="connsiteX5" fmla="*/ 363372 w 2904118"/>
              <a:gd name="connsiteY5" fmla="*/ 1194619 h 2625213"/>
              <a:gd name="connsiteX6" fmla="*/ 274881 w 2904118"/>
              <a:gd name="connsiteY6" fmla="*/ 1224116 h 2625213"/>
              <a:gd name="connsiteX7" fmla="*/ 260133 w 2904118"/>
              <a:gd name="connsiteY7" fmla="*/ 1268361 h 2625213"/>
              <a:gd name="connsiteX8" fmla="*/ 171643 w 2904118"/>
              <a:gd name="connsiteY8" fmla="*/ 1327355 h 2625213"/>
              <a:gd name="connsiteX9" fmla="*/ 68404 w 2904118"/>
              <a:gd name="connsiteY9" fmla="*/ 1445342 h 2625213"/>
              <a:gd name="connsiteX10" fmla="*/ 53656 w 2904118"/>
              <a:gd name="connsiteY10" fmla="*/ 1504336 h 2625213"/>
              <a:gd name="connsiteX11" fmla="*/ 24159 w 2904118"/>
              <a:gd name="connsiteY11" fmla="*/ 1651819 h 2625213"/>
              <a:gd name="connsiteX12" fmla="*/ 9410 w 2904118"/>
              <a:gd name="connsiteY12" fmla="*/ 1696065 h 2625213"/>
              <a:gd name="connsiteX13" fmla="*/ 38907 w 2904118"/>
              <a:gd name="connsiteY13" fmla="*/ 2153265 h 2625213"/>
              <a:gd name="connsiteX14" fmla="*/ 53656 w 2904118"/>
              <a:gd name="connsiteY14" fmla="*/ 2212258 h 2625213"/>
              <a:gd name="connsiteX15" fmla="*/ 83152 w 2904118"/>
              <a:gd name="connsiteY15" fmla="*/ 2271252 h 2625213"/>
              <a:gd name="connsiteX16" fmla="*/ 156894 w 2904118"/>
              <a:gd name="connsiteY16" fmla="*/ 2403987 h 2625213"/>
              <a:gd name="connsiteX17" fmla="*/ 201139 w 2904118"/>
              <a:gd name="connsiteY17" fmla="*/ 2448232 h 2625213"/>
              <a:gd name="connsiteX18" fmla="*/ 289630 w 2904118"/>
              <a:gd name="connsiteY18" fmla="*/ 2507226 h 2625213"/>
              <a:gd name="connsiteX19" fmla="*/ 333875 w 2904118"/>
              <a:gd name="connsiteY19" fmla="*/ 2536723 h 2625213"/>
              <a:gd name="connsiteX20" fmla="*/ 378120 w 2904118"/>
              <a:gd name="connsiteY20" fmla="*/ 2566219 h 2625213"/>
              <a:gd name="connsiteX21" fmla="*/ 422365 w 2904118"/>
              <a:gd name="connsiteY21" fmla="*/ 2595716 h 2625213"/>
              <a:gd name="connsiteX22" fmla="*/ 540352 w 2904118"/>
              <a:gd name="connsiteY22" fmla="*/ 2625213 h 2625213"/>
              <a:gd name="connsiteX23" fmla="*/ 850068 w 2904118"/>
              <a:gd name="connsiteY23" fmla="*/ 2610465 h 2625213"/>
              <a:gd name="connsiteX24" fmla="*/ 894314 w 2904118"/>
              <a:gd name="connsiteY24" fmla="*/ 2595716 h 2625213"/>
              <a:gd name="connsiteX25" fmla="*/ 982804 w 2904118"/>
              <a:gd name="connsiteY25" fmla="*/ 2507226 h 2625213"/>
              <a:gd name="connsiteX26" fmla="*/ 1027049 w 2904118"/>
              <a:gd name="connsiteY26" fmla="*/ 2462981 h 2625213"/>
              <a:gd name="connsiteX27" fmla="*/ 1041798 w 2904118"/>
              <a:gd name="connsiteY27" fmla="*/ 2418736 h 2625213"/>
              <a:gd name="connsiteX28" fmla="*/ 1115539 w 2904118"/>
              <a:gd name="connsiteY28" fmla="*/ 2330245 h 2625213"/>
              <a:gd name="connsiteX29" fmla="*/ 1159785 w 2904118"/>
              <a:gd name="connsiteY29" fmla="*/ 2241755 h 2625213"/>
              <a:gd name="connsiteX30" fmla="*/ 1189281 w 2904118"/>
              <a:gd name="connsiteY30" fmla="*/ 2153265 h 2625213"/>
              <a:gd name="connsiteX31" fmla="*/ 1204030 w 2904118"/>
              <a:gd name="connsiteY31" fmla="*/ 2109019 h 2625213"/>
              <a:gd name="connsiteX32" fmla="*/ 1233527 w 2904118"/>
              <a:gd name="connsiteY32" fmla="*/ 1843548 h 2625213"/>
              <a:gd name="connsiteX33" fmla="*/ 1263023 w 2904118"/>
              <a:gd name="connsiteY33" fmla="*/ 1755058 h 2625213"/>
              <a:gd name="connsiteX34" fmla="*/ 1292520 w 2904118"/>
              <a:gd name="connsiteY34" fmla="*/ 1710813 h 2625213"/>
              <a:gd name="connsiteX35" fmla="*/ 1351514 w 2904118"/>
              <a:gd name="connsiteY35" fmla="*/ 1578078 h 2625213"/>
              <a:gd name="connsiteX36" fmla="*/ 1366262 w 2904118"/>
              <a:gd name="connsiteY36" fmla="*/ 1533832 h 2625213"/>
              <a:gd name="connsiteX37" fmla="*/ 1440004 w 2904118"/>
              <a:gd name="connsiteY37" fmla="*/ 1445342 h 2625213"/>
              <a:gd name="connsiteX38" fmla="*/ 1484249 w 2904118"/>
              <a:gd name="connsiteY38" fmla="*/ 1415845 h 2625213"/>
              <a:gd name="connsiteX39" fmla="*/ 1513746 w 2904118"/>
              <a:gd name="connsiteY39" fmla="*/ 1371600 h 2625213"/>
              <a:gd name="connsiteX40" fmla="*/ 1557991 w 2904118"/>
              <a:gd name="connsiteY40" fmla="*/ 1327355 h 2625213"/>
              <a:gd name="connsiteX41" fmla="*/ 1616985 w 2904118"/>
              <a:gd name="connsiteY41" fmla="*/ 1238865 h 2625213"/>
              <a:gd name="connsiteX42" fmla="*/ 1705475 w 2904118"/>
              <a:gd name="connsiteY42" fmla="*/ 1179871 h 2625213"/>
              <a:gd name="connsiteX43" fmla="*/ 1749720 w 2904118"/>
              <a:gd name="connsiteY43" fmla="*/ 1150374 h 2625213"/>
              <a:gd name="connsiteX44" fmla="*/ 1793965 w 2904118"/>
              <a:gd name="connsiteY44" fmla="*/ 1120878 h 2625213"/>
              <a:gd name="connsiteX45" fmla="*/ 1838210 w 2904118"/>
              <a:gd name="connsiteY45" fmla="*/ 1091381 h 2625213"/>
              <a:gd name="connsiteX46" fmla="*/ 1911952 w 2904118"/>
              <a:gd name="connsiteY46" fmla="*/ 1076632 h 2625213"/>
              <a:gd name="connsiteX47" fmla="*/ 2000443 w 2904118"/>
              <a:gd name="connsiteY47" fmla="*/ 1047136 h 2625213"/>
              <a:gd name="connsiteX48" fmla="*/ 2103681 w 2904118"/>
              <a:gd name="connsiteY48" fmla="*/ 1032387 h 2625213"/>
              <a:gd name="connsiteX49" fmla="*/ 2428146 w 2904118"/>
              <a:gd name="connsiteY49" fmla="*/ 988142 h 2625213"/>
              <a:gd name="connsiteX50" fmla="*/ 2531385 w 2904118"/>
              <a:gd name="connsiteY50" fmla="*/ 958645 h 2625213"/>
              <a:gd name="connsiteX51" fmla="*/ 2605127 w 2904118"/>
              <a:gd name="connsiteY51" fmla="*/ 943897 h 2625213"/>
              <a:gd name="connsiteX52" fmla="*/ 2693617 w 2904118"/>
              <a:gd name="connsiteY52" fmla="*/ 899652 h 2625213"/>
              <a:gd name="connsiteX53" fmla="*/ 2737862 w 2904118"/>
              <a:gd name="connsiteY53" fmla="*/ 870155 h 2625213"/>
              <a:gd name="connsiteX54" fmla="*/ 2767359 w 2904118"/>
              <a:gd name="connsiteY54" fmla="*/ 825910 h 2625213"/>
              <a:gd name="connsiteX55" fmla="*/ 2811604 w 2904118"/>
              <a:gd name="connsiteY55" fmla="*/ 796413 h 2625213"/>
              <a:gd name="connsiteX56" fmla="*/ 2826352 w 2904118"/>
              <a:gd name="connsiteY56" fmla="*/ 752168 h 2625213"/>
              <a:gd name="connsiteX57" fmla="*/ 2855849 w 2904118"/>
              <a:gd name="connsiteY57" fmla="*/ 707923 h 2625213"/>
              <a:gd name="connsiteX58" fmla="*/ 2885346 w 2904118"/>
              <a:gd name="connsiteY58" fmla="*/ 619432 h 2625213"/>
              <a:gd name="connsiteX59" fmla="*/ 2900094 w 2904118"/>
              <a:gd name="connsiteY59" fmla="*/ 575187 h 2625213"/>
              <a:gd name="connsiteX60" fmla="*/ 2870598 w 2904118"/>
              <a:gd name="connsiteY60" fmla="*/ 324465 h 2625213"/>
              <a:gd name="connsiteX61" fmla="*/ 2841101 w 2904118"/>
              <a:gd name="connsiteY61" fmla="*/ 280219 h 2625213"/>
              <a:gd name="connsiteX62" fmla="*/ 2782107 w 2904118"/>
              <a:gd name="connsiteY62" fmla="*/ 206478 h 2625213"/>
              <a:gd name="connsiteX63" fmla="*/ 2664120 w 2904118"/>
              <a:gd name="connsiteY63" fmla="*/ 103239 h 2625213"/>
              <a:gd name="connsiteX64" fmla="*/ 2619875 w 2904118"/>
              <a:gd name="connsiteY64" fmla="*/ 73742 h 2625213"/>
              <a:gd name="connsiteX65" fmla="*/ 2575630 w 2904118"/>
              <a:gd name="connsiteY65" fmla="*/ 44245 h 2625213"/>
              <a:gd name="connsiteX66" fmla="*/ 2487139 w 2904118"/>
              <a:gd name="connsiteY66" fmla="*/ 14748 h 2625213"/>
              <a:gd name="connsiteX67" fmla="*/ 2442894 w 2904118"/>
              <a:gd name="connsiteY67" fmla="*/ 0 h 2625213"/>
              <a:gd name="connsiteX68" fmla="*/ 2192172 w 2904118"/>
              <a:gd name="connsiteY68" fmla="*/ 14748 h 2625213"/>
              <a:gd name="connsiteX69" fmla="*/ 2088933 w 2904118"/>
              <a:gd name="connsiteY69" fmla="*/ 44245 h 2625213"/>
              <a:gd name="connsiteX70" fmla="*/ 2000443 w 2904118"/>
              <a:gd name="connsiteY70" fmla="*/ 103239 h 2625213"/>
              <a:gd name="connsiteX71" fmla="*/ 1941449 w 2904118"/>
              <a:gd name="connsiteY71" fmla="*/ 191729 h 2625213"/>
              <a:gd name="connsiteX72" fmla="*/ 1897204 w 2904118"/>
              <a:gd name="connsiteY72" fmla="*/ 235974 h 2625213"/>
              <a:gd name="connsiteX73" fmla="*/ 1838210 w 2904118"/>
              <a:gd name="connsiteY73" fmla="*/ 324465 h 2625213"/>
              <a:gd name="connsiteX74" fmla="*/ 1793965 w 2904118"/>
              <a:gd name="connsiteY74" fmla="*/ 412955 h 2625213"/>
              <a:gd name="connsiteX75" fmla="*/ 1734972 w 2904118"/>
              <a:gd name="connsiteY75" fmla="*/ 501445 h 2625213"/>
              <a:gd name="connsiteX76" fmla="*/ 1661230 w 2904118"/>
              <a:gd name="connsiteY76" fmla="*/ 634181 h 2625213"/>
              <a:gd name="connsiteX77" fmla="*/ 1587488 w 2904118"/>
              <a:gd name="connsiteY77" fmla="*/ 737419 h 2625213"/>
              <a:gd name="connsiteX78" fmla="*/ 1513746 w 2904118"/>
              <a:gd name="connsiteY78" fmla="*/ 811161 h 2625213"/>
              <a:gd name="connsiteX79" fmla="*/ 1440004 w 2904118"/>
              <a:gd name="connsiteY79" fmla="*/ 884903 h 2625213"/>
              <a:gd name="connsiteX80" fmla="*/ 1395759 w 2904118"/>
              <a:gd name="connsiteY80" fmla="*/ 899652 h 2625213"/>
              <a:gd name="connsiteX81" fmla="*/ 1263023 w 2904118"/>
              <a:gd name="connsiteY81" fmla="*/ 988142 h 2625213"/>
              <a:gd name="connsiteX82" fmla="*/ 1218778 w 2904118"/>
              <a:gd name="connsiteY82" fmla="*/ 1017639 h 2625213"/>
              <a:gd name="connsiteX83" fmla="*/ 1174533 w 2904118"/>
              <a:gd name="connsiteY83" fmla="*/ 1032387 h 2625213"/>
              <a:gd name="connsiteX84" fmla="*/ 1115539 w 2904118"/>
              <a:gd name="connsiteY84" fmla="*/ 1091381 h 2625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904118" h="2625213">
                <a:moveTo>
                  <a:pt x="1115539" y="1091381"/>
                </a:moveTo>
                <a:lnTo>
                  <a:pt x="1115539" y="1091381"/>
                </a:lnTo>
                <a:cubicBezTo>
                  <a:pt x="1066378" y="1101213"/>
                  <a:pt x="1017769" y="1114394"/>
                  <a:pt x="968056" y="1120878"/>
                </a:cubicBezTo>
                <a:cubicBezTo>
                  <a:pt x="904496" y="1129168"/>
                  <a:pt x="840204" y="1130303"/>
                  <a:pt x="776327" y="1135626"/>
                </a:cubicBezTo>
                <a:cubicBezTo>
                  <a:pt x="558021" y="1153818"/>
                  <a:pt x="682135" y="1141041"/>
                  <a:pt x="525604" y="1165123"/>
                </a:cubicBezTo>
                <a:cubicBezTo>
                  <a:pt x="447426" y="1177150"/>
                  <a:pt x="429777" y="1174698"/>
                  <a:pt x="363372" y="1194619"/>
                </a:cubicBezTo>
                <a:cubicBezTo>
                  <a:pt x="333591" y="1203553"/>
                  <a:pt x="274881" y="1224116"/>
                  <a:pt x="274881" y="1224116"/>
                </a:cubicBezTo>
                <a:cubicBezTo>
                  <a:pt x="269965" y="1238864"/>
                  <a:pt x="271126" y="1257368"/>
                  <a:pt x="260133" y="1268361"/>
                </a:cubicBezTo>
                <a:cubicBezTo>
                  <a:pt x="235066" y="1293429"/>
                  <a:pt x="171643" y="1327355"/>
                  <a:pt x="171643" y="1327355"/>
                </a:cubicBezTo>
                <a:cubicBezTo>
                  <a:pt x="102817" y="1430593"/>
                  <a:pt x="142146" y="1396180"/>
                  <a:pt x="68404" y="1445342"/>
                </a:cubicBezTo>
                <a:cubicBezTo>
                  <a:pt x="63488" y="1465007"/>
                  <a:pt x="57903" y="1484516"/>
                  <a:pt x="53656" y="1504336"/>
                </a:cubicBezTo>
                <a:cubicBezTo>
                  <a:pt x="43151" y="1553358"/>
                  <a:pt x="40013" y="1604257"/>
                  <a:pt x="24159" y="1651819"/>
                </a:cubicBezTo>
                <a:lnTo>
                  <a:pt x="9410" y="1696065"/>
                </a:lnTo>
                <a:cubicBezTo>
                  <a:pt x="20393" y="1981623"/>
                  <a:pt x="0" y="1978187"/>
                  <a:pt x="38907" y="2153265"/>
                </a:cubicBezTo>
                <a:cubicBezTo>
                  <a:pt x="43304" y="2173052"/>
                  <a:pt x="46539" y="2193279"/>
                  <a:pt x="53656" y="2212258"/>
                </a:cubicBezTo>
                <a:cubicBezTo>
                  <a:pt x="61376" y="2232844"/>
                  <a:pt x="74491" y="2251044"/>
                  <a:pt x="83152" y="2271252"/>
                </a:cubicBezTo>
                <a:cubicBezTo>
                  <a:pt x="110969" y="2336159"/>
                  <a:pt x="85042" y="2332135"/>
                  <a:pt x="156894" y="2403987"/>
                </a:cubicBezTo>
                <a:cubicBezTo>
                  <a:pt x="171642" y="2418735"/>
                  <a:pt x="184675" y="2435427"/>
                  <a:pt x="201139" y="2448232"/>
                </a:cubicBezTo>
                <a:cubicBezTo>
                  <a:pt x="229122" y="2469997"/>
                  <a:pt x="260133" y="2487561"/>
                  <a:pt x="289630" y="2507226"/>
                </a:cubicBezTo>
                <a:lnTo>
                  <a:pt x="333875" y="2536723"/>
                </a:lnTo>
                <a:lnTo>
                  <a:pt x="378120" y="2566219"/>
                </a:lnTo>
                <a:cubicBezTo>
                  <a:pt x="392868" y="2576051"/>
                  <a:pt x="405169" y="2591417"/>
                  <a:pt x="422365" y="2595716"/>
                </a:cubicBezTo>
                <a:lnTo>
                  <a:pt x="540352" y="2625213"/>
                </a:lnTo>
                <a:cubicBezTo>
                  <a:pt x="643591" y="2620297"/>
                  <a:pt x="747069" y="2619048"/>
                  <a:pt x="850068" y="2610465"/>
                </a:cubicBezTo>
                <a:cubicBezTo>
                  <a:pt x="865561" y="2609174"/>
                  <a:pt x="882042" y="2605261"/>
                  <a:pt x="894314" y="2595716"/>
                </a:cubicBezTo>
                <a:cubicBezTo>
                  <a:pt x="927242" y="2570106"/>
                  <a:pt x="953307" y="2536723"/>
                  <a:pt x="982804" y="2507226"/>
                </a:cubicBezTo>
                <a:lnTo>
                  <a:pt x="1027049" y="2462981"/>
                </a:lnTo>
                <a:cubicBezTo>
                  <a:pt x="1031965" y="2448233"/>
                  <a:pt x="1033175" y="2431671"/>
                  <a:pt x="1041798" y="2418736"/>
                </a:cubicBezTo>
                <a:cubicBezTo>
                  <a:pt x="1107033" y="2320883"/>
                  <a:pt x="1067287" y="2426749"/>
                  <a:pt x="1115539" y="2330245"/>
                </a:cubicBezTo>
                <a:cubicBezTo>
                  <a:pt x="1176596" y="2208132"/>
                  <a:pt x="1075257" y="2368546"/>
                  <a:pt x="1159785" y="2241755"/>
                </a:cubicBezTo>
                <a:lnTo>
                  <a:pt x="1189281" y="2153265"/>
                </a:lnTo>
                <a:lnTo>
                  <a:pt x="1204030" y="2109019"/>
                </a:lnTo>
                <a:cubicBezTo>
                  <a:pt x="1209147" y="2047611"/>
                  <a:pt x="1215165" y="1916996"/>
                  <a:pt x="1233527" y="1843548"/>
                </a:cubicBezTo>
                <a:cubicBezTo>
                  <a:pt x="1241068" y="1813384"/>
                  <a:pt x="1245776" y="1780928"/>
                  <a:pt x="1263023" y="1755058"/>
                </a:cubicBezTo>
                <a:lnTo>
                  <a:pt x="1292520" y="1710813"/>
                </a:lnTo>
                <a:cubicBezTo>
                  <a:pt x="1327622" y="1605507"/>
                  <a:pt x="1304770" y="1648193"/>
                  <a:pt x="1351514" y="1578078"/>
                </a:cubicBezTo>
                <a:cubicBezTo>
                  <a:pt x="1356430" y="1563329"/>
                  <a:pt x="1359310" y="1547737"/>
                  <a:pt x="1366262" y="1533832"/>
                </a:cubicBezTo>
                <a:cubicBezTo>
                  <a:pt x="1382835" y="1500687"/>
                  <a:pt x="1412047" y="1468639"/>
                  <a:pt x="1440004" y="1445342"/>
                </a:cubicBezTo>
                <a:cubicBezTo>
                  <a:pt x="1453621" y="1433994"/>
                  <a:pt x="1469501" y="1425677"/>
                  <a:pt x="1484249" y="1415845"/>
                </a:cubicBezTo>
                <a:cubicBezTo>
                  <a:pt x="1494081" y="1401097"/>
                  <a:pt x="1502398" y="1385217"/>
                  <a:pt x="1513746" y="1371600"/>
                </a:cubicBezTo>
                <a:cubicBezTo>
                  <a:pt x="1527099" y="1355577"/>
                  <a:pt x="1546422" y="1344709"/>
                  <a:pt x="1557991" y="1327355"/>
                </a:cubicBezTo>
                <a:cubicBezTo>
                  <a:pt x="1610998" y="1247844"/>
                  <a:pt x="1519265" y="1314869"/>
                  <a:pt x="1616985" y="1238865"/>
                </a:cubicBezTo>
                <a:cubicBezTo>
                  <a:pt x="1644968" y="1217100"/>
                  <a:pt x="1675978" y="1199536"/>
                  <a:pt x="1705475" y="1179871"/>
                </a:cubicBezTo>
                <a:lnTo>
                  <a:pt x="1749720" y="1150374"/>
                </a:lnTo>
                <a:lnTo>
                  <a:pt x="1793965" y="1120878"/>
                </a:lnTo>
                <a:cubicBezTo>
                  <a:pt x="1808713" y="1111046"/>
                  <a:pt x="1820829" y="1094857"/>
                  <a:pt x="1838210" y="1091381"/>
                </a:cubicBezTo>
                <a:cubicBezTo>
                  <a:pt x="1862791" y="1086465"/>
                  <a:pt x="1887768" y="1083228"/>
                  <a:pt x="1911952" y="1076632"/>
                </a:cubicBezTo>
                <a:cubicBezTo>
                  <a:pt x="1941949" y="1068451"/>
                  <a:pt x="1969663" y="1051533"/>
                  <a:pt x="2000443" y="1047136"/>
                </a:cubicBezTo>
                <a:lnTo>
                  <a:pt x="2103681" y="1032387"/>
                </a:lnTo>
                <a:cubicBezTo>
                  <a:pt x="2178352" y="1022647"/>
                  <a:pt x="2333507" y="1007069"/>
                  <a:pt x="2428146" y="988142"/>
                </a:cubicBezTo>
                <a:cubicBezTo>
                  <a:pt x="2566085" y="960555"/>
                  <a:pt x="2418927" y="986760"/>
                  <a:pt x="2531385" y="958645"/>
                </a:cubicBezTo>
                <a:cubicBezTo>
                  <a:pt x="2555704" y="952565"/>
                  <a:pt x="2580546" y="948813"/>
                  <a:pt x="2605127" y="943897"/>
                </a:cubicBezTo>
                <a:cubicBezTo>
                  <a:pt x="2731927" y="859362"/>
                  <a:pt x="2571495" y="960713"/>
                  <a:pt x="2693617" y="899652"/>
                </a:cubicBezTo>
                <a:cubicBezTo>
                  <a:pt x="2709471" y="891725"/>
                  <a:pt x="2723114" y="879987"/>
                  <a:pt x="2737862" y="870155"/>
                </a:cubicBezTo>
                <a:cubicBezTo>
                  <a:pt x="2747694" y="855407"/>
                  <a:pt x="2754825" y="838444"/>
                  <a:pt x="2767359" y="825910"/>
                </a:cubicBezTo>
                <a:cubicBezTo>
                  <a:pt x="2779893" y="813376"/>
                  <a:pt x="2800531" y="810254"/>
                  <a:pt x="2811604" y="796413"/>
                </a:cubicBezTo>
                <a:cubicBezTo>
                  <a:pt x="2821315" y="784274"/>
                  <a:pt x="2819400" y="766073"/>
                  <a:pt x="2826352" y="752168"/>
                </a:cubicBezTo>
                <a:cubicBezTo>
                  <a:pt x="2834279" y="736314"/>
                  <a:pt x="2848650" y="724121"/>
                  <a:pt x="2855849" y="707923"/>
                </a:cubicBezTo>
                <a:cubicBezTo>
                  <a:pt x="2868477" y="679510"/>
                  <a:pt x="2875514" y="648929"/>
                  <a:pt x="2885346" y="619432"/>
                </a:cubicBezTo>
                <a:lnTo>
                  <a:pt x="2900094" y="575187"/>
                </a:lnTo>
                <a:cubicBezTo>
                  <a:pt x="2897764" y="542567"/>
                  <a:pt x="2904118" y="391506"/>
                  <a:pt x="2870598" y="324465"/>
                </a:cubicBezTo>
                <a:cubicBezTo>
                  <a:pt x="2862671" y="308611"/>
                  <a:pt x="2849028" y="296073"/>
                  <a:pt x="2841101" y="280219"/>
                </a:cubicBezTo>
                <a:cubicBezTo>
                  <a:pt x="2805482" y="208983"/>
                  <a:pt x="2856691" y="256199"/>
                  <a:pt x="2782107" y="206478"/>
                </a:cubicBezTo>
                <a:cubicBezTo>
                  <a:pt x="2732946" y="132735"/>
                  <a:pt x="2767359" y="172065"/>
                  <a:pt x="2664120" y="103239"/>
                </a:cubicBezTo>
                <a:lnTo>
                  <a:pt x="2619875" y="73742"/>
                </a:lnTo>
                <a:cubicBezTo>
                  <a:pt x="2605127" y="63910"/>
                  <a:pt x="2592446" y="49850"/>
                  <a:pt x="2575630" y="44245"/>
                </a:cubicBezTo>
                <a:lnTo>
                  <a:pt x="2487139" y="14748"/>
                </a:lnTo>
                <a:lnTo>
                  <a:pt x="2442894" y="0"/>
                </a:lnTo>
                <a:cubicBezTo>
                  <a:pt x="2359320" y="4916"/>
                  <a:pt x="2275513" y="6811"/>
                  <a:pt x="2192172" y="14748"/>
                </a:cubicBezTo>
                <a:cubicBezTo>
                  <a:pt x="2166250" y="17217"/>
                  <a:pt x="2115476" y="35397"/>
                  <a:pt x="2088933" y="44245"/>
                </a:cubicBezTo>
                <a:cubicBezTo>
                  <a:pt x="2059436" y="63910"/>
                  <a:pt x="2020108" y="73742"/>
                  <a:pt x="2000443" y="103239"/>
                </a:cubicBezTo>
                <a:cubicBezTo>
                  <a:pt x="1980778" y="132736"/>
                  <a:pt x="1966516" y="166662"/>
                  <a:pt x="1941449" y="191729"/>
                </a:cubicBezTo>
                <a:cubicBezTo>
                  <a:pt x="1926701" y="206477"/>
                  <a:pt x="1910009" y="219510"/>
                  <a:pt x="1897204" y="235974"/>
                </a:cubicBezTo>
                <a:cubicBezTo>
                  <a:pt x="1875439" y="263957"/>
                  <a:pt x="1838210" y="324465"/>
                  <a:pt x="1838210" y="324465"/>
                </a:cubicBezTo>
                <a:cubicBezTo>
                  <a:pt x="1801141" y="435676"/>
                  <a:pt x="1851145" y="298595"/>
                  <a:pt x="1793965" y="412955"/>
                </a:cubicBezTo>
                <a:cubicBezTo>
                  <a:pt x="1751277" y="498332"/>
                  <a:pt x="1818847" y="417570"/>
                  <a:pt x="1734972" y="501445"/>
                </a:cubicBezTo>
                <a:cubicBezTo>
                  <a:pt x="1694186" y="623796"/>
                  <a:pt x="1762654" y="431336"/>
                  <a:pt x="1661230" y="634181"/>
                </a:cubicBezTo>
                <a:cubicBezTo>
                  <a:pt x="1606647" y="743344"/>
                  <a:pt x="1662228" y="647730"/>
                  <a:pt x="1587488" y="737419"/>
                </a:cubicBezTo>
                <a:cubicBezTo>
                  <a:pt x="1526037" y="811161"/>
                  <a:pt x="1594861" y="757085"/>
                  <a:pt x="1513746" y="811161"/>
                </a:cubicBezTo>
                <a:cubicBezTo>
                  <a:pt x="1484248" y="855408"/>
                  <a:pt x="1489166" y="860322"/>
                  <a:pt x="1440004" y="884903"/>
                </a:cubicBezTo>
                <a:cubicBezTo>
                  <a:pt x="1426099" y="891855"/>
                  <a:pt x="1409349" y="892102"/>
                  <a:pt x="1395759" y="899652"/>
                </a:cubicBezTo>
                <a:cubicBezTo>
                  <a:pt x="1395742" y="899662"/>
                  <a:pt x="1285154" y="973388"/>
                  <a:pt x="1263023" y="988142"/>
                </a:cubicBezTo>
                <a:cubicBezTo>
                  <a:pt x="1248275" y="997974"/>
                  <a:pt x="1235594" y="1012034"/>
                  <a:pt x="1218778" y="1017639"/>
                </a:cubicBezTo>
                <a:lnTo>
                  <a:pt x="1174533" y="1032387"/>
                </a:lnTo>
                <a:cubicBezTo>
                  <a:pt x="1118718" y="1069597"/>
                  <a:pt x="1125371" y="1081549"/>
                  <a:pt x="1115539" y="1091381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911" name="TextBox 31">
            <a:extLst>
              <a:ext uri="{FF2B5EF4-FFF2-40B4-BE49-F238E27FC236}">
                <a16:creationId xmlns:a16="http://schemas.microsoft.com/office/drawing/2014/main" id="{19384148-0A4A-8C09-E7D7-EB33409DD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0"/>
            <a:ext cx="3048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#1: create node for each variable and constant;</a:t>
            </a:r>
          </a:p>
        </p:txBody>
      </p:sp>
      <p:sp>
        <p:nvSpPr>
          <p:cNvPr id="37912" name="TextBox 32">
            <a:extLst>
              <a:ext uri="{FF2B5EF4-FFF2-40B4-BE49-F238E27FC236}">
                <a16:creationId xmlns:a16="http://schemas.microsoft.com/office/drawing/2014/main" id="{5EEE3D29-1A53-22CE-E374-5E443F36D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719263"/>
            <a:ext cx="3048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#3: process each equation </a:t>
            </a:r>
            <a:r>
              <a:rPr lang="en-US" altLang="zh-CN" sz="2000">
                <a:solidFill>
                  <a:srgbClr val="3333CC"/>
                </a:solidFill>
              </a:rPr>
              <a:t>C: S=T</a:t>
            </a:r>
            <a:r>
              <a:rPr lang="en-US" altLang="zh-CN" sz="2000"/>
              <a:t>, and do union-find. Key steps: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rs = find(S);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rt = find(T);</a:t>
            </a:r>
          </a:p>
          <a:p>
            <a:pPr eaLnBrk="1" hangingPunct="1"/>
            <a:r>
              <a:rPr lang="en-US" altLang="zh-CN" sz="2000">
                <a:solidFill>
                  <a:srgbClr val="3333CC"/>
                </a:solidFill>
              </a:rPr>
              <a:t>  union(rs, rt);</a:t>
            </a:r>
          </a:p>
        </p:txBody>
      </p:sp>
      <p:sp>
        <p:nvSpPr>
          <p:cNvPr id="37913" name="TextBox 34">
            <a:extLst>
              <a:ext uri="{FF2B5EF4-FFF2-40B4-BE49-F238E27FC236}">
                <a16:creationId xmlns:a16="http://schemas.microsoft.com/office/drawing/2014/main" id="{EB9D8A29-CC5A-BEEF-E2F7-523D558E6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98538"/>
            <a:ext cx="30480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Step #2: create DAGs for each type expression;</a:t>
            </a:r>
          </a:p>
        </p:txBody>
      </p:sp>
      <p:sp>
        <p:nvSpPr>
          <p:cNvPr id="39" name="右箭头 38">
            <a:extLst>
              <a:ext uri="{FF2B5EF4-FFF2-40B4-BE49-F238E27FC236}">
                <a16:creationId xmlns:a16="http://schemas.microsoft.com/office/drawing/2014/main" id="{35BA5FC2-AF5A-276A-1CC8-E2A33F8048F7}"/>
              </a:ext>
            </a:extLst>
          </p:cNvPr>
          <p:cNvSpPr/>
          <p:nvPr/>
        </p:nvSpPr>
        <p:spPr>
          <a:xfrm>
            <a:off x="152400" y="21336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右箭头 45">
            <a:extLst>
              <a:ext uri="{FF2B5EF4-FFF2-40B4-BE49-F238E27FC236}">
                <a16:creationId xmlns:a16="http://schemas.microsoft.com/office/drawing/2014/main" id="{01168189-57F1-3F82-5B45-A6DA822D2041}"/>
              </a:ext>
            </a:extLst>
          </p:cNvPr>
          <p:cNvSpPr/>
          <p:nvPr/>
        </p:nvSpPr>
        <p:spPr>
          <a:xfrm>
            <a:off x="152400" y="24384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右箭头 46">
            <a:extLst>
              <a:ext uri="{FF2B5EF4-FFF2-40B4-BE49-F238E27FC236}">
                <a16:creationId xmlns:a16="http://schemas.microsoft.com/office/drawing/2014/main" id="{882E4848-E683-3A16-A871-0573D63658DE}"/>
              </a:ext>
            </a:extLst>
          </p:cNvPr>
          <p:cNvSpPr/>
          <p:nvPr/>
        </p:nvSpPr>
        <p:spPr>
          <a:xfrm>
            <a:off x="152400" y="2743200"/>
            <a:ext cx="3810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6" grpId="0" animBg="1"/>
      <p:bldP spid="4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F07027D8-0E9C-8E61-1397-C1F03FA0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Tree vs DAG?</a:t>
            </a:r>
            <a:endParaRPr lang="zh-CN" altLang="en-US"/>
          </a:p>
        </p:txBody>
      </p:sp>
      <p:sp>
        <p:nvSpPr>
          <p:cNvPr id="38915" name="TextBox 4">
            <a:extLst>
              <a:ext uri="{FF2B5EF4-FFF2-40B4-BE49-F238E27FC236}">
                <a16:creationId xmlns:a16="http://schemas.microsoft.com/office/drawing/2014/main" id="{890059C5-CC4A-20B0-73B2-E95BE970C9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0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X1 = X2-&gt;X2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X2 = X3-&gt;X3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X3 = X4-&gt;X4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025E08B-7FDB-8522-E984-1EF378011466}"/>
              </a:ext>
            </a:extLst>
          </p:cNvPr>
          <p:cNvSpPr>
            <a:spLocks noChangeAspect="1"/>
          </p:cNvSpPr>
          <p:nvPr/>
        </p:nvSpPr>
        <p:spPr>
          <a:xfrm>
            <a:off x="1203325" y="3276600"/>
            <a:ext cx="54927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X2</a:t>
            </a:r>
            <a:endParaRPr lang="zh-CN" altLang="en-US" sz="1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AAB7B48-8FE3-AAEA-6773-645A2F280097}"/>
              </a:ext>
            </a:extLst>
          </p:cNvPr>
          <p:cNvSpPr>
            <a:spLocks noChangeAspect="1"/>
          </p:cNvSpPr>
          <p:nvPr/>
        </p:nvSpPr>
        <p:spPr>
          <a:xfrm>
            <a:off x="1219200" y="1905000"/>
            <a:ext cx="549275" cy="438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D5F1951-1138-B855-5ABF-1E6BD7FAB939}"/>
              </a:ext>
            </a:extLst>
          </p:cNvPr>
          <p:cNvSpPr>
            <a:spLocks noChangeAspect="1"/>
          </p:cNvSpPr>
          <p:nvPr/>
        </p:nvSpPr>
        <p:spPr>
          <a:xfrm>
            <a:off x="1143000" y="4648200"/>
            <a:ext cx="603250" cy="43815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X3</a:t>
            </a:r>
            <a:endParaRPr lang="zh-CN" altLang="en-US" sz="1400" dirty="0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20835A72-4BAE-7A57-7D56-A630D791A15C}"/>
              </a:ext>
            </a:extLst>
          </p:cNvPr>
          <p:cNvSpPr>
            <a:spLocks noChangeAspect="1"/>
          </p:cNvSpPr>
          <p:nvPr/>
        </p:nvSpPr>
        <p:spPr>
          <a:xfrm>
            <a:off x="1203325" y="2590800"/>
            <a:ext cx="54927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F0770D6-06AA-7625-89FD-7BC9C36637BE}"/>
              </a:ext>
            </a:extLst>
          </p:cNvPr>
          <p:cNvSpPr>
            <a:spLocks noChangeAspect="1"/>
          </p:cNvSpPr>
          <p:nvPr/>
        </p:nvSpPr>
        <p:spPr>
          <a:xfrm>
            <a:off x="1143000" y="601980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X4</a:t>
            </a:r>
            <a:endParaRPr lang="zh-CN" altLang="en-US" sz="1400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B93EF03-D6A6-FA2B-C693-5C637D7B6D0B}"/>
              </a:ext>
            </a:extLst>
          </p:cNvPr>
          <p:cNvSpPr>
            <a:spLocks noChangeAspect="1"/>
          </p:cNvSpPr>
          <p:nvPr/>
        </p:nvSpPr>
        <p:spPr>
          <a:xfrm>
            <a:off x="1203325" y="3962400"/>
            <a:ext cx="549275" cy="4381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F458821-A7DC-6221-42E8-1E49A16CE445}"/>
              </a:ext>
            </a:extLst>
          </p:cNvPr>
          <p:cNvSpPr>
            <a:spLocks noChangeAspect="1"/>
          </p:cNvSpPr>
          <p:nvPr/>
        </p:nvSpPr>
        <p:spPr>
          <a:xfrm>
            <a:off x="1143000" y="5334000"/>
            <a:ext cx="549275" cy="43815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cxnSp>
        <p:nvCxnSpPr>
          <p:cNvPr id="40" name="曲线连接符 39">
            <a:extLst>
              <a:ext uri="{FF2B5EF4-FFF2-40B4-BE49-F238E27FC236}">
                <a16:creationId xmlns:a16="http://schemas.microsoft.com/office/drawing/2014/main" id="{BC72637D-F234-F7C7-ABE5-C4EA06F5C39A}"/>
              </a:ext>
            </a:extLst>
          </p:cNvPr>
          <p:cNvCxnSpPr>
            <a:stCxn id="38" idx="2"/>
            <a:endCxn id="6" idx="2"/>
          </p:cNvCxnSpPr>
          <p:nvPr/>
        </p:nvCxnSpPr>
        <p:spPr>
          <a:xfrm rot="10800000" flipV="1">
            <a:off x="1203325" y="2809875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曲线连接符 42">
            <a:extLst>
              <a:ext uri="{FF2B5EF4-FFF2-40B4-BE49-F238E27FC236}">
                <a16:creationId xmlns:a16="http://schemas.microsoft.com/office/drawing/2014/main" id="{FD1BF5BB-1CD6-CB9D-E558-961D705419B0}"/>
              </a:ext>
            </a:extLst>
          </p:cNvPr>
          <p:cNvCxnSpPr>
            <a:stCxn id="38" idx="6"/>
            <a:endCxn id="6" idx="6"/>
          </p:cNvCxnSpPr>
          <p:nvPr/>
        </p:nvCxnSpPr>
        <p:spPr>
          <a:xfrm>
            <a:off x="1752600" y="2809875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7892B8DC-47EB-7E5A-143B-351206CE716E}"/>
              </a:ext>
            </a:extLst>
          </p:cNvPr>
          <p:cNvCxnSpPr/>
          <p:nvPr/>
        </p:nvCxnSpPr>
        <p:spPr>
          <a:xfrm rot="10800000" flipV="1">
            <a:off x="1190625" y="4191000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曲线连接符 49">
            <a:extLst>
              <a:ext uri="{FF2B5EF4-FFF2-40B4-BE49-F238E27FC236}">
                <a16:creationId xmlns:a16="http://schemas.microsoft.com/office/drawing/2014/main" id="{C51A146D-7A45-F218-8E96-D7739F1D528A}"/>
              </a:ext>
            </a:extLst>
          </p:cNvPr>
          <p:cNvCxnSpPr/>
          <p:nvPr/>
        </p:nvCxnSpPr>
        <p:spPr>
          <a:xfrm>
            <a:off x="1739900" y="4191000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曲线连接符 50">
            <a:extLst>
              <a:ext uri="{FF2B5EF4-FFF2-40B4-BE49-F238E27FC236}">
                <a16:creationId xmlns:a16="http://schemas.microsoft.com/office/drawing/2014/main" id="{7C0869E9-F2C5-7A9E-0DB2-36070B195EE5}"/>
              </a:ext>
            </a:extLst>
          </p:cNvPr>
          <p:cNvCxnSpPr/>
          <p:nvPr/>
        </p:nvCxnSpPr>
        <p:spPr>
          <a:xfrm rot="10800000" flipV="1">
            <a:off x="1143000" y="5562600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曲线连接符 52">
            <a:extLst>
              <a:ext uri="{FF2B5EF4-FFF2-40B4-BE49-F238E27FC236}">
                <a16:creationId xmlns:a16="http://schemas.microsoft.com/office/drawing/2014/main" id="{D448791D-93C2-041E-F3FF-079A86725F07}"/>
              </a:ext>
            </a:extLst>
          </p:cNvPr>
          <p:cNvCxnSpPr/>
          <p:nvPr/>
        </p:nvCxnSpPr>
        <p:spPr>
          <a:xfrm>
            <a:off x="1692275" y="5562600"/>
            <a:ext cx="12700" cy="6858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90C5508F-FFDC-55DD-FD3F-E44D57D53328}"/>
              </a:ext>
            </a:extLst>
          </p:cNvPr>
          <p:cNvSpPr/>
          <p:nvPr/>
        </p:nvSpPr>
        <p:spPr>
          <a:xfrm>
            <a:off x="990600" y="1676400"/>
            <a:ext cx="990600" cy="1447800"/>
          </a:xfrm>
          <a:prstGeom prst="ellipse">
            <a:avLst/>
          </a:prstGeom>
          <a:solidFill>
            <a:schemeClr val="accent1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8D6E5AFA-5274-FDB3-5E1C-361A8F56A05B}"/>
              </a:ext>
            </a:extLst>
          </p:cNvPr>
          <p:cNvCxnSpPr>
            <a:stCxn id="7" idx="4"/>
            <a:endCxn id="38" idx="0"/>
          </p:cNvCxnSpPr>
          <p:nvPr/>
        </p:nvCxnSpPr>
        <p:spPr>
          <a:xfrm flipH="1">
            <a:off x="1477963" y="2343150"/>
            <a:ext cx="1587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DEE4464-D4CC-DB42-E859-014FF0C1CEF0}"/>
              </a:ext>
            </a:extLst>
          </p:cNvPr>
          <p:cNvCxnSpPr/>
          <p:nvPr/>
        </p:nvCxnSpPr>
        <p:spPr>
          <a:xfrm flipH="1">
            <a:off x="1447800" y="3733800"/>
            <a:ext cx="1587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A7C7828D-1DE6-EFF9-04B8-DF7914732773}"/>
              </a:ext>
            </a:extLst>
          </p:cNvPr>
          <p:cNvCxnSpPr/>
          <p:nvPr/>
        </p:nvCxnSpPr>
        <p:spPr>
          <a:xfrm flipH="1">
            <a:off x="1447800" y="5105400"/>
            <a:ext cx="15875" cy="2476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椭圆 58">
            <a:extLst>
              <a:ext uri="{FF2B5EF4-FFF2-40B4-BE49-F238E27FC236}">
                <a16:creationId xmlns:a16="http://schemas.microsoft.com/office/drawing/2014/main" id="{34D7BF96-AC4A-AD04-CCA0-58236641FA0D}"/>
              </a:ext>
            </a:extLst>
          </p:cNvPr>
          <p:cNvSpPr/>
          <p:nvPr/>
        </p:nvSpPr>
        <p:spPr>
          <a:xfrm>
            <a:off x="990600" y="3200400"/>
            <a:ext cx="990600" cy="1295400"/>
          </a:xfrm>
          <a:prstGeom prst="ellipse">
            <a:avLst/>
          </a:prstGeom>
          <a:solidFill>
            <a:schemeClr val="accent1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81DF805A-9410-8008-7077-104FBC169954}"/>
              </a:ext>
            </a:extLst>
          </p:cNvPr>
          <p:cNvSpPr/>
          <p:nvPr/>
        </p:nvSpPr>
        <p:spPr>
          <a:xfrm>
            <a:off x="914400" y="4572000"/>
            <a:ext cx="990600" cy="1295400"/>
          </a:xfrm>
          <a:prstGeom prst="ellipse">
            <a:avLst/>
          </a:prstGeom>
          <a:solidFill>
            <a:schemeClr val="accent1">
              <a:alpha val="7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37005E17-ECCE-71E8-1454-E58BE12D98AB}"/>
              </a:ext>
            </a:extLst>
          </p:cNvPr>
          <p:cNvSpPr>
            <a:spLocks noChangeAspect="1"/>
          </p:cNvSpPr>
          <p:nvPr/>
        </p:nvSpPr>
        <p:spPr>
          <a:xfrm>
            <a:off x="5699125" y="1828800"/>
            <a:ext cx="549275" cy="43815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X1</a:t>
            </a:r>
            <a:endParaRPr lang="zh-CN" altLang="en-US" sz="14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582D4F7-2EB9-1484-FA12-A6EBB08E10DE}"/>
              </a:ext>
            </a:extLst>
          </p:cNvPr>
          <p:cNvSpPr>
            <a:spLocks noChangeAspect="1"/>
          </p:cNvSpPr>
          <p:nvPr/>
        </p:nvSpPr>
        <p:spPr>
          <a:xfrm>
            <a:off x="5684838" y="2514600"/>
            <a:ext cx="547687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59335F83-BFA9-94A0-EF2D-D2F23929F44F}"/>
              </a:ext>
            </a:extLst>
          </p:cNvPr>
          <p:cNvSpPr>
            <a:spLocks noChangeAspect="1"/>
          </p:cNvSpPr>
          <p:nvPr/>
        </p:nvSpPr>
        <p:spPr>
          <a:xfrm>
            <a:off x="4495800" y="3124200"/>
            <a:ext cx="54927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X2</a:t>
            </a:r>
            <a:endParaRPr lang="zh-CN" altLang="en-US" sz="1400" dirty="0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F8D5669-0E01-B790-EDF9-42254CDCB936}"/>
              </a:ext>
            </a:extLst>
          </p:cNvPr>
          <p:cNvSpPr>
            <a:spLocks noChangeAspect="1"/>
          </p:cNvSpPr>
          <p:nvPr/>
        </p:nvSpPr>
        <p:spPr>
          <a:xfrm>
            <a:off x="7010400" y="3200400"/>
            <a:ext cx="549275" cy="4381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X2</a:t>
            </a:r>
            <a:endParaRPr lang="zh-CN" altLang="en-US" sz="1400" dirty="0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4B9425B-EB40-618E-08EC-EF0424D02FEA}"/>
              </a:ext>
            </a:extLst>
          </p:cNvPr>
          <p:cNvSpPr>
            <a:spLocks noChangeAspect="1"/>
          </p:cNvSpPr>
          <p:nvPr/>
        </p:nvSpPr>
        <p:spPr>
          <a:xfrm>
            <a:off x="4495800" y="4038600"/>
            <a:ext cx="549275" cy="4381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E7E61D64-5B50-730F-DAF1-C9736A9BE4D2}"/>
              </a:ext>
            </a:extLst>
          </p:cNvPr>
          <p:cNvSpPr>
            <a:spLocks noChangeAspect="1"/>
          </p:cNvSpPr>
          <p:nvPr/>
        </p:nvSpPr>
        <p:spPr>
          <a:xfrm>
            <a:off x="7010400" y="4114800"/>
            <a:ext cx="549275" cy="4381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9EEB6B8-28E3-A2BB-34B9-C97361B780E5}"/>
              </a:ext>
            </a:extLst>
          </p:cNvPr>
          <p:cNvSpPr>
            <a:spLocks noChangeAspect="1"/>
          </p:cNvSpPr>
          <p:nvPr/>
        </p:nvSpPr>
        <p:spPr>
          <a:xfrm>
            <a:off x="3581400" y="4876800"/>
            <a:ext cx="549275" cy="4381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x3</a:t>
            </a:r>
            <a:endParaRPr lang="zh-CN" altLang="en-US" sz="1400" dirty="0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00F55D06-CFB3-EF5C-BBBD-940CCA8F9D11}"/>
              </a:ext>
            </a:extLst>
          </p:cNvPr>
          <p:cNvSpPr>
            <a:spLocks noChangeAspect="1"/>
          </p:cNvSpPr>
          <p:nvPr/>
        </p:nvSpPr>
        <p:spPr>
          <a:xfrm>
            <a:off x="5257800" y="4876800"/>
            <a:ext cx="549275" cy="4381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x3</a:t>
            </a:r>
            <a:endParaRPr lang="zh-CN" altLang="en-US" sz="1400" dirty="0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9886428B-692A-9DC7-0ACB-943CA203B354}"/>
              </a:ext>
            </a:extLst>
          </p:cNvPr>
          <p:cNvSpPr>
            <a:spLocks noChangeAspect="1"/>
          </p:cNvSpPr>
          <p:nvPr/>
        </p:nvSpPr>
        <p:spPr>
          <a:xfrm>
            <a:off x="6477000" y="4876800"/>
            <a:ext cx="549275" cy="4381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x3</a:t>
            </a:r>
            <a:endParaRPr lang="zh-CN" altLang="en-US" sz="1400" dirty="0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F19A770B-911E-07DC-1955-2A2F2D9ADB6F}"/>
              </a:ext>
            </a:extLst>
          </p:cNvPr>
          <p:cNvSpPr>
            <a:spLocks noChangeAspect="1"/>
          </p:cNvSpPr>
          <p:nvPr/>
        </p:nvSpPr>
        <p:spPr>
          <a:xfrm>
            <a:off x="7696200" y="4876800"/>
            <a:ext cx="549275" cy="43815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x3</a:t>
            </a:r>
            <a:endParaRPr lang="zh-CN" altLang="en-US" sz="1400" dirty="0"/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6395466-0BA9-264E-EF92-E665332443AB}"/>
              </a:ext>
            </a:extLst>
          </p:cNvPr>
          <p:cNvSpPr>
            <a:spLocks noChangeAspect="1"/>
          </p:cNvSpPr>
          <p:nvPr/>
        </p:nvSpPr>
        <p:spPr>
          <a:xfrm>
            <a:off x="3581400" y="563880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E26ED28-00A5-1493-3C9B-C2D68C9B34FA}"/>
              </a:ext>
            </a:extLst>
          </p:cNvPr>
          <p:cNvSpPr>
            <a:spLocks noChangeAspect="1"/>
          </p:cNvSpPr>
          <p:nvPr/>
        </p:nvSpPr>
        <p:spPr>
          <a:xfrm>
            <a:off x="5257800" y="563880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048B026C-4B12-5025-6A14-FB90C8941C7A}"/>
              </a:ext>
            </a:extLst>
          </p:cNvPr>
          <p:cNvSpPr>
            <a:spLocks noChangeAspect="1"/>
          </p:cNvSpPr>
          <p:nvPr/>
        </p:nvSpPr>
        <p:spPr>
          <a:xfrm>
            <a:off x="6477000" y="563880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A726A652-9D1F-E90D-4B88-5AABD136CEFF}"/>
              </a:ext>
            </a:extLst>
          </p:cNvPr>
          <p:cNvSpPr>
            <a:spLocks noChangeAspect="1"/>
          </p:cNvSpPr>
          <p:nvPr/>
        </p:nvSpPr>
        <p:spPr>
          <a:xfrm>
            <a:off x="7696200" y="563880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-&gt;</a:t>
            </a:r>
            <a:endParaRPr lang="zh-CN" altLang="en-US" sz="1400" dirty="0"/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6231447E-6463-C73A-C6E4-3CCC78009A50}"/>
              </a:ext>
            </a:extLst>
          </p:cNvPr>
          <p:cNvSpPr>
            <a:spLocks noChangeAspect="1"/>
          </p:cNvSpPr>
          <p:nvPr/>
        </p:nvSpPr>
        <p:spPr>
          <a:xfrm>
            <a:off x="3130550" y="641985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x4</a:t>
            </a:r>
            <a:endParaRPr lang="zh-CN" altLang="en-US" sz="1400" dirty="0"/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25CCDA7A-EA2E-A103-CB16-6F431E92D0AF}"/>
              </a:ext>
            </a:extLst>
          </p:cNvPr>
          <p:cNvSpPr>
            <a:spLocks noChangeAspect="1"/>
          </p:cNvSpPr>
          <p:nvPr/>
        </p:nvSpPr>
        <p:spPr>
          <a:xfrm>
            <a:off x="4044950" y="640080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x4</a:t>
            </a:r>
            <a:endParaRPr lang="zh-CN" altLang="en-US" sz="1400" dirty="0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1916BCD-8A2C-B761-068F-70979E0C3AFD}"/>
              </a:ext>
            </a:extLst>
          </p:cNvPr>
          <p:cNvSpPr>
            <a:spLocks noChangeAspect="1"/>
          </p:cNvSpPr>
          <p:nvPr/>
        </p:nvSpPr>
        <p:spPr>
          <a:xfrm>
            <a:off x="4806950" y="640080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x4</a:t>
            </a:r>
            <a:endParaRPr lang="zh-CN" altLang="en-US" sz="14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9C564547-8B15-89EC-EDCE-DEBB4E92969F}"/>
              </a:ext>
            </a:extLst>
          </p:cNvPr>
          <p:cNvSpPr>
            <a:spLocks noChangeAspect="1"/>
          </p:cNvSpPr>
          <p:nvPr/>
        </p:nvSpPr>
        <p:spPr>
          <a:xfrm>
            <a:off x="5638800" y="641985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x4</a:t>
            </a:r>
            <a:endParaRPr lang="zh-CN" altLang="en-US" sz="1400" dirty="0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03C73F72-27F7-26A5-AC04-CB16EBDAB5BF}"/>
              </a:ext>
            </a:extLst>
          </p:cNvPr>
          <p:cNvSpPr>
            <a:spLocks noChangeAspect="1"/>
          </p:cNvSpPr>
          <p:nvPr/>
        </p:nvSpPr>
        <p:spPr>
          <a:xfrm>
            <a:off x="6330950" y="640080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x4</a:t>
            </a:r>
            <a:endParaRPr lang="zh-CN" altLang="en-US" sz="1400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362998DE-8912-71E6-3FC9-2B495CEAF453}"/>
              </a:ext>
            </a:extLst>
          </p:cNvPr>
          <p:cNvSpPr>
            <a:spLocks noChangeAspect="1"/>
          </p:cNvSpPr>
          <p:nvPr/>
        </p:nvSpPr>
        <p:spPr>
          <a:xfrm>
            <a:off x="7016750" y="641985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x4</a:t>
            </a:r>
            <a:endParaRPr lang="zh-CN" altLang="en-US" sz="1400" dirty="0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3B21AE96-DD0D-AA12-1C57-CA0F8C674FEA}"/>
              </a:ext>
            </a:extLst>
          </p:cNvPr>
          <p:cNvSpPr>
            <a:spLocks noChangeAspect="1"/>
          </p:cNvSpPr>
          <p:nvPr/>
        </p:nvSpPr>
        <p:spPr>
          <a:xfrm>
            <a:off x="7702550" y="641985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x4</a:t>
            </a:r>
            <a:endParaRPr lang="zh-CN" altLang="en-US" sz="1400" dirty="0"/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60022B89-AA78-B649-DD40-0D7F5A0E9329}"/>
              </a:ext>
            </a:extLst>
          </p:cNvPr>
          <p:cNvSpPr>
            <a:spLocks noChangeAspect="1"/>
          </p:cNvSpPr>
          <p:nvPr/>
        </p:nvSpPr>
        <p:spPr>
          <a:xfrm>
            <a:off x="8388350" y="6419850"/>
            <a:ext cx="603250" cy="438150"/>
          </a:xfrm>
          <a:prstGeom prst="ellipse">
            <a:avLst/>
          </a:prstGeom>
          <a:solidFill>
            <a:srgbClr val="92D05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1400" dirty="0"/>
              <a:t>x4</a:t>
            </a:r>
            <a:endParaRPr lang="zh-CN" altLang="en-US" sz="1400" dirty="0"/>
          </a:p>
        </p:txBody>
      </p:sp>
      <p:cxnSp>
        <p:nvCxnSpPr>
          <p:cNvPr id="84" name="曲线连接符 83">
            <a:extLst>
              <a:ext uri="{FF2B5EF4-FFF2-40B4-BE49-F238E27FC236}">
                <a16:creationId xmlns:a16="http://schemas.microsoft.com/office/drawing/2014/main" id="{1CC1CE88-7B68-E8CB-5A44-4A633419AED5}"/>
              </a:ext>
            </a:extLst>
          </p:cNvPr>
          <p:cNvCxnSpPr>
            <a:stCxn id="61" idx="4"/>
            <a:endCxn id="62" idx="0"/>
          </p:cNvCxnSpPr>
          <p:nvPr/>
        </p:nvCxnSpPr>
        <p:spPr>
          <a:xfrm rot="5400000">
            <a:off x="5842794" y="2383631"/>
            <a:ext cx="247650" cy="1428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曲线连接符 84">
            <a:extLst>
              <a:ext uri="{FF2B5EF4-FFF2-40B4-BE49-F238E27FC236}">
                <a16:creationId xmlns:a16="http://schemas.microsoft.com/office/drawing/2014/main" id="{22879B7A-D69A-E10B-BB3C-2C71E1056DAE}"/>
              </a:ext>
            </a:extLst>
          </p:cNvPr>
          <p:cNvCxnSpPr>
            <a:stCxn id="62" idx="2"/>
            <a:endCxn id="63" idx="0"/>
          </p:cNvCxnSpPr>
          <p:nvPr/>
        </p:nvCxnSpPr>
        <p:spPr>
          <a:xfrm rot="10800000" flipV="1">
            <a:off x="4770438" y="2733675"/>
            <a:ext cx="914400" cy="3905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曲线连接符 84">
            <a:extLst>
              <a:ext uri="{FF2B5EF4-FFF2-40B4-BE49-F238E27FC236}">
                <a16:creationId xmlns:a16="http://schemas.microsoft.com/office/drawing/2014/main" id="{4F0C57F0-F2DC-5BB8-F6F3-F044322795F1}"/>
              </a:ext>
            </a:extLst>
          </p:cNvPr>
          <p:cNvCxnSpPr>
            <a:stCxn id="62" idx="6"/>
            <a:endCxn id="64" idx="0"/>
          </p:cNvCxnSpPr>
          <p:nvPr/>
        </p:nvCxnSpPr>
        <p:spPr>
          <a:xfrm>
            <a:off x="6232525" y="2733675"/>
            <a:ext cx="1052513" cy="46672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曲线连接符 92">
            <a:extLst>
              <a:ext uri="{FF2B5EF4-FFF2-40B4-BE49-F238E27FC236}">
                <a16:creationId xmlns:a16="http://schemas.microsoft.com/office/drawing/2014/main" id="{C5701441-85D7-A081-D0E2-39810B5A3A4E}"/>
              </a:ext>
            </a:extLst>
          </p:cNvPr>
          <p:cNvCxnSpPr>
            <a:stCxn id="63" idx="4"/>
            <a:endCxn id="65" idx="0"/>
          </p:cNvCxnSpPr>
          <p:nvPr/>
        </p:nvCxnSpPr>
        <p:spPr>
          <a:xfrm rot="5400000">
            <a:off x="4532313" y="3800475"/>
            <a:ext cx="47625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曲线连接符 95">
            <a:extLst>
              <a:ext uri="{FF2B5EF4-FFF2-40B4-BE49-F238E27FC236}">
                <a16:creationId xmlns:a16="http://schemas.microsoft.com/office/drawing/2014/main" id="{431B74F6-589F-A241-7CD8-D7D0330E55EC}"/>
              </a:ext>
            </a:extLst>
          </p:cNvPr>
          <p:cNvCxnSpPr>
            <a:stCxn id="64" idx="4"/>
            <a:endCxn id="66" idx="0"/>
          </p:cNvCxnSpPr>
          <p:nvPr/>
        </p:nvCxnSpPr>
        <p:spPr>
          <a:xfrm rot="5400000">
            <a:off x="7046913" y="3876675"/>
            <a:ext cx="47625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曲线连接符 98">
            <a:extLst>
              <a:ext uri="{FF2B5EF4-FFF2-40B4-BE49-F238E27FC236}">
                <a16:creationId xmlns:a16="http://schemas.microsoft.com/office/drawing/2014/main" id="{8D5D4FD5-0A53-1192-2594-84AE6BC0C0AB}"/>
              </a:ext>
            </a:extLst>
          </p:cNvPr>
          <p:cNvCxnSpPr>
            <a:stCxn id="65" idx="3"/>
            <a:endCxn id="67" idx="0"/>
          </p:cNvCxnSpPr>
          <p:nvPr/>
        </p:nvCxnSpPr>
        <p:spPr>
          <a:xfrm rot="5400000">
            <a:off x="3984626" y="4284662"/>
            <a:ext cx="463550" cy="720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曲线连接符 101">
            <a:extLst>
              <a:ext uri="{FF2B5EF4-FFF2-40B4-BE49-F238E27FC236}">
                <a16:creationId xmlns:a16="http://schemas.microsoft.com/office/drawing/2014/main" id="{B927E5C3-9DAD-2013-5417-6162D50ACB2F}"/>
              </a:ext>
            </a:extLst>
          </p:cNvPr>
          <p:cNvCxnSpPr>
            <a:stCxn id="65" idx="5"/>
            <a:endCxn id="68" idx="0"/>
          </p:cNvCxnSpPr>
          <p:nvPr/>
        </p:nvCxnSpPr>
        <p:spPr>
          <a:xfrm rot="16200000" flipH="1">
            <a:off x="5016501" y="4360862"/>
            <a:ext cx="463550" cy="5683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曲线连接符 104">
            <a:extLst>
              <a:ext uri="{FF2B5EF4-FFF2-40B4-BE49-F238E27FC236}">
                <a16:creationId xmlns:a16="http://schemas.microsoft.com/office/drawing/2014/main" id="{B6CE9986-8F51-876B-B6F0-28258D704498}"/>
              </a:ext>
            </a:extLst>
          </p:cNvPr>
          <p:cNvCxnSpPr>
            <a:stCxn id="66" idx="3"/>
            <a:endCxn id="69" idx="0"/>
          </p:cNvCxnSpPr>
          <p:nvPr/>
        </p:nvCxnSpPr>
        <p:spPr>
          <a:xfrm rot="5400000">
            <a:off x="6727826" y="4513262"/>
            <a:ext cx="387350" cy="3397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曲线连接符 108">
            <a:extLst>
              <a:ext uri="{FF2B5EF4-FFF2-40B4-BE49-F238E27FC236}">
                <a16:creationId xmlns:a16="http://schemas.microsoft.com/office/drawing/2014/main" id="{7CAAEBAD-DE4F-CED3-2012-2501A20853E4}"/>
              </a:ext>
            </a:extLst>
          </p:cNvPr>
          <p:cNvCxnSpPr>
            <a:stCxn id="66" idx="5"/>
            <a:endCxn id="70" idx="0"/>
          </p:cNvCxnSpPr>
          <p:nvPr/>
        </p:nvCxnSpPr>
        <p:spPr>
          <a:xfrm rot="16200000" flipH="1">
            <a:off x="7531101" y="4437062"/>
            <a:ext cx="387350" cy="4921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曲线连接符 111">
            <a:extLst>
              <a:ext uri="{FF2B5EF4-FFF2-40B4-BE49-F238E27FC236}">
                <a16:creationId xmlns:a16="http://schemas.microsoft.com/office/drawing/2014/main" id="{C4399790-A337-E9C2-0D98-DB74322B78A0}"/>
              </a:ext>
            </a:extLst>
          </p:cNvPr>
          <p:cNvCxnSpPr>
            <a:stCxn id="67" idx="4"/>
            <a:endCxn id="71" idx="0"/>
          </p:cNvCxnSpPr>
          <p:nvPr/>
        </p:nvCxnSpPr>
        <p:spPr>
          <a:xfrm rot="16200000" flipH="1">
            <a:off x="3707607" y="5463381"/>
            <a:ext cx="323850" cy="26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曲线连接符 114">
            <a:extLst>
              <a:ext uri="{FF2B5EF4-FFF2-40B4-BE49-F238E27FC236}">
                <a16:creationId xmlns:a16="http://schemas.microsoft.com/office/drawing/2014/main" id="{62F315E3-2498-A8CA-F48E-B529E7D4C0C1}"/>
              </a:ext>
            </a:extLst>
          </p:cNvPr>
          <p:cNvCxnSpPr>
            <a:stCxn id="68" idx="4"/>
            <a:endCxn id="72" idx="0"/>
          </p:cNvCxnSpPr>
          <p:nvPr/>
        </p:nvCxnSpPr>
        <p:spPr>
          <a:xfrm rot="16200000" flipH="1">
            <a:off x="5384007" y="5463381"/>
            <a:ext cx="323850" cy="26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曲线连接符 117">
            <a:extLst>
              <a:ext uri="{FF2B5EF4-FFF2-40B4-BE49-F238E27FC236}">
                <a16:creationId xmlns:a16="http://schemas.microsoft.com/office/drawing/2014/main" id="{D201FA2E-5FF3-3496-0D41-EDA464E054B3}"/>
              </a:ext>
            </a:extLst>
          </p:cNvPr>
          <p:cNvCxnSpPr>
            <a:stCxn id="69" idx="4"/>
            <a:endCxn id="73" idx="0"/>
          </p:cNvCxnSpPr>
          <p:nvPr/>
        </p:nvCxnSpPr>
        <p:spPr>
          <a:xfrm rot="16200000" flipH="1">
            <a:off x="6603207" y="5463381"/>
            <a:ext cx="323850" cy="26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曲线连接符 121">
            <a:extLst>
              <a:ext uri="{FF2B5EF4-FFF2-40B4-BE49-F238E27FC236}">
                <a16:creationId xmlns:a16="http://schemas.microsoft.com/office/drawing/2014/main" id="{1867E38C-885D-0D80-609E-C849A7C2E73A}"/>
              </a:ext>
            </a:extLst>
          </p:cNvPr>
          <p:cNvCxnSpPr>
            <a:stCxn id="70" idx="4"/>
            <a:endCxn id="74" idx="0"/>
          </p:cNvCxnSpPr>
          <p:nvPr/>
        </p:nvCxnSpPr>
        <p:spPr>
          <a:xfrm rot="16200000" flipH="1">
            <a:off x="7822407" y="5463381"/>
            <a:ext cx="323850" cy="269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曲线连接符 124">
            <a:extLst>
              <a:ext uri="{FF2B5EF4-FFF2-40B4-BE49-F238E27FC236}">
                <a16:creationId xmlns:a16="http://schemas.microsoft.com/office/drawing/2014/main" id="{08AB7170-FF2F-1A93-47DD-8E487019EA94}"/>
              </a:ext>
            </a:extLst>
          </p:cNvPr>
          <p:cNvCxnSpPr>
            <a:stCxn id="71" idx="3"/>
            <a:endCxn id="75" idx="0"/>
          </p:cNvCxnSpPr>
          <p:nvPr/>
        </p:nvCxnSpPr>
        <p:spPr>
          <a:xfrm rot="5400000">
            <a:off x="3348038" y="6097587"/>
            <a:ext cx="406400" cy="2381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曲线连接符 127">
            <a:extLst>
              <a:ext uri="{FF2B5EF4-FFF2-40B4-BE49-F238E27FC236}">
                <a16:creationId xmlns:a16="http://schemas.microsoft.com/office/drawing/2014/main" id="{C35ECDA8-E845-2B23-7552-EF041411BFC8}"/>
              </a:ext>
            </a:extLst>
          </p:cNvPr>
          <p:cNvCxnSpPr>
            <a:stCxn id="71" idx="5"/>
            <a:endCxn id="76" idx="0"/>
          </p:cNvCxnSpPr>
          <p:nvPr/>
        </p:nvCxnSpPr>
        <p:spPr>
          <a:xfrm rot="16200000" flipH="1">
            <a:off x="4027488" y="6081712"/>
            <a:ext cx="387350" cy="2508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曲线连接符 130">
            <a:extLst>
              <a:ext uri="{FF2B5EF4-FFF2-40B4-BE49-F238E27FC236}">
                <a16:creationId xmlns:a16="http://schemas.microsoft.com/office/drawing/2014/main" id="{5C1927A7-A3DB-BD94-F9C5-6FFAE5E625F3}"/>
              </a:ext>
            </a:extLst>
          </p:cNvPr>
          <p:cNvCxnSpPr>
            <a:stCxn id="72" idx="3"/>
            <a:endCxn id="77" idx="0"/>
          </p:cNvCxnSpPr>
          <p:nvPr/>
        </p:nvCxnSpPr>
        <p:spPr>
          <a:xfrm rot="5400000">
            <a:off x="5033963" y="6088062"/>
            <a:ext cx="387350" cy="2381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曲线连接符 133">
            <a:extLst>
              <a:ext uri="{FF2B5EF4-FFF2-40B4-BE49-F238E27FC236}">
                <a16:creationId xmlns:a16="http://schemas.microsoft.com/office/drawing/2014/main" id="{9EC8CA76-F8B2-0CF8-1476-99DDE6571ACF}"/>
              </a:ext>
            </a:extLst>
          </p:cNvPr>
          <p:cNvCxnSpPr>
            <a:stCxn id="72" idx="5"/>
            <a:endCxn id="78" idx="0"/>
          </p:cNvCxnSpPr>
          <p:nvPr/>
        </p:nvCxnSpPr>
        <p:spPr>
          <a:xfrm rot="16200000" flipH="1">
            <a:off x="5653088" y="6132512"/>
            <a:ext cx="406400" cy="1682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曲线连接符 136">
            <a:extLst>
              <a:ext uri="{FF2B5EF4-FFF2-40B4-BE49-F238E27FC236}">
                <a16:creationId xmlns:a16="http://schemas.microsoft.com/office/drawing/2014/main" id="{C2E6196E-6E06-C5E4-794B-5606ABDFE359}"/>
              </a:ext>
            </a:extLst>
          </p:cNvPr>
          <p:cNvCxnSpPr>
            <a:stCxn id="73" idx="3"/>
            <a:endCxn id="79" idx="0"/>
          </p:cNvCxnSpPr>
          <p:nvPr/>
        </p:nvCxnSpPr>
        <p:spPr>
          <a:xfrm rot="16200000" flipH="1">
            <a:off x="6405563" y="6173787"/>
            <a:ext cx="387350" cy="666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曲线连接符 139">
            <a:extLst>
              <a:ext uri="{FF2B5EF4-FFF2-40B4-BE49-F238E27FC236}">
                <a16:creationId xmlns:a16="http://schemas.microsoft.com/office/drawing/2014/main" id="{03ACC175-8C00-B044-31F6-A3F04CB57C99}"/>
              </a:ext>
            </a:extLst>
          </p:cNvPr>
          <p:cNvCxnSpPr>
            <a:stCxn id="73" idx="5"/>
            <a:endCxn id="80" idx="0"/>
          </p:cNvCxnSpPr>
          <p:nvPr/>
        </p:nvCxnSpPr>
        <p:spPr>
          <a:xfrm rot="16200000" flipH="1">
            <a:off x="6951663" y="6053137"/>
            <a:ext cx="406400" cy="3270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曲线连接符 142">
            <a:extLst>
              <a:ext uri="{FF2B5EF4-FFF2-40B4-BE49-F238E27FC236}">
                <a16:creationId xmlns:a16="http://schemas.microsoft.com/office/drawing/2014/main" id="{310E8F4F-16E4-F436-8F32-7FB57A139922}"/>
              </a:ext>
            </a:extLst>
          </p:cNvPr>
          <p:cNvCxnSpPr>
            <a:stCxn id="74" idx="3"/>
            <a:endCxn id="81" idx="0"/>
          </p:cNvCxnSpPr>
          <p:nvPr/>
        </p:nvCxnSpPr>
        <p:spPr>
          <a:xfrm rot="16200000" flipH="1">
            <a:off x="7691438" y="6107112"/>
            <a:ext cx="406400" cy="21907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曲线连接符 145">
            <a:extLst>
              <a:ext uri="{FF2B5EF4-FFF2-40B4-BE49-F238E27FC236}">
                <a16:creationId xmlns:a16="http://schemas.microsoft.com/office/drawing/2014/main" id="{E17A7D14-21F1-E322-29A1-E5954F7F60EE}"/>
              </a:ext>
            </a:extLst>
          </p:cNvPr>
          <p:cNvCxnSpPr>
            <a:stCxn id="74" idx="5"/>
            <a:endCxn id="82" idx="0"/>
          </p:cNvCxnSpPr>
          <p:nvPr/>
        </p:nvCxnSpPr>
        <p:spPr>
          <a:xfrm rot="16200000" flipH="1">
            <a:off x="8247063" y="5976937"/>
            <a:ext cx="406400" cy="47942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236ACD8-1DF2-001B-26F2-5E662D7A9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133600"/>
            <a:ext cx="205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3333CC"/>
                </a:solidFill>
              </a:rPr>
              <a:t>O(N)</a:t>
            </a:r>
            <a:r>
              <a:rPr lang="en-US" altLang="zh-CN" sz="2400"/>
              <a:t> vs </a:t>
            </a:r>
            <a:r>
              <a:rPr lang="en-US" altLang="zh-CN" sz="2400">
                <a:solidFill>
                  <a:srgbClr val="3333CC"/>
                </a:solidFill>
              </a:rPr>
              <a:t>O(2</a:t>
            </a:r>
            <a:r>
              <a:rPr lang="en-US" altLang="zh-CN" sz="2400" baseline="30000">
                <a:solidFill>
                  <a:srgbClr val="3333CC"/>
                </a:solidFill>
              </a:rPr>
              <a:t>N</a:t>
            </a:r>
            <a:r>
              <a:rPr lang="en-US" altLang="zh-CN" sz="2400">
                <a:solidFill>
                  <a:srgbClr val="3333CC"/>
                </a:solidFill>
              </a:rPr>
              <a:t>)</a:t>
            </a:r>
            <a:endParaRPr lang="zh-CN" altLang="en-US" sz="2400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14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6FD3250-56BF-D2AB-412D-C6646B2F5C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Union-find based unification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75644E0-5AC3-795F-412B-E75003CE1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uf_unify(S, T){ </a:t>
            </a:r>
            <a:r>
              <a:rPr lang="en-US" altLang="zh-CN" sz="2000" b="1">
                <a:latin typeface="Courier New" panose="02070309020205020404" pitchFamily="49" charset="0"/>
              </a:rPr>
              <a:t>// one constraint S=T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rs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find(S)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; rt =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find(T)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;</a:t>
            </a:r>
            <a:r>
              <a:rPr lang="en-US" altLang="zh-CN" sz="2000" b="1">
                <a:latin typeface="Courier New" panose="02070309020205020404" pitchFamily="49" charset="0"/>
              </a:rPr>
              <a:t>//rs, rt: representatives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if(rs==rt)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if(rs==A1-&gt;B1 &amp;&amp; rt==A2-&gt;B2)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union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(rs, rt);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uf_unify(A1, A2);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uf_unify(B1, B2);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if(rs==Unknown || rt==Unknown)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union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(rs, rt);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else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error(“unification fails”);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600910A4-575D-8282-E999-8C6A85816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Properties</a:t>
            </a: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70004469-7AFD-D2D1-50D6-EB30F94E1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Union-find based unification is very fast!</a:t>
            </a:r>
          </a:p>
          <a:p>
            <a:pPr lvl="1"/>
            <a:r>
              <a:rPr lang="en-US" altLang="zh-CN"/>
              <a:t>time: </a:t>
            </a:r>
            <a:r>
              <a:rPr lang="en-US" altLang="zh-CN">
                <a:solidFill>
                  <a:srgbClr val="3333CC"/>
                </a:solidFill>
              </a:rPr>
              <a:t>O(</a:t>
            </a:r>
            <a:r>
              <a:rPr lang="el-GR" altLang="zh-CN">
                <a:solidFill>
                  <a:srgbClr val="3333CC"/>
                </a:solidFill>
              </a:rPr>
              <a:t>α</a:t>
            </a:r>
            <a:r>
              <a:rPr lang="en-US" altLang="zh-CN">
                <a:solidFill>
                  <a:srgbClr val="3333CC"/>
                </a:solidFill>
              </a:rPr>
              <a:t>(N)*N)</a:t>
            </a:r>
          </a:p>
          <a:p>
            <a:pPr lvl="2"/>
            <a:r>
              <a:rPr lang="en-US" altLang="zh-CN"/>
              <a:t>where </a:t>
            </a:r>
            <a:r>
              <a:rPr lang="el-GR" altLang="zh-CN">
                <a:solidFill>
                  <a:srgbClr val="3333CC"/>
                </a:solidFill>
              </a:rPr>
              <a:t>α</a:t>
            </a:r>
            <a:r>
              <a:rPr lang="en-US" altLang="zh-CN">
                <a:solidFill>
                  <a:srgbClr val="3333CC"/>
                </a:solidFill>
              </a:rPr>
              <a:t>(N) </a:t>
            </a:r>
            <a:r>
              <a:rPr lang="en-US" altLang="zh-CN"/>
              <a:t>is the reverse Ackerman function</a:t>
            </a:r>
          </a:p>
          <a:p>
            <a:pPr lvl="2"/>
            <a:r>
              <a:rPr lang="el-GR" altLang="zh-CN">
                <a:solidFill>
                  <a:srgbClr val="3333CC"/>
                </a:solidFill>
              </a:rPr>
              <a:t>α</a:t>
            </a:r>
            <a:r>
              <a:rPr lang="en-US" altLang="zh-CN">
                <a:solidFill>
                  <a:srgbClr val="3333CC"/>
                </a:solidFill>
              </a:rPr>
              <a:t>(N)&lt;5 </a:t>
            </a:r>
            <a:r>
              <a:rPr lang="en-US" altLang="zh-CN"/>
              <a:t>for practical </a:t>
            </a:r>
            <a:r>
              <a:rPr lang="en-US" altLang="zh-CN">
                <a:solidFill>
                  <a:srgbClr val="3333CC"/>
                </a:solidFill>
              </a:rPr>
              <a:t>N</a:t>
            </a:r>
            <a:r>
              <a:rPr lang="en-US" altLang="zh-CN"/>
              <a:t>, (say, </a:t>
            </a:r>
            <a:r>
              <a:rPr lang="en-US" altLang="zh-CN">
                <a:solidFill>
                  <a:srgbClr val="3333CC"/>
                </a:solidFill>
              </a:rPr>
              <a:t>N=2</a:t>
            </a:r>
            <a:r>
              <a:rPr lang="en-US" altLang="zh-CN" baseline="30000">
                <a:solidFill>
                  <a:srgbClr val="3333CC"/>
                </a:solidFill>
              </a:rPr>
              <a:t>65536</a:t>
            </a:r>
            <a:r>
              <a:rPr lang="en-US" altLang="zh-CN"/>
              <a:t>)</a:t>
            </a:r>
          </a:p>
          <a:p>
            <a:pPr lvl="2"/>
            <a:r>
              <a:rPr lang="en-US" altLang="zh-CN"/>
              <a:t>so, we have </a:t>
            </a:r>
            <a:r>
              <a:rPr lang="en-US" altLang="zh-CN">
                <a:solidFill>
                  <a:srgbClr val="3333CC"/>
                </a:solidFill>
              </a:rPr>
              <a:t>O(</a:t>
            </a:r>
            <a:r>
              <a:rPr lang="el-GR" altLang="zh-CN">
                <a:solidFill>
                  <a:srgbClr val="3333CC"/>
                </a:solidFill>
              </a:rPr>
              <a:t>α</a:t>
            </a:r>
            <a:r>
              <a:rPr lang="en-US" altLang="zh-CN">
                <a:solidFill>
                  <a:srgbClr val="3333CC"/>
                </a:solidFill>
              </a:rPr>
              <a:t>(N)*N)≈O(N)</a:t>
            </a:r>
          </a:p>
          <a:p>
            <a:pPr lvl="1"/>
            <a:r>
              <a:rPr lang="en-US" altLang="zh-CN"/>
              <a:t>space: </a:t>
            </a:r>
            <a:r>
              <a:rPr lang="en-US" altLang="zh-CN">
                <a:solidFill>
                  <a:srgbClr val="3333CC"/>
                </a:solidFill>
              </a:rPr>
              <a:t>O(N)</a:t>
            </a:r>
          </a:p>
          <a:p>
            <a:pPr lvl="2"/>
            <a:r>
              <a:rPr lang="en-US" altLang="zh-CN"/>
              <a:t>in place</a:t>
            </a:r>
          </a:p>
          <a:p>
            <a:r>
              <a:rPr lang="en-US" altLang="zh-CN"/>
              <a:t>Thus, this type inference engine are practical for main-stream languages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02BEE439-3CC6-A84E-AA1E-373CA1EB82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8009657-5536-2772-82EA-4B685AE1B9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Advaned type systems pose more chanllenges to the compiler writers</a:t>
            </a:r>
          </a:p>
          <a:p>
            <a:pPr lvl="1" eaLnBrk="1" hangingPunct="1"/>
            <a:r>
              <a:rPr lang="en-US" altLang="zh-CN"/>
              <a:t>We discuss one of them: </a:t>
            </a:r>
            <a:r>
              <a:rPr lang="en-US" altLang="zh-CN">
                <a:solidFill>
                  <a:srgbClr val="3333CC"/>
                </a:solidFill>
              </a:rPr>
              <a:t>type inference</a:t>
            </a:r>
          </a:p>
          <a:p>
            <a:pPr eaLnBrk="1" hangingPunct="1"/>
            <a:r>
              <a:rPr lang="en-US" altLang="zh-CN"/>
              <a:t>A </a:t>
            </a:r>
            <a:r>
              <a:rPr lang="en-US" altLang="zh-CN">
                <a:solidFill>
                  <a:srgbClr val="3333CC"/>
                </a:solidFill>
              </a:rPr>
              <a:t>constraint-based</a:t>
            </a:r>
            <a:r>
              <a:rPr lang="en-US" altLang="zh-CN"/>
              <a:t> algorithm:</a:t>
            </a:r>
          </a:p>
          <a:p>
            <a:pPr lvl="1" eaLnBrk="1" hangingPunct="1"/>
            <a:r>
              <a:rPr lang="en-US" altLang="zh-CN"/>
              <a:t>layered approach: constraint-based type checking + </a:t>
            </a:r>
            <a:r>
              <a:rPr lang="en-US" altLang="zh-CN">
                <a:solidFill>
                  <a:srgbClr val="3333CC"/>
                </a:solidFill>
              </a:rPr>
              <a:t>unification-based</a:t>
            </a:r>
            <a:r>
              <a:rPr lang="en-US" altLang="zh-CN"/>
              <a:t> solver</a:t>
            </a:r>
          </a:p>
          <a:p>
            <a:pPr lvl="1" eaLnBrk="1" hangingPunct="1"/>
            <a:r>
              <a:rPr lang="en-US" altLang="zh-CN"/>
              <a:t>nice properties</a:t>
            </a:r>
          </a:p>
          <a:p>
            <a:pPr eaLnBrk="1" hangingPunct="1"/>
            <a:r>
              <a:rPr lang="en-US" altLang="zh-CN"/>
              <a:t>Never underestimate theory!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495071FD-FCE9-47CD-371E-3649B7D4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Type inference</a:t>
            </a:r>
            <a:endParaRPr lang="zh-CN" altLang="en-US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E8C6F0CA-061F-4597-E7DA-C807B6DE3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Writing type annotations explicitly may require too much work</a:t>
            </a:r>
          </a:p>
          <a:p>
            <a:pPr lvl="1"/>
            <a:r>
              <a:rPr lang="en-US" altLang="zh-CN"/>
              <a:t>In advanced languages, type annotations often more dense than normal code</a:t>
            </a:r>
          </a:p>
          <a:p>
            <a:pPr lvl="2"/>
            <a:r>
              <a:rPr lang="en-US" altLang="zh-CN"/>
              <a:t>But debatable, types may also be docs</a:t>
            </a:r>
          </a:p>
          <a:p>
            <a:r>
              <a:rPr lang="en-US" altLang="zh-CN"/>
              <a:t>Programmers want to omit the type annotations</a:t>
            </a:r>
          </a:p>
          <a:p>
            <a:pPr lvl="1"/>
            <a:r>
              <a:rPr lang="en-US" altLang="zh-CN"/>
              <a:t>Let the compiler </a:t>
            </a:r>
            <a:r>
              <a:rPr lang="en-US" altLang="zh-CN">
                <a:solidFill>
                  <a:srgbClr val="3333CC"/>
                </a:solidFill>
              </a:rPr>
              <a:t>infer</a:t>
            </a:r>
            <a:r>
              <a:rPr lang="en-US" altLang="zh-CN"/>
              <a:t> the missing types</a:t>
            </a:r>
          </a:p>
          <a:p>
            <a:pPr lvl="1"/>
            <a:r>
              <a:rPr lang="en-US" altLang="zh-CN"/>
              <a:t>Often more general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25EE8EB-286B-3EE4-B139-08D89AB3B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Local Type inference example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EB96D05-59BE-8B7D-75A2-F32C17FA0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57400"/>
            <a:ext cx="44958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C++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void f(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x = 4;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z = 3.14;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vector&lt;int&gt; vec;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iter = vec.begin();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lambda = [](double f)          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{return f*f;}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D81CD02-3553-E83C-BF8E-C685830B3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057400"/>
            <a:ext cx="449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Sample JS code: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var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s = “hello”;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var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s2 = s.replace(‘a’, ‘b’);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var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a = [“a”, 2];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for(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var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x in set){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Debug.log(x);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D8BA3-CA2A-83F4-EAFD-B1B7E3342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181600"/>
            <a:ext cx="6324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Local type inference is not hard, the compiler just infers types from the right-hand side of the initializer.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B6EF1E9-D9A5-092B-4F7D-9E6541713A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Global Type inference example</a:t>
            </a:r>
          </a:p>
        </p:txBody>
      </p:sp>
      <p:sp>
        <p:nvSpPr>
          <p:cNvPr id="8195" name="TextBox 4">
            <a:extLst>
              <a:ext uri="{FF2B5EF4-FFF2-40B4-BE49-F238E27FC236}">
                <a16:creationId xmlns:a16="http://schemas.microsoft.com/office/drawing/2014/main" id="{C1900133-CF02-8FAB-9B8D-3B7BF301E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667000"/>
            <a:ext cx="4343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Global type inference is more challenging, the compiler must consider the whole program (the global context), to infer the missing types.</a:t>
            </a:r>
            <a:endParaRPr lang="zh-CN" altLang="en-US" sz="200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46E51F1-D19B-47EA-0F11-15EEA5A8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2133600"/>
            <a:ext cx="3236912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Sample code: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f(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auto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y = 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z = x +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y = 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x-y;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main 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f() + 5;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6913685-FB79-590F-0224-A590E0835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C-- with Type inference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3B5BFFE-5007-B5BE-691B-6D30045B7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8686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C-- with “auto” type: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id(D*){D* S*}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S := id = E | if(E,S,S) | while(E,S) | return E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 | id(E)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3BCF1-F147-6603-F4D8-6E7BDD7E6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146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type placeholder, not a variable!</a:t>
            </a:r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765409A-AC2E-9457-9AC2-2B01E05AE579}"/>
              </a:ext>
            </a:extLst>
          </p:cNvPr>
          <p:cNvCxnSpPr/>
          <p:nvPr/>
        </p:nvCxnSpPr>
        <p:spPr>
          <a:xfrm flipH="1">
            <a:off x="4572000" y="27432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4AA5D4B9-FE80-DD0E-CAD7-0D567710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Constraints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9300920E-1701-20C1-7F70-4AA364651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Assign distinct type variables to each “</a:t>
            </a:r>
            <a:r>
              <a:rPr lang="en-US" altLang="zh-CN" sz="2800">
                <a:solidFill>
                  <a:srgbClr val="3333CC"/>
                </a:solidFill>
              </a:rPr>
              <a:t>auto</a:t>
            </a:r>
            <a:r>
              <a:rPr lang="en-US" altLang="zh-CN" sz="2800"/>
              <a:t>”.</a:t>
            </a:r>
          </a:p>
          <a:p>
            <a:r>
              <a:rPr lang="en-US" altLang="zh-CN" sz="2800"/>
              <a:t>During type checking, instead of checking </a:t>
            </a:r>
            <a:r>
              <a:rPr lang="en-US" altLang="zh-CN" sz="2800">
                <a:solidFill>
                  <a:srgbClr val="3333CC"/>
                </a:solidFill>
              </a:rPr>
              <a:t>type equivalence</a:t>
            </a:r>
            <a:r>
              <a:rPr lang="en-US" altLang="zh-CN" sz="2800"/>
              <a:t>, we just generate and record the required </a:t>
            </a:r>
            <a:r>
              <a:rPr lang="en-US" altLang="zh-CN" sz="2800">
                <a:solidFill>
                  <a:srgbClr val="3333CC"/>
                </a:solidFill>
              </a:rPr>
              <a:t>type constraints</a:t>
            </a:r>
            <a:endParaRPr lang="en-US" altLang="zh-CN" sz="2400">
              <a:solidFill>
                <a:srgbClr val="3333CC"/>
              </a:solidFill>
            </a:endParaRPr>
          </a:p>
          <a:p>
            <a:r>
              <a:rPr lang="en-US" altLang="zh-CN" sz="2800"/>
              <a:t>After gathering all type constraints, we design a </a:t>
            </a:r>
            <a:r>
              <a:rPr lang="en-US" altLang="zh-CN" sz="2800">
                <a:solidFill>
                  <a:srgbClr val="3333CC"/>
                </a:solidFill>
              </a:rPr>
              <a:t>constraint solver </a:t>
            </a:r>
            <a:r>
              <a:rPr lang="en-US" altLang="zh-CN" sz="2800"/>
              <a:t>to solve type constraints</a:t>
            </a:r>
          </a:p>
          <a:p>
            <a:pPr lvl="1"/>
            <a:r>
              <a:rPr lang="en-US" altLang="zh-CN" sz="2400"/>
              <a:t>It’s said the constaints are </a:t>
            </a:r>
            <a:r>
              <a:rPr lang="en-US" altLang="zh-CN" sz="2400">
                <a:solidFill>
                  <a:srgbClr val="3333CC"/>
                </a:solidFill>
              </a:rPr>
              <a:t>satisfiable</a:t>
            </a:r>
            <a:r>
              <a:rPr lang="en-US" altLang="zh-CN" sz="2400"/>
              <a:t>, if solvable</a:t>
            </a:r>
          </a:p>
          <a:p>
            <a:r>
              <a:rPr lang="en-US" altLang="zh-CN" sz="2800"/>
              <a:t>This is called a </a:t>
            </a:r>
            <a:r>
              <a:rPr lang="en-US" altLang="zh-CN" sz="2800">
                <a:solidFill>
                  <a:srgbClr val="3333CC"/>
                </a:solidFill>
              </a:rPr>
              <a:t>constraint-based</a:t>
            </a:r>
            <a:r>
              <a:rPr lang="en-US" altLang="zh-CN" sz="2800"/>
              <a:t> algorithm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5270BA6-C4E6-06AA-0879-41A440744A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Type inference 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6DD5045-D5C2-CF72-AD22-02C1FFBEF8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32369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C--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f(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auto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y = 4;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z = x +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y =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x-y;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f() + 5;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970E6F1-5DA1-7D17-5F0F-BECB07B0DD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133600"/>
            <a:ext cx="396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#1:Assign type vars: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 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f(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X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Y 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Z </a:t>
            </a: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y = 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z = x +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y = 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x-y;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folHlink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int main 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f() + 5;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chemeClr val="folHlink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86F48-8C2B-94B3-E1D3-B33112F04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2860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 = int</a:t>
            </a:r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9927E52-C0C9-9C4E-1E93-AE2B6446E56E}"/>
              </a:ext>
            </a:extLst>
          </p:cNvPr>
          <p:cNvCxnSpPr/>
          <p:nvPr/>
        </p:nvCxnSpPr>
        <p:spPr>
          <a:xfrm flipV="1">
            <a:off x="4419600" y="2514600"/>
            <a:ext cx="2057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EA24D0-2578-9E07-D5D8-70E1BE5BF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5908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 = int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E31697F-2AFC-85B1-4C4D-C4A15073079B}"/>
              </a:ext>
            </a:extLst>
          </p:cNvPr>
          <p:cNvCxnSpPr/>
          <p:nvPr/>
        </p:nvCxnSpPr>
        <p:spPr>
          <a:xfrm flipV="1">
            <a:off x="4419600" y="2819400"/>
            <a:ext cx="2057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281618D-4DBF-6424-1FBE-A24720271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9067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 = int</a:t>
            </a:r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F71A98-2830-228F-84F7-0AA0D0BB2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2115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Z = int</a:t>
            </a:r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734FF23-E4DB-49C8-E95D-FF6CE9EA939D}"/>
              </a:ext>
            </a:extLst>
          </p:cNvPr>
          <p:cNvCxnSpPr>
            <a:endCxn id="16" idx="1"/>
          </p:cNvCxnSpPr>
          <p:nvPr/>
        </p:nvCxnSpPr>
        <p:spPr>
          <a:xfrm flipV="1">
            <a:off x="4419600" y="3778250"/>
            <a:ext cx="2133600" cy="336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31D3FCA-13F0-E7A2-DF92-E8EFB6B7E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5925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 = Z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9FB16FC-62BC-9240-7C68-642867A5802C}"/>
              </a:ext>
            </a:extLst>
          </p:cNvPr>
          <p:cNvCxnSpPr>
            <a:endCxn id="19" idx="1"/>
          </p:cNvCxnSpPr>
          <p:nvPr/>
        </p:nvCxnSpPr>
        <p:spPr>
          <a:xfrm flipV="1">
            <a:off x="4648200" y="4159250"/>
            <a:ext cx="1905000" cy="184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F98264-F8B0-95C9-21AD-BB22BE35A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9735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 = int</a:t>
            </a: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36BE31-B77F-963A-861D-EC1899ECE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2783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Y = int</a:t>
            </a:r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22F7B3-219A-E450-BBF9-550A82453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583113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F = int</a:t>
            </a:r>
            <a:endParaRPr lang="zh-CN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8CE8A-B528-29A8-AE24-4561C19FE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7526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#2: generate constraints:</a:t>
            </a:r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E4E4A5-C3E3-CE34-A00E-425D30AB6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29200"/>
            <a:ext cx="22860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Constraint set: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Y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X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Z = int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Y = Z</a:t>
            </a:r>
          </a:p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F = int</a:t>
            </a:r>
            <a:endParaRPr lang="zh-CN" altLang="en-US">
              <a:solidFill>
                <a:srgbClr val="33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6" grpId="0"/>
      <p:bldP spid="19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5280</TotalTime>
  <Words>3194</Words>
  <Application>Microsoft Macintosh PowerPoint</Application>
  <PresentationFormat>全屏显示(4:3)</PresentationFormat>
  <Paragraphs>555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Tahoma</vt:lpstr>
      <vt:lpstr>宋体</vt:lpstr>
      <vt:lpstr>Arial</vt:lpstr>
      <vt:lpstr>Wingdings</vt:lpstr>
      <vt:lpstr>Verdana</vt:lpstr>
      <vt:lpstr>Courier New</vt:lpstr>
      <vt:lpstr>Symbol</vt:lpstr>
      <vt:lpstr>Euclid Extra</vt:lpstr>
      <vt:lpstr>Blends</vt:lpstr>
      <vt:lpstr>Semantic Analysis: Type inference</vt:lpstr>
      <vt:lpstr>Front End</vt:lpstr>
      <vt:lpstr>Advanced type features</vt:lpstr>
      <vt:lpstr>Type inference</vt:lpstr>
      <vt:lpstr>Local Type inference example</vt:lpstr>
      <vt:lpstr>Global Type inference example</vt:lpstr>
      <vt:lpstr>C-- with Type inference</vt:lpstr>
      <vt:lpstr>Constraints</vt:lpstr>
      <vt:lpstr>Type inference example</vt:lpstr>
      <vt:lpstr>Type constraints (equations)</vt:lpstr>
      <vt:lpstr>Possible solutions</vt:lpstr>
      <vt:lpstr>Possible solutions</vt:lpstr>
      <vt:lpstr>Possible solutions</vt:lpstr>
      <vt:lpstr>Conceptually</vt:lpstr>
      <vt:lpstr>Type System</vt:lpstr>
      <vt:lpstr>Typing: expression</vt:lpstr>
      <vt:lpstr>Typing: expression (cont’)</vt:lpstr>
      <vt:lpstr>Typing statements</vt:lpstr>
      <vt:lpstr>Type System: declaration, program</vt:lpstr>
      <vt:lpstr>Sample derivations</vt:lpstr>
      <vt:lpstr>Type infer Expressions implementation</vt:lpstr>
      <vt:lpstr>Type infer statements implementation</vt:lpstr>
      <vt:lpstr>Solve the constraints: unification</vt:lpstr>
      <vt:lpstr>Unification</vt:lpstr>
      <vt:lpstr>Unification</vt:lpstr>
      <vt:lpstr>Unification</vt:lpstr>
      <vt:lpstr>Properties</vt:lpstr>
      <vt:lpstr> </vt:lpstr>
      <vt:lpstr>Unification Implementation</vt:lpstr>
      <vt:lpstr>Unification can be very expensive &amp; slow</vt:lpstr>
      <vt:lpstr>Union-find based efficient implementation</vt:lpstr>
      <vt:lpstr>Motivating Example 1</vt:lpstr>
      <vt:lpstr>Motivating Example 1</vt:lpstr>
      <vt:lpstr>Motivating Example 2</vt:lpstr>
      <vt:lpstr>Motivating Example 3</vt:lpstr>
      <vt:lpstr>Tree vs DAG?</vt:lpstr>
      <vt:lpstr>Union-find based unification</vt:lpstr>
      <vt:lpstr>Properties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Elaboration</dc:title>
  <dc:creator>Baojian Hua</dc:creator>
  <cp:lastModifiedBy>Microsoft Office User</cp:lastModifiedBy>
  <cp:revision>3619</cp:revision>
  <cp:lastPrinted>1601-01-01T00:00:00Z</cp:lastPrinted>
  <dcterms:created xsi:type="dcterms:W3CDTF">1601-01-01T00:00:00Z</dcterms:created>
  <dcterms:modified xsi:type="dcterms:W3CDTF">2024-03-14T02:12:19Z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