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9" r:id="rId1"/>
  </p:sldMasterIdLst>
  <p:notesMasterIdLst>
    <p:notesMasterId r:id="rId71"/>
  </p:notesMasterIdLst>
  <p:handoutMasterIdLst>
    <p:handoutMasterId r:id="rId72"/>
  </p:handoutMasterIdLst>
  <p:sldIdLst>
    <p:sldId id="256" r:id="rId2"/>
    <p:sldId id="542" r:id="rId3"/>
    <p:sldId id="440" r:id="rId4"/>
    <p:sldId id="544" r:id="rId5"/>
    <p:sldId id="545" r:id="rId6"/>
    <p:sldId id="547" r:id="rId7"/>
    <p:sldId id="548" r:id="rId8"/>
    <p:sldId id="519" r:id="rId9"/>
    <p:sldId id="514" r:id="rId10"/>
    <p:sldId id="521" r:id="rId11"/>
    <p:sldId id="443" r:id="rId12"/>
    <p:sldId id="457" r:id="rId13"/>
    <p:sldId id="470" r:id="rId14"/>
    <p:sldId id="476" r:id="rId15"/>
    <p:sldId id="477" r:id="rId16"/>
    <p:sldId id="478" r:id="rId17"/>
    <p:sldId id="479" r:id="rId18"/>
    <p:sldId id="480" r:id="rId19"/>
    <p:sldId id="549" r:id="rId20"/>
    <p:sldId id="481" r:id="rId21"/>
    <p:sldId id="485" r:id="rId22"/>
    <p:sldId id="527" r:id="rId23"/>
    <p:sldId id="522" r:id="rId24"/>
    <p:sldId id="546" r:id="rId25"/>
    <p:sldId id="526" r:id="rId26"/>
    <p:sldId id="444" r:id="rId27"/>
    <p:sldId id="550" r:id="rId28"/>
    <p:sldId id="523" r:id="rId29"/>
    <p:sldId id="551" r:id="rId30"/>
    <p:sldId id="524" r:id="rId31"/>
    <p:sldId id="552" r:id="rId32"/>
    <p:sldId id="553" r:id="rId33"/>
    <p:sldId id="554" r:id="rId34"/>
    <p:sldId id="569" r:id="rId35"/>
    <p:sldId id="556" r:id="rId36"/>
    <p:sldId id="557" r:id="rId37"/>
    <p:sldId id="484" r:id="rId38"/>
    <p:sldId id="486" r:id="rId39"/>
    <p:sldId id="488" r:id="rId40"/>
    <p:sldId id="489" r:id="rId41"/>
    <p:sldId id="495" r:id="rId42"/>
    <p:sldId id="490" r:id="rId43"/>
    <p:sldId id="558" r:id="rId44"/>
    <p:sldId id="559" r:id="rId45"/>
    <p:sldId id="570" r:id="rId46"/>
    <p:sldId id="571" r:id="rId47"/>
    <p:sldId id="572" r:id="rId48"/>
    <p:sldId id="560" r:id="rId49"/>
    <p:sldId id="446" r:id="rId50"/>
    <p:sldId id="447" r:id="rId51"/>
    <p:sldId id="530" r:id="rId52"/>
    <p:sldId id="531" r:id="rId53"/>
    <p:sldId id="534" r:id="rId54"/>
    <p:sldId id="533" r:id="rId55"/>
    <p:sldId id="528" r:id="rId56"/>
    <p:sldId id="535" r:id="rId57"/>
    <p:sldId id="536" r:id="rId58"/>
    <p:sldId id="448" r:id="rId59"/>
    <p:sldId id="561" r:id="rId60"/>
    <p:sldId id="537" r:id="rId61"/>
    <p:sldId id="450" r:id="rId62"/>
    <p:sldId id="562" r:id="rId63"/>
    <p:sldId id="564" r:id="rId64"/>
    <p:sldId id="563" r:id="rId65"/>
    <p:sldId id="567" r:id="rId66"/>
    <p:sldId id="566" r:id="rId67"/>
    <p:sldId id="565" r:id="rId68"/>
    <p:sldId id="538" r:id="rId69"/>
    <p:sldId id="539" r:id="rId7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4420B23-5EDC-EDD3-9D1F-C71171F4C3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73A4873-7CDD-B60F-692A-DC89F83358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4EF7CD4-B0BF-3ACB-6C68-909FBEFB416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51B408E-DF77-D7A0-EEDD-196807DC6C8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E56FCE24-5BB0-C142-BE64-88BF414757C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1136FEF5-376F-86D2-9B8E-992BB315B6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84AF0158-0816-9DC0-5685-1672E338331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FD5378A1-9E62-B0D5-F536-674E5A6119C1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D752D0B5-BF08-28DD-495D-072C873CF72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2791043E-790D-DAB7-5922-F9C076C8C4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7BE107C0-E177-0078-3904-98A52BDAB4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1BE7046B-30BD-AA4E-B655-A29A583CB39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DBE0742-1847-F642-90CB-7B1804D8C937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ECCF92B7-DA1F-01FF-8485-59B23FFF89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AB6F0B67-AA21-694D-6432-6A6AF5DA2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CB957F49-B520-0743-24D8-F27AC3CA6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F1B3F128-7382-3EB5-0CE5-20B5F7354A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9CBAE7-D112-101B-87F4-0434BF078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0252FF8-25DE-92F3-5E15-2F7B9664F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EA5384BA-83E3-24E3-F747-A024BFA0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2BDC8C7D-3A47-BD41-88AE-0497F1304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8A5CD8B2-0D0E-4AF0-623F-793C03881B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4FA55058-555E-DC0A-982F-A2A1A49831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D825A2DE-8729-A6C2-C3B2-FB3F35EDFF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139C2755-0C59-24D8-56DD-BE670AEE30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992A5C5-7422-B847-9ADF-E84833D115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55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1EED27F-7C33-8464-0343-F6E208F9BE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A31516F-F6DF-9793-96A9-3785B51345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A7BC5BF-AD8D-59DE-EB95-97B19BF5A9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99CD25-F91F-1041-AAE3-C275A237F8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735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6504EEF-A94F-A768-5988-11BCEB32DA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0A53A2C-4F39-3E74-41FD-F733096614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98D773F-7AFA-0076-856F-C18DAE7DED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A50CFA-7569-E94A-8A17-BC3878C648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14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053DF30-34DC-6775-90E1-42EA6F5EE0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CA8B831-9E35-CF79-85F1-917DB4802A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E574AED-E589-D8F8-35D1-42981AD92D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89CCE-4354-5B4E-B23E-AA777AAF28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46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35C6C8B-9753-FB58-838B-4561AD4FE2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5B0834A-58CF-6008-238D-62063B307F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8858FB8-86C6-85B3-3385-55113D054A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8065D-1034-E04A-9206-908C328CF2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32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A28B36B-C9A3-1717-DF69-D9C1BD44A2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173952D-43BB-8366-975D-E9276A09C4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A5B20A0-E57A-0324-084F-133EA1BBD1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945F87-98B1-D64A-A955-F8E335ED4F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665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2369788-C9D8-6010-E497-3C98724461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01C9E55-03AE-7F3C-9263-6E272B8670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33A9BD1-63C1-5CEE-E985-3830BED6A7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877A14-9D44-B847-B291-02B238FD8B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25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84D6633-DB79-9C84-03D6-1C965A3266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9959032-425B-7E5D-F77E-13CF92E53B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9FD88B9-B4BB-35E8-C513-BA7EF5AC47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317E22-2FFB-4C47-A325-88C3BEF7B5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971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9E6081A8-E05D-42D8-085F-EFF5868FD0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BE7FD372-D586-3830-40E2-E8E056E52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4C49230-9C12-222B-3490-F9FD2413AF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ABB373-6A2C-AB48-80CF-A5A77A0DBD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88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EE14C8B-C63A-81F1-731B-82BED75234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890A7F9-7365-E60D-9F9E-19C7D06E3C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398D088-4EBE-1FBC-94F5-CC58BE0DCA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675410-EFDA-564D-9BB9-5604CEFDEB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420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D579AD7-4216-B12F-A710-B44D393B85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FE4ED22-0184-BE26-907A-02B53A8EAA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9097250-CEFA-6158-CCD5-C3D18E88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31B4F2-783A-1847-8C93-6DAF468B2F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482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FDFDD59-5E76-AD65-E473-B1BBF4BAACB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6BA4A6D-3095-5193-16D9-81B30F6141F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87B785B1-712A-8588-2D48-19C344D57C1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43E3841E-1EDB-4D7E-CC69-4419BC77D97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B7A7EE61-5E9E-3D77-84AF-A107C3E7037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5A3DC67A-3A42-BDAB-F8B7-892BF4F32F5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732DD49-0064-9988-5203-E87E3064AE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084AA33B-A3DB-200C-EADB-FDEC3E22F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7DD682A0-BE75-45B6-60FB-987083FAA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58710B11-D53A-17C2-0EAA-D89DF894DC4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D9B085F0-580D-8F63-F30A-8AF00BB7277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790DD5D1-132E-6C9F-8DA6-7CA6351B6D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265BC41-F704-EA47-AA6D-A89178FA617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E30093E-C9DB-E6CE-BED0-E8551D08BE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Stack machine bytecode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CB4C843-AC6E-82C6-5A5C-BBBA20AD16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6ECC5A07-5603-C362-98D3-1EC77B5C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Stack machine: history</a:t>
            </a:r>
            <a:endParaRPr lang="zh-CN" altLang="en-US"/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3C95EE50-C024-069A-8CCC-E76A4BEEE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Stack machines once were very popular in the history</a:t>
            </a:r>
          </a:p>
          <a:p>
            <a:pPr lvl="1" eaLnBrk="1" hangingPunct="1"/>
            <a:r>
              <a:rPr lang="en-US" altLang="zh-CN" sz="2400"/>
              <a:t>In 70’s last century, there are many such machines</a:t>
            </a:r>
          </a:p>
          <a:p>
            <a:pPr lvl="1" eaLnBrk="1" hangingPunct="1"/>
            <a:r>
              <a:rPr lang="en-US" altLang="zh-CN" sz="2400"/>
              <a:t>Out of fashion today (for speed), RISCs are dominant</a:t>
            </a:r>
          </a:p>
          <a:p>
            <a:pPr eaLnBrk="1" hangingPunct="1"/>
            <a:r>
              <a:rPr lang="en-US" altLang="zh-CN" sz="2800"/>
              <a:t>But we’re interested in it, for:</a:t>
            </a:r>
          </a:p>
          <a:p>
            <a:pPr lvl="1" eaLnBrk="1" hangingPunct="1"/>
            <a:r>
              <a:rPr lang="en-US" altLang="zh-CN" sz="2400"/>
              <a:t>many </a:t>
            </a:r>
            <a:r>
              <a:rPr lang="en-US" altLang="zh-CN" sz="2400">
                <a:solidFill>
                  <a:srgbClr val="3333CC"/>
                </a:solidFill>
              </a:rPr>
              <a:t>virtual stack machines</a:t>
            </a:r>
            <a:r>
              <a:rPr lang="en-US" altLang="zh-CN" sz="2400"/>
              <a:t>: Java bytecode, Postscript,  webassembly, blockchain EVM, ...</a:t>
            </a:r>
          </a:p>
          <a:p>
            <a:pPr lvl="1" eaLnBrk="1" hangingPunct="1"/>
            <a:r>
              <a:rPr lang="en-US" altLang="zh-CN" sz="2400"/>
              <a:t>Generating code is deadly simple, but demonstrating interesting properties...</a:t>
            </a: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386168B-1852-41CA-CADD-58E78DDA8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Stack Machine</a:t>
            </a:r>
          </a:p>
        </p:txBody>
      </p:sp>
      <p:sp>
        <p:nvSpPr>
          <p:cNvPr id="287749" name="Rectangle 5">
            <a:extLst>
              <a:ext uri="{FF2B5EF4-FFF2-40B4-BE49-F238E27FC236}">
                <a16:creationId xmlns:a16="http://schemas.microsoft.com/office/drawing/2014/main" id="{09384EF8-461D-DBE7-AD8D-2103B3313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562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750" name="Rectangle 6">
            <a:extLst>
              <a:ext uri="{FF2B5EF4-FFF2-40B4-BE49-F238E27FC236}">
                <a16:creationId xmlns:a16="http://schemas.microsoft.com/office/drawing/2014/main" id="{D017B5E6-1349-FDBB-975F-C7279E514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562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751" name="Rectangle 7">
            <a:extLst>
              <a:ext uri="{FF2B5EF4-FFF2-40B4-BE49-F238E27FC236}">
                <a16:creationId xmlns:a16="http://schemas.microsoft.com/office/drawing/2014/main" id="{E8DFDE60-0088-212B-AD98-1E15605EC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562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287752" name="Rectangle 8">
            <a:extLst>
              <a:ext uri="{FF2B5EF4-FFF2-40B4-BE49-F238E27FC236}">
                <a16:creationId xmlns:a16="http://schemas.microsoft.com/office/drawing/2014/main" id="{68777777-C89C-712F-0461-CB7AF30CD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562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287753" name="Rectangle 9">
            <a:extLst>
              <a:ext uri="{FF2B5EF4-FFF2-40B4-BE49-F238E27FC236}">
                <a16:creationId xmlns:a16="http://schemas.microsoft.com/office/drawing/2014/main" id="{921C8C78-428C-5C59-6CA7-939BC74FD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562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13320" name="Rectangle 4">
            <a:extLst>
              <a:ext uri="{FF2B5EF4-FFF2-40B4-BE49-F238E27FC236}">
                <a16:creationId xmlns:a16="http://schemas.microsoft.com/office/drawing/2014/main" id="{7E51495A-3DA1-F07F-D16F-F9BAE517D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5908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3321" name="Rectangle 5">
            <a:extLst>
              <a:ext uri="{FF2B5EF4-FFF2-40B4-BE49-F238E27FC236}">
                <a16:creationId xmlns:a16="http://schemas.microsoft.com/office/drawing/2014/main" id="{D9E769CD-C2B8-EBF9-5B4B-732005641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2743200"/>
            <a:ext cx="1717675" cy="527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13322" name="Rectangle 6">
            <a:extLst>
              <a:ext uri="{FF2B5EF4-FFF2-40B4-BE49-F238E27FC236}">
                <a16:creationId xmlns:a16="http://schemas.microsoft.com/office/drawing/2014/main" id="{6543A118-7A9C-DD1F-1849-3DC204519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3482975"/>
            <a:ext cx="1735137" cy="4794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Operand stack</a:t>
            </a:r>
          </a:p>
          <a:p>
            <a:pPr algn="ctr"/>
            <a:endParaRPr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287767" name="AutoShape 23">
            <a:extLst>
              <a:ext uri="{FF2B5EF4-FFF2-40B4-BE49-F238E27FC236}">
                <a16:creationId xmlns:a16="http://schemas.microsoft.com/office/drawing/2014/main" id="{FEA92417-4A98-1C44-88C4-5A5F4631D7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324600" y="464820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4" name="Rectangle 24">
            <a:extLst>
              <a:ext uri="{FF2B5EF4-FFF2-40B4-BE49-F238E27FC236}">
                <a16:creationId xmlns:a16="http://schemas.microsoft.com/office/drawing/2014/main" id="{8228C248-15AD-31F6-456D-537987741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5417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Architecture: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A </a:t>
            </a:r>
            <a:r>
              <a:rPr lang="en-US" altLang="zh-CN" sz="2400">
                <a:solidFill>
                  <a:srgbClr val="3333CC"/>
                </a:solidFill>
              </a:rPr>
              <a:t>call stack</a:t>
            </a:r>
            <a:r>
              <a:rPr lang="en-US" altLang="zh-CN" sz="2400"/>
              <a:t>: a list of stack frames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Call stack frame: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3333CC"/>
                </a:solidFill>
              </a:rPr>
              <a:t>Store</a:t>
            </a:r>
            <a:r>
              <a:rPr lang="en-US" altLang="zh-CN" sz="2400"/>
              <a:t>: to hold function args &amp; local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>
                <a:solidFill>
                  <a:srgbClr val="3333CC"/>
                </a:solidFill>
              </a:rPr>
              <a:t>Operand stack</a:t>
            </a:r>
            <a:r>
              <a:rPr lang="en-US" altLang="zh-CN" sz="2400"/>
              <a:t>: for expression calculation and function call (same as </a:t>
            </a:r>
            <a:r>
              <a:rPr lang="en-US" altLang="zh-CN" sz="2400">
                <a:solidFill>
                  <a:schemeClr val="folHlink"/>
                </a:solidFill>
              </a:rPr>
              <a:t>operand stack</a:t>
            </a:r>
            <a:r>
              <a:rPr lang="en-US" altLang="zh-CN" sz="2400"/>
              <a:t> in JVM)</a:t>
            </a:r>
          </a:p>
        </p:txBody>
      </p:sp>
      <p:sp>
        <p:nvSpPr>
          <p:cNvPr id="13325" name="Rectangle 4">
            <a:extLst>
              <a:ext uri="{FF2B5EF4-FFF2-40B4-BE49-F238E27FC236}">
                <a16:creationId xmlns:a16="http://schemas.microsoft.com/office/drawing/2014/main" id="{9A320095-7043-1F3D-7531-F42EDA948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196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3326" name="Rectangle 5">
            <a:extLst>
              <a:ext uri="{FF2B5EF4-FFF2-40B4-BE49-F238E27FC236}">
                <a16:creationId xmlns:a16="http://schemas.microsoft.com/office/drawing/2014/main" id="{3569E279-B6ED-9153-7A76-3C4935756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4572000"/>
            <a:ext cx="1717675" cy="527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13327" name="Rectangle 6">
            <a:extLst>
              <a:ext uri="{FF2B5EF4-FFF2-40B4-BE49-F238E27FC236}">
                <a16:creationId xmlns:a16="http://schemas.microsoft.com/office/drawing/2014/main" id="{E7552C86-EF8C-DE82-02F6-79E1CB6D1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5311775"/>
            <a:ext cx="1735137" cy="4794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18" name="AutoShape 23">
            <a:extLst>
              <a:ext uri="{FF2B5EF4-FFF2-40B4-BE49-F238E27FC236}">
                <a16:creationId xmlns:a16="http://schemas.microsoft.com/office/drawing/2014/main" id="{1788B541-8789-654F-E0AA-F7687C41EFB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324600" y="541020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9" name="Rectangle 4">
            <a:extLst>
              <a:ext uri="{FF2B5EF4-FFF2-40B4-BE49-F238E27FC236}">
                <a16:creationId xmlns:a16="http://schemas.microsoft.com/office/drawing/2014/main" id="{33D49293-96A1-2AC2-A468-475B5C1F0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9144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3330" name="Rectangle 5">
            <a:extLst>
              <a:ext uri="{FF2B5EF4-FFF2-40B4-BE49-F238E27FC236}">
                <a16:creationId xmlns:a16="http://schemas.microsoft.com/office/drawing/2014/main" id="{A7FE59CF-F338-CF2E-ADBE-4EC89A56C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1066800"/>
            <a:ext cx="1717675" cy="527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13331" name="Rectangle 6">
            <a:extLst>
              <a:ext uri="{FF2B5EF4-FFF2-40B4-BE49-F238E27FC236}">
                <a16:creationId xmlns:a16="http://schemas.microsoft.com/office/drawing/2014/main" id="{4412089B-E77C-048D-0C9D-2874AA7E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1806575"/>
            <a:ext cx="1735137" cy="4794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13332" name="TextBox 22">
            <a:extLst>
              <a:ext uri="{FF2B5EF4-FFF2-40B4-BE49-F238E27FC236}">
                <a16:creationId xmlns:a16="http://schemas.microsoft.com/office/drawing/2014/main" id="{94FFBDBC-08E8-57B8-E4D4-AE98A04CD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572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Call  stack</a:t>
            </a:r>
            <a:endParaRPr lang="zh-CN" altLang="en-US"/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109A68FC-E1D6-C492-B7FE-FC69E3A7C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00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BAB1FCAC-4344-494E-4F94-D57C3C2FC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00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86922567-948E-E59D-E579-56938FB85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800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495DB7A5-3437-67C8-A2F2-90B0484C8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800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1D264C0-784F-09E4-5DFF-ECB70BE5F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800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255833-21BE-74D6-6B2C-F9AB8FE0A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3434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store</a:t>
            </a:r>
            <a:endParaRPr lang="zh-CN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BDB0FA-4EFB-69AE-5ECA-98B303B3D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2484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ostack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9" grpId="0" animBg="1"/>
      <p:bldP spid="287750" grpId="0" animBg="1"/>
      <p:bldP spid="287751" grpId="0" animBg="1"/>
      <p:bldP spid="287752" grpId="0" animBg="1"/>
      <p:bldP spid="287753" grpId="0" animBg="1"/>
      <p:bldP spid="287767" grpId="0" animBg="1"/>
      <p:bldP spid="18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94FAB21-5243-C84B-8DB3-7F5087D35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Stack Machine ISA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E5B06C1-34D5-54F3-7021-41643B9E9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017713"/>
            <a:ext cx="4419600" cy="4687887"/>
          </a:xfrm>
          <a:solidFill>
            <a:srgbClr val="CCFFFF"/>
          </a:solidFill>
        </p:spPr>
        <p:txBody>
          <a:bodyPr/>
          <a:lstStyle/>
          <a:p>
            <a:pPr eaLnBrk="1" hangingPunct="1">
              <a:spcBef>
                <a:spcPts val="200"/>
              </a:spcBef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ISA syntax</a:t>
            </a:r>
          </a:p>
          <a:p>
            <a:pPr eaLnBrk="1" hangingPunct="1">
              <a:spcBef>
                <a:spcPts val="20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iconst NUM</a:t>
            </a:r>
          </a:p>
          <a:p>
            <a:pPr eaLnBrk="1" hangingPunct="1">
              <a:spcBef>
                <a:spcPts val="20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iload x</a:t>
            </a:r>
          </a:p>
          <a:p>
            <a:pPr eaLnBrk="1" hangingPunct="1">
              <a:spcBef>
                <a:spcPts val="20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istore x</a:t>
            </a:r>
          </a:p>
          <a:p>
            <a:pPr eaLnBrk="1" hangingPunct="1">
              <a:spcBef>
                <a:spcPts val="20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iadd</a:t>
            </a:r>
          </a:p>
          <a:p>
            <a:pPr eaLnBrk="1" hangingPunct="1">
              <a:spcBef>
                <a:spcPts val="20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isub</a:t>
            </a:r>
          </a:p>
          <a:p>
            <a:pPr eaLnBrk="1" hangingPunct="1">
              <a:spcBef>
                <a:spcPts val="20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imul</a:t>
            </a:r>
          </a:p>
          <a:p>
            <a:pPr eaLnBrk="1" hangingPunct="1">
              <a:spcBef>
                <a:spcPts val="20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idiv</a:t>
            </a:r>
          </a:p>
          <a:p>
            <a:pPr eaLnBrk="1" hangingPunct="1">
              <a:spcBef>
                <a:spcPts val="20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jmp L</a:t>
            </a:r>
          </a:p>
          <a:p>
            <a:pPr eaLnBrk="1" hangingPunct="1">
              <a:spcBef>
                <a:spcPts val="20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j{z,nz} L1, L2</a:t>
            </a:r>
          </a:p>
          <a:p>
            <a:pPr eaLnBrk="1" hangingPunct="1">
              <a:spcBef>
                <a:spcPts val="20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j_cmp{eq,ne,...} L1,L2</a:t>
            </a:r>
          </a:p>
          <a:p>
            <a:pPr eaLnBrk="1" hangingPunct="1">
              <a:spcBef>
                <a:spcPts val="20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label L</a:t>
            </a:r>
          </a:p>
          <a:p>
            <a:pPr eaLnBrk="1" hangingPunct="1">
              <a:spcBef>
                <a:spcPts val="20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call f</a:t>
            </a:r>
          </a:p>
          <a:p>
            <a:pPr eaLnBrk="1" hangingPunct="1">
              <a:spcBef>
                <a:spcPts val="20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ret</a:t>
            </a:r>
          </a:p>
        </p:txBody>
      </p:sp>
      <p:sp>
        <p:nvSpPr>
          <p:cNvPr id="302101" name="AutoShape 21">
            <a:extLst>
              <a:ext uri="{FF2B5EF4-FFF2-40B4-BE49-F238E27FC236}">
                <a16:creationId xmlns:a16="http://schemas.microsoft.com/office/drawing/2014/main" id="{D9F7BC14-922B-012A-C2DA-6246E38D1BE7}"/>
              </a:ext>
            </a:extLst>
          </p:cNvPr>
          <p:cNvSpPr>
            <a:spLocks/>
          </p:cNvSpPr>
          <p:nvPr/>
        </p:nvSpPr>
        <p:spPr bwMode="auto">
          <a:xfrm>
            <a:off x="3810000" y="2362200"/>
            <a:ext cx="381000" cy="838200"/>
          </a:xfrm>
          <a:prstGeom prst="rightBrace">
            <a:avLst>
              <a:gd name="adj1" fmla="val 166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2103" name="Text Box 23">
            <a:extLst>
              <a:ext uri="{FF2B5EF4-FFF2-40B4-BE49-F238E27FC236}">
                <a16:creationId xmlns:a16="http://schemas.microsoft.com/office/drawing/2014/main" id="{7A54109A-3D2B-44D3-FCA7-64260EC93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601913"/>
            <a:ext cx="2667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load/store operations</a:t>
            </a:r>
          </a:p>
        </p:txBody>
      </p:sp>
      <p:sp>
        <p:nvSpPr>
          <p:cNvPr id="302104" name="AutoShape 24">
            <a:extLst>
              <a:ext uri="{FF2B5EF4-FFF2-40B4-BE49-F238E27FC236}">
                <a16:creationId xmlns:a16="http://schemas.microsoft.com/office/drawing/2014/main" id="{C68541B5-91FC-2B92-6A3B-C573CF9E6929}"/>
              </a:ext>
            </a:extLst>
          </p:cNvPr>
          <p:cNvSpPr>
            <a:spLocks/>
          </p:cNvSpPr>
          <p:nvPr/>
        </p:nvSpPr>
        <p:spPr bwMode="auto">
          <a:xfrm>
            <a:off x="3810000" y="4648200"/>
            <a:ext cx="381000" cy="1295400"/>
          </a:xfrm>
          <a:prstGeom prst="rightBrace">
            <a:avLst>
              <a:gd name="adj1" fmla="val 99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2105" name="Text Box 25">
            <a:extLst>
              <a:ext uri="{FF2B5EF4-FFF2-40B4-BE49-F238E27FC236}">
                <a16:creationId xmlns:a16="http://schemas.microsoft.com/office/drawing/2014/main" id="{6B487066-9030-1243-77B4-686106903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105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jmp</a:t>
            </a:r>
          </a:p>
        </p:txBody>
      </p:sp>
      <p:sp>
        <p:nvSpPr>
          <p:cNvPr id="302106" name="AutoShape 26">
            <a:extLst>
              <a:ext uri="{FF2B5EF4-FFF2-40B4-BE49-F238E27FC236}">
                <a16:creationId xmlns:a16="http://schemas.microsoft.com/office/drawing/2014/main" id="{B1372A53-8488-9721-EEFC-AB7BE530785A}"/>
              </a:ext>
            </a:extLst>
          </p:cNvPr>
          <p:cNvSpPr>
            <a:spLocks/>
          </p:cNvSpPr>
          <p:nvPr/>
        </p:nvSpPr>
        <p:spPr bwMode="auto">
          <a:xfrm>
            <a:off x="3810000" y="3429000"/>
            <a:ext cx="381000" cy="1066800"/>
          </a:xfrm>
          <a:prstGeom prst="rightBrace">
            <a:avLst>
              <a:gd name="adj1" fmla="val 2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2107" name="Text Box 27">
            <a:extLst>
              <a:ext uri="{FF2B5EF4-FFF2-40B4-BE49-F238E27FC236}">
                <a16:creationId xmlns:a16="http://schemas.microsoft.com/office/drawing/2014/main" id="{34C595C2-E7C9-E096-75F9-33CF62C93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24288"/>
            <a:ext cx="2057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arithmetic</a:t>
            </a:r>
          </a:p>
        </p:txBody>
      </p:sp>
      <p:sp>
        <p:nvSpPr>
          <p:cNvPr id="302108" name="AutoShape 28">
            <a:extLst>
              <a:ext uri="{FF2B5EF4-FFF2-40B4-BE49-F238E27FC236}">
                <a16:creationId xmlns:a16="http://schemas.microsoft.com/office/drawing/2014/main" id="{DF10F006-07D4-4C98-6627-A511CB32CD30}"/>
              </a:ext>
            </a:extLst>
          </p:cNvPr>
          <p:cNvSpPr>
            <a:spLocks/>
          </p:cNvSpPr>
          <p:nvPr/>
        </p:nvSpPr>
        <p:spPr bwMode="auto">
          <a:xfrm>
            <a:off x="3810000" y="6019800"/>
            <a:ext cx="381000" cy="457200"/>
          </a:xfrm>
          <a:prstGeom prst="rightBrace">
            <a:avLst>
              <a:gd name="adj1" fmla="val 1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2109" name="Text Box 29">
            <a:extLst>
              <a:ext uri="{FF2B5EF4-FFF2-40B4-BE49-F238E27FC236}">
                <a16:creationId xmlns:a16="http://schemas.microsoft.com/office/drawing/2014/main" id="{EA490BAF-2B3D-04B2-378F-8DF665255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1722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function call and return</a:t>
            </a:r>
          </a:p>
        </p:txBody>
      </p:sp>
      <p:sp>
        <p:nvSpPr>
          <p:cNvPr id="302110" name="Text Box 30">
            <a:extLst>
              <a:ext uri="{FF2B5EF4-FFF2-40B4-BE49-F238E27FC236}">
                <a16:creationId xmlns:a16="http://schemas.microsoft.com/office/drawing/2014/main" id="{F3821EF1-DB44-737A-1C44-807B8B6E1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600200"/>
            <a:ext cx="2362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A subset of the Java virtual machine language (JVML)!</a:t>
            </a:r>
          </a:p>
        </p:txBody>
      </p:sp>
      <p:sp>
        <p:nvSpPr>
          <p:cNvPr id="14349" name="Rectangle 5">
            <a:extLst>
              <a:ext uri="{FF2B5EF4-FFF2-40B4-BE49-F238E27FC236}">
                <a16:creationId xmlns:a16="http://schemas.microsoft.com/office/drawing/2014/main" id="{CF00CC5A-30ED-805C-9E79-718DD08DE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0" name="Rectangle 6">
            <a:extLst>
              <a:ext uri="{FF2B5EF4-FFF2-40B4-BE49-F238E27FC236}">
                <a16:creationId xmlns:a16="http://schemas.microsoft.com/office/drawing/2014/main" id="{B42FB608-B74D-41DF-8777-B98A447DC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6388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1" name="Rectangle 7">
            <a:extLst>
              <a:ext uri="{FF2B5EF4-FFF2-40B4-BE49-F238E27FC236}">
                <a16:creationId xmlns:a16="http://schemas.microsoft.com/office/drawing/2014/main" id="{5BB4D00C-4039-8FAA-F5C5-22722AB60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6388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4352" name="Rectangle 8">
            <a:extLst>
              <a:ext uri="{FF2B5EF4-FFF2-40B4-BE49-F238E27FC236}">
                <a16:creationId xmlns:a16="http://schemas.microsoft.com/office/drawing/2014/main" id="{C6AFE1C2-8675-AE6A-50DD-5FCE536C0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6388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14353" name="Rectangle 9">
            <a:extLst>
              <a:ext uri="{FF2B5EF4-FFF2-40B4-BE49-F238E27FC236}">
                <a16:creationId xmlns:a16="http://schemas.microsoft.com/office/drawing/2014/main" id="{45D25651-178A-4462-4BD8-ABFED7CFD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14354" name="Rectangle 4">
            <a:extLst>
              <a:ext uri="{FF2B5EF4-FFF2-40B4-BE49-F238E27FC236}">
                <a16:creationId xmlns:a16="http://schemas.microsoft.com/office/drawing/2014/main" id="{9C115345-F4B3-8956-4625-D3A2D2A1A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6670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4355" name="Rectangle 5">
            <a:extLst>
              <a:ext uri="{FF2B5EF4-FFF2-40B4-BE49-F238E27FC236}">
                <a16:creationId xmlns:a16="http://schemas.microsoft.com/office/drawing/2014/main" id="{DE0A78D8-7250-EAEA-DF7D-891CF3BE5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2819400"/>
            <a:ext cx="1717675" cy="527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14356" name="Rectangle 6">
            <a:extLst>
              <a:ext uri="{FF2B5EF4-FFF2-40B4-BE49-F238E27FC236}">
                <a16:creationId xmlns:a16="http://schemas.microsoft.com/office/drawing/2014/main" id="{D0AA8675-834B-0FB3-E5A8-6C18AA508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3559175"/>
            <a:ext cx="1735137" cy="4794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Operand stack</a:t>
            </a:r>
          </a:p>
          <a:p>
            <a:pPr algn="ctr"/>
            <a:endParaRPr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14357" name="AutoShape 23">
            <a:extLst>
              <a:ext uri="{FF2B5EF4-FFF2-40B4-BE49-F238E27FC236}">
                <a16:creationId xmlns:a16="http://schemas.microsoft.com/office/drawing/2014/main" id="{B78DBC13-7765-771D-856D-84A84A5E5B4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324600" y="472440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8" name="Rectangle 4">
            <a:extLst>
              <a:ext uri="{FF2B5EF4-FFF2-40B4-BE49-F238E27FC236}">
                <a16:creationId xmlns:a16="http://schemas.microsoft.com/office/drawing/2014/main" id="{2B5015EA-F7AD-F4F9-742C-B9ED19D0E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958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4359" name="Rectangle 5">
            <a:extLst>
              <a:ext uri="{FF2B5EF4-FFF2-40B4-BE49-F238E27FC236}">
                <a16:creationId xmlns:a16="http://schemas.microsoft.com/office/drawing/2014/main" id="{ACEEF5D4-82CA-A1BB-7153-85C8DDB16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4648200"/>
            <a:ext cx="1717675" cy="527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14360" name="Rectangle 6">
            <a:extLst>
              <a:ext uri="{FF2B5EF4-FFF2-40B4-BE49-F238E27FC236}">
                <a16:creationId xmlns:a16="http://schemas.microsoft.com/office/drawing/2014/main" id="{D6688449-13AF-79DB-22E6-6B48A32C0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5387975"/>
            <a:ext cx="1735137" cy="4794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14361" name="AutoShape 23">
            <a:extLst>
              <a:ext uri="{FF2B5EF4-FFF2-40B4-BE49-F238E27FC236}">
                <a16:creationId xmlns:a16="http://schemas.microsoft.com/office/drawing/2014/main" id="{FBE143D8-7EA9-5F46-A847-05843B7C05C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324600" y="548640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62" name="Rectangle 4">
            <a:extLst>
              <a:ext uri="{FF2B5EF4-FFF2-40B4-BE49-F238E27FC236}">
                <a16:creationId xmlns:a16="http://schemas.microsoft.com/office/drawing/2014/main" id="{220C1166-E263-76AD-F165-B8276D54B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9906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4363" name="Rectangle 5">
            <a:extLst>
              <a:ext uri="{FF2B5EF4-FFF2-40B4-BE49-F238E27FC236}">
                <a16:creationId xmlns:a16="http://schemas.microsoft.com/office/drawing/2014/main" id="{1BCCD48A-89DB-26C5-5030-F1E9E60A3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1143000"/>
            <a:ext cx="1717675" cy="527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14364" name="Rectangle 6">
            <a:extLst>
              <a:ext uri="{FF2B5EF4-FFF2-40B4-BE49-F238E27FC236}">
                <a16:creationId xmlns:a16="http://schemas.microsoft.com/office/drawing/2014/main" id="{B0A533D1-7E9D-19C4-5EDE-28ED47E6C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1882775"/>
            <a:ext cx="1735137" cy="4794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14365" name="TextBox 35">
            <a:extLst>
              <a:ext uri="{FF2B5EF4-FFF2-40B4-BE49-F238E27FC236}">
                <a16:creationId xmlns:a16="http://schemas.microsoft.com/office/drawing/2014/main" id="{ADF74F39-3C21-1A88-E029-562684711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334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Call  stack</a:t>
            </a:r>
            <a:endParaRPr lang="zh-CN" altLang="en-US"/>
          </a:p>
        </p:txBody>
      </p:sp>
      <p:sp>
        <p:nvSpPr>
          <p:cNvPr id="14366" name="Rectangle 5">
            <a:extLst>
              <a:ext uri="{FF2B5EF4-FFF2-40B4-BE49-F238E27FC236}">
                <a16:creationId xmlns:a16="http://schemas.microsoft.com/office/drawing/2014/main" id="{C4E526E4-3F8F-AD90-9C30-F5899D0A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768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67" name="Rectangle 6">
            <a:extLst>
              <a:ext uri="{FF2B5EF4-FFF2-40B4-BE49-F238E27FC236}">
                <a16:creationId xmlns:a16="http://schemas.microsoft.com/office/drawing/2014/main" id="{BCFF58D1-0DB4-C9B9-46F5-8F30616EB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68" name="Rectangle 7">
            <a:extLst>
              <a:ext uri="{FF2B5EF4-FFF2-40B4-BE49-F238E27FC236}">
                <a16:creationId xmlns:a16="http://schemas.microsoft.com/office/drawing/2014/main" id="{E6CFC767-5006-3F42-C7D7-2078CAC99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8768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4369" name="Rectangle 8">
            <a:extLst>
              <a:ext uri="{FF2B5EF4-FFF2-40B4-BE49-F238E27FC236}">
                <a16:creationId xmlns:a16="http://schemas.microsoft.com/office/drawing/2014/main" id="{69A9D2AE-6FB8-5411-3FDA-50B38BD86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8768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14370" name="Rectangle 9">
            <a:extLst>
              <a:ext uri="{FF2B5EF4-FFF2-40B4-BE49-F238E27FC236}">
                <a16:creationId xmlns:a16="http://schemas.microsoft.com/office/drawing/2014/main" id="{304B05C4-FF36-8158-02BB-688D645B3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8768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01" grpId="0" animBg="1"/>
      <p:bldP spid="302103" grpId="0"/>
      <p:bldP spid="302104" grpId="0" animBg="1"/>
      <p:bldP spid="302105" grpId="0"/>
      <p:bldP spid="302106" grpId="0" animBg="1"/>
      <p:bldP spid="302107" grpId="0"/>
      <p:bldP spid="302108" grpId="0" animBg="1"/>
      <p:bldP spid="302109" grpId="0"/>
      <p:bldP spid="3021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4764102-0659-C46C-7606-3C2E8C575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ISA Semantics: iconst</a:t>
            </a:r>
          </a:p>
        </p:txBody>
      </p:sp>
      <p:sp>
        <p:nvSpPr>
          <p:cNvPr id="15363" name="Rectangle 18">
            <a:extLst>
              <a:ext uri="{FF2B5EF4-FFF2-40B4-BE49-F238E27FC236}">
                <a16:creationId xmlns:a16="http://schemas.microsoft.com/office/drawing/2014/main" id="{81A80D3A-7FCB-5F4B-B789-34CC0C691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8" y="1981200"/>
            <a:ext cx="483711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iconst NUM:</a:t>
            </a:r>
          </a:p>
          <a:p>
            <a:pPr eaLnBrk="1" hangingPunct="1">
              <a:spcBef>
                <a:spcPts val="475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top++;</a:t>
            </a:r>
          </a:p>
          <a:p>
            <a:pPr eaLnBrk="1" hangingPunct="1">
              <a:spcBef>
                <a:spcPts val="475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ostack[top] = NUM;</a:t>
            </a:r>
          </a:p>
        </p:txBody>
      </p:sp>
      <p:sp>
        <p:nvSpPr>
          <p:cNvPr id="315411" name="Rectangle 19">
            <a:extLst>
              <a:ext uri="{FF2B5EF4-FFF2-40B4-BE49-F238E27FC236}">
                <a16:creationId xmlns:a16="http://schemas.microsoft.com/office/drawing/2014/main" id="{BA770B8A-4FDC-EF7E-2C1A-A8E66C8E1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5412" name="Rectangle 20">
            <a:extLst>
              <a:ext uri="{FF2B5EF4-FFF2-40B4-BE49-F238E27FC236}">
                <a16:creationId xmlns:a16="http://schemas.microsoft.com/office/drawing/2014/main" id="{838CD872-D6D2-00CA-2C84-65CE9B198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5413" name="Rectangle 21">
            <a:extLst>
              <a:ext uri="{FF2B5EF4-FFF2-40B4-BE49-F238E27FC236}">
                <a16:creationId xmlns:a16="http://schemas.microsoft.com/office/drawing/2014/main" id="{B9EBF890-78B1-A2F9-CBC0-3E7697A72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15416" name="Text Box 24">
            <a:extLst>
              <a:ext uri="{FF2B5EF4-FFF2-40B4-BE49-F238E27FC236}">
                <a16:creationId xmlns:a16="http://schemas.microsoft.com/office/drawing/2014/main" id="{301A1BBC-2B61-0CD6-1B0B-2800D481D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724400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ostack:</a:t>
            </a:r>
          </a:p>
        </p:txBody>
      </p:sp>
      <p:sp>
        <p:nvSpPr>
          <p:cNvPr id="315417" name="Rectangle 25">
            <a:extLst>
              <a:ext uri="{FF2B5EF4-FFF2-40B4-BE49-F238E27FC236}">
                <a16:creationId xmlns:a16="http://schemas.microsoft.com/office/drawing/2014/main" id="{56F9759E-BC8C-388D-8032-FD877D1E3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5418" name="Rectangle 26">
            <a:extLst>
              <a:ext uri="{FF2B5EF4-FFF2-40B4-BE49-F238E27FC236}">
                <a16:creationId xmlns:a16="http://schemas.microsoft.com/office/drawing/2014/main" id="{12BBD97F-E02F-CF3A-A888-F1A143AFD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5419" name="Rectangle 27">
            <a:extLst>
              <a:ext uri="{FF2B5EF4-FFF2-40B4-BE49-F238E27FC236}">
                <a16:creationId xmlns:a16="http://schemas.microsoft.com/office/drawing/2014/main" id="{05636DF3-E90E-0B02-59E6-6EF5D4C6E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15420" name="Rectangle 28">
            <a:extLst>
              <a:ext uri="{FF2B5EF4-FFF2-40B4-BE49-F238E27FC236}">
                <a16:creationId xmlns:a16="http://schemas.microsoft.com/office/drawing/2014/main" id="{A522A454-3B86-AF00-792E-665099BD8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315421" name="Text Box 29">
            <a:extLst>
              <a:ext uri="{FF2B5EF4-FFF2-40B4-BE49-F238E27FC236}">
                <a16:creationId xmlns:a16="http://schemas.microsoft.com/office/drawing/2014/main" id="{3AA25930-6B91-EA36-989D-8FDB6F0C8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15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after:</a:t>
            </a:r>
          </a:p>
        </p:txBody>
      </p:sp>
      <p:sp>
        <p:nvSpPr>
          <p:cNvPr id="315422" name="Rectangle 30">
            <a:extLst>
              <a:ext uri="{FF2B5EF4-FFF2-40B4-BE49-F238E27FC236}">
                <a16:creationId xmlns:a16="http://schemas.microsoft.com/office/drawing/2014/main" id="{416C034F-E299-2AAA-BC8C-A4B3938A8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x</a:t>
            </a:r>
          </a:p>
        </p:txBody>
      </p:sp>
      <p:sp>
        <p:nvSpPr>
          <p:cNvPr id="315423" name="Rectangle 31">
            <a:extLst>
              <a:ext uri="{FF2B5EF4-FFF2-40B4-BE49-F238E27FC236}">
                <a16:creationId xmlns:a16="http://schemas.microsoft.com/office/drawing/2014/main" id="{C48B922C-315C-F24C-85C6-737B37475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y</a:t>
            </a:r>
          </a:p>
        </p:txBody>
      </p:sp>
      <p:sp>
        <p:nvSpPr>
          <p:cNvPr id="315424" name="Rectangle 32">
            <a:extLst>
              <a:ext uri="{FF2B5EF4-FFF2-40B4-BE49-F238E27FC236}">
                <a16:creationId xmlns:a16="http://schemas.microsoft.com/office/drawing/2014/main" id="{F1903527-1DEC-D597-C9B6-1462428DC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15425" name="Text Box 33">
            <a:extLst>
              <a:ext uri="{FF2B5EF4-FFF2-40B4-BE49-F238E27FC236}">
                <a16:creationId xmlns:a16="http://schemas.microsoft.com/office/drawing/2014/main" id="{C6F5A976-A016-ED5B-2573-C5FEA3919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store:</a:t>
            </a:r>
          </a:p>
        </p:txBody>
      </p:sp>
      <p:sp>
        <p:nvSpPr>
          <p:cNvPr id="15377" name="Rectangle 4">
            <a:extLst>
              <a:ext uri="{FF2B5EF4-FFF2-40B4-BE49-F238E27FC236}">
                <a16:creationId xmlns:a16="http://schemas.microsoft.com/office/drawing/2014/main" id="{2F8D61A1-7BD1-0ED6-D63A-758324D2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958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5378" name="Rectangle 5">
            <a:extLst>
              <a:ext uri="{FF2B5EF4-FFF2-40B4-BE49-F238E27FC236}">
                <a16:creationId xmlns:a16="http://schemas.microsoft.com/office/drawing/2014/main" id="{3C8F5D3A-ED04-A4AA-CD48-60D4656F0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4648200"/>
            <a:ext cx="1717675" cy="527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15379" name="Rectangle 6">
            <a:extLst>
              <a:ext uri="{FF2B5EF4-FFF2-40B4-BE49-F238E27FC236}">
                <a16:creationId xmlns:a16="http://schemas.microsoft.com/office/drawing/2014/main" id="{475BDECC-B817-5F8D-A1D1-EE35CAC63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5387975"/>
            <a:ext cx="1735137" cy="4794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C3EE059-D657-5A75-8DA0-721FD87D9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17713"/>
            <a:ext cx="4191000" cy="46878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ISA syntax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s -&gt; iconst NUM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iload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istore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iadd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isub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imul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idiv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jmp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j{z,nz} L1, 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j_cmp{eq,ne,...}L1,L2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label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call f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11" grpId="0" animBg="1"/>
      <p:bldP spid="315412" grpId="0" animBg="1"/>
      <p:bldP spid="315413" grpId="0" animBg="1"/>
      <p:bldP spid="315416" grpId="0"/>
      <p:bldP spid="315417" grpId="0" animBg="1"/>
      <p:bldP spid="315418" grpId="0" animBg="1"/>
      <p:bldP spid="315419" grpId="0" animBg="1"/>
      <p:bldP spid="315420" grpId="0" animBg="1"/>
      <p:bldP spid="315421" grpId="0"/>
      <p:bldP spid="315422" grpId="0" animBg="1"/>
      <p:bldP spid="315423" grpId="0" animBg="1"/>
      <p:bldP spid="315424" grpId="0" animBg="1"/>
      <p:bldP spid="3154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41D09FA-4A0D-158F-3BD6-1D8BA81A3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ISA Semantics: iload</a:t>
            </a:r>
          </a:p>
        </p:txBody>
      </p:sp>
      <p:sp>
        <p:nvSpPr>
          <p:cNvPr id="16387" name="Rectangle 9">
            <a:extLst>
              <a:ext uri="{FF2B5EF4-FFF2-40B4-BE49-F238E27FC236}">
                <a16:creationId xmlns:a16="http://schemas.microsoft.com/office/drawing/2014/main" id="{ED283409-32D1-61BB-0FE2-77526BEF1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8" y="1981200"/>
            <a:ext cx="483711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iload x:</a:t>
            </a:r>
          </a:p>
          <a:p>
            <a:pPr eaLnBrk="1" hangingPunct="1">
              <a:spcBef>
                <a:spcPts val="475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top++;</a:t>
            </a:r>
          </a:p>
          <a:p>
            <a:pPr eaLnBrk="1" hangingPunct="1">
              <a:spcBef>
                <a:spcPts val="475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ostack[top] = store[x];</a:t>
            </a:r>
          </a:p>
        </p:txBody>
      </p:sp>
      <p:sp>
        <p:nvSpPr>
          <p:cNvPr id="322570" name="Rectangle 10">
            <a:extLst>
              <a:ext uri="{FF2B5EF4-FFF2-40B4-BE49-F238E27FC236}">
                <a16:creationId xmlns:a16="http://schemas.microsoft.com/office/drawing/2014/main" id="{D9AD13AF-3863-2C42-952F-ABA0CEAD4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2571" name="Rectangle 11">
            <a:extLst>
              <a:ext uri="{FF2B5EF4-FFF2-40B4-BE49-F238E27FC236}">
                <a16:creationId xmlns:a16="http://schemas.microsoft.com/office/drawing/2014/main" id="{AD191C83-3EC9-E5F6-0874-07F21228E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2572" name="Rectangle 12">
            <a:extLst>
              <a:ext uri="{FF2B5EF4-FFF2-40B4-BE49-F238E27FC236}">
                <a16:creationId xmlns:a16="http://schemas.microsoft.com/office/drawing/2014/main" id="{94F2514F-C356-5046-A5AF-91E4E7CAA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2573" name="Text Box 13">
            <a:extLst>
              <a:ext uri="{FF2B5EF4-FFF2-40B4-BE49-F238E27FC236}">
                <a16:creationId xmlns:a16="http://schemas.microsoft.com/office/drawing/2014/main" id="{BEDB8979-E95E-7711-DE11-F94F3CFE8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7244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before:</a:t>
            </a:r>
          </a:p>
        </p:txBody>
      </p:sp>
      <p:sp>
        <p:nvSpPr>
          <p:cNvPr id="322574" name="Rectangle 14">
            <a:extLst>
              <a:ext uri="{FF2B5EF4-FFF2-40B4-BE49-F238E27FC236}">
                <a16:creationId xmlns:a16="http://schemas.microsoft.com/office/drawing/2014/main" id="{27F1AF99-1557-4B63-330F-FF09363E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2575" name="Rectangle 15">
            <a:extLst>
              <a:ext uri="{FF2B5EF4-FFF2-40B4-BE49-F238E27FC236}">
                <a16:creationId xmlns:a16="http://schemas.microsoft.com/office/drawing/2014/main" id="{70C2D094-1D52-5EF6-AC6F-3D9D3D473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2576" name="Rectangle 16">
            <a:extLst>
              <a:ext uri="{FF2B5EF4-FFF2-40B4-BE49-F238E27FC236}">
                <a16:creationId xmlns:a16="http://schemas.microsoft.com/office/drawing/2014/main" id="{950E2CBF-B734-91F9-3A92-ED78B754A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2577" name="Text Box 17">
            <a:extLst>
              <a:ext uri="{FF2B5EF4-FFF2-40B4-BE49-F238E27FC236}">
                <a16:creationId xmlns:a16="http://schemas.microsoft.com/office/drawing/2014/main" id="{CEBC2D4D-4443-EC2E-D857-DF95BD0D9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15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after:</a:t>
            </a:r>
          </a:p>
        </p:txBody>
      </p:sp>
      <p:sp>
        <p:nvSpPr>
          <p:cNvPr id="322578" name="Rectangle 18">
            <a:extLst>
              <a:ext uri="{FF2B5EF4-FFF2-40B4-BE49-F238E27FC236}">
                <a16:creationId xmlns:a16="http://schemas.microsoft.com/office/drawing/2014/main" id="{308579B5-BDB7-1A03-38D3-A4FB3636B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2672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322579" name="Rectangle 19">
            <a:extLst>
              <a:ext uri="{FF2B5EF4-FFF2-40B4-BE49-F238E27FC236}">
                <a16:creationId xmlns:a16="http://schemas.microsoft.com/office/drawing/2014/main" id="{E15D52F1-7E8C-7A5A-EF60-75E263772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x</a:t>
            </a:r>
          </a:p>
        </p:txBody>
      </p:sp>
      <p:sp>
        <p:nvSpPr>
          <p:cNvPr id="322580" name="Rectangle 20">
            <a:extLst>
              <a:ext uri="{FF2B5EF4-FFF2-40B4-BE49-F238E27FC236}">
                <a16:creationId xmlns:a16="http://schemas.microsoft.com/office/drawing/2014/main" id="{0FFD4AFD-6056-8B79-A05C-F75802BF0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y</a:t>
            </a:r>
          </a:p>
        </p:txBody>
      </p:sp>
      <p:sp>
        <p:nvSpPr>
          <p:cNvPr id="322581" name="Rectangle 21">
            <a:extLst>
              <a:ext uri="{FF2B5EF4-FFF2-40B4-BE49-F238E27FC236}">
                <a16:creationId xmlns:a16="http://schemas.microsoft.com/office/drawing/2014/main" id="{324B68C5-B88B-7CFF-7458-B658F8C21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2582" name="Text Box 22">
            <a:extLst>
              <a:ext uri="{FF2B5EF4-FFF2-40B4-BE49-F238E27FC236}">
                <a16:creationId xmlns:a16="http://schemas.microsoft.com/office/drawing/2014/main" id="{88360BBE-550B-B84A-2B2E-F43E397FD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frame:</a:t>
            </a:r>
          </a:p>
        </p:txBody>
      </p:sp>
      <p:sp>
        <p:nvSpPr>
          <p:cNvPr id="16401" name="Rectangle 4">
            <a:extLst>
              <a:ext uri="{FF2B5EF4-FFF2-40B4-BE49-F238E27FC236}">
                <a16:creationId xmlns:a16="http://schemas.microsoft.com/office/drawing/2014/main" id="{EF3E6657-2F89-C38D-F71F-DC028A1EA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958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6402" name="Rectangle 5">
            <a:extLst>
              <a:ext uri="{FF2B5EF4-FFF2-40B4-BE49-F238E27FC236}">
                <a16:creationId xmlns:a16="http://schemas.microsoft.com/office/drawing/2014/main" id="{A94705A6-BEBC-1DE2-3D78-98DDF692C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4648200"/>
            <a:ext cx="1717675" cy="527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16403" name="Rectangle 6">
            <a:extLst>
              <a:ext uri="{FF2B5EF4-FFF2-40B4-BE49-F238E27FC236}">
                <a16:creationId xmlns:a16="http://schemas.microsoft.com/office/drawing/2014/main" id="{32EB691D-D15D-A846-11EA-F0BAFA213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5387975"/>
            <a:ext cx="1735137" cy="4794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C070B037-F3C7-A8DE-B7C6-531D7C9B5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17713"/>
            <a:ext cx="4191000" cy="46878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ISA syntax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s -&gt; iconst NUM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iload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istore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iadd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isub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imul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idiv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jmp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j{z,nz} L1, 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j_cmp{eq,ne,...}L1,L2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label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call f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901 C 0.07569 0.00138 0.14896 -0.00601 0.17864 0.03861 C 0.20833 0.08323 0.19184 0.23861 0.18021 0.27745 C 0.16857 0.3163 0.12066 0.27214 0.10885 0.27098 " pathEditMode="relative" rAng="0" ptsTypes="aaaA">
                                      <p:cBhvr>
                                        <p:cTn id="54" dur="2000" fill="hold"/>
                                        <p:tgtEl>
                                          <p:spTgt spid="322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5" y="146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70" grpId="0" animBg="1"/>
      <p:bldP spid="322571" grpId="0" animBg="1"/>
      <p:bldP spid="322572" grpId="0" animBg="1"/>
      <p:bldP spid="322573" grpId="0"/>
      <p:bldP spid="322574" grpId="0" animBg="1"/>
      <p:bldP spid="322575" grpId="0" animBg="1"/>
      <p:bldP spid="322576" grpId="0" animBg="1"/>
      <p:bldP spid="322577" grpId="0"/>
      <p:bldP spid="322578" grpId="0" animBg="1"/>
      <p:bldP spid="322578" grpId="1" animBg="1"/>
      <p:bldP spid="322578" grpId="2" animBg="1"/>
      <p:bldP spid="322579" grpId="0" animBg="1"/>
      <p:bldP spid="322580" grpId="0" animBg="1"/>
      <p:bldP spid="322581" grpId="0" animBg="1"/>
      <p:bldP spid="3225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ED695F8-188D-3B63-09AE-AD2776756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ISA Semantics: istore</a:t>
            </a:r>
          </a:p>
        </p:txBody>
      </p:sp>
      <p:sp>
        <p:nvSpPr>
          <p:cNvPr id="17411" name="Rectangle 9">
            <a:extLst>
              <a:ext uri="{FF2B5EF4-FFF2-40B4-BE49-F238E27FC236}">
                <a16:creationId xmlns:a16="http://schemas.microsoft.com/office/drawing/2014/main" id="{5E0A7606-4E2F-DB38-2E0D-DAF67D251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8" y="1981200"/>
            <a:ext cx="483711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istore x: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store[x] = ostack[top];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top--;</a:t>
            </a:r>
          </a:p>
        </p:txBody>
      </p:sp>
      <p:sp>
        <p:nvSpPr>
          <p:cNvPr id="323594" name="Rectangle 10">
            <a:extLst>
              <a:ext uri="{FF2B5EF4-FFF2-40B4-BE49-F238E27FC236}">
                <a16:creationId xmlns:a16="http://schemas.microsoft.com/office/drawing/2014/main" id="{2C5D8022-5D7C-D5EB-D252-502A18AAD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3595" name="Rectangle 11">
            <a:extLst>
              <a:ext uri="{FF2B5EF4-FFF2-40B4-BE49-F238E27FC236}">
                <a16:creationId xmlns:a16="http://schemas.microsoft.com/office/drawing/2014/main" id="{939F1CE6-A37C-C03B-32F6-3CBAE0B83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3596" name="Rectangle 12">
            <a:extLst>
              <a:ext uri="{FF2B5EF4-FFF2-40B4-BE49-F238E27FC236}">
                <a16:creationId xmlns:a16="http://schemas.microsoft.com/office/drawing/2014/main" id="{56CE452D-CB08-FF4C-73AB-AF80C1FE1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3597" name="Text Box 13">
            <a:extLst>
              <a:ext uri="{FF2B5EF4-FFF2-40B4-BE49-F238E27FC236}">
                <a16:creationId xmlns:a16="http://schemas.microsoft.com/office/drawing/2014/main" id="{41D1BE3E-10BE-45BC-7C2C-B43D02E42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7244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before:</a:t>
            </a:r>
          </a:p>
        </p:txBody>
      </p:sp>
      <p:sp>
        <p:nvSpPr>
          <p:cNvPr id="323598" name="Rectangle 14">
            <a:extLst>
              <a:ext uri="{FF2B5EF4-FFF2-40B4-BE49-F238E27FC236}">
                <a16:creationId xmlns:a16="http://schemas.microsoft.com/office/drawing/2014/main" id="{5499B454-E9A8-6C46-BF8E-D3FDC5EA0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3599" name="Rectangle 15">
            <a:extLst>
              <a:ext uri="{FF2B5EF4-FFF2-40B4-BE49-F238E27FC236}">
                <a16:creationId xmlns:a16="http://schemas.microsoft.com/office/drawing/2014/main" id="{F7278621-0AF1-FF17-CF23-AD5683F99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3600" name="Rectangle 16">
            <a:extLst>
              <a:ext uri="{FF2B5EF4-FFF2-40B4-BE49-F238E27FC236}">
                <a16:creationId xmlns:a16="http://schemas.microsoft.com/office/drawing/2014/main" id="{9AEAFEBE-D768-5BB8-0DA2-5EA6D3F35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3601" name="Text Box 17">
            <a:extLst>
              <a:ext uri="{FF2B5EF4-FFF2-40B4-BE49-F238E27FC236}">
                <a16:creationId xmlns:a16="http://schemas.microsoft.com/office/drawing/2014/main" id="{6BB5D172-29DB-DE9F-0BA4-EA93881E5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15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after:</a:t>
            </a:r>
          </a:p>
        </p:txBody>
      </p:sp>
      <p:sp>
        <p:nvSpPr>
          <p:cNvPr id="323603" name="Rectangle 19">
            <a:extLst>
              <a:ext uri="{FF2B5EF4-FFF2-40B4-BE49-F238E27FC236}">
                <a16:creationId xmlns:a16="http://schemas.microsoft.com/office/drawing/2014/main" id="{C8F9C435-B888-98CA-CE92-BF7E5CD95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x</a:t>
            </a:r>
          </a:p>
        </p:txBody>
      </p:sp>
      <p:sp>
        <p:nvSpPr>
          <p:cNvPr id="323604" name="Rectangle 20">
            <a:extLst>
              <a:ext uri="{FF2B5EF4-FFF2-40B4-BE49-F238E27FC236}">
                <a16:creationId xmlns:a16="http://schemas.microsoft.com/office/drawing/2014/main" id="{049DFAED-FC08-1F5B-1567-99F05409C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y</a:t>
            </a:r>
          </a:p>
        </p:txBody>
      </p:sp>
      <p:sp>
        <p:nvSpPr>
          <p:cNvPr id="323605" name="Rectangle 21">
            <a:extLst>
              <a:ext uri="{FF2B5EF4-FFF2-40B4-BE49-F238E27FC236}">
                <a16:creationId xmlns:a16="http://schemas.microsoft.com/office/drawing/2014/main" id="{9E6F684D-AC77-DF2A-90D0-1D6F7D21D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3606" name="Text Box 22">
            <a:extLst>
              <a:ext uri="{FF2B5EF4-FFF2-40B4-BE49-F238E27FC236}">
                <a16:creationId xmlns:a16="http://schemas.microsoft.com/office/drawing/2014/main" id="{E41AC968-D409-551E-5D1E-C5D93441A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frame:</a:t>
            </a:r>
          </a:p>
        </p:txBody>
      </p:sp>
      <p:sp>
        <p:nvSpPr>
          <p:cNvPr id="323607" name="Rectangle 23">
            <a:extLst>
              <a:ext uri="{FF2B5EF4-FFF2-40B4-BE49-F238E27FC236}">
                <a16:creationId xmlns:a16="http://schemas.microsoft.com/office/drawing/2014/main" id="{766F6ADE-7ECA-903B-D009-11AFA50C7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</a:t>
            </a:r>
          </a:p>
        </p:txBody>
      </p:sp>
      <p:sp>
        <p:nvSpPr>
          <p:cNvPr id="17425" name="Rectangle 4">
            <a:extLst>
              <a:ext uri="{FF2B5EF4-FFF2-40B4-BE49-F238E27FC236}">
                <a16:creationId xmlns:a16="http://schemas.microsoft.com/office/drawing/2014/main" id="{F18EAE99-3F35-E2F7-8908-D324EF1C3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958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7426" name="Rectangle 5">
            <a:extLst>
              <a:ext uri="{FF2B5EF4-FFF2-40B4-BE49-F238E27FC236}">
                <a16:creationId xmlns:a16="http://schemas.microsoft.com/office/drawing/2014/main" id="{C6BA3378-97F3-42B2-9A01-2FB2B38E1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4648200"/>
            <a:ext cx="1717675" cy="527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17427" name="Rectangle 6">
            <a:extLst>
              <a:ext uri="{FF2B5EF4-FFF2-40B4-BE49-F238E27FC236}">
                <a16:creationId xmlns:a16="http://schemas.microsoft.com/office/drawing/2014/main" id="{A6B96B42-1686-181B-6D37-92015EDA2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5387975"/>
            <a:ext cx="1735137" cy="4794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8A39FD6-F44C-F96C-9A09-A97F28779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17713"/>
            <a:ext cx="4191000" cy="46878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ISA syntax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s -&gt; iconst NUM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iload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istore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iadd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isub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imul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idiv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jmp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j{z,nz} L1, 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j_cmp{eq,ne,...}L1,L2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label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call f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 -0.12208 " pathEditMode="relative" ptsTypes="AA">
                                      <p:cBhvr>
                                        <p:cTn id="35" dur="2000" fill="hold"/>
                                        <p:tgtEl>
                                          <p:spTgt spid="323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2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4" grpId="0" animBg="1"/>
      <p:bldP spid="323595" grpId="0" animBg="1"/>
      <p:bldP spid="323596" grpId="0" animBg="1"/>
      <p:bldP spid="323597" grpId="0"/>
      <p:bldP spid="323598" grpId="0" animBg="1"/>
      <p:bldP spid="323599" grpId="0" animBg="1"/>
      <p:bldP spid="323600" grpId="0" animBg="1"/>
      <p:bldP spid="323601" grpId="0"/>
      <p:bldP spid="323603" grpId="0" animBg="1"/>
      <p:bldP spid="323604" grpId="0" animBg="1"/>
      <p:bldP spid="323605" grpId="0" animBg="1"/>
      <p:bldP spid="323606" grpId="0"/>
      <p:bldP spid="323607" grpId="0" animBg="1"/>
      <p:bldP spid="32360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F3DC71F-52CA-8276-F25B-0C5CE145C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ISA Semantics: iadd</a:t>
            </a:r>
          </a:p>
        </p:txBody>
      </p:sp>
      <p:sp>
        <p:nvSpPr>
          <p:cNvPr id="18435" name="Rectangle 9">
            <a:extLst>
              <a:ext uri="{FF2B5EF4-FFF2-40B4-BE49-F238E27FC236}">
                <a16:creationId xmlns:a16="http://schemas.microsoft.com/office/drawing/2014/main" id="{7A27586E-F95B-C11F-7FA2-D627F0E0C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8" y="1981200"/>
            <a:ext cx="483711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iadd: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temp = ostack[top-1]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+ ostack[top];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top -= 1;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ostack[top] = temp;</a:t>
            </a:r>
          </a:p>
        </p:txBody>
      </p:sp>
      <p:sp>
        <p:nvSpPr>
          <p:cNvPr id="325642" name="Rectangle 10">
            <a:extLst>
              <a:ext uri="{FF2B5EF4-FFF2-40B4-BE49-F238E27FC236}">
                <a16:creationId xmlns:a16="http://schemas.microsoft.com/office/drawing/2014/main" id="{C467DE8C-9CF1-CFCF-E4F7-5320779AE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5643" name="Rectangle 11">
            <a:extLst>
              <a:ext uri="{FF2B5EF4-FFF2-40B4-BE49-F238E27FC236}">
                <a16:creationId xmlns:a16="http://schemas.microsoft.com/office/drawing/2014/main" id="{10711A26-FD57-3AC7-C4D0-CA6CC8B32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5644" name="Rectangle 12">
            <a:extLst>
              <a:ext uri="{FF2B5EF4-FFF2-40B4-BE49-F238E27FC236}">
                <a16:creationId xmlns:a16="http://schemas.microsoft.com/office/drawing/2014/main" id="{DA435506-F6FA-722A-9B3A-E22E457AA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5645" name="Text Box 13">
            <a:extLst>
              <a:ext uri="{FF2B5EF4-FFF2-40B4-BE49-F238E27FC236}">
                <a16:creationId xmlns:a16="http://schemas.microsoft.com/office/drawing/2014/main" id="{1DDF16D3-EBA5-BD8B-4B0B-39D947847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7244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before:</a:t>
            </a:r>
          </a:p>
        </p:txBody>
      </p:sp>
      <p:sp>
        <p:nvSpPr>
          <p:cNvPr id="325646" name="Rectangle 14">
            <a:extLst>
              <a:ext uri="{FF2B5EF4-FFF2-40B4-BE49-F238E27FC236}">
                <a16:creationId xmlns:a16="http://schemas.microsoft.com/office/drawing/2014/main" id="{88E85A91-B5C8-98E6-17B6-52051BFF3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5647" name="Rectangle 15">
            <a:extLst>
              <a:ext uri="{FF2B5EF4-FFF2-40B4-BE49-F238E27FC236}">
                <a16:creationId xmlns:a16="http://schemas.microsoft.com/office/drawing/2014/main" id="{79C4E830-1097-C981-0C43-8CD479641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5648" name="Rectangle 16">
            <a:extLst>
              <a:ext uri="{FF2B5EF4-FFF2-40B4-BE49-F238E27FC236}">
                <a16:creationId xmlns:a16="http://schemas.microsoft.com/office/drawing/2014/main" id="{7DA739DA-81D8-1D31-AB06-14C89BF2A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5649" name="Text Box 17">
            <a:extLst>
              <a:ext uri="{FF2B5EF4-FFF2-40B4-BE49-F238E27FC236}">
                <a16:creationId xmlns:a16="http://schemas.microsoft.com/office/drawing/2014/main" id="{C3124826-E97A-40B0-3D0B-5CEE9C0F9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15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after:</a:t>
            </a:r>
          </a:p>
        </p:txBody>
      </p:sp>
      <p:sp>
        <p:nvSpPr>
          <p:cNvPr id="325651" name="Rectangle 19">
            <a:extLst>
              <a:ext uri="{FF2B5EF4-FFF2-40B4-BE49-F238E27FC236}">
                <a16:creationId xmlns:a16="http://schemas.microsoft.com/office/drawing/2014/main" id="{3FCACD13-DB01-9ABA-BDC8-130CA4CBF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x</a:t>
            </a:r>
          </a:p>
        </p:txBody>
      </p:sp>
      <p:sp>
        <p:nvSpPr>
          <p:cNvPr id="325652" name="Rectangle 20">
            <a:extLst>
              <a:ext uri="{FF2B5EF4-FFF2-40B4-BE49-F238E27FC236}">
                <a16:creationId xmlns:a16="http://schemas.microsoft.com/office/drawing/2014/main" id="{4DA89177-9BD4-2D9E-E1D8-2499BC3CE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y</a:t>
            </a:r>
          </a:p>
        </p:txBody>
      </p:sp>
      <p:sp>
        <p:nvSpPr>
          <p:cNvPr id="325653" name="Rectangle 21">
            <a:extLst>
              <a:ext uri="{FF2B5EF4-FFF2-40B4-BE49-F238E27FC236}">
                <a16:creationId xmlns:a16="http://schemas.microsoft.com/office/drawing/2014/main" id="{01EFD5F2-4392-10F7-7EC6-1E26A659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5654" name="Text Box 22">
            <a:extLst>
              <a:ext uri="{FF2B5EF4-FFF2-40B4-BE49-F238E27FC236}">
                <a16:creationId xmlns:a16="http://schemas.microsoft.com/office/drawing/2014/main" id="{E2EDA9A8-FF45-F7D3-6AE3-33F2913E4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frame:</a:t>
            </a:r>
          </a:p>
        </p:txBody>
      </p:sp>
      <p:sp>
        <p:nvSpPr>
          <p:cNvPr id="325655" name="Rectangle 23">
            <a:extLst>
              <a:ext uri="{FF2B5EF4-FFF2-40B4-BE49-F238E27FC236}">
                <a16:creationId xmlns:a16="http://schemas.microsoft.com/office/drawing/2014/main" id="{75B52CC3-5F8D-EB58-7FF9-91B3135BA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325656" name="Rectangle 24">
            <a:extLst>
              <a:ext uri="{FF2B5EF4-FFF2-40B4-BE49-F238E27FC236}">
                <a16:creationId xmlns:a16="http://schemas.microsoft.com/office/drawing/2014/main" id="{12B6DF1D-0A9F-1344-F8C6-424FBF0EF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325657" name="Rectangle 25">
            <a:extLst>
              <a:ext uri="{FF2B5EF4-FFF2-40B4-BE49-F238E27FC236}">
                <a16:creationId xmlns:a16="http://schemas.microsoft.com/office/drawing/2014/main" id="{CE980ECD-AC15-8ABE-364B-7272557AF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6</a:t>
            </a:r>
          </a:p>
        </p:txBody>
      </p:sp>
      <p:sp>
        <p:nvSpPr>
          <p:cNvPr id="18451" name="Rectangle 4">
            <a:extLst>
              <a:ext uri="{FF2B5EF4-FFF2-40B4-BE49-F238E27FC236}">
                <a16:creationId xmlns:a16="http://schemas.microsoft.com/office/drawing/2014/main" id="{82963A80-98B6-2337-1128-5B930E773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958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8452" name="Rectangle 5">
            <a:extLst>
              <a:ext uri="{FF2B5EF4-FFF2-40B4-BE49-F238E27FC236}">
                <a16:creationId xmlns:a16="http://schemas.microsoft.com/office/drawing/2014/main" id="{C1F19272-7DFA-1E84-51F9-4C5B88939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4648200"/>
            <a:ext cx="1717675" cy="527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18453" name="Rectangle 6">
            <a:extLst>
              <a:ext uri="{FF2B5EF4-FFF2-40B4-BE49-F238E27FC236}">
                <a16:creationId xmlns:a16="http://schemas.microsoft.com/office/drawing/2014/main" id="{D94F428A-8315-7896-F4A1-A10126D37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5387975"/>
            <a:ext cx="1735137" cy="4794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DE4D7E-0267-9D39-A069-6CC57896B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810000"/>
            <a:ext cx="335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// isub, imul, idiv are similar</a:t>
            </a:r>
            <a:endParaRPr lang="zh-CN" altLang="en-US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96F15338-A514-B32A-2B2F-E7F9EA57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17713"/>
            <a:ext cx="4191000" cy="46878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ISA syntax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s -&gt; iconst NUM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iload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istore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iadd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isub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imul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idiv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jmp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j{z,nz} L1, 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j_cmp{eq,ne,...}L1,L2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label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call f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2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2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42" grpId="0" animBg="1"/>
      <p:bldP spid="325643" grpId="0" animBg="1"/>
      <p:bldP spid="325644" grpId="0" animBg="1"/>
      <p:bldP spid="325645" grpId="0"/>
      <p:bldP spid="325646" grpId="0" animBg="1"/>
      <p:bldP spid="325647" grpId="0" animBg="1"/>
      <p:bldP spid="325648" grpId="0" animBg="1"/>
      <p:bldP spid="325649" grpId="0"/>
      <p:bldP spid="325651" grpId="0" animBg="1"/>
      <p:bldP spid="325652" grpId="0" animBg="1"/>
      <p:bldP spid="325653" grpId="0" animBg="1"/>
      <p:bldP spid="325654" grpId="0"/>
      <p:bldP spid="325655" grpId="0" animBg="1"/>
      <p:bldP spid="325656" grpId="0" animBg="1"/>
      <p:bldP spid="325657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1D973C6-1696-4A3A-EF71-E356D15C1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ISA Semantics: jmp L</a:t>
            </a:r>
          </a:p>
        </p:txBody>
      </p:sp>
      <p:sp>
        <p:nvSpPr>
          <p:cNvPr id="19459" name="Rectangle 9">
            <a:extLst>
              <a:ext uri="{FF2B5EF4-FFF2-40B4-BE49-F238E27FC236}">
                <a16:creationId xmlns:a16="http://schemas.microsoft.com/office/drawing/2014/main" id="{A8307AD5-91C8-AD30-8E7F-F429C260E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8" y="1981200"/>
            <a:ext cx="483711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jmp L: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pc = L;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b="1">
                <a:latin typeface="Courier New" panose="02070309020205020404" pitchFamily="49" charset="0"/>
              </a:rPr>
              <a:t>// control jumps to L;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// machine state unchanged</a:t>
            </a:r>
          </a:p>
        </p:txBody>
      </p:sp>
      <p:sp>
        <p:nvSpPr>
          <p:cNvPr id="19460" name="Rectangle 10">
            <a:extLst>
              <a:ext uri="{FF2B5EF4-FFF2-40B4-BE49-F238E27FC236}">
                <a16:creationId xmlns:a16="http://schemas.microsoft.com/office/drawing/2014/main" id="{DA608848-2B08-331B-0749-30B21FF1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1" name="Rectangle 11">
            <a:extLst>
              <a:ext uri="{FF2B5EF4-FFF2-40B4-BE49-F238E27FC236}">
                <a16:creationId xmlns:a16="http://schemas.microsoft.com/office/drawing/2014/main" id="{BB5DF794-723C-02B7-562A-72B8BB978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2" name="Rectangle 12">
            <a:extLst>
              <a:ext uri="{FF2B5EF4-FFF2-40B4-BE49-F238E27FC236}">
                <a16:creationId xmlns:a16="http://schemas.microsoft.com/office/drawing/2014/main" id="{0858AA42-D259-AA86-7E2C-8180EF40B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9463" name="Text Box 13">
            <a:extLst>
              <a:ext uri="{FF2B5EF4-FFF2-40B4-BE49-F238E27FC236}">
                <a16:creationId xmlns:a16="http://schemas.microsoft.com/office/drawing/2014/main" id="{6A375275-2DC3-53CB-22EB-2A64B325B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7244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before:</a:t>
            </a:r>
          </a:p>
        </p:txBody>
      </p:sp>
      <p:sp>
        <p:nvSpPr>
          <p:cNvPr id="19464" name="Rectangle 14">
            <a:extLst>
              <a:ext uri="{FF2B5EF4-FFF2-40B4-BE49-F238E27FC236}">
                <a16:creationId xmlns:a16="http://schemas.microsoft.com/office/drawing/2014/main" id="{700F887F-E653-1B32-351B-ED78601F1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5" name="Rectangle 15">
            <a:extLst>
              <a:ext uri="{FF2B5EF4-FFF2-40B4-BE49-F238E27FC236}">
                <a16:creationId xmlns:a16="http://schemas.microsoft.com/office/drawing/2014/main" id="{3A3F83DF-7EE8-6B8C-E380-D88EEE2CF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6" name="Rectangle 16">
            <a:extLst>
              <a:ext uri="{FF2B5EF4-FFF2-40B4-BE49-F238E27FC236}">
                <a16:creationId xmlns:a16="http://schemas.microsoft.com/office/drawing/2014/main" id="{EBEF36E3-6636-4486-0811-26F2DFCE2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9467" name="Text Box 17">
            <a:extLst>
              <a:ext uri="{FF2B5EF4-FFF2-40B4-BE49-F238E27FC236}">
                <a16:creationId xmlns:a16="http://schemas.microsoft.com/office/drawing/2014/main" id="{451170C2-2E63-EE1B-708D-E212741BC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15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after:</a:t>
            </a:r>
          </a:p>
        </p:txBody>
      </p:sp>
      <p:sp>
        <p:nvSpPr>
          <p:cNvPr id="19468" name="Rectangle 18">
            <a:extLst>
              <a:ext uri="{FF2B5EF4-FFF2-40B4-BE49-F238E27FC236}">
                <a16:creationId xmlns:a16="http://schemas.microsoft.com/office/drawing/2014/main" id="{2F13B58A-BB74-9D16-B7E6-ADB1D217B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x</a:t>
            </a:r>
          </a:p>
        </p:txBody>
      </p:sp>
      <p:sp>
        <p:nvSpPr>
          <p:cNvPr id="19469" name="Rectangle 19">
            <a:extLst>
              <a:ext uri="{FF2B5EF4-FFF2-40B4-BE49-F238E27FC236}">
                <a16:creationId xmlns:a16="http://schemas.microsoft.com/office/drawing/2014/main" id="{10FCD467-1BAB-5FAF-603C-9514A7874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y</a:t>
            </a:r>
          </a:p>
        </p:txBody>
      </p:sp>
      <p:sp>
        <p:nvSpPr>
          <p:cNvPr id="19470" name="Rectangle 20">
            <a:extLst>
              <a:ext uri="{FF2B5EF4-FFF2-40B4-BE49-F238E27FC236}">
                <a16:creationId xmlns:a16="http://schemas.microsoft.com/office/drawing/2014/main" id="{A65D9144-731E-8F9D-4A2D-7CEB404BC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9471" name="Text Box 21">
            <a:extLst>
              <a:ext uri="{FF2B5EF4-FFF2-40B4-BE49-F238E27FC236}">
                <a16:creationId xmlns:a16="http://schemas.microsoft.com/office/drawing/2014/main" id="{28E9721C-0834-84A0-ED9B-60802C0C7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frame:</a:t>
            </a:r>
          </a:p>
        </p:txBody>
      </p:sp>
      <p:sp>
        <p:nvSpPr>
          <p:cNvPr id="19472" name="Rectangle 22">
            <a:extLst>
              <a:ext uri="{FF2B5EF4-FFF2-40B4-BE49-F238E27FC236}">
                <a16:creationId xmlns:a16="http://schemas.microsoft.com/office/drawing/2014/main" id="{03B3F6B3-0774-EFD9-C30A-DE4B1C7B4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19473" name="Rectangle 24">
            <a:extLst>
              <a:ext uri="{FF2B5EF4-FFF2-40B4-BE49-F238E27FC236}">
                <a16:creationId xmlns:a16="http://schemas.microsoft.com/office/drawing/2014/main" id="{5ACFA0E0-42D4-EE03-6E91-8B7B9DBB2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19474" name="Rectangle 4">
            <a:extLst>
              <a:ext uri="{FF2B5EF4-FFF2-40B4-BE49-F238E27FC236}">
                <a16:creationId xmlns:a16="http://schemas.microsoft.com/office/drawing/2014/main" id="{B141121B-3E06-C35F-7654-CD547A0F5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958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9475" name="Rectangle 5">
            <a:extLst>
              <a:ext uri="{FF2B5EF4-FFF2-40B4-BE49-F238E27FC236}">
                <a16:creationId xmlns:a16="http://schemas.microsoft.com/office/drawing/2014/main" id="{87C07262-B2A8-9385-CAD5-00E6DDE02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4648200"/>
            <a:ext cx="1717675" cy="527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19476" name="Rectangle 6">
            <a:extLst>
              <a:ext uri="{FF2B5EF4-FFF2-40B4-BE49-F238E27FC236}">
                <a16:creationId xmlns:a16="http://schemas.microsoft.com/office/drawing/2014/main" id="{BEDD8BC1-7832-DCAB-A781-DEA27CE12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5387975"/>
            <a:ext cx="1735137" cy="4794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0B62E697-B7AE-A76E-16BB-BBF34C069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17713"/>
            <a:ext cx="4191000" cy="46878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ISA syntax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s -&gt; iconst NUM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iload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istore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iadd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isub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imul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idiv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jmp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j{z,nz} L1, 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j_cmp{eq,ne,...}L1,L2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label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call f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ret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0391A3F-9AC2-C0B4-DA52-9E9850F97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ISA Semantics: j{z, nz} L1, L2</a:t>
            </a:r>
          </a:p>
        </p:txBody>
      </p:sp>
      <p:sp>
        <p:nvSpPr>
          <p:cNvPr id="20483" name="Rectangle 9">
            <a:extLst>
              <a:ext uri="{FF2B5EF4-FFF2-40B4-BE49-F238E27FC236}">
                <a16:creationId xmlns:a16="http://schemas.microsoft.com/office/drawing/2014/main" id="{8876F49D-F17C-9F10-37B6-08D374C8E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8" y="1981200"/>
            <a:ext cx="483711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jz: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temp = ostack[top--];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if(temp==0)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pc = L1;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else pc = L2;</a:t>
            </a:r>
          </a:p>
        </p:txBody>
      </p:sp>
      <p:sp>
        <p:nvSpPr>
          <p:cNvPr id="327690" name="Rectangle 10">
            <a:extLst>
              <a:ext uri="{FF2B5EF4-FFF2-40B4-BE49-F238E27FC236}">
                <a16:creationId xmlns:a16="http://schemas.microsoft.com/office/drawing/2014/main" id="{F13E9C9B-B852-5322-EF88-208FA455B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691" name="Rectangle 11">
            <a:extLst>
              <a:ext uri="{FF2B5EF4-FFF2-40B4-BE49-F238E27FC236}">
                <a16:creationId xmlns:a16="http://schemas.microsoft.com/office/drawing/2014/main" id="{968B0C1C-29A5-D664-A4AE-CBEBFD393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692" name="Rectangle 12">
            <a:extLst>
              <a:ext uri="{FF2B5EF4-FFF2-40B4-BE49-F238E27FC236}">
                <a16:creationId xmlns:a16="http://schemas.microsoft.com/office/drawing/2014/main" id="{9F0A47A5-9537-B5E2-D677-1EA75DDE8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7693" name="Text Box 13">
            <a:extLst>
              <a:ext uri="{FF2B5EF4-FFF2-40B4-BE49-F238E27FC236}">
                <a16:creationId xmlns:a16="http://schemas.microsoft.com/office/drawing/2014/main" id="{A2232B8D-8801-4CF9-8D68-3180CE943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7244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before:</a:t>
            </a:r>
          </a:p>
        </p:txBody>
      </p:sp>
      <p:sp>
        <p:nvSpPr>
          <p:cNvPr id="327694" name="Rectangle 14">
            <a:extLst>
              <a:ext uri="{FF2B5EF4-FFF2-40B4-BE49-F238E27FC236}">
                <a16:creationId xmlns:a16="http://schemas.microsoft.com/office/drawing/2014/main" id="{6A80C16F-3289-C17B-327B-2E39E1E1E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695" name="Rectangle 15">
            <a:extLst>
              <a:ext uri="{FF2B5EF4-FFF2-40B4-BE49-F238E27FC236}">
                <a16:creationId xmlns:a16="http://schemas.microsoft.com/office/drawing/2014/main" id="{71FC3113-222C-57E6-66B8-9C9E35CE9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696" name="Rectangle 16">
            <a:extLst>
              <a:ext uri="{FF2B5EF4-FFF2-40B4-BE49-F238E27FC236}">
                <a16:creationId xmlns:a16="http://schemas.microsoft.com/office/drawing/2014/main" id="{10AE4A78-72E1-8608-DF22-E8D18F298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7697" name="Text Box 17">
            <a:extLst>
              <a:ext uri="{FF2B5EF4-FFF2-40B4-BE49-F238E27FC236}">
                <a16:creationId xmlns:a16="http://schemas.microsoft.com/office/drawing/2014/main" id="{85903617-2E9D-3E4A-F313-0AD4F8971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15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after:</a:t>
            </a:r>
          </a:p>
        </p:txBody>
      </p:sp>
      <p:sp>
        <p:nvSpPr>
          <p:cNvPr id="327698" name="Rectangle 18">
            <a:extLst>
              <a:ext uri="{FF2B5EF4-FFF2-40B4-BE49-F238E27FC236}">
                <a16:creationId xmlns:a16="http://schemas.microsoft.com/office/drawing/2014/main" id="{A175AD67-82F2-7EB9-C94E-5E3CD5915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x</a:t>
            </a:r>
          </a:p>
        </p:txBody>
      </p:sp>
      <p:sp>
        <p:nvSpPr>
          <p:cNvPr id="327699" name="Rectangle 19">
            <a:extLst>
              <a:ext uri="{FF2B5EF4-FFF2-40B4-BE49-F238E27FC236}">
                <a16:creationId xmlns:a16="http://schemas.microsoft.com/office/drawing/2014/main" id="{DB3648F1-51B2-DC27-3291-336A1B556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y</a:t>
            </a:r>
          </a:p>
        </p:txBody>
      </p:sp>
      <p:sp>
        <p:nvSpPr>
          <p:cNvPr id="327700" name="Rectangle 20">
            <a:extLst>
              <a:ext uri="{FF2B5EF4-FFF2-40B4-BE49-F238E27FC236}">
                <a16:creationId xmlns:a16="http://schemas.microsoft.com/office/drawing/2014/main" id="{B6D62544-CD33-37A3-8C96-BB45E9F78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7701" name="Text Box 21">
            <a:extLst>
              <a:ext uri="{FF2B5EF4-FFF2-40B4-BE49-F238E27FC236}">
                <a16:creationId xmlns:a16="http://schemas.microsoft.com/office/drawing/2014/main" id="{CB1905BF-4DC0-D2D0-35B7-7222F2BCB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frame:</a:t>
            </a:r>
          </a:p>
        </p:txBody>
      </p:sp>
      <p:sp>
        <p:nvSpPr>
          <p:cNvPr id="327702" name="Rectangle 22">
            <a:extLst>
              <a:ext uri="{FF2B5EF4-FFF2-40B4-BE49-F238E27FC236}">
                <a16:creationId xmlns:a16="http://schemas.microsoft.com/office/drawing/2014/main" id="{DEEBA205-23AD-5B0A-8223-841927F40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327703" name="Rectangle 23">
            <a:extLst>
              <a:ext uri="{FF2B5EF4-FFF2-40B4-BE49-F238E27FC236}">
                <a16:creationId xmlns:a16="http://schemas.microsoft.com/office/drawing/2014/main" id="{D81204B3-0204-5136-FFF4-B9ABFF563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327704" name="Rectangle 24">
            <a:extLst>
              <a:ext uri="{FF2B5EF4-FFF2-40B4-BE49-F238E27FC236}">
                <a16:creationId xmlns:a16="http://schemas.microsoft.com/office/drawing/2014/main" id="{9EA9C02E-C6B9-7D98-7367-944EBAA3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20499" name="Rectangle 4">
            <a:extLst>
              <a:ext uri="{FF2B5EF4-FFF2-40B4-BE49-F238E27FC236}">
                <a16:creationId xmlns:a16="http://schemas.microsoft.com/office/drawing/2014/main" id="{B9613A95-3EFB-13B7-46C2-BA6A01F56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958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0500" name="Rectangle 5">
            <a:extLst>
              <a:ext uri="{FF2B5EF4-FFF2-40B4-BE49-F238E27FC236}">
                <a16:creationId xmlns:a16="http://schemas.microsoft.com/office/drawing/2014/main" id="{B6E3DFB4-E6D3-2068-FC33-D0669C283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4648200"/>
            <a:ext cx="1717675" cy="527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20501" name="Rectangle 6">
            <a:extLst>
              <a:ext uri="{FF2B5EF4-FFF2-40B4-BE49-F238E27FC236}">
                <a16:creationId xmlns:a16="http://schemas.microsoft.com/office/drawing/2014/main" id="{5DD35A7C-B1C8-7708-53B8-CAEBC94E5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5387975"/>
            <a:ext cx="1735137" cy="4794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D57C8574-C153-BA1C-63D9-9341038BE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17713"/>
            <a:ext cx="4191000" cy="46878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ISA syntax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s -&gt; iconst NUM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iload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istore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iadd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isub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imul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idiv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jmp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j{z,nz} L1, 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j_cmp{eq,ne,...}L1,L2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label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call f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2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2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0" grpId="0" animBg="1"/>
      <p:bldP spid="327691" grpId="0" animBg="1"/>
      <p:bldP spid="327692" grpId="0" animBg="1"/>
      <p:bldP spid="327693" grpId="0"/>
      <p:bldP spid="327694" grpId="0" animBg="1"/>
      <p:bldP spid="327695" grpId="0" animBg="1"/>
      <p:bldP spid="327696" grpId="0" animBg="1"/>
      <p:bldP spid="327697" grpId="0"/>
      <p:bldP spid="327698" grpId="0" animBg="1"/>
      <p:bldP spid="327699" grpId="0" animBg="1"/>
      <p:bldP spid="327700" grpId="0" animBg="1"/>
      <p:bldP spid="327701" grpId="0"/>
      <p:bldP spid="327702" grpId="0" animBg="1"/>
      <p:bldP spid="327703" grpId="0" animBg="1"/>
      <p:bldP spid="32770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2566453-9556-A623-0A3C-146C284A0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ISA Semantics: </a:t>
            </a:r>
            <a:br>
              <a:rPr lang="en-US" altLang="zh-CN"/>
            </a:br>
            <a:r>
              <a:rPr lang="en-US" altLang="zh-CN"/>
              <a:t>j_cmp{eq, ne, ...} L1, L2</a:t>
            </a:r>
          </a:p>
        </p:txBody>
      </p:sp>
      <p:sp>
        <p:nvSpPr>
          <p:cNvPr id="21507" name="Rectangle 9">
            <a:extLst>
              <a:ext uri="{FF2B5EF4-FFF2-40B4-BE49-F238E27FC236}">
                <a16:creationId xmlns:a16="http://schemas.microsoft.com/office/drawing/2014/main" id="{B15871DD-6641-5C0C-F149-8E8324C5D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8" y="1981200"/>
            <a:ext cx="483711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j_cmpeq: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right = ostack[top--];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left = ostack[top--];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if(left==right)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pc = L1;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else pc = L2;</a:t>
            </a:r>
          </a:p>
        </p:txBody>
      </p:sp>
      <p:sp>
        <p:nvSpPr>
          <p:cNvPr id="327690" name="Rectangle 10">
            <a:extLst>
              <a:ext uri="{FF2B5EF4-FFF2-40B4-BE49-F238E27FC236}">
                <a16:creationId xmlns:a16="http://schemas.microsoft.com/office/drawing/2014/main" id="{1429497B-1233-5224-187D-CC4B8EC8A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691" name="Rectangle 11">
            <a:extLst>
              <a:ext uri="{FF2B5EF4-FFF2-40B4-BE49-F238E27FC236}">
                <a16:creationId xmlns:a16="http://schemas.microsoft.com/office/drawing/2014/main" id="{35362254-328F-1255-1084-521985308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692" name="Rectangle 12">
            <a:extLst>
              <a:ext uri="{FF2B5EF4-FFF2-40B4-BE49-F238E27FC236}">
                <a16:creationId xmlns:a16="http://schemas.microsoft.com/office/drawing/2014/main" id="{790B8605-4040-9295-38F2-F7F590558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7693" name="Text Box 13">
            <a:extLst>
              <a:ext uri="{FF2B5EF4-FFF2-40B4-BE49-F238E27FC236}">
                <a16:creationId xmlns:a16="http://schemas.microsoft.com/office/drawing/2014/main" id="{2DB309CF-84FF-206B-A7AF-AA278238B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7244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before:</a:t>
            </a:r>
          </a:p>
        </p:txBody>
      </p:sp>
      <p:sp>
        <p:nvSpPr>
          <p:cNvPr id="327694" name="Rectangle 14">
            <a:extLst>
              <a:ext uri="{FF2B5EF4-FFF2-40B4-BE49-F238E27FC236}">
                <a16:creationId xmlns:a16="http://schemas.microsoft.com/office/drawing/2014/main" id="{A2BE46F6-9C67-831B-80DE-6C5340CA8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695" name="Rectangle 15">
            <a:extLst>
              <a:ext uri="{FF2B5EF4-FFF2-40B4-BE49-F238E27FC236}">
                <a16:creationId xmlns:a16="http://schemas.microsoft.com/office/drawing/2014/main" id="{7CBA8CB6-C5CE-24C2-847B-E8344F167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696" name="Rectangle 16">
            <a:extLst>
              <a:ext uri="{FF2B5EF4-FFF2-40B4-BE49-F238E27FC236}">
                <a16:creationId xmlns:a16="http://schemas.microsoft.com/office/drawing/2014/main" id="{4B14B2B7-832F-EB4E-F55A-292CCBAFD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7697" name="Text Box 17">
            <a:extLst>
              <a:ext uri="{FF2B5EF4-FFF2-40B4-BE49-F238E27FC236}">
                <a16:creationId xmlns:a16="http://schemas.microsoft.com/office/drawing/2014/main" id="{642172C6-9A46-1125-7DF4-363FCCEE4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15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after:</a:t>
            </a:r>
          </a:p>
        </p:txBody>
      </p:sp>
      <p:sp>
        <p:nvSpPr>
          <p:cNvPr id="327698" name="Rectangle 18">
            <a:extLst>
              <a:ext uri="{FF2B5EF4-FFF2-40B4-BE49-F238E27FC236}">
                <a16:creationId xmlns:a16="http://schemas.microsoft.com/office/drawing/2014/main" id="{E87F1A5C-7128-4A46-B68D-D5EAA5611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x</a:t>
            </a:r>
          </a:p>
        </p:txBody>
      </p:sp>
      <p:sp>
        <p:nvSpPr>
          <p:cNvPr id="327699" name="Rectangle 19">
            <a:extLst>
              <a:ext uri="{FF2B5EF4-FFF2-40B4-BE49-F238E27FC236}">
                <a16:creationId xmlns:a16="http://schemas.microsoft.com/office/drawing/2014/main" id="{1F5FE21D-9A7C-8796-D057-3A77C9E3D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y</a:t>
            </a:r>
          </a:p>
        </p:txBody>
      </p:sp>
      <p:sp>
        <p:nvSpPr>
          <p:cNvPr id="327700" name="Rectangle 20">
            <a:extLst>
              <a:ext uri="{FF2B5EF4-FFF2-40B4-BE49-F238E27FC236}">
                <a16:creationId xmlns:a16="http://schemas.microsoft.com/office/drawing/2014/main" id="{3053DB3A-9C5D-7269-8DE0-95C5B175C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7701" name="Text Box 21">
            <a:extLst>
              <a:ext uri="{FF2B5EF4-FFF2-40B4-BE49-F238E27FC236}">
                <a16:creationId xmlns:a16="http://schemas.microsoft.com/office/drawing/2014/main" id="{593657D9-1BE0-BDE7-2B46-46C36E741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frame:</a:t>
            </a:r>
          </a:p>
        </p:txBody>
      </p:sp>
      <p:sp>
        <p:nvSpPr>
          <p:cNvPr id="327702" name="Rectangle 22">
            <a:extLst>
              <a:ext uri="{FF2B5EF4-FFF2-40B4-BE49-F238E27FC236}">
                <a16:creationId xmlns:a16="http://schemas.microsoft.com/office/drawing/2014/main" id="{382251FE-4588-2A08-786C-C28394A4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327703" name="Rectangle 23">
            <a:extLst>
              <a:ext uri="{FF2B5EF4-FFF2-40B4-BE49-F238E27FC236}">
                <a16:creationId xmlns:a16="http://schemas.microsoft.com/office/drawing/2014/main" id="{35866C66-E7D8-CDDD-90B6-4BDB8ECD9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327704" name="Rectangle 24">
            <a:extLst>
              <a:ext uri="{FF2B5EF4-FFF2-40B4-BE49-F238E27FC236}">
                <a16:creationId xmlns:a16="http://schemas.microsoft.com/office/drawing/2014/main" id="{2A66F16A-226C-C5FF-67BD-608706BAE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21523" name="Rectangle 4">
            <a:extLst>
              <a:ext uri="{FF2B5EF4-FFF2-40B4-BE49-F238E27FC236}">
                <a16:creationId xmlns:a16="http://schemas.microsoft.com/office/drawing/2014/main" id="{0DBF1103-58BC-D7E1-15B9-A55FF61CC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958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1524" name="Rectangle 5">
            <a:extLst>
              <a:ext uri="{FF2B5EF4-FFF2-40B4-BE49-F238E27FC236}">
                <a16:creationId xmlns:a16="http://schemas.microsoft.com/office/drawing/2014/main" id="{15BB2457-493A-0D7D-2314-1D26F8247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4648200"/>
            <a:ext cx="1717675" cy="527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21525" name="Rectangle 6">
            <a:extLst>
              <a:ext uri="{FF2B5EF4-FFF2-40B4-BE49-F238E27FC236}">
                <a16:creationId xmlns:a16="http://schemas.microsoft.com/office/drawing/2014/main" id="{0DD9ABE3-DCC6-0551-6360-5DAD12434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5387975"/>
            <a:ext cx="1735137" cy="4794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98224DBD-7CB5-B1BC-3522-D09CEDCAD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17713"/>
            <a:ext cx="4191000" cy="46878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ISA syntax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s -&gt; iconst NUM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iload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istore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iadd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isub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imul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idiv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jmp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j{z,nz} L1, 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j_cmp{eq,ne,...}L1,L2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label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call f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ret</a:t>
            </a: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25ED052B-F0E3-493F-0AE0-31F688859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2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2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2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0" grpId="0" animBg="1"/>
      <p:bldP spid="327691" grpId="0" animBg="1"/>
      <p:bldP spid="327692" grpId="0" animBg="1"/>
      <p:bldP spid="327693" grpId="0"/>
      <p:bldP spid="327694" grpId="0" animBg="1"/>
      <p:bldP spid="327695" grpId="0" animBg="1"/>
      <p:bldP spid="327696" grpId="0" animBg="1"/>
      <p:bldP spid="327697" grpId="0"/>
      <p:bldP spid="327698" grpId="0" animBg="1"/>
      <p:bldP spid="327699" grpId="0" animBg="1"/>
      <p:bldP spid="327700" grpId="0" animBg="1"/>
      <p:bldP spid="327701" grpId="0"/>
      <p:bldP spid="327702" grpId="0" animBg="1"/>
      <p:bldP spid="327703" grpId="0" animBg="1"/>
      <p:bldP spid="327704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B5F9FBB-063C-608C-E33D-A201FC435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Front End</a:t>
            </a: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3338A7D4-A754-7FCC-F74C-F079C0ECC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5">
            <a:extLst>
              <a:ext uri="{FF2B5EF4-FFF2-40B4-BE49-F238E27FC236}">
                <a16:creationId xmlns:a16="http://schemas.microsoft.com/office/drawing/2014/main" id="{CE6D3F34-E525-563E-E7FA-B983E5B8B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source code</a:t>
            </a:r>
          </a:p>
        </p:txBody>
      </p:sp>
      <p:sp>
        <p:nvSpPr>
          <p:cNvPr id="4101" name="AutoShape 6">
            <a:extLst>
              <a:ext uri="{FF2B5EF4-FFF2-40B4-BE49-F238E27FC236}">
                <a16:creationId xmlns:a16="http://schemas.microsoft.com/office/drawing/2014/main" id="{10345794-2279-7B2A-C321-D30693128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657600"/>
            <a:ext cx="1524000" cy="12192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abstract syntax tree</a:t>
            </a:r>
          </a:p>
        </p:txBody>
      </p:sp>
      <p:sp>
        <p:nvSpPr>
          <p:cNvPr id="4102" name="AutoShape 7">
            <a:extLst>
              <a:ext uri="{FF2B5EF4-FFF2-40B4-BE49-F238E27FC236}">
                <a16:creationId xmlns:a16="http://schemas.microsoft.com/office/drawing/2014/main" id="{F4991F56-1E3A-D5D8-1A92-FA60361D5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133600"/>
            <a:ext cx="15240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lexical analyzer</a:t>
            </a:r>
          </a:p>
        </p:txBody>
      </p:sp>
      <p:cxnSp>
        <p:nvCxnSpPr>
          <p:cNvPr id="4103" name="AutoShape 8">
            <a:extLst>
              <a:ext uri="{FF2B5EF4-FFF2-40B4-BE49-F238E27FC236}">
                <a16:creationId xmlns:a16="http://schemas.microsoft.com/office/drawing/2014/main" id="{E432A021-498A-C5C7-ECDA-614E7C269B0C}"/>
              </a:ext>
            </a:extLst>
          </p:cNvPr>
          <p:cNvCxnSpPr>
            <a:cxnSpLocks noChangeShapeType="1"/>
            <a:stCxn id="4100" idx="3"/>
            <a:endCxn id="4102" idx="1"/>
          </p:cNvCxnSpPr>
          <p:nvPr/>
        </p:nvCxnSpPr>
        <p:spPr bwMode="auto">
          <a:xfrm>
            <a:off x="1676400" y="2663825"/>
            <a:ext cx="11430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AutoShape 9">
            <a:extLst>
              <a:ext uri="{FF2B5EF4-FFF2-40B4-BE49-F238E27FC236}">
                <a16:creationId xmlns:a16="http://schemas.microsoft.com/office/drawing/2014/main" id="{72AA8FA7-2F30-7504-DE15-B6AC532D788C}"/>
              </a:ext>
            </a:extLst>
          </p:cNvPr>
          <p:cNvCxnSpPr>
            <a:cxnSpLocks noChangeShapeType="1"/>
            <a:stCxn id="4105" idx="3"/>
            <a:endCxn id="4101" idx="1"/>
          </p:cNvCxnSpPr>
          <p:nvPr/>
        </p:nvCxnSpPr>
        <p:spPr bwMode="auto">
          <a:xfrm>
            <a:off x="4191000" y="4267200"/>
            <a:ext cx="457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5" name="AutoShape 10">
            <a:extLst>
              <a:ext uri="{FF2B5EF4-FFF2-40B4-BE49-F238E27FC236}">
                <a16:creationId xmlns:a16="http://schemas.microsoft.com/office/drawing/2014/main" id="{E07E4E24-B832-8B74-9633-86AF9FDBB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733800"/>
            <a:ext cx="1219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parser</a:t>
            </a:r>
          </a:p>
        </p:txBody>
      </p:sp>
      <p:sp>
        <p:nvSpPr>
          <p:cNvPr id="4106" name="AutoShape 11">
            <a:extLst>
              <a:ext uri="{FF2B5EF4-FFF2-40B4-BE49-F238E27FC236}">
                <a16:creationId xmlns:a16="http://schemas.microsoft.com/office/drawing/2014/main" id="{9AC17F97-D07B-110A-6DE5-462A8E637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tokens</a:t>
            </a:r>
          </a:p>
        </p:txBody>
      </p:sp>
      <p:cxnSp>
        <p:nvCxnSpPr>
          <p:cNvPr id="4107" name="AutoShape 12">
            <a:extLst>
              <a:ext uri="{FF2B5EF4-FFF2-40B4-BE49-F238E27FC236}">
                <a16:creationId xmlns:a16="http://schemas.microsoft.com/office/drawing/2014/main" id="{5F960BC4-EEBD-642E-27A4-6A89D4995C8C}"/>
              </a:ext>
            </a:extLst>
          </p:cNvPr>
          <p:cNvCxnSpPr>
            <a:cxnSpLocks noChangeShapeType="1"/>
            <a:stCxn id="4102" idx="3"/>
            <a:endCxn id="4106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AutoShape 13">
            <a:extLst>
              <a:ext uri="{FF2B5EF4-FFF2-40B4-BE49-F238E27FC236}">
                <a16:creationId xmlns:a16="http://schemas.microsoft.com/office/drawing/2014/main" id="{695B1B5A-3709-90DF-2170-0BF02193B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3716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Middle end</a:t>
            </a:r>
          </a:p>
        </p:txBody>
      </p:sp>
      <p:cxnSp>
        <p:nvCxnSpPr>
          <p:cNvPr id="4109" name="AutoShape 14">
            <a:extLst>
              <a:ext uri="{FF2B5EF4-FFF2-40B4-BE49-F238E27FC236}">
                <a16:creationId xmlns:a16="http://schemas.microsoft.com/office/drawing/2014/main" id="{56814F6A-ABA1-B254-037E-3E80E913DC3A}"/>
              </a:ext>
            </a:extLst>
          </p:cNvPr>
          <p:cNvCxnSpPr>
            <a:cxnSpLocks noChangeShapeType="1"/>
            <a:stCxn id="4110" idx="3"/>
            <a:endCxn id="4108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0" name="AutoShape 15">
            <a:extLst>
              <a:ext uri="{FF2B5EF4-FFF2-40B4-BE49-F238E27FC236}">
                <a16:creationId xmlns:a16="http://schemas.microsoft.com/office/drawing/2014/main" id="{DCB498E6-AE03-AB5E-4F4A-879C799B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257800"/>
            <a:ext cx="14478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semantic analyzer</a:t>
            </a:r>
          </a:p>
        </p:txBody>
      </p:sp>
      <p:cxnSp>
        <p:nvCxnSpPr>
          <p:cNvPr id="4111" name="AutoShape 16">
            <a:extLst>
              <a:ext uri="{FF2B5EF4-FFF2-40B4-BE49-F238E27FC236}">
                <a16:creationId xmlns:a16="http://schemas.microsoft.com/office/drawing/2014/main" id="{48AB72BC-2DDA-8319-AB82-E30A940E4383}"/>
              </a:ext>
            </a:extLst>
          </p:cNvPr>
          <p:cNvCxnSpPr>
            <a:cxnSpLocks noChangeShapeType="1"/>
            <a:stCxn id="4106" idx="3"/>
            <a:endCxn id="4105" idx="0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AutoShape 17">
            <a:extLst>
              <a:ext uri="{FF2B5EF4-FFF2-40B4-BE49-F238E27FC236}">
                <a16:creationId xmlns:a16="http://schemas.microsoft.com/office/drawing/2014/main" id="{C6A8ACF7-495D-AA69-AFDC-4D07336A2D4E}"/>
              </a:ext>
            </a:extLst>
          </p:cNvPr>
          <p:cNvCxnSpPr>
            <a:cxnSpLocks noChangeShapeType="1"/>
            <a:stCxn id="4101" idx="3"/>
            <a:endCxn id="4110" idx="0"/>
          </p:cNvCxnSpPr>
          <p:nvPr/>
        </p:nvCxnSpPr>
        <p:spPr bwMode="auto">
          <a:xfrm flipH="1">
            <a:off x="3543300" y="4267200"/>
            <a:ext cx="2628900" cy="990600"/>
          </a:xfrm>
          <a:prstGeom prst="bentConnector4">
            <a:avLst>
              <a:gd name="adj1" fmla="val -8694"/>
              <a:gd name="adj2" fmla="val 80769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E26B4DB-8795-3179-938C-4FC6DF0AB3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ISA Semantics: call</a:t>
            </a:r>
          </a:p>
        </p:txBody>
      </p:sp>
      <p:sp>
        <p:nvSpPr>
          <p:cNvPr id="22531" name="Rectangle 9">
            <a:extLst>
              <a:ext uri="{FF2B5EF4-FFF2-40B4-BE49-F238E27FC236}">
                <a16:creationId xmlns:a16="http://schemas.microsoft.com/office/drawing/2014/main" id="{7163806D-ABDC-879E-B5C5-41F6C243A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8" y="1981200"/>
            <a:ext cx="483711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call f: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b="1">
                <a:latin typeface="Courier New" panose="02070309020205020404" pitchFamily="49" charset="0"/>
              </a:rPr>
              <a:t>// create a new frame for f,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// pop all arguments, and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// save them to the store 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// in f’s frame.</a:t>
            </a:r>
          </a:p>
        </p:txBody>
      </p:sp>
      <p:sp>
        <p:nvSpPr>
          <p:cNvPr id="328714" name="Rectangle 10">
            <a:extLst>
              <a:ext uri="{FF2B5EF4-FFF2-40B4-BE49-F238E27FC236}">
                <a16:creationId xmlns:a16="http://schemas.microsoft.com/office/drawing/2014/main" id="{30FFB4A5-540A-3471-3DAA-629B5DA05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715" name="Rectangle 11">
            <a:extLst>
              <a:ext uri="{FF2B5EF4-FFF2-40B4-BE49-F238E27FC236}">
                <a16:creationId xmlns:a16="http://schemas.microsoft.com/office/drawing/2014/main" id="{32D9148A-4A82-443B-614E-31B61B6F3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716" name="Rectangle 12">
            <a:extLst>
              <a:ext uri="{FF2B5EF4-FFF2-40B4-BE49-F238E27FC236}">
                <a16:creationId xmlns:a16="http://schemas.microsoft.com/office/drawing/2014/main" id="{75043C09-8A85-FDD8-D763-F704F05E1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8717" name="Text Box 13">
            <a:extLst>
              <a:ext uri="{FF2B5EF4-FFF2-40B4-BE49-F238E27FC236}">
                <a16:creationId xmlns:a16="http://schemas.microsoft.com/office/drawing/2014/main" id="{651D3C6E-C897-0AB3-75E4-ACE22BC59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7244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before:</a:t>
            </a:r>
          </a:p>
        </p:txBody>
      </p:sp>
      <p:sp>
        <p:nvSpPr>
          <p:cNvPr id="328718" name="Rectangle 14">
            <a:extLst>
              <a:ext uri="{FF2B5EF4-FFF2-40B4-BE49-F238E27FC236}">
                <a16:creationId xmlns:a16="http://schemas.microsoft.com/office/drawing/2014/main" id="{847F7B84-1649-B220-F2B3-987618B26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719" name="Rectangle 15">
            <a:extLst>
              <a:ext uri="{FF2B5EF4-FFF2-40B4-BE49-F238E27FC236}">
                <a16:creationId xmlns:a16="http://schemas.microsoft.com/office/drawing/2014/main" id="{0F445457-A0B3-629B-77E4-BE82D68F2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720" name="Rectangle 16">
            <a:extLst>
              <a:ext uri="{FF2B5EF4-FFF2-40B4-BE49-F238E27FC236}">
                <a16:creationId xmlns:a16="http://schemas.microsoft.com/office/drawing/2014/main" id="{48AD8F90-4AEE-6898-2367-7EE02F9F1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8721" name="Text Box 17">
            <a:extLst>
              <a:ext uri="{FF2B5EF4-FFF2-40B4-BE49-F238E27FC236}">
                <a16:creationId xmlns:a16="http://schemas.microsoft.com/office/drawing/2014/main" id="{546FA3D0-BEE7-2A55-6649-AC880E8E1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15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after:</a:t>
            </a:r>
          </a:p>
        </p:txBody>
      </p:sp>
      <p:sp>
        <p:nvSpPr>
          <p:cNvPr id="328722" name="Rectangle 18">
            <a:extLst>
              <a:ext uri="{FF2B5EF4-FFF2-40B4-BE49-F238E27FC236}">
                <a16:creationId xmlns:a16="http://schemas.microsoft.com/office/drawing/2014/main" id="{B28AD3E4-326B-E887-419C-129DE775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x</a:t>
            </a:r>
          </a:p>
        </p:txBody>
      </p:sp>
      <p:sp>
        <p:nvSpPr>
          <p:cNvPr id="328723" name="Rectangle 19">
            <a:extLst>
              <a:ext uri="{FF2B5EF4-FFF2-40B4-BE49-F238E27FC236}">
                <a16:creationId xmlns:a16="http://schemas.microsoft.com/office/drawing/2014/main" id="{5ED3E395-305D-1208-AA22-5A99A0F96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y</a:t>
            </a:r>
          </a:p>
        </p:txBody>
      </p:sp>
      <p:sp>
        <p:nvSpPr>
          <p:cNvPr id="328724" name="Rectangle 20">
            <a:extLst>
              <a:ext uri="{FF2B5EF4-FFF2-40B4-BE49-F238E27FC236}">
                <a16:creationId xmlns:a16="http://schemas.microsoft.com/office/drawing/2014/main" id="{418DB992-AF78-D85E-C135-045E0EDC3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8725" name="Text Box 21">
            <a:extLst>
              <a:ext uri="{FF2B5EF4-FFF2-40B4-BE49-F238E27FC236}">
                <a16:creationId xmlns:a16="http://schemas.microsoft.com/office/drawing/2014/main" id="{15EDF492-7EA6-6822-30DE-13B2FA1DB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frame:</a:t>
            </a:r>
          </a:p>
        </p:txBody>
      </p:sp>
      <p:sp>
        <p:nvSpPr>
          <p:cNvPr id="328726" name="Rectangle 22">
            <a:extLst>
              <a:ext uri="{FF2B5EF4-FFF2-40B4-BE49-F238E27FC236}">
                <a16:creationId xmlns:a16="http://schemas.microsoft.com/office/drawing/2014/main" id="{114B8951-89F8-B1C4-1F5D-C496412BE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328727" name="Rectangle 23">
            <a:extLst>
              <a:ext uri="{FF2B5EF4-FFF2-40B4-BE49-F238E27FC236}">
                <a16:creationId xmlns:a16="http://schemas.microsoft.com/office/drawing/2014/main" id="{8424007E-1F7D-EF9F-7DBE-0A187A1BA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328729" name="Rectangle 25">
            <a:extLst>
              <a:ext uri="{FF2B5EF4-FFF2-40B4-BE49-F238E27FC236}">
                <a16:creationId xmlns:a16="http://schemas.microsoft.com/office/drawing/2014/main" id="{518B1E03-9188-089E-3F2D-FF564651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m</a:t>
            </a:r>
          </a:p>
        </p:txBody>
      </p:sp>
      <p:sp>
        <p:nvSpPr>
          <p:cNvPr id="328730" name="Rectangle 26">
            <a:extLst>
              <a:ext uri="{FF2B5EF4-FFF2-40B4-BE49-F238E27FC236}">
                <a16:creationId xmlns:a16="http://schemas.microsoft.com/office/drawing/2014/main" id="{0614A5AD-E03E-10A4-1BC5-48548D96F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n</a:t>
            </a:r>
          </a:p>
        </p:txBody>
      </p:sp>
      <p:sp>
        <p:nvSpPr>
          <p:cNvPr id="328731" name="Rectangle 27">
            <a:extLst>
              <a:ext uri="{FF2B5EF4-FFF2-40B4-BE49-F238E27FC236}">
                <a16:creationId xmlns:a16="http://schemas.microsoft.com/office/drawing/2014/main" id="{D5030DC7-A778-A99D-F31F-99546D89B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8732" name="Text Box 28">
            <a:extLst>
              <a:ext uri="{FF2B5EF4-FFF2-40B4-BE49-F238E27FC236}">
                <a16:creationId xmlns:a16="http://schemas.microsoft.com/office/drawing/2014/main" id="{0F73DFD6-AD40-2264-38EF-D4B1A8520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8862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frame for f:</a:t>
            </a:r>
          </a:p>
        </p:txBody>
      </p:sp>
      <p:sp>
        <p:nvSpPr>
          <p:cNvPr id="328736" name="Text Box 32">
            <a:extLst>
              <a:ext uri="{FF2B5EF4-FFF2-40B4-BE49-F238E27FC236}">
                <a16:creationId xmlns:a16="http://schemas.microsoft.com/office/drawing/2014/main" id="{DD405180-B01F-610C-34BC-E270FAB49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7244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before(empty):</a:t>
            </a:r>
          </a:p>
        </p:txBody>
      </p:sp>
      <p:sp>
        <p:nvSpPr>
          <p:cNvPr id="328739" name="AutoShape 35">
            <a:extLst>
              <a:ext uri="{FF2B5EF4-FFF2-40B4-BE49-F238E27FC236}">
                <a16:creationId xmlns:a16="http://schemas.microsoft.com/office/drawing/2014/main" id="{A206E50A-7699-6C29-D538-1972A62DE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2578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A844E309-99CB-05BD-8D5E-D22409DC1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17713"/>
            <a:ext cx="4191000" cy="46878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ISA syntax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s -&gt; iconst NUM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iload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istore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iadd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isub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imul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idiv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jmp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j{z,nz} L1, 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j_cmp{eq,ne,...}L1,L2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label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call f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2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2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2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5434E-6 C 0.02049 -0.04023 0.04098 -0.08 0.0757 -0.09827 C 0.11042 -0.11653 0.18611 -0.10798 0.20834 -0.10983 " pathEditMode="relative" rAng="0" ptsTypes="aaA">
                                      <p:cBhvr>
                                        <p:cTn id="58" dur="2000" fill="hold"/>
                                        <p:tgtEl>
                                          <p:spTgt spid="3287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-5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5434E-6 C 0.00503 -0.0444 0.01042 -0.08879 0.03368 -0.12671 C 0.05677 -0.16463 0.11181 -0.21804 0.13906 -0.22821 C 0.16649 -0.23838 0.18611 -0.20763 0.19722 -0.18798 C 0.20833 -0.16833 0.20399 -0.12278 0.20521 -0.10983 " pathEditMode="relative" rAng="0" ptsTypes="aaaaA">
                                      <p:cBhvr>
                                        <p:cTn id="62" dur="2000" fill="hold"/>
                                        <p:tgtEl>
                                          <p:spTgt spid="328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-11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2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2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2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4" grpId="0" animBg="1"/>
      <p:bldP spid="328715" grpId="0" animBg="1"/>
      <p:bldP spid="328716" grpId="0" animBg="1"/>
      <p:bldP spid="328717" grpId="0"/>
      <p:bldP spid="328718" grpId="0" animBg="1"/>
      <p:bldP spid="328719" grpId="0" animBg="1"/>
      <p:bldP spid="328720" grpId="0" animBg="1"/>
      <p:bldP spid="328721" grpId="0"/>
      <p:bldP spid="328722" grpId="0" animBg="1"/>
      <p:bldP spid="328723" grpId="0" animBg="1"/>
      <p:bldP spid="328724" grpId="0" animBg="1"/>
      <p:bldP spid="328725" grpId="0"/>
      <p:bldP spid="328726" grpId="0" animBg="1"/>
      <p:bldP spid="328726" grpId="1" animBg="1"/>
      <p:bldP spid="328727" grpId="0" animBg="1"/>
      <p:bldP spid="328727" grpId="1" animBg="1"/>
      <p:bldP spid="328729" grpId="0" animBg="1"/>
      <p:bldP spid="328730" grpId="0" animBg="1"/>
      <p:bldP spid="328731" grpId="0" animBg="1"/>
      <p:bldP spid="328732" grpId="0"/>
      <p:bldP spid="328736" grpId="0"/>
      <p:bldP spid="3287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0744FC4-A15B-3979-785E-7359C59D4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ISA Semantics: ret</a:t>
            </a: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051F325C-B5D5-DAF6-0D25-FC71714C7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8" y="1981200"/>
            <a:ext cx="483711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ret: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b="1">
                <a:latin typeface="Courier New" panose="02070309020205020404" pitchFamily="49" charset="0"/>
              </a:rPr>
              <a:t>// pop callee’s frame and 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// push return value onto 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// the caller’s operand 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// stack</a:t>
            </a:r>
          </a:p>
        </p:txBody>
      </p:sp>
      <p:sp>
        <p:nvSpPr>
          <p:cNvPr id="332805" name="Rectangle 5">
            <a:extLst>
              <a:ext uri="{FF2B5EF4-FFF2-40B4-BE49-F238E27FC236}">
                <a16:creationId xmlns:a16="http://schemas.microsoft.com/office/drawing/2014/main" id="{650434E8-4747-8576-415E-321DCE42B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2806" name="Rectangle 6">
            <a:extLst>
              <a:ext uri="{FF2B5EF4-FFF2-40B4-BE49-F238E27FC236}">
                <a16:creationId xmlns:a16="http://schemas.microsoft.com/office/drawing/2014/main" id="{D4F3F98F-33E0-ABC8-63A2-6809C03AF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2807" name="Rectangle 7">
            <a:extLst>
              <a:ext uri="{FF2B5EF4-FFF2-40B4-BE49-F238E27FC236}">
                <a16:creationId xmlns:a16="http://schemas.microsoft.com/office/drawing/2014/main" id="{5CDCEB35-AA3E-A764-9B91-E06A8D588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32808" name="Text Box 8">
            <a:extLst>
              <a:ext uri="{FF2B5EF4-FFF2-40B4-BE49-F238E27FC236}">
                <a16:creationId xmlns:a16="http://schemas.microsoft.com/office/drawing/2014/main" id="{1DF7A865-41FF-498A-F68C-6EC0B7B3F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7244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before:</a:t>
            </a:r>
          </a:p>
        </p:txBody>
      </p:sp>
      <p:sp>
        <p:nvSpPr>
          <p:cNvPr id="332809" name="Rectangle 9">
            <a:extLst>
              <a:ext uri="{FF2B5EF4-FFF2-40B4-BE49-F238E27FC236}">
                <a16:creationId xmlns:a16="http://schemas.microsoft.com/office/drawing/2014/main" id="{579223C8-5887-E2FB-1168-4B85773DD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2810" name="Rectangle 10">
            <a:extLst>
              <a:ext uri="{FF2B5EF4-FFF2-40B4-BE49-F238E27FC236}">
                <a16:creationId xmlns:a16="http://schemas.microsoft.com/office/drawing/2014/main" id="{CEA1A231-3BE4-4568-5EC5-AEA695764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2811" name="Rectangle 11">
            <a:extLst>
              <a:ext uri="{FF2B5EF4-FFF2-40B4-BE49-F238E27FC236}">
                <a16:creationId xmlns:a16="http://schemas.microsoft.com/office/drawing/2014/main" id="{27A6C129-2438-FC8F-8DBF-863C2456E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32812" name="Text Box 12">
            <a:extLst>
              <a:ext uri="{FF2B5EF4-FFF2-40B4-BE49-F238E27FC236}">
                <a16:creationId xmlns:a16="http://schemas.microsoft.com/office/drawing/2014/main" id="{E87BD864-B6D6-119F-4EDD-DA7F07A3A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15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after:</a:t>
            </a:r>
          </a:p>
        </p:txBody>
      </p:sp>
      <p:sp>
        <p:nvSpPr>
          <p:cNvPr id="332813" name="Rectangle 13">
            <a:extLst>
              <a:ext uri="{FF2B5EF4-FFF2-40B4-BE49-F238E27FC236}">
                <a16:creationId xmlns:a16="http://schemas.microsoft.com/office/drawing/2014/main" id="{41C25980-7316-FF79-4FCA-3B64B5376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x</a:t>
            </a:r>
          </a:p>
        </p:txBody>
      </p:sp>
      <p:sp>
        <p:nvSpPr>
          <p:cNvPr id="332814" name="Rectangle 14">
            <a:extLst>
              <a:ext uri="{FF2B5EF4-FFF2-40B4-BE49-F238E27FC236}">
                <a16:creationId xmlns:a16="http://schemas.microsoft.com/office/drawing/2014/main" id="{0F8774E6-9B62-AEB7-0E06-D0457F0F6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y</a:t>
            </a:r>
          </a:p>
        </p:txBody>
      </p:sp>
      <p:sp>
        <p:nvSpPr>
          <p:cNvPr id="332815" name="Rectangle 15">
            <a:extLst>
              <a:ext uri="{FF2B5EF4-FFF2-40B4-BE49-F238E27FC236}">
                <a16:creationId xmlns:a16="http://schemas.microsoft.com/office/drawing/2014/main" id="{2A015582-E1F7-BEB6-8787-C302B6D76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32816" name="Text Box 16">
            <a:extLst>
              <a:ext uri="{FF2B5EF4-FFF2-40B4-BE49-F238E27FC236}">
                <a16:creationId xmlns:a16="http://schemas.microsoft.com/office/drawing/2014/main" id="{D4A9CB48-9E52-9D3A-78CA-518AC8361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frame:</a:t>
            </a:r>
          </a:p>
        </p:txBody>
      </p:sp>
      <p:sp>
        <p:nvSpPr>
          <p:cNvPr id="332819" name="Rectangle 19">
            <a:extLst>
              <a:ext uri="{FF2B5EF4-FFF2-40B4-BE49-F238E27FC236}">
                <a16:creationId xmlns:a16="http://schemas.microsoft.com/office/drawing/2014/main" id="{FDCEE736-ED52-CDC3-FF41-53996E51A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m</a:t>
            </a:r>
          </a:p>
        </p:txBody>
      </p:sp>
      <p:sp>
        <p:nvSpPr>
          <p:cNvPr id="332820" name="Rectangle 20">
            <a:extLst>
              <a:ext uri="{FF2B5EF4-FFF2-40B4-BE49-F238E27FC236}">
                <a16:creationId xmlns:a16="http://schemas.microsoft.com/office/drawing/2014/main" id="{E35F7DC2-C8B1-3712-B0B7-96C53F387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n</a:t>
            </a:r>
          </a:p>
        </p:txBody>
      </p:sp>
      <p:sp>
        <p:nvSpPr>
          <p:cNvPr id="332821" name="Rectangle 21">
            <a:extLst>
              <a:ext uri="{FF2B5EF4-FFF2-40B4-BE49-F238E27FC236}">
                <a16:creationId xmlns:a16="http://schemas.microsoft.com/office/drawing/2014/main" id="{5E51E652-E0CA-5802-556E-3E304F6EC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32822" name="Text Box 22">
            <a:extLst>
              <a:ext uri="{FF2B5EF4-FFF2-40B4-BE49-F238E27FC236}">
                <a16:creationId xmlns:a16="http://schemas.microsoft.com/office/drawing/2014/main" id="{5FAB6DC8-9833-B138-9F4E-B1DCAD377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8862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frame for f:</a:t>
            </a:r>
          </a:p>
        </p:txBody>
      </p:sp>
      <p:sp>
        <p:nvSpPr>
          <p:cNvPr id="332823" name="Rectangle 23">
            <a:extLst>
              <a:ext uri="{FF2B5EF4-FFF2-40B4-BE49-F238E27FC236}">
                <a16:creationId xmlns:a16="http://schemas.microsoft.com/office/drawing/2014/main" id="{577DFE0E-4BD7-2E81-7F30-7869C6EAB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</p:txBody>
      </p:sp>
      <p:sp>
        <p:nvSpPr>
          <p:cNvPr id="332824" name="Text Box 24">
            <a:extLst>
              <a:ext uri="{FF2B5EF4-FFF2-40B4-BE49-F238E27FC236}">
                <a16:creationId xmlns:a16="http://schemas.microsoft.com/office/drawing/2014/main" id="{AB653C6C-FB9C-584A-0D96-2CBB7430B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7244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before:</a:t>
            </a:r>
          </a:p>
        </p:txBody>
      </p:sp>
      <p:sp>
        <p:nvSpPr>
          <p:cNvPr id="332825" name="Rectangle 25">
            <a:extLst>
              <a:ext uri="{FF2B5EF4-FFF2-40B4-BE49-F238E27FC236}">
                <a16:creationId xmlns:a16="http://schemas.microsoft.com/office/drawing/2014/main" id="{0B1C25B4-2A71-56F9-112D-61CDC7A81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</p:txBody>
      </p:sp>
      <p:sp>
        <p:nvSpPr>
          <p:cNvPr id="332829" name="Text Box 29">
            <a:extLst>
              <a:ext uri="{FF2B5EF4-FFF2-40B4-BE49-F238E27FC236}">
                <a16:creationId xmlns:a16="http://schemas.microsoft.com/office/drawing/2014/main" id="{BCC31D6C-A2A3-A361-CCA2-9982EF628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715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after(empty):</a:t>
            </a:r>
          </a:p>
        </p:txBody>
      </p:sp>
      <p:sp>
        <p:nvSpPr>
          <p:cNvPr id="332830" name="Rectangle 30">
            <a:extLst>
              <a:ext uri="{FF2B5EF4-FFF2-40B4-BE49-F238E27FC236}">
                <a16:creationId xmlns:a16="http://schemas.microsoft.com/office/drawing/2014/main" id="{A0825EA8-1EB8-906D-4373-C9543E85A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</p:txBody>
      </p:sp>
      <p:sp>
        <p:nvSpPr>
          <p:cNvPr id="332831" name="Rectangle 31">
            <a:extLst>
              <a:ext uri="{FF2B5EF4-FFF2-40B4-BE49-F238E27FC236}">
                <a16:creationId xmlns:a16="http://schemas.microsoft.com/office/drawing/2014/main" id="{3F27FC8F-05C5-D57C-165D-C83DC2241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v</a:t>
            </a:r>
          </a:p>
        </p:txBody>
      </p:sp>
      <p:sp>
        <p:nvSpPr>
          <p:cNvPr id="332832" name="AutoShape 32">
            <a:extLst>
              <a:ext uri="{FF2B5EF4-FFF2-40B4-BE49-F238E27FC236}">
                <a16:creationId xmlns:a16="http://schemas.microsoft.com/office/drawing/2014/main" id="{6C8A2967-4CB3-883F-AEB0-84C239C5B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6248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A2CA3674-FAE6-5307-B399-0E5728CC1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17713"/>
            <a:ext cx="4191000" cy="46878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ISA syntax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s -&gt; iconst NUM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iload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istore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iadd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isub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imul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idiv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jmp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j{z,nz} L1, 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j_cmp{eq,ne,...}L1,L2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label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call f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3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3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3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656 -0.03098 0.0533 -0.06173 0.02847 -0.10797 C 0.00364 -0.15421 -0.09115 -0.31861 -0.14931 -0.27699 C -0.20747 -0.23537 -0.29219 0.07168 -0.32066 0.14151 " pathEditMode="relative" ptsTypes="aaaA">
                                      <p:cBhvr>
                                        <p:cTn id="75" dur="2000" fill="hold"/>
                                        <p:tgtEl>
                                          <p:spTgt spid="3328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3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3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5" grpId="0" animBg="1"/>
      <p:bldP spid="332806" grpId="0" animBg="1"/>
      <p:bldP spid="332807" grpId="0" animBg="1"/>
      <p:bldP spid="332808" grpId="0"/>
      <p:bldP spid="332809" grpId="0" animBg="1"/>
      <p:bldP spid="332810" grpId="0" animBg="1"/>
      <p:bldP spid="332811" grpId="0" animBg="1"/>
      <p:bldP spid="332812" grpId="0"/>
      <p:bldP spid="332813" grpId="0" animBg="1"/>
      <p:bldP spid="332814" grpId="0" animBg="1"/>
      <p:bldP spid="332815" grpId="0" animBg="1"/>
      <p:bldP spid="332816" grpId="0"/>
      <p:bldP spid="332819" grpId="0" animBg="1"/>
      <p:bldP spid="332820" grpId="0" animBg="1"/>
      <p:bldP spid="332821" grpId="0" animBg="1"/>
      <p:bldP spid="332822" grpId="0"/>
      <p:bldP spid="332823" grpId="0" animBg="1"/>
      <p:bldP spid="332824" grpId="0"/>
      <p:bldP spid="332825" grpId="0" animBg="1"/>
      <p:bldP spid="332829" grpId="0"/>
      <p:bldP spid="332830" grpId="0" animBg="1"/>
      <p:bldP spid="332831" grpId="0" animBg="1"/>
      <p:bldP spid="332831" grpId="1" animBg="1"/>
      <p:bldP spid="3328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EE8CB859-BB7F-C9BA-9A30-E2C097BC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System</a:t>
            </a:r>
            <a:endParaRPr lang="zh-CN" altLang="en-US"/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B8DF3277-6A40-30B0-1AF1-423609177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stack machine ISA is </a:t>
            </a:r>
            <a:r>
              <a:rPr lang="en-US" altLang="zh-CN">
                <a:solidFill>
                  <a:srgbClr val="3333CC"/>
                </a:solidFill>
              </a:rPr>
              <a:t>fully typed</a:t>
            </a:r>
          </a:p>
          <a:p>
            <a:pPr lvl="1"/>
            <a:r>
              <a:rPr lang="en-US" altLang="zh-CN"/>
              <a:t>there is only one type: </a:t>
            </a:r>
            <a:r>
              <a:rPr lang="en-US" altLang="zh-CN">
                <a:solidFill>
                  <a:srgbClr val="3333CC"/>
                </a:solidFill>
              </a:rPr>
              <a:t>int</a:t>
            </a:r>
          </a:p>
          <a:p>
            <a:pPr lvl="1"/>
            <a:r>
              <a:rPr lang="en-US" altLang="zh-CN"/>
              <a:t>we must lower all source-level types to this one</a:t>
            </a:r>
          </a:p>
          <a:p>
            <a:r>
              <a:rPr lang="en-US" altLang="zh-CN"/>
              <a:t>And we can design a set of typing rules for bytecode instructions</a:t>
            </a:r>
          </a:p>
          <a:p>
            <a:pPr lvl="1"/>
            <a:r>
              <a:rPr lang="en-US" altLang="zh-CN"/>
              <a:t>beyond the scope of this course</a:t>
            </a:r>
          </a:p>
          <a:p>
            <a:pPr lvl="1"/>
            <a:r>
              <a:rPr lang="en-US" altLang="zh-CN"/>
              <a:t>interested readers can refer to the JVM specification for “</a:t>
            </a:r>
            <a:r>
              <a:rPr lang="en-US" altLang="zh-CN">
                <a:solidFill>
                  <a:srgbClr val="3333CC"/>
                </a:solidFill>
              </a:rPr>
              <a:t>bytecode</a:t>
            </a:r>
            <a:r>
              <a:rPr lang="en-US" altLang="zh-CN"/>
              <a:t> </a:t>
            </a:r>
            <a:r>
              <a:rPr lang="en-US" altLang="zh-CN">
                <a:solidFill>
                  <a:srgbClr val="3333CC"/>
                </a:solidFill>
              </a:rPr>
              <a:t>verification</a:t>
            </a:r>
            <a:r>
              <a:rPr lang="en-US" altLang="zh-CN"/>
              <a:t>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7F2A64E-4DCA-44DF-5025-C857B8201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endParaRPr lang="zh-CN" altLang="zh-CN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EB4111A-3C4B-45A0-A8BF-5AF6984C03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 i="1"/>
          </a:p>
          <a:p>
            <a:pPr eaLnBrk="1" hangingPunct="1">
              <a:buFont typeface="Wingdings" pitchFamily="2" charset="0"/>
              <a:buNone/>
            </a:pPr>
            <a:endParaRPr lang="en-US" altLang="zh-CN" i="1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Compling to</a:t>
            </a:r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Stack Machine Bytecode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873847E-3E91-F12D-2115-D3DAFCCE5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C--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6F7B92D-D614-4C30-8738-B576846B3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58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Recall the C-- language: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P := F*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 := T id(D){D* S*}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D := T x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T := int | bool | T-&gt;T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S := id=E | if(E,S,S) | while(E,S) | return E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E := n | id | true | false | E B E | id(E)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B := + | - | * | / | &amp;&amp; | || | ! | &lt; | &gt; | == | != |...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0823F6B-4822-6967-5451-648BE4BA8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Sample Programs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7F5E18E-0AD8-9259-A00D-D67401904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m, n, z;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 = 10;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n = 5;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z = plus(m, n);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printi(z);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plus(int x, int y){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x+y;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5209676-3AF7-ADF9-2F31-35229318D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Recursive decent code generation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50F272F-4190-730A-7842-BE4CF1528C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we write a bunch of mutual recursive functions: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compile_E()</a:t>
            </a:r>
            <a:r>
              <a:rPr lang="en-US" altLang="zh-CN" sz="2000" b="1">
                <a:latin typeface="Courier New" panose="02070309020205020404" pitchFamily="49" charset="0"/>
              </a:rPr>
              <a:t> // to compile an expression E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compile_S() </a:t>
            </a:r>
            <a:r>
              <a:rPr lang="en-US" altLang="zh-CN" sz="2000" b="1">
                <a:latin typeface="Courier New" panose="02070309020205020404" pitchFamily="49" charset="0"/>
              </a:rPr>
              <a:t>// to compile a statement S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compile_F() </a:t>
            </a:r>
            <a:r>
              <a:rPr lang="en-US" altLang="zh-CN" sz="2000" b="1">
                <a:latin typeface="Courier New" panose="02070309020205020404" pitchFamily="49" charset="0"/>
              </a:rPr>
              <a:t>// to compile a function F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compile_P()</a:t>
            </a:r>
            <a:r>
              <a:rPr lang="en-US" altLang="zh-CN" sz="2000" b="1">
                <a:latin typeface="Courier New" panose="02070309020205020404" pitchFamily="49" charset="0"/>
              </a:rPr>
              <a:t> // to compile a program P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D6657E6-EB36-1C89-5E00-C19A865A06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expressions</a:t>
            </a:r>
          </a:p>
        </p:txBody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8630DADA-213D-6AFC-6CC6-ACE3E9CAE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Invariant</a:t>
            </a:r>
            <a:r>
              <a:rPr lang="en-US" altLang="zh-CN" sz="2000" b="1">
                <a:latin typeface="Courier New" panose="02070309020205020404" pitchFamily="49" charset="0"/>
              </a:rPr>
              <a:t>: expression’s value is on stack top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compile_E(n)      = “iconst n”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compile_E(x)      = “iload x”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compile_E(true)   = “iconst 1”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compile_E(false)  = “iconst 0”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compile_E(e1+e2)  = compile_E(e1);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compile_E(e2);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“iadd”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compile_E(e1-e2)  = compile_E(e1);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compile_E(e2);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“isub”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similar for other aritemetic: *, /,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2BFD7-752A-344A-3801-8C9B22EE4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7432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Recursive decedent!</a:t>
            </a:r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8AF1954-772C-A5A5-8160-CC06273AE791}"/>
              </a:ext>
            </a:extLst>
          </p:cNvPr>
          <p:cNvCxnSpPr/>
          <p:nvPr/>
        </p:nvCxnSpPr>
        <p:spPr>
          <a:xfrm flipH="1">
            <a:off x="5638800" y="2971800"/>
            <a:ext cx="1524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4A85A04-8AA7-565A-F661-5F684D95EADE}"/>
              </a:ext>
            </a:extLst>
          </p:cNvPr>
          <p:cNvCxnSpPr/>
          <p:nvPr/>
        </p:nvCxnSpPr>
        <p:spPr>
          <a:xfrm flipH="1">
            <a:off x="5715000" y="3048000"/>
            <a:ext cx="1447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8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8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BA7CFA4-1CA3-B698-7A84-0C3CCCD74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expressions, cont’</a:t>
            </a:r>
          </a:p>
        </p:txBody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FF492E04-5399-78E8-2D17-DAD13451D9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Invariant</a:t>
            </a:r>
            <a:r>
              <a:rPr lang="en-US" altLang="zh-CN" sz="2000" b="1">
                <a:latin typeface="Courier New" panose="02070309020205020404" pitchFamily="49" charset="0"/>
              </a:rPr>
              <a:t>: expression’s value is on stack top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compile_E(e1==e2)  = compile_E(e1);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compile_E(e2);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“j_cmpeq L1, L2”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“L1:”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“iconst 1”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“jmp L3”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“L2:”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“iconst 0”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“jmp L3”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“L3:”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similar for !=, &gt;, &lt;, &gt;=, &lt;=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F1603A-E622-8630-128D-19747D516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971800"/>
            <a:ext cx="2895600" cy="76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...;</a:t>
            </a:r>
          </a:p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j_cmpeq L1, L2;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E9E1757-BCAF-B47B-3810-45A797713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67200"/>
            <a:ext cx="16764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iconst 1;</a:t>
            </a:r>
          </a:p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jmp L3;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EE93695-BDD7-F477-4BCC-73DC17AEC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67200"/>
            <a:ext cx="17526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iconst 0;</a:t>
            </a:r>
          </a:p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jmp L3;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B5777685-45CE-FD01-5BF3-8B5457E70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334000"/>
            <a:ext cx="17526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…;</a:t>
            </a:r>
            <a:endParaRPr lang="en-US" altLang="zh-CN" sz="2000">
              <a:solidFill>
                <a:srgbClr val="3333CC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865E6C92-7018-37A3-E8F4-A481D2F2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0292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L3: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7C2B80A6-35F7-96A1-F08C-0C46C106C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L1: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4275B990-9E46-6EE1-F253-C5FD3C328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8862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L2: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2BD94D2-7FE1-FB1C-53A0-F6D8F6B4C400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1143000" y="4876800"/>
            <a:ext cx="9525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3247115-40B8-E82E-4910-C595064AC4F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095500" y="48768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12AFC5B-97BC-48CD-D097-DF0DE7CBFCF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143000" y="37338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15769A1-3008-8ED9-E37F-51C3926C7035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209800" y="3733800"/>
            <a:ext cx="11811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5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5A40536-4D22-DC99-44DF-FBB1B6899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expressions, cont’</a:t>
            </a:r>
          </a:p>
        </p:txBody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FA228A3B-E8BA-66D8-9AD7-001914E82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Invariant</a:t>
            </a:r>
            <a:r>
              <a:rPr lang="en-US" altLang="zh-CN" sz="2000" b="1">
                <a:latin typeface="Courier New" panose="02070309020205020404" pitchFamily="49" charset="0"/>
              </a:rPr>
              <a:t>: expression’s value is on stack top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compile_E(e1&amp;&amp;e2)  = compile_E(e1);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“jnz L1, L2”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“L1:”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compile_E(e2);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“jmp L3”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“L2:”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“iconst 0”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“jmp L3”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“L3:”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similar for ||, !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9755046-07EA-5FC5-82BA-84803D31F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971800"/>
            <a:ext cx="2895600" cy="76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compile_E(e1);</a:t>
            </a:r>
          </a:p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jnz L1, L2;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EF73386-47A9-3AB0-7FF3-EF56A27AB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267200"/>
            <a:ext cx="22098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compile_E(e2);</a:t>
            </a:r>
          </a:p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jmp L3;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99C4C000-1A97-501D-9B5C-6EC3E17D0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67200"/>
            <a:ext cx="17526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iconst 0;</a:t>
            </a:r>
          </a:p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jmp L3;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5CB212A-7EC2-17A9-F44F-7C708CA7B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334000"/>
            <a:ext cx="17526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…;</a:t>
            </a:r>
            <a:endParaRPr lang="en-US" altLang="zh-CN" sz="2000">
              <a:solidFill>
                <a:srgbClr val="3333CC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A518ED37-2936-FDFC-B973-33CE80EAB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0292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L3: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557450C8-639E-9EE5-C690-B6AA4704C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L1: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2E40B9D3-45FF-70D7-36ED-9E256927A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8862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L2: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38D9D0D-E9C5-FBFA-07DA-F77A2C3EEC4A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1257300" y="48768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00D1191-EAE0-6DAE-E3E5-9286199FA3F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095500" y="48768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0AE34D1-3ED7-D9E1-8040-8D65210A1AB2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257300" y="3733800"/>
            <a:ext cx="9525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FEC5F6C-F20C-67AB-669C-600CFA8E1E4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209800" y="3733800"/>
            <a:ext cx="11811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7065D67-0AF5-009E-4879-706912F00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Middle End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BBEFCF5-7EB5-84BF-8A66-17393B636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4" name="AutoShape 4">
            <a:extLst>
              <a:ext uri="{FF2B5EF4-FFF2-40B4-BE49-F238E27FC236}">
                <a16:creationId xmlns:a16="http://schemas.microsoft.com/office/drawing/2014/main" id="{204066BF-0553-50B5-EC76-0A743078C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AST</a:t>
            </a:r>
          </a:p>
        </p:txBody>
      </p:sp>
      <p:sp>
        <p:nvSpPr>
          <p:cNvPr id="5125" name="AutoShape 5">
            <a:extLst>
              <a:ext uri="{FF2B5EF4-FFF2-40B4-BE49-F238E27FC236}">
                <a16:creationId xmlns:a16="http://schemas.microsoft.com/office/drawing/2014/main" id="{7C78DF7F-F857-E5C0-08B8-CDFFC6B29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cxnSp>
        <p:nvCxnSpPr>
          <p:cNvPr id="5126" name="AutoShape 6">
            <a:extLst>
              <a:ext uri="{FF2B5EF4-FFF2-40B4-BE49-F238E27FC236}">
                <a16:creationId xmlns:a16="http://schemas.microsoft.com/office/drawing/2014/main" id="{1C35A8E5-366B-A202-C66E-8973EBC86908}"/>
              </a:ext>
            </a:extLst>
          </p:cNvPr>
          <p:cNvCxnSpPr>
            <a:cxnSpLocks noChangeShapeType="1"/>
            <a:stCxn id="5124" idx="3"/>
            <a:endCxn id="5125" idx="1"/>
          </p:cNvCxnSpPr>
          <p:nvPr/>
        </p:nvCxnSpPr>
        <p:spPr bwMode="auto">
          <a:xfrm>
            <a:off x="1676400" y="2663825"/>
            <a:ext cx="990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AutoShape 7">
            <a:extLst>
              <a:ext uri="{FF2B5EF4-FFF2-40B4-BE49-F238E27FC236}">
                <a16:creationId xmlns:a16="http://schemas.microsoft.com/office/drawing/2014/main" id="{4FEC284B-1A50-F756-98D1-83F085EBDFC0}"/>
              </a:ext>
            </a:extLst>
          </p:cNvPr>
          <p:cNvCxnSpPr>
            <a:cxnSpLocks noChangeShapeType="1"/>
            <a:endCxn id="5136" idx="1"/>
          </p:cNvCxnSpPr>
          <p:nvPr/>
        </p:nvCxnSpPr>
        <p:spPr bwMode="auto">
          <a:xfrm>
            <a:off x="4191000" y="426720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8" name="AutoShape 8">
            <a:extLst>
              <a:ext uri="{FF2B5EF4-FFF2-40B4-BE49-F238E27FC236}">
                <a16:creationId xmlns:a16="http://schemas.microsoft.com/office/drawing/2014/main" id="{57E42A14-F925-476F-5912-DCAB353EF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IR1</a:t>
            </a:r>
          </a:p>
        </p:txBody>
      </p:sp>
      <p:cxnSp>
        <p:nvCxnSpPr>
          <p:cNvPr id="5129" name="AutoShape 9">
            <a:extLst>
              <a:ext uri="{FF2B5EF4-FFF2-40B4-BE49-F238E27FC236}">
                <a16:creationId xmlns:a16="http://schemas.microsoft.com/office/drawing/2014/main" id="{96EAA7EE-EB30-59DB-9E13-368C48225E63}"/>
              </a:ext>
            </a:extLst>
          </p:cNvPr>
          <p:cNvCxnSpPr>
            <a:cxnSpLocks noChangeShapeType="1"/>
            <a:stCxn id="5125" idx="3"/>
            <a:endCxn id="5128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0" name="AutoShape 10">
            <a:extLst>
              <a:ext uri="{FF2B5EF4-FFF2-40B4-BE49-F238E27FC236}">
                <a16:creationId xmlns:a16="http://schemas.microsoft.com/office/drawing/2014/main" id="{DEEE400A-87B6-E641-0D09-97059DDC5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back</a:t>
            </a:r>
          </a:p>
        </p:txBody>
      </p:sp>
      <p:cxnSp>
        <p:nvCxnSpPr>
          <p:cNvPr id="5131" name="AutoShape 11">
            <a:extLst>
              <a:ext uri="{FF2B5EF4-FFF2-40B4-BE49-F238E27FC236}">
                <a16:creationId xmlns:a16="http://schemas.microsoft.com/office/drawing/2014/main" id="{47C467A1-65F3-E549-C272-AEBDF6DC5B38}"/>
              </a:ext>
            </a:extLst>
          </p:cNvPr>
          <p:cNvCxnSpPr>
            <a:cxnSpLocks noChangeShapeType="1"/>
            <a:stCxn id="5132" idx="3"/>
            <a:endCxn id="5130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2" name="AutoShape 12">
            <a:extLst>
              <a:ext uri="{FF2B5EF4-FFF2-40B4-BE49-F238E27FC236}">
                <a16:creationId xmlns:a16="http://schemas.microsoft.com/office/drawing/2014/main" id="{70305723-C45E-61F2-1C3F-42C6DB9B8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more IR and translation</a:t>
            </a:r>
          </a:p>
        </p:txBody>
      </p:sp>
      <p:cxnSp>
        <p:nvCxnSpPr>
          <p:cNvPr id="5133" name="AutoShape 13">
            <a:extLst>
              <a:ext uri="{FF2B5EF4-FFF2-40B4-BE49-F238E27FC236}">
                <a16:creationId xmlns:a16="http://schemas.microsoft.com/office/drawing/2014/main" id="{825068DE-308F-CFD6-B510-D99D1C57F752}"/>
              </a:ext>
            </a:extLst>
          </p:cNvPr>
          <p:cNvCxnSpPr>
            <a:cxnSpLocks noChangeShapeType="1"/>
            <a:stCxn id="5128" idx="3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4">
            <a:extLst>
              <a:ext uri="{FF2B5EF4-FFF2-40B4-BE49-F238E27FC236}">
                <a16:creationId xmlns:a16="http://schemas.microsoft.com/office/drawing/2014/main" id="{308B88A7-B3F7-8109-FAD0-7E719EAF225E}"/>
              </a:ext>
            </a:extLst>
          </p:cNvPr>
          <p:cNvCxnSpPr>
            <a:cxnSpLocks noChangeShapeType="1"/>
            <a:stCxn id="5136" idx="3"/>
            <a:endCxn id="5132" idx="0"/>
          </p:cNvCxnSpPr>
          <p:nvPr/>
        </p:nvCxnSpPr>
        <p:spPr bwMode="auto">
          <a:xfrm flipH="1">
            <a:off x="3467100" y="4267200"/>
            <a:ext cx="2552700" cy="990600"/>
          </a:xfrm>
          <a:prstGeom prst="bentConnector4">
            <a:avLst>
              <a:gd name="adj1" fmla="val -8954"/>
              <a:gd name="adj2" fmla="val 6538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AutoShape 15">
            <a:extLst>
              <a:ext uri="{FF2B5EF4-FFF2-40B4-BE49-F238E27FC236}">
                <a16:creationId xmlns:a16="http://schemas.microsoft.com/office/drawing/2014/main" id="{089FB524-9BDD-62C2-15C1-E57827466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sp>
        <p:nvSpPr>
          <p:cNvPr id="5136" name="AutoShape 16">
            <a:extLst>
              <a:ext uri="{FF2B5EF4-FFF2-40B4-BE49-F238E27FC236}">
                <a16:creationId xmlns:a16="http://schemas.microsoft.com/office/drawing/2014/main" id="{47DBD07B-3748-4635-DB02-716E647C2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B12F497-F103-203A-EDDC-DD2486473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statements: assignment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498B373-4F17-4B47-CC05-F29B226BD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Invariant: expression’s value is on stack top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compile_S(x=e)   = compile_E(e);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“istore x”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F3A3FB02-FB41-A585-770A-2240AB774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8735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=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4FC8622F-3922-1251-F6DA-FADA0E162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879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z</a:t>
            </a: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BE7E760F-AD5E-76EE-EC81-B27CC29AA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7879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A65FE97D-E4F8-E270-DB99-6E1AB424E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8547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e1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AB91D3A4-5B2C-EE05-FA6D-C0282DE3D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8547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e2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C4285AF-37BC-D1BB-1ECC-B1D2ED3128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44069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E6AB18E6-3795-9A3C-140C-B3A80CABB8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53975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2EE55656-F1B4-6610-3BA7-54C0B58F2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4069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D35171ED-D785-2123-4AF5-88597A4C03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3975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F325DB12-2801-595F-E72E-F5C1C0AB2921}"/>
              </a:ext>
            </a:extLst>
          </p:cNvPr>
          <p:cNvSpPr>
            <a:spLocks/>
          </p:cNvSpPr>
          <p:nvPr/>
        </p:nvSpPr>
        <p:spPr bwMode="auto">
          <a:xfrm>
            <a:off x="3810000" y="5638800"/>
            <a:ext cx="1168400" cy="1219200"/>
          </a:xfrm>
          <a:custGeom>
            <a:avLst/>
            <a:gdLst>
              <a:gd name="T0" fmla="*/ 2147483647 w 736"/>
              <a:gd name="T1" fmla="*/ 2147483647 h 768"/>
              <a:gd name="T2" fmla="*/ 0 w 736"/>
              <a:gd name="T3" fmla="*/ 2147483647 h 768"/>
              <a:gd name="T4" fmla="*/ 2147483647 w 736"/>
              <a:gd name="T5" fmla="*/ 2147483647 h 768"/>
              <a:gd name="T6" fmla="*/ 2147483647 w 736"/>
              <a:gd name="T7" fmla="*/ 2147483647 h 768"/>
              <a:gd name="T8" fmla="*/ 2147483647 w 736"/>
              <a:gd name="T9" fmla="*/ 2147483647 h 768"/>
              <a:gd name="T10" fmla="*/ 2147483647 w 736"/>
              <a:gd name="T11" fmla="*/ 2147483647 h 768"/>
              <a:gd name="T12" fmla="*/ 2147483647 w 736"/>
              <a:gd name="T13" fmla="*/ 2147483647 h 768"/>
              <a:gd name="T14" fmla="*/ 2147483647 w 736"/>
              <a:gd name="T15" fmla="*/ 2147483647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6"/>
              <a:gd name="T25" fmla="*/ 0 h 768"/>
              <a:gd name="T26" fmla="*/ 736 w 736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6" h="768">
                <a:moveTo>
                  <a:pt x="96" y="192"/>
                </a:moveTo>
                <a:cubicBezTo>
                  <a:pt x="48" y="232"/>
                  <a:pt x="0" y="256"/>
                  <a:pt x="0" y="336"/>
                </a:cubicBezTo>
                <a:cubicBezTo>
                  <a:pt x="0" y="416"/>
                  <a:pt x="8" y="608"/>
                  <a:pt x="96" y="672"/>
                </a:cubicBezTo>
                <a:cubicBezTo>
                  <a:pt x="184" y="736"/>
                  <a:pt x="424" y="768"/>
                  <a:pt x="528" y="720"/>
                </a:cubicBezTo>
                <a:cubicBezTo>
                  <a:pt x="632" y="672"/>
                  <a:pt x="704" y="496"/>
                  <a:pt x="720" y="384"/>
                </a:cubicBezTo>
                <a:cubicBezTo>
                  <a:pt x="736" y="272"/>
                  <a:pt x="696" y="96"/>
                  <a:pt x="624" y="48"/>
                </a:cubicBezTo>
                <a:cubicBezTo>
                  <a:pt x="552" y="0"/>
                  <a:pt x="384" y="72"/>
                  <a:pt x="288" y="96"/>
                </a:cubicBezTo>
                <a:cubicBezTo>
                  <a:pt x="192" y="120"/>
                  <a:pt x="144" y="152"/>
                  <a:pt x="96" y="192"/>
                </a:cubicBezTo>
                <a:close/>
              </a:path>
            </a:pathLst>
          </a:cu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6BA995F2-E0CF-2B04-647E-99089D335738}"/>
              </a:ext>
            </a:extLst>
          </p:cNvPr>
          <p:cNvSpPr>
            <a:spLocks/>
          </p:cNvSpPr>
          <p:nvPr/>
        </p:nvSpPr>
        <p:spPr bwMode="auto">
          <a:xfrm>
            <a:off x="5257800" y="5562600"/>
            <a:ext cx="1168400" cy="1219200"/>
          </a:xfrm>
          <a:custGeom>
            <a:avLst/>
            <a:gdLst>
              <a:gd name="T0" fmla="*/ 2147483647 w 736"/>
              <a:gd name="T1" fmla="*/ 2147483647 h 768"/>
              <a:gd name="T2" fmla="*/ 0 w 736"/>
              <a:gd name="T3" fmla="*/ 2147483647 h 768"/>
              <a:gd name="T4" fmla="*/ 2147483647 w 736"/>
              <a:gd name="T5" fmla="*/ 2147483647 h 768"/>
              <a:gd name="T6" fmla="*/ 2147483647 w 736"/>
              <a:gd name="T7" fmla="*/ 2147483647 h 768"/>
              <a:gd name="T8" fmla="*/ 2147483647 w 736"/>
              <a:gd name="T9" fmla="*/ 2147483647 h 768"/>
              <a:gd name="T10" fmla="*/ 2147483647 w 736"/>
              <a:gd name="T11" fmla="*/ 2147483647 h 768"/>
              <a:gd name="T12" fmla="*/ 2147483647 w 736"/>
              <a:gd name="T13" fmla="*/ 2147483647 h 768"/>
              <a:gd name="T14" fmla="*/ 2147483647 w 736"/>
              <a:gd name="T15" fmla="*/ 2147483647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6"/>
              <a:gd name="T25" fmla="*/ 0 h 768"/>
              <a:gd name="T26" fmla="*/ 736 w 736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6" h="768">
                <a:moveTo>
                  <a:pt x="96" y="192"/>
                </a:moveTo>
                <a:cubicBezTo>
                  <a:pt x="48" y="232"/>
                  <a:pt x="0" y="256"/>
                  <a:pt x="0" y="336"/>
                </a:cubicBezTo>
                <a:cubicBezTo>
                  <a:pt x="0" y="416"/>
                  <a:pt x="8" y="608"/>
                  <a:pt x="96" y="672"/>
                </a:cubicBezTo>
                <a:cubicBezTo>
                  <a:pt x="184" y="736"/>
                  <a:pt x="424" y="768"/>
                  <a:pt x="528" y="720"/>
                </a:cubicBezTo>
                <a:cubicBezTo>
                  <a:pt x="632" y="672"/>
                  <a:pt x="704" y="496"/>
                  <a:pt x="720" y="384"/>
                </a:cubicBezTo>
                <a:cubicBezTo>
                  <a:pt x="736" y="272"/>
                  <a:pt x="696" y="96"/>
                  <a:pt x="624" y="48"/>
                </a:cubicBezTo>
                <a:cubicBezTo>
                  <a:pt x="552" y="0"/>
                  <a:pt x="384" y="72"/>
                  <a:pt x="288" y="96"/>
                </a:cubicBezTo>
                <a:cubicBezTo>
                  <a:pt x="192" y="120"/>
                  <a:pt x="144" y="152"/>
                  <a:pt x="96" y="192"/>
                </a:cubicBezTo>
                <a:close/>
              </a:path>
            </a:pathLst>
          </a:cu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8626225E-F4CB-CD90-DB47-24B81BE437B1}"/>
              </a:ext>
            </a:extLst>
          </p:cNvPr>
          <p:cNvSpPr>
            <a:spLocks/>
          </p:cNvSpPr>
          <p:nvPr/>
        </p:nvSpPr>
        <p:spPr bwMode="auto">
          <a:xfrm>
            <a:off x="4572000" y="4419600"/>
            <a:ext cx="1168400" cy="1219200"/>
          </a:xfrm>
          <a:custGeom>
            <a:avLst/>
            <a:gdLst>
              <a:gd name="T0" fmla="*/ 2147483647 w 736"/>
              <a:gd name="T1" fmla="*/ 2147483647 h 768"/>
              <a:gd name="T2" fmla="*/ 0 w 736"/>
              <a:gd name="T3" fmla="*/ 2147483647 h 768"/>
              <a:gd name="T4" fmla="*/ 2147483647 w 736"/>
              <a:gd name="T5" fmla="*/ 2147483647 h 768"/>
              <a:gd name="T6" fmla="*/ 2147483647 w 736"/>
              <a:gd name="T7" fmla="*/ 2147483647 h 768"/>
              <a:gd name="T8" fmla="*/ 2147483647 w 736"/>
              <a:gd name="T9" fmla="*/ 2147483647 h 768"/>
              <a:gd name="T10" fmla="*/ 2147483647 w 736"/>
              <a:gd name="T11" fmla="*/ 2147483647 h 768"/>
              <a:gd name="T12" fmla="*/ 2147483647 w 736"/>
              <a:gd name="T13" fmla="*/ 2147483647 h 768"/>
              <a:gd name="T14" fmla="*/ 2147483647 w 736"/>
              <a:gd name="T15" fmla="*/ 2147483647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6"/>
              <a:gd name="T25" fmla="*/ 0 h 768"/>
              <a:gd name="T26" fmla="*/ 736 w 736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6" h="768">
                <a:moveTo>
                  <a:pt x="96" y="192"/>
                </a:moveTo>
                <a:cubicBezTo>
                  <a:pt x="48" y="232"/>
                  <a:pt x="0" y="256"/>
                  <a:pt x="0" y="336"/>
                </a:cubicBezTo>
                <a:cubicBezTo>
                  <a:pt x="0" y="416"/>
                  <a:pt x="8" y="608"/>
                  <a:pt x="96" y="672"/>
                </a:cubicBezTo>
                <a:cubicBezTo>
                  <a:pt x="184" y="736"/>
                  <a:pt x="424" y="768"/>
                  <a:pt x="528" y="720"/>
                </a:cubicBezTo>
                <a:cubicBezTo>
                  <a:pt x="632" y="672"/>
                  <a:pt x="704" y="496"/>
                  <a:pt x="720" y="384"/>
                </a:cubicBezTo>
                <a:cubicBezTo>
                  <a:pt x="736" y="272"/>
                  <a:pt x="696" y="96"/>
                  <a:pt x="624" y="48"/>
                </a:cubicBezTo>
                <a:cubicBezTo>
                  <a:pt x="552" y="0"/>
                  <a:pt x="384" y="72"/>
                  <a:pt x="288" y="96"/>
                </a:cubicBezTo>
                <a:cubicBezTo>
                  <a:pt x="192" y="120"/>
                  <a:pt x="144" y="152"/>
                  <a:pt x="96" y="192"/>
                </a:cubicBezTo>
                <a:close/>
              </a:path>
            </a:pathLst>
          </a:cu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7">
            <a:extLst>
              <a:ext uri="{FF2B5EF4-FFF2-40B4-BE49-F238E27FC236}">
                <a16:creationId xmlns:a16="http://schemas.microsoft.com/office/drawing/2014/main" id="{0589DFFB-C8D0-9BE5-161D-4521099E9BDB}"/>
              </a:ext>
            </a:extLst>
          </p:cNvPr>
          <p:cNvSpPr>
            <a:spLocks/>
          </p:cNvSpPr>
          <p:nvPr/>
        </p:nvSpPr>
        <p:spPr bwMode="auto">
          <a:xfrm>
            <a:off x="3225800" y="3581400"/>
            <a:ext cx="1905000" cy="2184400"/>
          </a:xfrm>
          <a:custGeom>
            <a:avLst/>
            <a:gdLst>
              <a:gd name="T0" fmla="*/ 2147483647 w 1200"/>
              <a:gd name="T1" fmla="*/ 2147483647 h 1376"/>
              <a:gd name="T2" fmla="*/ 2147483647 w 1200"/>
              <a:gd name="T3" fmla="*/ 2147483647 h 1376"/>
              <a:gd name="T4" fmla="*/ 2147483647 w 1200"/>
              <a:gd name="T5" fmla="*/ 2147483647 h 1376"/>
              <a:gd name="T6" fmla="*/ 2147483647 w 1200"/>
              <a:gd name="T7" fmla="*/ 2147483647 h 1376"/>
              <a:gd name="T8" fmla="*/ 2147483647 w 1200"/>
              <a:gd name="T9" fmla="*/ 2147483647 h 1376"/>
              <a:gd name="T10" fmla="*/ 2147483647 w 1200"/>
              <a:gd name="T11" fmla="*/ 2147483647 h 1376"/>
              <a:gd name="T12" fmla="*/ 2147483647 w 1200"/>
              <a:gd name="T13" fmla="*/ 2147483647 h 1376"/>
              <a:gd name="T14" fmla="*/ 2147483647 w 1200"/>
              <a:gd name="T15" fmla="*/ 2147483647 h 1376"/>
              <a:gd name="T16" fmla="*/ 2147483647 w 1200"/>
              <a:gd name="T17" fmla="*/ 2147483647 h 13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0"/>
              <a:gd name="T28" fmla="*/ 0 h 1376"/>
              <a:gd name="T29" fmla="*/ 1200 w 1200"/>
              <a:gd name="T30" fmla="*/ 1376 h 137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0" h="1376">
                <a:moveTo>
                  <a:pt x="368" y="376"/>
                </a:moveTo>
                <a:cubicBezTo>
                  <a:pt x="256" y="496"/>
                  <a:pt x="128" y="624"/>
                  <a:pt x="80" y="760"/>
                </a:cubicBezTo>
                <a:cubicBezTo>
                  <a:pt x="32" y="896"/>
                  <a:pt x="0" y="1104"/>
                  <a:pt x="80" y="1192"/>
                </a:cubicBezTo>
                <a:cubicBezTo>
                  <a:pt x="160" y="1280"/>
                  <a:pt x="440" y="1376"/>
                  <a:pt x="560" y="1288"/>
                </a:cubicBezTo>
                <a:cubicBezTo>
                  <a:pt x="680" y="1200"/>
                  <a:pt x="704" y="800"/>
                  <a:pt x="800" y="664"/>
                </a:cubicBezTo>
                <a:cubicBezTo>
                  <a:pt x="896" y="528"/>
                  <a:pt x="1080" y="568"/>
                  <a:pt x="1136" y="472"/>
                </a:cubicBezTo>
                <a:cubicBezTo>
                  <a:pt x="1192" y="376"/>
                  <a:pt x="1200" y="160"/>
                  <a:pt x="1136" y="88"/>
                </a:cubicBezTo>
                <a:cubicBezTo>
                  <a:pt x="1072" y="16"/>
                  <a:pt x="880" y="0"/>
                  <a:pt x="752" y="40"/>
                </a:cubicBezTo>
                <a:cubicBezTo>
                  <a:pt x="624" y="80"/>
                  <a:pt x="480" y="256"/>
                  <a:pt x="368" y="376"/>
                </a:cubicBezTo>
                <a:close/>
              </a:path>
            </a:pathLst>
          </a:cu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0F6E86-0FC8-B824-03AD-9B6D86FA8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267200"/>
            <a:ext cx="3048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What’s the tree traversal order?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B6DA2D9-B773-943D-BC46-351BE3FD9A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statements: if (1</a:t>
            </a:r>
            <a:r>
              <a:rPr lang="en-US" altLang="zh-CN" baseline="30000"/>
              <a:t>st</a:t>
            </a:r>
            <a:r>
              <a:rPr lang="en-US" altLang="zh-CN"/>
              <a:t> try)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D154BB1-29BF-8A91-D1B0-7DF7F1D45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Invariant: expression’s value is on stack top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compile_S(if(e,s1,s2)) = compile_E(e);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 “jnz L1, L2”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 “L1:”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 compile_S(s1);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 “jmp L3”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 “L2:”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 compile_S(s2);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 “jmp L3”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 “L3:”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681BF1FA-E2DB-68FF-A301-E53D96DDF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971800"/>
            <a:ext cx="2895600" cy="76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compile_E(e);</a:t>
            </a:r>
          </a:p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jnz L1, L2;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08026FD1-5112-B4DF-AACC-6D4FE47A1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267200"/>
            <a:ext cx="22098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compile_S(s1);</a:t>
            </a:r>
          </a:p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jmp L3;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8745DF68-0F65-43B9-9A74-A325F5DA4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67200"/>
            <a:ext cx="23622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compile_S(s2);</a:t>
            </a:r>
          </a:p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jmp L3;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6C4FE015-DE76-DDC1-A2D6-CAE7EEAA4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334000"/>
            <a:ext cx="17526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…;</a:t>
            </a:r>
            <a:endParaRPr lang="en-US" altLang="zh-CN" sz="2000">
              <a:solidFill>
                <a:srgbClr val="3333CC"/>
              </a:solidFill>
              <a:latin typeface="Courier New" panose="02070309020205020404" pitchFamily="49" charset="0"/>
            </a:endParaRPr>
          </a:p>
        </p:txBody>
      </p:sp>
      <p:sp>
        <p:nvSpPr>
          <p:cNvPr id="23" name="Text Box 15">
            <a:extLst>
              <a:ext uri="{FF2B5EF4-FFF2-40B4-BE49-F238E27FC236}">
                <a16:creationId xmlns:a16="http://schemas.microsoft.com/office/drawing/2014/main" id="{5A8A8E2E-6B13-D6C3-B398-C2D49BBE9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0292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L3:</a:t>
            </a:r>
          </a:p>
        </p:txBody>
      </p:sp>
      <p:sp>
        <p:nvSpPr>
          <p:cNvPr id="24" name="Text Box 16">
            <a:extLst>
              <a:ext uri="{FF2B5EF4-FFF2-40B4-BE49-F238E27FC236}">
                <a16:creationId xmlns:a16="http://schemas.microsoft.com/office/drawing/2014/main" id="{2B77FB79-7B7F-34CF-2C16-1232B1900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L1:</a:t>
            </a:r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741441B1-2723-38E5-F0D2-1E06D2E62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8862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L2: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C4F91D1-C96B-79A1-5BAF-3857D2961382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>
            <a:off x="1257300" y="48768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CEC6A47-65A7-AE77-6BA3-8330A4C1576B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H="1">
            <a:off x="2095500" y="4876800"/>
            <a:ext cx="1600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4B36A00-4280-E8C3-E852-0F8DEE1232C4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1257300" y="3733800"/>
            <a:ext cx="9525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0C7C4EF-6716-3209-F70C-DB6F04E8C171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>
            <a:off x="2209800" y="3733800"/>
            <a:ext cx="14859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3" grpId="0"/>
      <p:bldP spid="24" grpId="0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7B712C3-6920-049B-5F76-616AC2D39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statements: if (1</a:t>
            </a:r>
            <a:r>
              <a:rPr lang="en-US" altLang="zh-CN" baseline="30000"/>
              <a:t>st</a:t>
            </a:r>
            <a:r>
              <a:rPr lang="en-US" altLang="zh-CN"/>
              <a:t> try)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BB9C9D6-8A6F-5CA8-EB56-D8DC74CC2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Invariant: expression’s value is on stack top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compile_S(if(e,s1,s2)) = compile_E(e);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 “jnz L1, L2”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 “L1:”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 compile_S(s1);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 “jmp L3”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 “L2:”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 compile_S(s2);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 “jmp L3”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 “L3:”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D319C448-9DC1-BBD7-8E0C-1CA511C1E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743200"/>
            <a:ext cx="4572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if(2&gt;1, s1, s2)==&gt;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iconst 2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iconst 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j_cmpgt L1, L2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L1: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iconst 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jmp L3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L2: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iconst 0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jmp L3: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L3: jnz L3, L4; ...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  </a:t>
            </a:r>
          </a:p>
        </p:txBody>
      </p:sp>
      <p:sp>
        <p:nvSpPr>
          <p:cNvPr id="5" name="AutoShape 21">
            <a:extLst>
              <a:ext uri="{FF2B5EF4-FFF2-40B4-BE49-F238E27FC236}">
                <a16:creationId xmlns:a16="http://schemas.microsoft.com/office/drawing/2014/main" id="{7DE7C1D6-898E-F64B-1F90-41CD54FF3252}"/>
              </a:ext>
            </a:extLst>
          </p:cNvPr>
          <p:cNvSpPr>
            <a:spLocks/>
          </p:cNvSpPr>
          <p:nvPr/>
        </p:nvSpPr>
        <p:spPr bwMode="auto">
          <a:xfrm>
            <a:off x="2514600" y="3189288"/>
            <a:ext cx="381000" cy="3135312"/>
          </a:xfrm>
          <a:prstGeom prst="rightBrace">
            <a:avLst>
              <a:gd name="adj1" fmla="val 16649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Text Box 23">
            <a:extLst>
              <a:ext uri="{FF2B5EF4-FFF2-40B4-BE49-F238E27FC236}">
                <a16:creationId xmlns:a16="http://schemas.microsoft.com/office/drawing/2014/main" id="{3035387E-990F-4145-F493-944EA9B39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7200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2&gt;1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EDDE0EE-EB0C-C8E5-E40D-5D5FA8ACB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statements: if (2</a:t>
            </a:r>
            <a:r>
              <a:rPr lang="en-US" altLang="zh-CN" baseline="30000"/>
              <a:t>nd</a:t>
            </a:r>
            <a:r>
              <a:rPr lang="en-US" altLang="zh-CN"/>
              <a:t> try)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0F21003-F439-53AE-432A-655BBB3A7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Invariant: expression’s value is on stack top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compile_S(if(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e1&gt;e2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,s1,s2)) = compile_E(e1);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     compile_E(e2);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     “j_cmpgt L1, L2”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     “L1:”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     compile_S(s1);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     “jmp L3”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     “L2:”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     compile_S(s2);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     “jmp L3”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     “L3:”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C439BB88-D391-F4C7-6A8A-0B5EE67D0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743200"/>
            <a:ext cx="4572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if(2&gt;1, s1, s2)==&gt;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iconst 2;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iconst 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j_cmpgt L1, L2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L1: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iconst 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jmp L3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L2: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iconst 0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jmp L3: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L3: jnz L3, L4; ...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  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04F4FB8-CBE9-9718-9188-6AD257BB9CFD}"/>
              </a:ext>
            </a:extLst>
          </p:cNvPr>
          <p:cNvCxnSpPr/>
          <p:nvPr/>
        </p:nvCxnSpPr>
        <p:spPr>
          <a:xfrm>
            <a:off x="228600" y="4038600"/>
            <a:ext cx="2286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08138DB-6FF6-BC74-3989-6F30598B4485}"/>
              </a:ext>
            </a:extLst>
          </p:cNvPr>
          <p:cNvCxnSpPr/>
          <p:nvPr/>
        </p:nvCxnSpPr>
        <p:spPr>
          <a:xfrm>
            <a:off x="228600" y="4343400"/>
            <a:ext cx="2286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EC1F91E-4E1D-B132-215B-41DD0DD7AF1B}"/>
              </a:ext>
            </a:extLst>
          </p:cNvPr>
          <p:cNvCxnSpPr/>
          <p:nvPr/>
        </p:nvCxnSpPr>
        <p:spPr>
          <a:xfrm>
            <a:off x="228600" y="4724400"/>
            <a:ext cx="2286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6093DCC-17E7-BD48-B917-9DD3290ADA65}"/>
              </a:ext>
            </a:extLst>
          </p:cNvPr>
          <p:cNvCxnSpPr/>
          <p:nvPr/>
        </p:nvCxnSpPr>
        <p:spPr>
          <a:xfrm>
            <a:off x="228600" y="5105400"/>
            <a:ext cx="2286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6FF37B9-221F-6B04-55D4-A916D7E4C59F}"/>
              </a:ext>
            </a:extLst>
          </p:cNvPr>
          <p:cNvCxnSpPr/>
          <p:nvPr/>
        </p:nvCxnSpPr>
        <p:spPr>
          <a:xfrm>
            <a:off x="228600" y="5486400"/>
            <a:ext cx="2286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6489D9B-DA64-3967-263B-84C519FDEB56}"/>
              </a:ext>
            </a:extLst>
          </p:cNvPr>
          <p:cNvCxnSpPr/>
          <p:nvPr/>
        </p:nvCxnSpPr>
        <p:spPr>
          <a:xfrm>
            <a:off x="228600" y="5867400"/>
            <a:ext cx="2286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B66A480-405C-898C-3E68-4BF46B51B346}"/>
              </a:ext>
            </a:extLst>
          </p:cNvPr>
          <p:cNvCxnSpPr/>
          <p:nvPr/>
        </p:nvCxnSpPr>
        <p:spPr>
          <a:xfrm>
            <a:off x="228600" y="6248400"/>
            <a:ext cx="2286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032BD6B-F743-2918-9D8D-1C52913223DF}"/>
              </a:ext>
            </a:extLst>
          </p:cNvPr>
          <p:cNvCxnSpPr/>
          <p:nvPr/>
        </p:nvCxnSpPr>
        <p:spPr>
          <a:xfrm>
            <a:off x="228600" y="6629400"/>
            <a:ext cx="2286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74C58A-876D-C11E-A2AA-50C776A90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352800"/>
            <a:ext cx="312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 fancier pattern matching!</a:t>
            </a:r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018FAEB-D22D-8DF6-54AB-062FAAF49F5F}"/>
              </a:ext>
            </a:extLst>
          </p:cNvPr>
          <p:cNvCxnSpPr/>
          <p:nvPr/>
        </p:nvCxnSpPr>
        <p:spPr>
          <a:xfrm flipH="1" flipV="1">
            <a:off x="3733800" y="2743200"/>
            <a:ext cx="152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E4C1FD02-CE22-D6F9-943A-BE94079E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Essential difference is in the IR design</a:t>
            </a:r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BB0442-3FCB-FBFA-9439-58D315F66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17713"/>
            <a:ext cx="4191000" cy="46878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ISA syntax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s -&gt; iconst NUM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iload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istore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iadd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isub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imul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idiv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jmp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j{z,nz} L1, 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j_cmp{eq,ne,...}L1,L2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label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call f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ret</a:t>
            </a:r>
          </a:p>
        </p:txBody>
      </p:sp>
      <p:sp>
        <p:nvSpPr>
          <p:cNvPr id="36868" name="TextBox 6">
            <a:extLst>
              <a:ext uri="{FF2B5EF4-FFF2-40B4-BE49-F238E27FC236}">
                <a16:creationId xmlns:a16="http://schemas.microsoft.com/office/drawing/2014/main" id="{86FD2CB1-20B0-E6DF-5C1C-F6B4FD056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581400"/>
            <a:ext cx="388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We have both the 1-operand and 2-operand version of jump in the IR.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CD48952-99AD-C780-19A1-2A7E57E2CBC4}"/>
              </a:ext>
            </a:extLst>
          </p:cNvPr>
          <p:cNvCxnSpPr>
            <a:stCxn id="36868" idx="1"/>
          </p:cNvCxnSpPr>
          <p:nvPr/>
        </p:nvCxnSpPr>
        <p:spPr>
          <a:xfrm flipH="1">
            <a:off x="2971800" y="3905250"/>
            <a:ext cx="1752600" cy="1200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B9FE77D-5EFE-4158-DFAE-BF2DAEABA919}"/>
              </a:ext>
            </a:extLst>
          </p:cNvPr>
          <p:cNvCxnSpPr>
            <a:stCxn id="36868" idx="1"/>
          </p:cNvCxnSpPr>
          <p:nvPr/>
        </p:nvCxnSpPr>
        <p:spPr>
          <a:xfrm flipH="1">
            <a:off x="3886200" y="3905250"/>
            <a:ext cx="838200" cy="142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71" name="TextBox 15">
            <a:extLst>
              <a:ext uri="{FF2B5EF4-FFF2-40B4-BE49-F238E27FC236}">
                <a16:creationId xmlns:a16="http://schemas.microsoft.com/office/drawing/2014/main" id="{4430F909-1FCD-FB3D-DC89-532490EFB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383088"/>
            <a:ext cx="388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What about we have only the 1-operand jump?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6A3D8C9-8CAE-4BA3-48A1-ADE1200B8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statements: while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E36C984-C78A-3B2C-0C32-B71A8821A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Invariant: expression’s value is on stack top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compile_S(while(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,s)) = “L1:”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compile_E(e);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“jnz L2, L3”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“L2:”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compile_S(s);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“jmp L1”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“L3:”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84FA63B-6908-4589-5EDD-CFF622B4E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50" y="3429000"/>
            <a:ext cx="2743200" cy="914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compile_E(e)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jnz L2, L3;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1B3A0C5-2A66-AA23-14A5-703025C0C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6019800"/>
            <a:ext cx="19812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...;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6E09EC29-6566-2716-647E-1A4745534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4876800"/>
            <a:ext cx="1752600" cy="76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compile_S(s);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jmp L1;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5787C65E-3227-5C2B-4AC8-FA2A9A668A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0750" y="43434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ED2B0873-1775-31B3-1CBE-B8C3CA503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57150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L3: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95F0E85B-E4B6-B849-0D6A-AC9AA10D7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1242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L1:</a:t>
            </a:r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DE5E25F0-E136-1CF7-E14D-57C292E989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795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B1773665-7D53-08F6-4603-A09321190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950" y="4343400"/>
            <a:ext cx="24765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2016176E-A6F1-72D6-7233-59A2C47C5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720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L2:</a:t>
            </a:r>
          </a:p>
        </p:txBody>
      </p:sp>
      <p:cxnSp>
        <p:nvCxnSpPr>
          <p:cNvPr id="21" name="形状 20">
            <a:extLst>
              <a:ext uri="{FF2B5EF4-FFF2-40B4-BE49-F238E27FC236}">
                <a16:creationId xmlns:a16="http://schemas.microsoft.com/office/drawing/2014/main" id="{9BEAF2FC-866C-0E12-FD37-E1AA10634A45}"/>
              </a:ext>
            </a:extLst>
          </p:cNvPr>
          <p:cNvCxnSpPr>
            <a:stCxn id="10" idx="2"/>
            <a:endCxn id="8" idx="1"/>
          </p:cNvCxnSpPr>
          <p:nvPr/>
        </p:nvCxnSpPr>
        <p:spPr>
          <a:xfrm rot="5400000" flipH="1">
            <a:off x="1028700" y="4362450"/>
            <a:ext cx="1752600" cy="800100"/>
          </a:xfrm>
          <a:prstGeom prst="curvedConnector4">
            <a:avLst>
              <a:gd name="adj1" fmla="val -13043"/>
              <a:gd name="adj2" fmla="val 18786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4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5F04674-3F25-2C7C-2926-52ECFE405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functions &amp; programs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5180422-140E-C1DB-8F98-18EF0EE54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compiling a function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compile_F(T f(T1 x){D* s1,..., sn}) =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“f:”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compile_S(s1);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compile_S(sn);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compiling a program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compile_P(f1 ... fn) =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compile_F(f1);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compile_F(fn);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D83D2C1-BF85-F01E-7D33-0DD646D96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0E0EFA9-7F1D-1508-9221-3E4F79E4B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4038600" cy="4114800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m, n, z;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 = 10;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n = 5;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z = plus(m, n);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printi(z);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plus(int x, int y){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x+y;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31780" name="Rectangle 4">
            <a:extLst>
              <a:ext uri="{FF2B5EF4-FFF2-40B4-BE49-F238E27FC236}">
                <a16:creationId xmlns:a16="http://schemas.microsoft.com/office/drawing/2014/main" id="{78573263-B0F3-F57A-E0DA-8628F79B5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488" y="152400"/>
            <a:ext cx="39989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0:  iconst 10 </a:t>
            </a:r>
            <a:r>
              <a:rPr lang="en-US" altLang="zh-CN" sz="2000" b="1">
                <a:latin typeface="Courier New" panose="02070309020205020404" pitchFamily="49" charset="0"/>
              </a:rPr>
              <a:t>// &lt;- main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1:  istore 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2:  iconst 5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3:  istore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4:  iload 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5:  iload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6:  call plus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7:  istore z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8:  iload z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9:  call printi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10: iconst 0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11: ret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12: iload x    </a:t>
            </a:r>
            <a:r>
              <a:rPr lang="en-US" altLang="zh-CN" sz="2000" b="1">
                <a:latin typeface="Courier New" panose="02070309020205020404" pitchFamily="49" charset="0"/>
              </a:rPr>
              <a:t>// &lt;- plus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13: iload y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14: iadd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15: ret</a:t>
            </a:r>
          </a:p>
        </p:txBody>
      </p:sp>
      <p:sp>
        <p:nvSpPr>
          <p:cNvPr id="331781" name="AutoShape 5">
            <a:extLst>
              <a:ext uri="{FF2B5EF4-FFF2-40B4-BE49-F238E27FC236}">
                <a16:creationId xmlns:a16="http://schemas.microsoft.com/office/drawing/2014/main" id="{7AA4EA29-AA9F-3BDE-C63C-4A0FCC99433E}"/>
              </a:ext>
            </a:extLst>
          </p:cNvPr>
          <p:cNvSpPr>
            <a:spLocks/>
          </p:cNvSpPr>
          <p:nvPr/>
        </p:nvSpPr>
        <p:spPr bwMode="auto">
          <a:xfrm>
            <a:off x="4724400" y="304800"/>
            <a:ext cx="228600" cy="533400"/>
          </a:xfrm>
          <a:prstGeom prst="lef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1782" name="Line 6">
            <a:extLst>
              <a:ext uri="{FF2B5EF4-FFF2-40B4-BE49-F238E27FC236}">
                <a16:creationId xmlns:a16="http://schemas.microsoft.com/office/drawing/2014/main" id="{CCEC75E0-563B-2403-7272-E918927BD9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609600"/>
            <a:ext cx="26670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1783" name="AutoShape 7">
            <a:extLst>
              <a:ext uri="{FF2B5EF4-FFF2-40B4-BE49-F238E27FC236}">
                <a16:creationId xmlns:a16="http://schemas.microsoft.com/office/drawing/2014/main" id="{EE799D42-D509-6833-0C1A-AF0154167FAF}"/>
              </a:ext>
            </a:extLst>
          </p:cNvPr>
          <p:cNvSpPr>
            <a:spLocks/>
          </p:cNvSpPr>
          <p:nvPr/>
        </p:nvSpPr>
        <p:spPr bwMode="auto">
          <a:xfrm>
            <a:off x="4724400" y="990600"/>
            <a:ext cx="228600" cy="533400"/>
          </a:xfrm>
          <a:prstGeom prst="lef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1784" name="Line 8">
            <a:extLst>
              <a:ext uri="{FF2B5EF4-FFF2-40B4-BE49-F238E27FC236}">
                <a16:creationId xmlns:a16="http://schemas.microsoft.com/office/drawing/2014/main" id="{37518092-EEF8-3745-45E3-9AC8A473CA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1295400"/>
            <a:ext cx="27432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1785" name="AutoShape 9">
            <a:extLst>
              <a:ext uri="{FF2B5EF4-FFF2-40B4-BE49-F238E27FC236}">
                <a16:creationId xmlns:a16="http://schemas.microsoft.com/office/drawing/2014/main" id="{1FD2982E-63C5-E82E-BD3F-7A448F3480D3}"/>
              </a:ext>
            </a:extLst>
          </p:cNvPr>
          <p:cNvSpPr>
            <a:spLocks/>
          </p:cNvSpPr>
          <p:nvPr/>
        </p:nvSpPr>
        <p:spPr bwMode="auto">
          <a:xfrm>
            <a:off x="4724400" y="175260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1786" name="Line 10">
            <a:extLst>
              <a:ext uri="{FF2B5EF4-FFF2-40B4-BE49-F238E27FC236}">
                <a16:creationId xmlns:a16="http://schemas.microsoft.com/office/drawing/2014/main" id="{C451C364-BE20-DCCB-EBA3-5FF54B72AC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2362200"/>
            <a:ext cx="1981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1787" name="AutoShape 11">
            <a:extLst>
              <a:ext uri="{FF2B5EF4-FFF2-40B4-BE49-F238E27FC236}">
                <a16:creationId xmlns:a16="http://schemas.microsoft.com/office/drawing/2014/main" id="{DEDC82B6-F99E-4538-2773-EA5DC3A63A8B}"/>
              </a:ext>
            </a:extLst>
          </p:cNvPr>
          <p:cNvSpPr>
            <a:spLocks/>
          </p:cNvSpPr>
          <p:nvPr/>
        </p:nvSpPr>
        <p:spPr bwMode="auto">
          <a:xfrm>
            <a:off x="4724400" y="3200400"/>
            <a:ext cx="228600" cy="533400"/>
          </a:xfrm>
          <a:prstGeom prst="lef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1788" name="Line 12">
            <a:extLst>
              <a:ext uri="{FF2B5EF4-FFF2-40B4-BE49-F238E27FC236}">
                <a16:creationId xmlns:a16="http://schemas.microsoft.com/office/drawing/2014/main" id="{0E425660-EEDF-194A-D74B-104FE32027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4290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1789" name="AutoShape 13">
            <a:extLst>
              <a:ext uri="{FF2B5EF4-FFF2-40B4-BE49-F238E27FC236}">
                <a16:creationId xmlns:a16="http://schemas.microsoft.com/office/drawing/2014/main" id="{AEBF9C34-9F54-411D-DDBB-EE03BD6B5C42}"/>
              </a:ext>
            </a:extLst>
          </p:cNvPr>
          <p:cNvSpPr>
            <a:spLocks/>
          </p:cNvSpPr>
          <p:nvPr/>
        </p:nvSpPr>
        <p:spPr bwMode="auto">
          <a:xfrm>
            <a:off x="4648200" y="4648200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1790" name="Line 14">
            <a:extLst>
              <a:ext uri="{FF2B5EF4-FFF2-40B4-BE49-F238E27FC236}">
                <a16:creationId xmlns:a16="http://schemas.microsoft.com/office/drawing/2014/main" id="{7223DC83-F22E-0CB9-D48F-5FBEF6CBC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52578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AutoShape 11">
            <a:extLst>
              <a:ext uri="{FF2B5EF4-FFF2-40B4-BE49-F238E27FC236}">
                <a16:creationId xmlns:a16="http://schemas.microsoft.com/office/drawing/2014/main" id="{CD09A5DF-6F68-EB21-C53D-85ECF856910A}"/>
              </a:ext>
            </a:extLst>
          </p:cNvPr>
          <p:cNvSpPr>
            <a:spLocks/>
          </p:cNvSpPr>
          <p:nvPr/>
        </p:nvSpPr>
        <p:spPr bwMode="auto">
          <a:xfrm>
            <a:off x="4724400" y="3886200"/>
            <a:ext cx="228600" cy="533400"/>
          </a:xfrm>
          <a:prstGeom prst="lef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Line 12">
            <a:extLst>
              <a:ext uri="{FF2B5EF4-FFF2-40B4-BE49-F238E27FC236}">
                <a16:creationId xmlns:a16="http://schemas.microsoft.com/office/drawing/2014/main" id="{B17B21AC-BBE9-2F45-B2A5-1465308BC1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41910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3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0" grpId="0"/>
      <p:bldP spid="331781" grpId="0" animBg="1"/>
      <p:bldP spid="331783" grpId="0" animBg="1"/>
      <p:bldP spid="331785" grpId="0" animBg="1"/>
      <p:bldP spid="331787" grpId="0" animBg="1"/>
      <p:bldP spid="331789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FA021FA-8D23-AB1C-8026-C76604589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40963" name="Rectangle 4">
            <a:extLst>
              <a:ext uri="{FF2B5EF4-FFF2-40B4-BE49-F238E27FC236}">
                <a16:creationId xmlns:a16="http://schemas.microsoft.com/office/drawing/2014/main" id="{FB49EFE5-6380-63CE-2752-8849FC833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488" y="457200"/>
            <a:ext cx="39989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0:  iconst 10 </a:t>
            </a:r>
            <a:r>
              <a:rPr lang="en-US" altLang="zh-CN" sz="2000" b="1">
                <a:latin typeface="Courier New" panose="02070309020205020404" pitchFamily="49" charset="0"/>
              </a:rPr>
              <a:t>// &lt;- main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1:  istore 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2:  iconst 5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3:  istore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4:  iload 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5:  iload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6:  call plus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7:  istore z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8:  iload z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9:  call printi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10: iconst 0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11: ret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12: iload x    </a:t>
            </a:r>
            <a:r>
              <a:rPr lang="en-US" altLang="zh-CN" sz="2000" b="1">
                <a:latin typeface="Courier New" panose="02070309020205020404" pitchFamily="49" charset="0"/>
              </a:rPr>
              <a:t>// &lt;- plus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13: iload y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14: iadd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15: ret</a:t>
            </a:r>
          </a:p>
        </p:txBody>
      </p:sp>
      <p:sp>
        <p:nvSpPr>
          <p:cNvPr id="40964" name="Text Box 21">
            <a:extLst>
              <a:ext uri="{FF2B5EF4-FFF2-40B4-BE49-F238E27FC236}">
                <a16:creationId xmlns:a16="http://schemas.microsoft.com/office/drawing/2014/main" id="{73A3BB99-D6A2-B518-94AA-EA27DCAA2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95600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operand stack(empty) :</a:t>
            </a:r>
          </a:p>
        </p:txBody>
      </p:sp>
      <p:sp>
        <p:nvSpPr>
          <p:cNvPr id="40965" name="Rectangle 26">
            <a:extLst>
              <a:ext uri="{FF2B5EF4-FFF2-40B4-BE49-F238E27FC236}">
                <a16:creationId xmlns:a16="http://schemas.microsoft.com/office/drawing/2014/main" id="{6240BA12-7B99-F532-0371-78304C122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384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m</a:t>
            </a:r>
          </a:p>
        </p:txBody>
      </p:sp>
      <p:sp>
        <p:nvSpPr>
          <p:cNvPr id="40966" name="Rectangle 27">
            <a:extLst>
              <a:ext uri="{FF2B5EF4-FFF2-40B4-BE49-F238E27FC236}">
                <a16:creationId xmlns:a16="http://schemas.microsoft.com/office/drawing/2014/main" id="{FEB8267D-5B63-336A-8BCC-C927E0FF8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384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n</a:t>
            </a:r>
          </a:p>
        </p:txBody>
      </p:sp>
      <p:sp>
        <p:nvSpPr>
          <p:cNvPr id="40967" name="Rectangle 28">
            <a:extLst>
              <a:ext uri="{FF2B5EF4-FFF2-40B4-BE49-F238E27FC236}">
                <a16:creationId xmlns:a16="http://schemas.microsoft.com/office/drawing/2014/main" id="{7C2AD319-A31A-58C2-5BF3-CB3D7190A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4384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z</a:t>
            </a:r>
          </a:p>
        </p:txBody>
      </p:sp>
      <p:sp>
        <p:nvSpPr>
          <p:cNvPr id="40968" name="Text Box 29">
            <a:extLst>
              <a:ext uri="{FF2B5EF4-FFF2-40B4-BE49-F238E27FC236}">
                <a16:creationId xmlns:a16="http://schemas.microsoft.com/office/drawing/2014/main" id="{DBC06E32-8088-3190-BE8F-556C8E43B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frame for main:</a:t>
            </a:r>
          </a:p>
        </p:txBody>
      </p:sp>
      <p:sp>
        <p:nvSpPr>
          <p:cNvPr id="40969" name="Rectangle 34">
            <a:extLst>
              <a:ext uri="{FF2B5EF4-FFF2-40B4-BE49-F238E27FC236}">
                <a16:creationId xmlns:a16="http://schemas.microsoft.com/office/drawing/2014/main" id="{AAB8D265-6B28-7076-3DA4-F9D3B3621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57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pc</a:t>
            </a:r>
          </a:p>
        </p:txBody>
      </p:sp>
      <p:sp>
        <p:nvSpPr>
          <p:cNvPr id="40970" name="AutoShape 35">
            <a:extLst>
              <a:ext uri="{FF2B5EF4-FFF2-40B4-BE49-F238E27FC236}">
                <a16:creationId xmlns:a16="http://schemas.microsoft.com/office/drawing/2014/main" id="{BA9C0989-EB27-40AC-89A4-7214F0C11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C9EB0D1-A991-F4F7-36F5-0D0ED1D66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ED2C821-D60D-BEC5-8CFB-D7915F6E8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488" y="457200"/>
            <a:ext cx="39989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0:  iconst 10 </a:t>
            </a:r>
            <a:r>
              <a:rPr lang="en-US" altLang="zh-CN" sz="2000" b="1">
                <a:latin typeface="Courier New" panose="02070309020205020404" pitchFamily="49" charset="0"/>
              </a:rPr>
              <a:t>// &lt;- main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1:  istore 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2:  iconst 5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3:  istore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4:  iload 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5:  iload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6:  call plus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7:  istore z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8:  iload z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9:  call printi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10: iconst 0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11: ret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12: iload x    </a:t>
            </a:r>
            <a:r>
              <a:rPr lang="en-US" altLang="zh-CN" sz="2000" b="1">
                <a:latin typeface="Courier New" panose="02070309020205020404" pitchFamily="49" charset="0"/>
              </a:rPr>
              <a:t>// &lt;- plus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13: iload y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14: iadd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15: ret</a:t>
            </a:r>
          </a:p>
        </p:txBody>
      </p:sp>
      <p:sp>
        <p:nvSpPr>
          <p:cNvPr id="335876" name="Rectangle 4">
            <a:extLst>
              <a:ext uri="{FF2B5EF4-FFF2-40B4-BE49-F238E27FC236}">
                <a16:creationId xmlns:a16="http://schemas.microsoft.com/office/drawing/2014/main" id="{8365F6CE-9F22-36E2-7604-CAB685D06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76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10</a:t>
            </a:r>
          </a:p>
        </p:txBody>
      </p:sp>
      <p:sp>
        <p:nvSpPr>
          <p:cNvPr id="41989" name="Text Box 5">
            <a:extLst>
              <a:ext uri="{FF2B5EF4-FFF2-40B4-BE49-F238E27FC236}">
                <a16:creationId xmlns:a16="http://schemas.microsoft.com/office/drawing/2014/main" id="{5401B332-E2DF-63FF-FE50-90D1E3D93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95600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operand stack: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A71449CD-0967-F6A7-65F0-6B3FE4CFD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384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m</a:t>
            </a:r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4BE134AA-E2BD-8646-901D-32D56D71E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384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n</a:t>
            </a:r>
          </a:p>
        </p:txBody>
      </p:sp>
      <p:sp>
        <p:nvSpPr>
          <p:cNvPr id="41992" name="Rectangle 8">
            <a:extLst>
              <a:ext uri="{FF2B5EF4-FFF2-40B4-BE49-F238E27FC236}">
                <a16:creationId xmlns:a16="http://schemas.microsoft.com/office/drawing/2014/main" id="{61205C59-09F5-6F69-8BA3-844D1F8B9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4384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z</a:t>
            </a:r>
          </a:p>
        </p:txBody>
      </p:sp>
      <p:sp>
        <p:nvSpPr>
          <p:cNvPr id="41993" name="Text Box 9">
            <a:extLst>
              <a:ext uri="{FF2B5EF4-FFF2-40B4-BE49-F238E27FC236}">
                <a16:creationId xmlns:a16="http://schemas.microsoft.com/office/drawing/2014/main" id="{652A452C-2D47-6440-8747-443BAFFE9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frame for main:</a:t>
            </a:r>
          </a:p>
        </p:txBody>
      </p:sp>
      <p:sp>
        <p:nvSpPr>
          <p:cNvPr id="41994" name="Rectangle 10">
            <a:extLst>
              <a:ext uri="{FF2B5EF4-FFF2-40B4-BE49-F238E27FC236}">
                <a16:creationId xmlns:a16="http://schemas.microsoft.com/office/drawing/2014/main" id="{05C78E5B-7E0D-7218-5F8D-006E39FC4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57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pc</a:t>
            </a:r>
          </a:p>
        </p:txBody>
      </p:sp>
      <p:sp>
        <p:nvSpPr>
          <p:cNvPr id="41995" name="Line 11">
            <a:extLst>
              <a:ext uri="{FF2B5EF4-FFF2-40B4-BE49-F238E27FC236}">
                <a16:creationId xmlns:a16="http://schemas.microsoft.com/office/drawing/2014/main" id="{2FCA39E2-3215-64A2-8240-5B368E0BA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6" name="AutoShape 12">
            <a:extLst>
              <a:ext uri="{FF2B5EF4-FFF2-40B4-BE49-F238E27FC236}">
                <a16:creationId xmlns:a16="http://schemas.microsoft.com/office/drawing/2014/main" id="{D0AF69E2-E015-8C9D-AA5B-5A2DC4457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842250A-D31D-F284-ED82-43A855B83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UNCOL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Argument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CCB9CED5-146E-496A-A16E-4E8663EFC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1147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F18C3926-F19D-FE3C-B91B-012D8606F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161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SML</a:t>
            </a:r>
          </a:p>
        </p:txBody>
      </p:sp>
      <p:sp>
        <p:nvSpPr>
          <p:cNvPr id="6149" name="Rectangle 6">
            <a:extLst>
              <a:ext uri="{FF2B5EF4-FFF2-40B4-BE49-F238E27FC236}">
                <a16:creationId xmlns:a16="http://schemas.microsoft.com/office/drawing/2014/main" id="{3D645ACB-C05F-E89E-32F0-A3D2F42DA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8068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150" name="Rectangle 7">
            <a:extLst>
              <a:ext uri="{FF2B5EF4-FFF2-40B4-BE49-F238E27FC236}">
                <a16:creationId xmlns:a16="http://schemas.microsoft.com/office/drawing/2014/main" id="{56C67DC3-2384-724E-E1D0-1A8FCE93E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0217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F#</a:t>
            </a:r>
          </a:p>
        </p:txBody>
      </p:sp>
      <p:sp>
        <p:nvSpPr>
          <p:cNvPr id="6151" name="Rectangle 8">
            <a:extLst>
              <a:ext uri="{FF2B5EF4-FFF2-40B4-BE49-F238E27FC236}">
                <a16:creationId xmlns:a16="http://schemas.microsoft.com/office/drawing/2014/main" id="{3745AFEC-B7B0-F91E-F088-351DE23AD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5975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C#</a:t>
            </a:r>
          </a:p>
        </p:txBody>
      </p:sp>
      <p:sp>
        <p:nvSpPr>
          <p:cNvPr id="6152" name="Rectangle 9">
            <a:extLst>
              <a:ext uri="{FF2B5EF4-FFF2-40B4-BE49-F238E27FC236}">
                <a16:creationId xmlns:a16="http://schemas.microsoft.com/office/drawing/2014/main" id="{C06C3A49-D2AA-2C20-F6A6-6DE4F0EB0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291147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Sparc</a:t>
            </a:r>
          </a:p>
        </p:txBody>
      </p:sp>
      <p:sp>
        <p:nvSpPr>
          <p:cNvPr id="6153" name="Rectangle 10">
            <a:extLst>
              <a:ext uri="{FF2B5EF4-FFF2-40B4-BE49-F238E27FC236}">
                <a16:creationId xmlns:a16="http://schemas.microsoft.com/office/drawing/2014/main" id="{696F464D-0F0C-86C9-CBEB-C4F9004B4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20161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x86</a:t>
            </a:r>
          </a:p>
        </p:txBody>
      </p:sp>
      <p:sp>
        <p:nvSpPr>
          <p:cNvPr id="6154" name="Rectangle 11">
            <a:extLst>
              <a:ext uri="{FF2B5EF4-FFF2-40B4-BE49-F238E27FC236}">
                <a16:creationId xmlns:a16="http://schemas.microsoft.com/office/drawing/2014/main" id="{46692520-E7B0-FFFA-A49D-D4E157C78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38068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MIPS</a:t>
            </a:r>
          </a:p>
        </p:txBody>
      </p:sp>
      <p:sp>
        <p:nvSpPr>
          <p:cNvPr id="6155" name="Rectangle 12">
            <a:extLst>
              <a:ext uri="{FF2B5EF4-FFF2-40B4-BE49-F238E27FC236}">
                <a16:creationId xmlns:a16="http://schemas.microsoft.com/office/drawing/2014/main" id="{A6D63B4E-5B29-66EE-73E5-50E089D1E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470217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PPC</a:t>
            </a:r>
          </a:p>
        </p:txBody>
      </p:sp>
      <p:sp>
        <p:nvSpPr>
          <p:cNvPr id="6156" name="Rectangle 13">
            <a:extLst>
              <a:ext uri="{FF2B5EF4-FFF2-40B4-BE49-F238E27FC236}">
                <a16:creationId xmlns:a16="http://schemas.microsoft.com/office/drawing/2014/main" id="{BB5C3DBC-0CF0-76E9-E2DE-3A8B63EC1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55975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ARM</a:t>
            </a:r>
          </a:p>
        </p:txBody>
      </p:sp>
      <p:cxnSp>
        <p:nvCxnSpPr>
          <p:cNvPr id="6157" name="AutoShape 14">
            <a:extLst>
              <a:ext uri="{FF2B5EF4-FFF2-40B4-BE49-F238E27FC236}">
                <a16:creationId xmlns:a16="http://schemas.microsoft.com/office/drawing/2014/main" id="{99D71FB2-BF81-C636-0349-C9F0AD7637DB}"/>
              </a:ext>
            </a:extLst>
          </p:cNvPr>
          <p:cNvCxnSpPr>
            <a:cxnSpLocks noChangeShapeType="1"/>
            <a:stCxn id="6148" idx="3"/>
            <a:endCxn id="6153" idx="1"/>
          </p:cNvCxnSpPr>
          <p:nvPr/>
        </p:nvCxnSpPr>
        <p:spPr bwMode="auto">
          <a:xfrm>
            <a:off x="2511425" y="2227263"/>
            <a:ext cx="41211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AutoShape 15">
            <a:extLst>
              <a:ext uri="{FF2B5EF4-FFF2-40B4-BE49-F238E27FC236}">
                <a16:creationId xmlns:a16="http://schemas.microsoft.com/office/drawing/2014/main" id="{83325F41-878C-3150-441D-3CB065A055FC}"/>
              </a:ext>
            </a:extLst>
          </p:cNvPr>
          <p:cNvCxnSpPr>
            <a:cxnSpLocks noChangeShapeType="1"/>
            <a:stCxn id="6148" idx="3"/>
            <a:endCxn id="6152" idx="1"/>
          </p:cNvCxnSpPr>
          <p:nvPr/>
        </p:nvCxnSpPr>
        <p:spPr bwMode="auto">
          <a:xfrm>
            <a:off x="2511425" y="222726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9" name="AutoShape 16">
            <a:extLst>
              <a:ext uri="{FF2B5EF4-FFF2-40B4-BE49-F238E27FC236}">
                <a16:creationId xmlns:a16="http://schemas.microsoft.com/office/drawing/2014/main" id="{5F548B81-14E0-AF39-A755-B6A011E27C93}"/>
              </a:ext>
            </a:extLst>
          </p:cNvPr>
          <p:cNvCxnSpPr>
            <a:cxnSpLocks noChangeShapeType="1"/>
            <a:stCxn id="6148" idx="3"/>
            <a:endCxn id="6154" idx="1"/>
          </p:cNvCxnSpPr>
          <p:nvPr/>
        </p:nvCxnSpPr>
        <p:spPr bwMode="auto">
          <a:xfrm>
            <a:off x="2511425" y="222726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17">
            <a:extLst>
              <a:ext uri="{FF2B5EF4-FFF2-40B4-BE49-F238E27FC236}">
                <a16:creationId xmlns:a16="http://schemas.microsoft.com/office/drawing/2014/main" id="{7A52D8B9-3B8C-5FF8-0220-BDCA7B163B89}"/>
              </a:ext>
            </a:extLst>
          </p:cNvPr>
          <p:cNvCxnSpPr>
            <a:cxnSpLocks noChangeShapeType="1"/>
            <a:stCxn id="6148" idx="3"/>
            <a:endCxn id="6155" idx="1"/>
          </p:cNvCxnSpPr>
          <p:nvPr/>
        </p:nvCxnSpPr>
        <p:spPr bwMode="auto">
          <a:xfrm>
            <a:off x="2511425" y="2227263"/>
            <a:ext cx="4121150" cy="2686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18">
            <a:extLst>
              <a:ext uri="{FF2B5EF4-FFF2-40B4-BE49-F238E27FC236}">
                <a16:creationId xmlns:a16="http://schemas.microsoft.com/office/drawing/2014/main" id="{B5B4ECF4-D273-36CD-9733-9ABCEF24EB9D}"/>
              </a:ext>
            </a:extLst>
          </p:cNvPr>
          <p:cNvCxnSpPr>
            <a:cxnSpLocks noChangeShapeType="1"/>
            <a:stCxn id="6148" idx="3"/>
            <a:endCxn id="6156" idx="1"/>
          </p:cNvCxnSpPr>
          <p:nvPr/>
        </p:nvCxnSpPr>
        <p:spPr bwMode="auto">
          <a:xfrm>
            <a:off x="2511425" y="2227263"/>
            <a:ext cx="4121150" cy="3581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AutoShape 19">
            <a:extLst>
              <a:ext uri="{FF2B5EF4-FFF2-40B4-BE49-F238E27FC236}">
                <a16:creationId xmlns:a16="http://schemas.microsoft.com/office/drawing/2014/main" id="{58967923-1636-6649-E12F-2FCE3D05771D}"/>
              </a:ext>
            </a:extLst>
          </p:cNvPr>
          <p:cNvCxnSpPr>
            <a:cxnSpLocks noChangeShapeType="1"/>
            <a:stCxn id="6147" idx="3"/>
            <a:endCxn id="6153" idx="1"/>
          </p:cNvCxnSpPr>
          <p:nvPr/>
        </p:nvCxnSpPr>
        <p:spPr bwMode="auto">
          <a:xfrm flipV="1">
            <a:off x="2511425" y="222726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AutoShape 20">
            <a:extLst>
              <a:ext uri="{FF2B5EF4-FFF2-40B4-BE49-F238E27FC236}">
                <a16:creationId xmlns:a16="http://schemas.microsoft.com/office/drawing/2014/main" id="{D43BF4DE-E0AA-FF05-41B2-4553DAB1D24B}"/>
              </a:ext>
            </a:extLst>
          </p:cNvPr>
          <p:cNvCxnSpPr>
            <a:cxnSpLocks noChangeShapeType="1"/>
            <a:stCxn id="6147" idx="3"/>
            <a:endCxn id="6152" idx="1"/>
          </p:cNvCxnSpPr>
          <p:nvPr/>
        </p:nvCxnSpPr>
        <p:spPr bwMode="auto">
          <a:xfrm>
            <a:off x="2511425" y="3122613"/>
            <a:ext cx="41211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21">
            <a:extLst>
              <a:ext uri="{FF2B5EF4-FFF2-40B4-BE49-F238E27FC236}">
                <a16:creationId xmlns:a16="http://schemas.microsoft.com/office/drawing/2014/main" id="{E105041D-886B-234C-EE74-F94DBD544B83}"/>
              </a:ext>
            </a:extLst>
          </p:cNvPr>
          <p:cNvCxnSpPr>
            <a:cxnSpLocks noChangeShapeType="1"/>
            <a:stCxn id="6147" idx="3"/>
            <a:endCxn id="6154" idx="1"/>
          </p:cNvCxnSpPr>
          <p:nvPr/>
        </p:nvCxnSpPr>
        <p:spPr bwMode="auto">
          <a:xfrm>
            <a:off x="2511425" y="312261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22">
            <a:extLst>
              <a:ext uri="{FF2B5EF4-FFF2-40B4-BE49-F238E27FC236}">
                <a16:creationId xmlns:a16="http://schemas.microsoft.com/office/drawing/2014/main" id="{EA62E465-6760-D908-A615-9BE5ADBBF611}"/>
              </a:ext>
            </a:extLst>
          </p:cNvPr>
          <p:cNvCxnSpPr>
            <a:cxnSpLocks noChangeShapeType="1"/>
            <a:stCxn id="6147" idx="3"/>
            <a:endCxn id="6155" idx="1"/>
          </p:cNvCxnSpPr>
          <p:nvPr/>
        </p:nvCxnSpPr>
        <p:spPr bwMode="auto">
          <a:xfrm>
            <a:off x="2511425" y="312261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6" name="AutoShape 23">
            <a:extLst>
              <a:ext uri="{FF2B5EF4-FFF2-40B4-BE49-F238E27FC236}">
                <a16:creationId xmlns:a16="http://schemas.microsoft.com/office/drawing/2014/main" id="{417AA459-3B49-36CC-F8FA-B0BAB5A1ABCF}"/>
              </a:ext>
            </a:extLst>
          </p:cNvPr>
          <p:cNvCxnSpPr>
            <a:cxnSpLocks noChangeShapeType="1"/>
            <a:stCxn id="6147" idx="3"/>
            <a:endCxn id="6156" idx="1"/>
          </p:cNvCxnSpPr>
          <p:nvPr/>
        </p:nvCxnSpPr>
        <p:spPr bwMode="auto">
          <a:xfrm>
            <a:off x="2511425" y="3122613"/>
            <a:ext cx="4121150" cy="2686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7" name="AutoShape 24">
            <a:extLst>
              <a:ext uri="{FF2B5EF4-FFF2-40B4-BE49-F238E27FC236}">
                <a16:creationId xmlns:a16="http://schemas.microsoft.com/office/drawing/2014/main" id="{8BECD140-7A2D-E596-F1FE-B4593349FCA9}"/>
              </a:ext>
            </a:extLst>
          </p:cNvPr>
          <p:cNvCxnSpPr>
            <a:cxnSpLocks noChangeShapeType="1"/>
            <a:stCxn id="6149" idx="3"/>
            <a:endCxn id="6153" idx="1"/>
          </p:cNvCxnSpPr>
          <p:nvPr/>
        </p:nvCxnSpPr>
        <p:spPr bwMode="auto">
          <a:xfrm flipV="1">
            <a:off x="2511425" y="222726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8" name="AutoShape 25">
            <a:extLst>
              <a:ext uri="{FF2B5EF4-FFF2-40B4-BE49-F238E27FC236}">
                <a16:creationId xmlns:a16="http://schemas.microsoft.com/office/drawing/2014/main" id="{787DD92F-D8FE-4A15-9E41-1B754A865DF4}"/>
              </a:ext>
            </a:extLst>
          </p:cNvPr>
          <p:cNvCxnSpPr>
            <a:cxnSpLocks noChangeShapeType="1"/>
            <a:stCxn id="6149" idx="3"/>
            <a:endCxn id="6152" idx="1"/>
          </p:cNvCxnSpPr>
          <p:nvPr/>
        </p:nvCxnSpPr>
        <p:spPr bwMode="auto">
          <a:xfrm flipV="1">
            <a:off x="2511425" y="312261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9" name="AutoShape 26">
            <a:extLst>
              <a:ext uri="{FF2B5EF4-FFF2-40B4-BE49-F238E27FC236}">
                <a16:creationId xmlns:a16="http://schemas.microsoft.com/office/drawing/2014/main" id="{3D531CFC-FD17-C7BA-3F69-FBB9F4ECBB01}"/>
              </a:ext>
            </a:extLst>
          </p:cNvPr>
          <p:cNvCxnSpPr>
            <a:cxnSpLocks noChangeShapeType="1"/>
            <a:stCxn id="6149" idx="3"/>
            <a:endCxn id="6154" idx="1"/>
          </p:cNvCxnSpPr>
          <p:nvPr/>
        </p:nvCxnSpPr>
        <p:spPr bwMode="auto">
          <a:xfrm>
            <a:off x="2511425" y="4017963"/>
            <a:ext cx="41211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AutoShape 27">
            <a:extLst>
              <a:ext uri="{FF2B5EF4-FFF2-40B4-BE49-F238E27FC236}">
                <a16:creationId xmlns:a16="http://schemas.microsoft.com/office/drawing/2014/main" id="{442F9A84-F316-9689-618A-97FC5935F202}"/>
              </a:ext>
            </a:extLst>
          </p:cNvPr>
          <p:cNvCxnSpPr>
            <a:cxnSpLocks noChangeShapeType="1"/>
            <a:stCxn id="6149" idx="3"/>
            <a:endCxn id="6155" idx="1"/>
          </p:cNvCxnSpPr>
          <p:nvPr/>
        </p:nvCxnSpPr>
        <p:spPr bwMode="auto">
          <a:xfrm>
            <a:off x="2511425" y="401796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1" name="AutoShape 28">
            <a:extLst>
              <a:ext uri="{FF2B5EF4-FFF2-40B4-BE49-F238E27FC236}">
                <a16:creationId xmlns:a16="http://schemas.microsoft.com/office/drawing/2014/main" id="{24BF8707-3CD9-2CDF-F944-F9F7B2755509}"/>
              </a:ext>
            </a:extLst>
          </p:cNvPr>
          <p:cNvCxnSpPr>
            <a:cxnSpLocks noChangeShapeType="1"/>
            <a:stCxn id="6149" idx="3"/>
            <a:endCxn id="6156" idx="1"/>
          </p:cNvCxnSpPr>
          <p:nvPr/>
        </p:nvCxnSpPr>
        <p:spPr bwMode="auto">
          <a:xfrm>
            <a:off x="2511425" y="401796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2" name="AutoShape 29">
            <a:extLst>
              <a:ext uri="{FF2B5EF4-FFF2-40B4-BE49-F238E27FC236}">
                <a16:creationId xmlns:a16="http://schemas.microsoft.com/office/drawing/2014/main" id="{B3D6F944-8D1D-102C-2057-46C7DB3038D3}"/>
              </a:ext>
            </a:extLst>
          </p:cNvPr>
          <p:cNvCxnSpPr>
            <a:cxnSpLocks noChangeShapeType="1"/>
            <a:stCxn id="6150" idx="3"/>
            <a:endCxn id="6153" idx="1"/>
          </p:cNvCxnSpPr>
          <p:nvPr/>
        </p:nvCxnSpPr>
        <p:spPr bwMode="auto">
          <a:xfrm flipV="1">
            <a:off x="2511425" y="2227263"/>
            <a:ext cx="4121150" cy="2686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3" name="AutoShape 30">
            <a:extLst>
              <a:ext uri="{FF2B5EF4-FFF2-40B4-BE49-F238E27FC236}">
                <a16:creationId xmlns:a16="http://schemas.microsoft.com/office/drawing/2014/main" id="{61F500C5-F010-22E7-BE4C-1AC222F7B48E}"/>
              </a:ext>
            </a:extLst>
          </p:cNvPr>
          <p:cNvCxnSpPr>
            <a:cxnSpLocks noChangeShapeType="1"/>
            <a:stCxn id="6150" idx="3"/>
            <a:endCxn id="6152" idx="1"/>
          </p:cNvCxnSpPr>
          <p:nvPr/>
        </p:nvCxnSpPr>
        <p:spPr bwMode="auto">
          <a:xfrm flipV="1">
            <a:off x="2511425" y="312261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AutoShape 31">
            <a:extLst>
              <a:ext uri="{FF2B5EF4-FFF2-40B4-BE49-F238E27FC236}">
                <a16:creationId xmlns:a16="http://schemas.microsoft.com/office/drawing/2014/main" id="{CA184D2E-D677-FC24-6AB3-F8B682203B83}"/>
              </a:ext>
            </a:extLst>
          </p:cNvPr>
          <p:cNvCxnSpPr>
            <a:cxnSpLocks noChangeShapeType="1"/>
            <a:stCxn id="6150" idx="3"/>
            <a:endCxn id="6154" idx="1"/>
          </p:cNvCxnSpPr>
          <p:nvPr/>
        </p:nvCxnSpPr>
        <p:spPr bwMode="auto">
          <a:xfrm flipV="1">
            <a:off x="2511425" y="401796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5" name="AutoShape 32">
            <a:extLst>
              <a:ext uri="{FF2B5EF4-FFF2-40B4-BE49-F238E27FC236}">
                <a16:creationId xmlns:a16="http://schemas.microsoft.com/office/drawing/2014/main" id="{BCC7A568-1009-CC11-68D2-7A79C0228738}"/>
              </a:ext>
            </a:extLst>
          </p:cNvPr>
          <p:cNvCxnSpPr>
            <a:cxnSpLocks noChangeShapeType="1"/>
            <a:stCxn id="6150" idx="3"/>
            <a:endCxn id="6155" idx="1"/>
          </p:cNvCxnSpPr>
          <p:nvPr/>
        </p:nvCxnSpPr>
        <p:spPr bwMode="auto">
          <a:xfrm>
            <a:off x="2511425" y="4913313"/>
            <a:ext cx="41211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6" name="AutoShape 33">
            <a:extLst>
              <a:ext uri="{FF2B5EF4-FFF2-40B4-BE49-F238E27FC236}">
                <a16:creationId xmlns:a16="http://schemas.microsoft.com/office/drawing/2014/main" id="{1D4D8D53-7867-E2DF-3FEB-84573575F6B4}"/>
              </a:ext>
            </a:extLst>
          </p:cNvPr>
          <p:cNvCxnSpPr>
            <a:cxnSpLocks noChangeShapeType="1"/>
            <a:stCxn id="6150" idx="3"/>
            <a:endCxn id="6156" idx="1"/>
          </p:cNvCxnSpPr>
          <p:nvPr/>
        </p:nvCxnSpPr>
        <p:spPr bwMode="auto">
          <a:xfrm>
            <a:off x="2511425" y="491331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7" name="AutoShape 34">
            <a:extLst>
              <a:ext uri="{FF2B5EF4-FFF2-40B4-BE49-F238E27FC236}">
                <a16:creationId xmlns:a16="http://schemas.microsoft.com/office/drawing/2014/main" id="{745E1E76-20A9-6236-8A2C-13ED142BFB4E}"/>
              </a:ext>
            </a:extLst>
          </p:cNvPr>
          <p:cNvCxnSpPr>
            <a:cxnSpLocks noChangeShapeType="1"/>
            <a:stCxn id="6151" idx="3"/>
            <a:endCxn id="6153" idx="1"/>
          </p:cNvCxnSpPr>
          <p:nvPr/>
        </p:nvCxnSpPr>
        <p:spPr bwMode="auto">
          <a:xfrm flipV="1">
            <a:off x="2511425" y="2227263"/>
            <a:ext cx="4121150" cy="3581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8" name="AutoShape 35">
            <a:extLst>
              <a:ext uri="{FF2B5EF4-FFF2-40B4-BE49-F238E27FC236}">
                <a16:creationId xmlns:a16="http://schemas.microsoft.com/office/drawing/2014/main" id="{AC7716FA-D710-734B-D55F-C4E066C20361}"/>
              </a:ext>
            </a:extLst>
          </p:cNvPr>
          <p:cNvCxnSpPr>
            <a:cxnSpLocks noChangeShapeType="1"/>
            <a:stCxn id="6151" idx="3"/>
            <a:endCxn id="6152" idx="1"/>
          </p:cNvCxnSpPr>
          <p:nvPr/>
        </p:nvCxnSpPr>
        <p:spPr bwMode="auto">
          <a:xfrm flipV="1">
            <a:off x="2511425" y="3122613"/>
            <a:ext cx="4121150" cy="2686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9" name="AutoShape 36">
            <a:extLst>
              <a:ext uri="{FF2B5EF4-FFF2-40B4-BE49-F238E27FC236}">
                <a16:creationId xmlns:a16="http://schemas.microsoft.com/office/drawing/2014/main" id="{4441EA3E-80A2-4FF1-602E-E1DC10198008}"/>
              </a:ext>
            </a:extLst>
          </p:cNvPr>
          <p:cNvCxnSpPr>
            <a:cxnSpLocks noChangeShapeType="1"/>
            <a:stCxn id="6151" idx="3"/>
            <a:endCxn id="6154" idx="1"/>
          </p:cNvCxnSpPr>
          <p:nvPr/>
        </p:nvCxnSpPr>
        <p:spPr bwMode="auto">
          <a:xfrm flipV="1">
            <a:off x="2511425" y="401796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0" name="AutoShape 37">
            <a:extLst>
              <a:ext uri="{FF2B5EF4-FFF2-40B4-BE49-F238E27FC236}">
                <a16:creationId xmlns:a16="http://schemas.microsoft.com/office/drawing/2014/main" id="{753701D8-AC74-0D86-112F-D99ECCE416C8}"/>
              </a:ext>
            </a:extLst>
          </p:cNvPr>
          <p:cNvCxnSpPr>
            <a:cxnSpLocks noChangeShapeType="1"/>
            <a:stCxn id="6151" idx="3"/>
            <a:endCxn id="6155" idx="1"/>
          </p:cNvCxnSpPr>
          <p:nvPr/>
        </p:nvCxnSpPr>
        <p:spPr bwMode="auto">
          <a:xfrm flipV="1">
            <a:off x="2511425" y="491331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1" name="AutoShape 38">
            <a:extLst>
              <a:ext uri="{FF2B5EF4-FFF2-40B4-BE49-F238E27FC236}">
                <a16:creationId xmlns:a16="http://schemas.microsoft.com/office/drawing/2014/main" id="{A8110949-E361-5DE5-FE1E-B2B3E8CCFC25}"/>
              </a:ext>
            </a:extLst>
          </p:cNvPr>
          <p:cNvCxnSpPr>
            <a:cxnSpLocks noChangeShapeType="1"/>
            <a:stCxn id="6151" idx="3"/>
            <a:endCxn id="6156" idx="1"/>
          </p:cNvCxnSpPr>
          <p:nvPr/>
        </p:nvCxnSpPr>
        <p:spPr bwMode="auto">
          <a:xfrm>
            <a:off x="2511425" y="5808663"/>
            <a:ext cx="41211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82" name="Text Box 39">
            <a:extLst>
              <a:ext uri="{FF2B5EF4-FFF2-40B4-BE49-F238E27FC236}">
                <a16:creationId xmlns:a16="http://schemas.microsoft.com/office/drawing/2014/main" id="{6A758CD0-FE3A-4E42-1DEE-8E8BA9250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2113" y="6172200"/>
            <a:ext cx="2949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i="1">
                <a:solidFill>
                  <a:srgbClr val="0000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n×m compilers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14C48F4-A462-F006-ED5C-466E8E805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336900" name="Rectangle 4">
            <a:extLst>
              <a:ext uri="{FF2B5EF4-FFF2-40B4-BE49-F238E27FC236}">
                <a16:creationId xmlns:a16="http://schemas.microsoft.com/office/drawing/2014/main" id="{10934019-B34D-69CA-51AE-2BC48AD12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76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10</a:t>
            </a:r>
          </a:p>
        </p:txBody>
      </p:sp>
      <p:sp>
        <p:nvSpPr>
          <p:cNvPr id="43012" name="Text Box 5">
            <a:extLst>
              <a:ext uri="{FF2B5EF4-FFF2-40B4-BE49-F238E27FC236}">
                <a16:creationId xmlns:a16="http://schemas.microsoft.com/office/drawing/2014/main" id="{1657C536-320A-5692-671C-5E4836BEB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95600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operand stack:</a:t>
            </a:r>
          </a:p>
        </p:txBody>
      </p:sp>
      <p:sp>
        <p:nvSpPr>
          <p:cNvPr id="43013" name="Rectangle 6">
            <a:extLst>
              <a:ext uri="{FF2B5EF4-FFF2-40B4-BE49-F238E27FC236}">
                <a16:creationId xmlns:a16="http://schemas.microsoft.com/office/drawing/2014/main" id="{528FA947-66C7-EDE3-33B2-4F4EA85C0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384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m</a:t>
            </a:r>
          </a:p>
        </p:txBody>
      </p:sp>
      <p:sp>
        <p:nvSpPr>
          <p:cNvPr id="43014" name="Rectangle 7">
            <a:extLst>
              <a:ext uri="{FF2B5EF4-FFF2-40B4-BE49-F238E27FC236}">
                <a16:creationId xmlns:a16="http://schemas.microsoft.com/office/drawing/2014/main" id="{9F937050-C91B-5528-9046-D2E06C047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384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n</a:t>
            </a:r>
          </a:p>
        </p:txBody>
      </p:sp>
      <p:sp>
        <p:nvSpPr>
          <p:cNvPr id="43015" name="Rectangle 8">
            <a:extLst>
              <a:ext uri="{FF2B5EF4-FFF2-40B4-BE49-F238E27FC236}">
                <a16:creationId xmlns:a16="http://schemas.microsoft.com/office/drawing/2014/main" id="{0FB18B52-E5AA-EE7A-DBCA-18B5524E8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4384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z</a:t>
            </a:r>
          </a:p>
        </p:txBody>
      </p:sp>
      <p:sp>
        <p:nvSpPr>
          <p:cNvPr id="43016" name="Text Box 9">
            <a:extLst>
              <a:ext uri="{FF2B5EF4-FFF2-40B4-BE49-F238E27FC236}">
                <a16:creationId xmlns:a16="http://schemas.microsoft.com/office/drawing/2014/main" id="{AFAB50E0-2D92-432B-6D5F-63901F02F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frame for main:</a:t>
            </a:r>
          </a:p>
        </p:txBody>
      </p:sp>
      <p:sp>
        <p:nvSpPr>
          <p:cNvPr id="43017" name="Rectangle 3">
            <a:extLst>
              <a:ext uri="{FF2B5EF4-FFF2-40B4-BE49-F238E27FC236}">
                <a16:creationId xmlns:a16="http://schemas.microsoft.com/office/drawing/2014/main" id="{D22516A9-AF60-B042-C4EF-D6709262D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488" y="457200"/>
            <a:ext cx="39989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0:  iconst 10 </a:t>
            </a:r>
            <a:r>
              <a:rPr lang="en-US" altLang="zh-CN" sz="2000" b="1">
                <a:latin typeface="Courier New" panose="02070309020205020404" pitchFamily="49" charset="0"/>
              </a:rPr>
              <a:t>// &lt;- main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1:  istore 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2:  iconst 5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3:  istore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4:  iload 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5:  iload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6:  call plus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7:  istore z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8:  iload z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9:  call printi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10: iconst 0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11: ret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12: iload x    </a:t>
            </a:r>
            <a:r>
              <a:rPr lang="en-US" altLang="zh-CN" sz="2000" b="1">
                <a:latin typeface="Courier New" panose="02070309020205020404" pitchFamily="49" charset="0"/>
              </a:rPr>
              <a:t>// &lt;- plus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13: iload y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14: iadd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15: ret</a:t>
            </a:r>
          </a:p>
        </p:txBody>
      </p:sp>
      <p:sp>
        <p:nvSpPr>
          <p:cNvPr id="43018" name="Rectangle 10">
            <a:extLst>
              <a:ext uri="{FF2B5EF4-FFF2-40B4-BE49-F238E27FC236}">
                <a16:creationId xmlns:a16="http://schemas.microsoft.com/office/drawing/2014/main" id="{EC93CA82-D9C6-ECBB-2858-879AF06AE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57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pc</a:t>
            </a:r>
          </a:p>
        </p:txBody>
      </p:sp>
      <p:sp>
        <p:nvSpPr>
          <p:cNvPr id="43019" name="Line 11">
            <a:extLst>
              <a:ext uri="{FF2B5EF4-FFF2-40B4-BE49-F238E27FC236}">
                <a16:creationId xmlns:a16="http://schemas.microsoft.com/office/drawing/2014/main" id="{746C2637-2147-D5EC-E664-B27F049EE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48555E-6 C -0.00087 -0.04693 -0.00174 -0.09364 -0.00156 -0.11399 " pathEditMode="relative" ptsTypes="aA">
                                      <p:cBhvr>
                                        <p:cTn id="6" dur="2000" fill="hold"/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B9957F1-E1B5-8EEA-59C5-073B84CE2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EE0AAF8-C2C5-B90F-FD0B-608F122AC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488" y="457200"/>
            <a:ext cx="39989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0:  iconst 10 </a:t>
            </a:r>
            <a:r>
              <a:rPr lang="en-US" altLang="zh-CN" sz="2000" b="1">
                <a:latin typeface="Courier New" panose="02070309020205020404" pitchFamily="49" charset="0"/>
              </a:rPr>
              <a:t>// &lt;- main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1:  istore 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2:  iconst 5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3:  istore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4:  iload 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5:  iload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6:  call plus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7:  istore z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8:  iload z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9:  call printi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10: iconst 0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11: ret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12: iload x    </a:t>
            </a:r>
            <a:r>
              <a:rPr lang="en-US" altLang="zh-CN" sz="2000" b="1">
                <a:latin typeface="Courier New" panose="02070309020205020404" pitchFamily="49" charset="0"/>
              </a:rPr>
              <a:t>// &lt;- plus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13: iload y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14: iadd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15: ret</a:t>
            </a:r>
          </a:p>
        </p:txBody>
      </p:sp>
      <p:sp>
        <p:nvSpPr>
          <p:cNvPr id="44036" name="Text Box 5">
            <a:extLst>
              <a:ext uri="{FF2B5EF4-FFF2-40B4-BE49-F238E27FC236}">
                <a16:creationId xmlns:a16="http://schemas.microsoft.com/office/drawing/2014/main" id="{5FC28F60-C5AC-F827-2C08-FE0CA2821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95600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operand stack:</a:t>
            </a:r>
          </a:p>
        </p:txBody>
      </p:sp>
      <p:sp>
        <p:nvSpPr>
          <p:cNvPr id="44037" name="Rectangle 6">
            <a:extLst>
              <a:ext uri="{FF2B5EF4-FFF2-40B4-BE49-F238E27FC236}">
                <a16:creationId xmlns:a16="http://schemas.microsoft.com/office/drawing/2014/main" id="{C518B1BA-0F9E-905C-AB7E-EC00BEA99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384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m</a:t>
            </a:r>
          </a:p>
          <a:p>
            <a:pPr algn="ctr" eaLnBrk="1" hangingPunct="1"/>
            <a:r>
              <a:rPr lang="en-US" altLang="zh-CN"/>
              <a:t>10</a:t>
            </a:r>
          </a:p>
        </p:txBody>
      </p:sp>
      <p:sp>
        <p:nvSpPr>
          <p:cNvPr id="44038" name="Rectangle 7">
            <a:extLst>
              <a:ext uri="{FF2B5EF4-FFF2-40B4-BE49-F238E27FC236}">
                <a16:creationId xmlns:a16="http://schemas.microsoft.com/office/drawing/2014/main" id="{8D76AD9D-97E5-6B13-CA84-9B0B7378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384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n</a:t>
            </a:r>
          </a:p>
        </p:txBody>
      </p:sp>
      <p:sp>
        <p:nvSpPr>
          <p:cNvPr id="44039" name="Rectangle 8">
            <a:extLst>
              <a:ext uri="{FF2B5EF4-FFF2-40B4-BE49-F238E27FC236}">
                <a16:creationId xmlns:a16="http://schemas.microsoft.com/office/drawing/2014/main" id="{22601BB4-B64B-F253-BDB9-B026A2E41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4384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z</a:t>
            </a:r>
          </a:p>
        </p:txBody>
      </p:sp>
      <p:sp>
        <p:nvSpPr>
          <p:cNvPr id="44040" name="Text Box 9">
            <a:extLst>
              <a:ext uri="{FF2B5EF4-FFF2-40B4-BE49-F238E27FC236}">
                <a16:creationId xmlns:a16="http://schemas.microsoft.com/office/drawing/2014/main" id="{3BE9742C-A4E4-32DC-EE20-D566C84FD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frame for main:</a:t>
            </a:r>
          </a:p>
        </p:txBody>
      </p:sp>
      <p:sp>
        <p:nvSpPr>
          <p:cNvPr id="44041" name="Rectangle 10">
            <a:extLst>
              <a:ext uri="{FF2B5EF4-FFF2-40B4-BE49-F238E27FC236}">
                <a16:creationId xmlns:a16="http://schemas.microsoft.com/office/drawing/2014/main" id="{FE8CF2E8-1A0E-FE42-E46B-849116EE7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838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pc</a:t>
            </a:r>
          </a:p>
        </p:txBody>
      </p:sp>
      <p:sp>
        <p:nvSpPr>
          <p:cNvPr id="44042" name="Line 11">
            <a:extLst>
              <a:ext uri="{FF2B5EF4-FFF2-40B4-BE49-F238E27FC236}">
                <a16:creationId xmlns:a16="http://schemas.microsoft.com/office/drawing/2014/main" id="{4AE756D6-0966-E786-EB57-339558B11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990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3" name="AutoShape 12">
            <a:extLst>
              <a:ext uri="{FF2B5EF4-FFF2-40B4-BE49-F238E27FC236}">
                <a16:creationId xmlns:a16="http://schemas.microsoft.com/office/drawing/2014/main" id="{BE1D8B50-3143-CD89-32E7-9F7DC36EE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63B5EA5-4A82-A10D-034E-646006D6D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37178EE-45CF-F824-E4FA-99F58D4ED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488" y="457200"/>
            <a:ext cx="39989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0:  iconst 10 </a:t>
            </a:r>
            <a:r>
              <a:rPr lang="en-US" altLang="zh-CN" sz="2000" b="1">
                <a:latin typeface="Courier New" panose="02070309020205020404" pitchFamily="49" charset="0"/>
              </a:rPr>
              <a:t>// &lt;- main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1:  istore 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2:  iconst 5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3:  istore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4:  iload 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5:  iload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6:  call plus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7:  istore z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8:  iload z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9:  call printi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10: iconst 0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11: ret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12: iload x    </a:t>
            </a:r>
            <a:r>
              <a:rPr lang="en-US" altLang="zh-CN" sz="2000" b="1">
                <a:latin typeface="Courier New" panose="02070309020205020404" pitchFamily="49" charset="0"/>
              </a:rPr>
              <a:t>// &lt;- plus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13: iload y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14: iadd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15: ret</a:t>
            </a:r>
          </a:p>
        </p:txBody>
      </p:sp>
      <p:sp>
        <p:nvSpPr>
          <p:cNvPr id="337924" name="Rectangle 4">
            <a:extLst>
              <a:ext uri="{FF2B5EF4-FFF2-40B4-BE49-F238E27FC236}">
                <a16:creationId xmlns:a16="http://schemas.microsoft.com/office/drawing/2014/main" id="{EB4EDE52-3027-D28B-B374-7485DF017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76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</a:t>
            </a: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5750C71E-CD7A-D102-D866-DE7DCEF20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95600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operand stack: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0BE82745-7894-DDBD-5A8D-361670464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384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m</a:t>
            </a:r>
          </a:p>
          <a:p>
            <a:pPr algn="ctr" eaLnBrk="1" hangingPunct="1"/>
            <a:r>
              <a:rPr lang="en-US" altLang="zh-CN"/>
              <a:t>10</a:t>
            </a:r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8EA4909B-08EA-0C1D-921E-3C99B1A89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384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n</a:t>
            </a:r>
          </a:p>
        </p:txBody>
      </p:sp>
      <p:sp>
        <p:nvSpPr>
          <p:cNvPr id="45064" name="Rectangle 8">
            <a:extLst>
              <a:ext uri="{FF2B5EF4-FFF2-40B4-BE49-F238E27FC236}">
                <a16:creationId xmlns:a16="http://schemas.microsoft.com/office/drawing/2014/main" id="{D964586B-3E40-D3C6-7E3C-2A51FCF86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4384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z</a:t>
            </a:r>
          </a:p>
        </p:txBody>
      </p:sp>
      <p:sp>
        <p:nvSpPr>
          <p:cNvPr id="45065" name="Text Box 9">
            <a:extLst>
              <a:ext uri="{FF2B5EF4-FFF2-40B4-BE49-F238E27FC236}">
                <a16:creationId xmlns:a16="http://schemas.microsoft.com/office/drawing/2014/main" id="{743E9649-19C4-20F2-DF9F-F0454E277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frame for main:</a:t>
            </a:r>
          </a:p>
        </p:txBody>
      </p:sp>
      <p:sp>
        <p:nvSpPr>
          <p:cNvPr id="45066" name="Rectangle 10">
            <a:extLst>
              <a:ext uri="{FF2B5EF4-FFF2-40B4-BE49-F238E27FC236}">
                <a16:creationId xmlns:a16="http://schemas.microsoft.com/office/drawing/2014/main" id="{CA7720DB-2542-C256-6FEE-9C15518C3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219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pc</a:t>
            </a:r>
          </a:p>
        </p:txBody>
      </p:sp>
      <p:sp>
        <p:nvSpPr>
          <p:cNvPr id="45067" name="Line 11">
            <a:extLst>
              <a:ext uri="{FF2B5EF4-FFF2-40B4-BE49-F238E27FC236}">
                <a16:creationId xmlns:a16="http://schemas.microsoft.com/office/drawing/2014/main" id="{DF78FA1F-E71D-FFE1-84C6-6626E814F0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371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8" name="AutoShape 12">
            <a:extLst>
              <a:ext uri="{FF2B5EF4-FFF2-40B4-BE49-F238E27FC236}">
                <a16:creationId xmlns:a16="http://schemas.microsoft.com/office/drawing/2014/main" id="{8A512AA1-72FE-8FA0-0A95-FFDE92820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9" name="TextBox 12">
            <a:extLst>
              <a:ext uri="{FF2B5EF4-FFF2-40B4-BE49-F238E27FC236}">
                <a16:creationId xmlns:a16="http://schemas.microsoft.com/office/drawing/2014/main" id="{37276C34-A0DC-EB5A-7B42-72FA74B00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00600"/>
            <a:ext cx="3733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Leave the rest to you as exercise!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02BAF32-7ADB-2641-24B5-82852796C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2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CEFD6D3-928A-52EB-F65A-75007E3A13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4038600" cy="4114800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sum(int n){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i, s;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 = 0;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 = 0;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while(i&lt;=n){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s = s+i;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 = i+1;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s;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31780" name="Rectangle 4">
            <a:extLst>
              <a:ext uri="{FF2B5EF4-FFF2-40B4-BE49-F238E27FC236}">
                <a16:creationId xmlns:a16="http://schemas.microsoft.com/office/drawing/2014/main" id="{8740CA68-CA6F-611B-AC57-4D978D8A1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488" y="152400"/>
            <a:ext cx="39989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0:  iconst 0 </a:t>
            </a:r>
            <a:r>
              <a:rPr lang="en-US" altLang="zh-CN" sz="2000" b="1">
                <a:latin typeface="Courier New" panose="02070309020205020404" pitchFamily="49" charset="0"/>
              </a:rPr>
              <a:t>// &lt;- sum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1:  istore i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2:  iconst 0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3:  istore 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4: L1: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5:  iload i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6:  iload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7:  j_cmple L2, L3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8: L2: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9:  iload 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10: iload i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11: iadd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12: istore 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13: iload i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14: iconst 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15: iadd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16: istore i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17: jmp L1   ...</a:t>
            </a:r>
          </a:p>
        </p:txBody>
      </p:sp>
      <p:sp>
        <p:nvSpPr>
          <p:cNvPr id="331781" name="AutoShape 5">
            <a:extLst>
              <a:ext uri="{FF2B5EF4-FFF2-40B4-BE49-F238E27FC236}">
                <a16:creationId xmlns:a16="http://schemas.microsoft.com/office/drawing/2014/main" id="{CE3F1B65-4A4E-86CC-B036-63A7B2D4C87E}"/>
              </a:ext>
            </a:extLst>
          </p:cNvPr>
          <p:cNvSpPr>
            <a:spLocks/>
          </p:cNvSpPr>
          <p:nvPr/>
        </p:nvSpPr>
        <p:spPr bwMode="auto">
          <a:xfrm>
            <a:off x="4724400" y="304800"/>
            <a:ext cx="228600" cy="533400"/>
          </a:xfrm>
          <a:prstGeom prst="lef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1782" name="Line 6">
            <a:extLst>
              <a:ext uri="{FF2B5EF4-FFF2-40B4-BE49-F238E27FC236}">
                <a16:creationId xmlns:a16="http://schemas.microsoft.com/office/drawing/2014/main" id="{7A50EE0F-B84E-C8CB-199C-F7D1A1B604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609600"/>
            <a:ext cx="26670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1783" name="AutoShape 7">
            <a:extLst>
              <a:ext uri="{FF2B5EF4-FFF2-40B4-BE49-F238E27FC236}">
                <a16:creationId xmlns:a16="http://schemas.microsoft.com/office/drawing/2014/main" id="{475CFACB-FD63-5CC0-A1CC-722AD09D463D}"/>
              </a:ext>
            </a:extLst>
          </p:cNvPr>
          <p:cNvSpPr>
            <a:spLocks/>
          </p:cNvSpPr>
          <p:nvPr/>
        </p:nvSpPr>
        <p:spPr bwMode="auto">
          <a:xfrm>
            <a:off x="4724400" y="990600"/>
            <a:ext cx="228600" cy="533400"/>
          </a:xfrm>
          <a:prstGeom prst="lef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1784" name="Line 8">
            <a:extLst>
              <a:ext uri="{FF2B5EF4-FFF2-40B4-BE49-F238E27FC236}">
                <a16:creationId xmlns:a16="http://schemas.microsoft.com/office/drawing/2014/main" id="{0B1E4147-EECD-F295-4290-49F4FEB5FF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1295400"/>
            <a:ext cx="27432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1785" name="AutoShape 9">
            <a:extLst>
              <a:ext uri="{FF2B5EF4-FFF2-40B4-BE49-F238E27FC236}">
                <a16:creationId xmlns:a16="http://schemas.microsoft.com/office/drawing/2014/main" id="{CF825B53-1521-7E3D-82E8-B5BED0AC1997}"/>
              </a:ext>
            </a:extLst>
          </p:cNvPr>
          <p:cNvSpPr>
            <a:spLocks/>
          </p:cNvSpPr>
          <p:nvPr/>
        </p:nvSpPr>
        <p:spPr bwMode="auto">
          <a:xfrm>
            <a:off x="4724400" y="175260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1786" name="Line 10">
            <a:extLst>
              <a:ext uri="{FF2B5EF4-FFF2-40B4-BE49-F238E27FC236}">
                <a16:creationId xmlns:a16="http://schemas.microsoft.com/office/drawing/2014/main" id="{C96FD35F-759D-3B91-D3EB-A4A8D31C7A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2362200"/>
            <a:ext cx="2209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1787" name="AutoShape 11">
            <a:extLst>
              <a:ext uri="{FF2B5EF4-FFF2-40B4-BE49-F238E27FC236}">
                <a16:creationId xmlns:a16="http://schemas.microsoft.com/office/drawing/2014/main" id="{95C578BC-4296-F524-5028-3E1452C5F6AF}"/>
              </a:ext>
            </a:extLst>
          </p:cNvPr>
          <p:cNvSpPr>
            <a:spLocks/>
          </p:cNvSpPr>
          <p:nvPr/>
        </p:nvSpPr>
        <p:spPr bwMode="auto">
          <a:xfrm>
            <a:off x="4648200" y="3505200"/>
            <a:ext cx="381000" cy="1295400"/>
          </a:xfrm>
          <a:prstGeom prst="leftBrace">
            <a:avLst>
              <a:gd name="adj1" fmla="val 194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1788" name="Line 12">
            <a:extLst>
              <a:ext uri="{FF2B5EF4-FFF2-40B4-BE49-F238E27FC236}">
                <a16:creationId xmlns:a16="http://schemas.microsoft.com/office/drawing/2014/main" id="{B43ADF2D-85CA-CE48-EE9C-A849CD1532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038600"/>
            <a:ext cx="2057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2">
            <a:extLst>
              <a:ext uri="{FF2B5EF4-FFF2-40B4-BE49-F238E27FC236}">
                <a16:creationId xmlns:a16="http://schemas.microsoft.com/office/drawing/2014/main" id="{661EA5FD-5D33-33AB-DEE1-3071F254C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495800"/>
            <a:ext cx="2133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id="{740CA22A-6983-1A97-B0B4-6D87E6AF8BB9}"/>
              </a:ext>
            </a:extLst>
          </p:cNvPr>
          <p:cNvSpPr>
            <a:spLocks/>
          </p:cNvSpPr>
          <p:nvPr/>
        </p:nvSpPr>
        <p:spPr bwMode="auto">
          <a:xfrm>
            <a:off x="4648200" y="4953000"/>
            <a:ext cx="381000" cy="1295400"/>
          </a:xfrm>
          <a:prstGeom prst="leftBrace">
            <a:avLst>
              <a:gd name="adj1" fmla="val 194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0" grpId="0"/>
      <p:bldP spid="331781" grpId="0" animBg="1"/>
      <p:bldP spid="331783" grpId="0" animBg="1"/>
      <p:bldP spid="331785" grpId="0" animBg="1"/>
      <p:bldP spid="331787" grpId="0" animBg="1"/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1746013-C9BD-FA23-1408-9700E9A2B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3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762EABD-56E7-12E6-F29C-752D7D9DF7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4038600" cy="4114800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sum(int n){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if(n==0)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0;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n+sum(n-1);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31780" name="Rectangle 4">
            <a:extLst>
              <a:ext uri="{FF2B5EF4-FFF2-40B4-BE49-F238E27FC236}">
                <a16:creationId xmlns:a16="http://schemas.microsoft.com/office/drawing/2014/main" id="{258A79A9-3389-614E-7DFA-04D267AEB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488" y="152400"/>
            <a:ext cx="39989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0:  iload n </a:t>
            </a:r>
            <a:r>
              <a:rPr lang="en-US" altLang="zh-CN" sz="2000" b="1">
                <a:latin typeface="Courier New" panose="02070309020205020404" pitchFamily="49" charset="0"/>
              </a:rPr>
              <a:t>// &lt;- sum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1:  iconst 0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2:  j_cmpeq L1, L2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4: L1: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5:  iconst 0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6:  ret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8: L2: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9:  iload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10: iload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11: iconst 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12: isub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13: call sum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14: iadd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15: ret</a:t>
            </a:r>
          </a:p>
        </p:txBody>
      </p:sp>
      <p:sp>
        <p:nvSpPr>
          <p:cNvPr id="331781" name="AutoShape 5">
            <a:extLst>
              <a:ext uri="{FF2B5EF4-FFF2-40B4-BE49-F238E27FC236}">
                <a16:creationId xmlns:a16="http://schemas.microsoft.com/office/drawing/2014/main" id="{1864289B-0E6F-8616-55E7-788BB45E5D3D}"/>
              </a:ext>
            </a:extLst>
          </p:cNvPr>
          <p:cNvSpPr>
            <a:spLocks/>
          </p:cNvSpPr>
          <p:nvPr/>
        </p:nvSpPr>
        <p:spPr bwMode="auto">
          <a:xfrm>
            <a:off x="4724400" y="304800"/>
            <a:ext cx="228600" cy="1219200"/>
          </a:xfrm>
          <a:prstGeom prst="leftBrace">
            <a:avLst>
              <a:gd name="adj1" fmla="val 1943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1782" name="Line 6">
            <a:extLst>
              <a:ext uri="{FF2B5EF4-FFF2-40B4-BE49-F238E27FC236}">
                <a16:creationId xmlns:a16="http://schemas.microsoft.com/office/drawing/2014/main" id="{A0166FB8-5BAB-964E-4FDF-2B6AE6E862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990600"/>
            <a:ext cx="2743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1783" name="AutoShape 7">
            <a:extLst>
              <a:ext uri="{FF2B5EF4-FFF2-40B4-BE49-F238E27FC236}">
                <a16:creationId xmlns:a16="http://schemas.microsoft.com/office/drawing/2014/main" id="{AEC9B7E3-11ED-1AE6-CAAF-FFE5DA0ACE5F}"/>
              </a:ext>
            </a:extLst>
          </p:cNvPr>
          <p:cNvSpPr>
            <a:spLocks/>
          </p:cNvSpPr>
          <p:nvPr/>
        </p:nvSpPr>
        <p:spPr bwMode="auto">
          <a:xfrm>
            <a:off x="4724400" y="1676400"/>
            <a:ext cx="228600" cy="533400"/>
          </a:xfrm>
          <a:prstGeom prst="lef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1784" name="Line 8">
            <a:extLst>
              <a:ext uri="{FF2B5EF4-FFF2-40B4-BE49-F238E27FC236}">
                <a16:creationId xmlns:a16="http://schemas.microsoft.com/office/drawing/2014/main" id="{697DD0BC-917B-9A8F-CA2F-2F904F99D2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9812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1785" name="AutoShape 9">
            <a:extLst>
              <a:ext uri="{FF2B5EF4-FFF2-40B4-BE49-F238E27FC236}">
                <a16:creationId xmlns:a16="http://schemas.microsoft.com/office/drawing/2014/main" id="{3BCAC5EB-E95A-85F4-0C35-F4C168918BF3}"/>
              </a:ext>
            </a:extLst>
          </p:cNvPr>
          <p:cNvSpPr>
            <a:spLocks/>
          </p:cNvSpPr>
          <p:nvPr/>
        </p:nvSpPr>
        <p:spPr bwMode="auto">
          <a:xfrm>
            <a:off x="4724400" y="2895600"/>
            <a:ext cx="228600" cy="2209800"/>
          </a:xfrm>
          <a:prstGeom prst="leftBrace">
            <a:avLst>
              <a:gd name="adj1" fmla="val 444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1786" name="Line 10">
            <a:extLst>
              <a:ext uri="{FF2B5EF4-FFF2-40B4-BE49-F238E27FC236}">
                <a16:creationId xmlns:a16="http://schemas.microsoft.com/office/drawing/2014/main" id="{806104ED-78CE-65FA-BE71-ACBF04B1FD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5052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0" grpId="0"/>
      <p:bldP spid="331781" grpId="0" animBg="1"/>
      <p:bldP spid="331783" grpId="0" animBg="1"/>
      <p:bldP spid="33178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260C00BD-7509-77EA-716B-BC425126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Properties about the compilation</a:t>
            </a:r>
            <a:endParaRPr lang="zh-CN" altLang="en-US"/>
          </a:p>
        </p:txBody>
      </p:sp>
      <p:sp>
        <p:nvSpPr>
          <p:cNvPr id="48131" name="内容占位符 2">
            <a:extLst>
              <a:ext uri="{FF2B5EF4-FFF2-40B4-BE49-F238E27FC236}">
                <a16:creationId xmlns:a16="http://schemas.microsoft.com/office/drawing/2014/main" id="{091D1EBE-CBF8-8774-A1E3-DDADD8DC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We can state and prove some theorems</a:t>
            </a:r>
          </a:p>
          <a:p>
            <a:pPr lvl="1"/>
            <a:r>
              <a:rPr lang="en-US" altLang="zh-CN"/>
              <a:t>for a sequence bytecode </a:t>
            </a:r>
            <a:r>
              <a:rPr lang="en-US" altLang="zh-CN" i="1">
                <a:solidFill>
                  <a:srgbClr val="3333CC"/>
                </a:solidFill>
              </a:rPr>
              <a:t>s</a:t>
            </a:r>
            <a:r>
              <a:rPr lang="en-US" altLang="zh-CN"/>
              <a:t>, let </a:t>
            </a:r>
            <a:r>
              <a:rPr lang="en-US" altLang="zh-CN" i="1">
                <a:solidFill>
                  <a:srgbClr val="3333CC"/>
                </a:solidFill>
              </a:rPr>
              <a:t>Δ(s)</a:t>
            </a:r>
            <a:r>
              <a:rPr lang="en-US" altLang="zh-CN"/>
              <a:t> be the stack depth growth for executing s</a:t>
            </a:r>
            <a:endParaRPr lang="en-US" altLang="zh-CN">
              <a:solidFill>
                <a:srgbClr val="3333CC"/>
              </a:solidFill>
            </a:endParaRPr>
          </a:p>
          <a:p>
            <a:r>
              <a:rPr lang="en-US" altLang="zh-CN"/>
              <a:t>Theorem 1 [</a:t>
            </a:r>
            <a:r>
              <a:rPr lang="en-US" altLang="zh-CN">
                <a:solidFill>
                  <a:srgbClr val="3333CC"/>
                </a:solidFill>
              </a:rPr>
              <a:t>stack growth</a:t>
            </a:r>
            <a:r>
              <a:rPr lang="en-US" altLang="zh-CN"/>
              <a:t>]: for any bytecode </a:t>
            </a:r>
            <a:r>
              <a:rPr lang="en-US" altLang="zh-CN" i="1">
                <a:solidFill>
                  <a:srgbClr val="3333CC"/>
                </a:solidFill>
              </a:rPr>
              <a:t>ec</a:t>
            </a:r>
            <a:r>
              <a:rPr lang="en-US" altLang="zh-CN"/>
              <a:t> compiled from </a:t>
            </a:r>
            <a:r>
              <a:rPr lang="en-US" altLang="zh-CN" i="1">
                <a:solidFill>
                  <a:srgbClr val="3333CC"/>
                </a:solidFill>
              </a:rPr>
              <a:t>e</a:t>
            </a:r>
            <a:r>
              <a:rPr lang="en-US" altLang="zh-CN"/>
              <a:t>, we have </a:t>
            </a:r>
          </a:p>
          <a:p>
            <a:pPr lvl="1">
              <a:buFont typeface="Wingdings" pitchFamily="2" charset="0"/>
              <a:buNone/>
            </a:pPr>
            <a:r>
              <a:rPr lang="en-US" altLang="zh-CN"/>
              <a:t>                    </a:t>
            </a:r>
            <a:r>
              <a:rPr lang="en-US" altLang="zh-CN" i="1">
                <a:solidFill>
                  <a:srgbClr val="3333CC"/>
                </a:solidFill>
              </a:rPr>
              <a:t>Δ(ec) = 1.</a:t>
            </a:r>
          </a:p>
          <a:p>
            <a:pPr lvl="1"/>
            <a:r>
              <a:rPr lang="en-US" altLang="zh-CN"/>
              <a:t>that is, the stack depth increased by 1</a:t>
            </a:r>
            <a:endParaRPr lang="zh-CN" altLang="en-US" i="1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5EA3E4B4-6F60-3B5C-C469-5085FFCF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Properties about the compilation, cont’</a:t>
            </a:r>
            <a:endParaRPr lang="zh-CN" altLang="en-US"/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617E9B61-7035-67A9-0561-77F1B70B9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Theorem 2 [</a:t>
            </a:r>
            <a:r>
              <a:rPr lang="en-US" altLang="zh-CN">
                <a:solidFill>
                  <a:srgbClr val="3333CC"/>
                </a:solidFill>
              </a:rPr>
              <a:t>stack growth</a:t>
            </a:r>
            <a:r>
              <a:rPr lang="en-US" altLang="zh-CN"/>
              <a:t>]: for any bytecode </a:t>
            </a:r>
            <a:r>
              <a:rPr lang="en-US" altLang="zh-CN" i="1">
                <a:solidFill>
                  <a:srgbClr val="3333CC"/>
                </a:solidFill>
              </a:rPr>
              <a:t>sc</a:t>
            </a:r>
            <a:r>
              <a:rPr lang="en-US" altLang="zh-CN"/>
              <a:t> compiled from </a:t>
            </a:r>
            <a:r>
              <a:rPr lang="en-US" altLang="zh-CN" i="1">
                <a:solidFill>
                  <a:srgbClr val="3333CC"/>
                </a:solidFill>
              </a:rPr>
              <a:t>s</a:t>
            </a:r>
            <a:r>
              <a:rPr lang="en-US" altLang="zh-CN"/>
              <a:t>, we have </a:t>
            </a:r>
          </a:p>
          <a:p>
            <a:pPr lvl="1">
              <a:buFont typeface="Wingdings" pitchFamily="2" charset="0"/>
              <a:buNone/>
            </a:pPr>
            <a:r>
              <a:rPr lang="en-US" altLang="zh-CN"/>
              <a:t>                 </a:t>
            </a:r>
            <a:r>
              <a:rPr lang="en-US" altLang="zh-CN" sz="3200" i="1">
                <a:solidFill>
                  <a:srgbClr val="3333CC"/>
                </a:solidFill>
              </a:rPr>
              <a:t>Δ(sc) = 0.</a:t>
            </a:r>
          </a:p>
          <a:p>
            <a:r>
              <a:rPr lang="en-US" altLang="zh-CN"/>
              <a:t>Theorem 3 [</a:t>
            </a:r>
            <a:r>
              <a:rPr lang="en-US" altLang="zh-CN">
                <a:solidFill>
                  <a:srgbClr val="3333CC"/>
                </a:solidFill>
              </a:rPr>
              <a:t>stack invariant</a:t>
            </a:r>
            <a:r>
              <a:rPr lang="en-US" altLang="zh-CN"/>
              <a:t>]: for any bytecode </a:t>
            </a:r>
            <a:r>
              <a:rPr lang="en-US" altLang="zh-CN" i="1">
                <a:solidFill>
                  <a:srgbClr val="3333CC"/>
                </a:solidFill>
              </a:rPr>
              <a:t>sc</a:t>
            </a:r>
            <a:r>
              <a:rPr lang="en-US" altLang="zh-CN"/>
              <a:t>, we write the stack depth before sc </a:t>
            </a:r>
            <a:r>
              <a:rPr lang="en-US" altLang="zh-CN" i="1">
                <a:solidFill>
                  <a:srgbClr val="3333CC"/>
                </a:solidFill>
              </a:rPr>
              <a:t>D(sc)</a:t>
            </a:r>
            <a:r>
              <a:rPr lang="en-US" altLang="zh-CN"/>
              <a:t>, we have</a:t>
            </a:r>
          </a:p>
          <a:p>
            <a:pPr>
              <a:buFont typeface="Wingdings" pitchFamily="2" charset="0"/>
              <a:buNone/>
            </a:pPr>
            <a:r>
              <a:rPr lang="en-US" altLang="zh-CN" i="1">
                <a:solidFill>
                  <a:srgbClr val="3333CC"/>
                </a:solidFill>
              </a:rPr>
              <a:t>                     D(sc) = n.</a:t>
            </a:r>
            <a:endParaRPr lang="zh-CN" altLang="en-US" i="1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73FF7672-E264-ADB5-3E00-F5102762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Properties about the compilation, cont’</a:t>
            </a:r>
            <a:endParaRPr lang="zh-CN" altLang="en-US"/>
          </a:p>
        </p:txBody>
      </p:sp>
      <p:sp>
        <p:nvSpPr>
          <p:cNvPr id="50179" name="内容占位符 2">
            <a:extLst>
              <a:ext uri="{FF2B5EF4-FFF2-40B4-BE49-F238E27FC236}">
                <a16:creationId xmlns:a16="http://schemas.microsoft.com/office/drawing/2014/main" id="{ABECC5F0-C7C7-EAFD-4FB6-08968065D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We leave the proofs about these theorems as exercises</a:t>
            </a:r>
            <a:endParaRPr lang="en-US" altLang="zh-CN" sz="2800" i="1">
              <a:solidFill>
                <a:srgbClr val="3333CC"/>
              </a:solidFill>
            </a:endParaRPr>
          </a:p>
          <a:p>
            <a:r>
              <a:rPr lang="en-US" altLang="zh-CN"/>
              <a:t>But must point out these properties not only holds for this tiny stack machine, but also more realistic ones like Java bytecode</a:t>
            </a:r>
          </a:p>
          <a:p>
            <a:pPr lvl="1"/>
            <a:r>
              <a:rPr lang="en-US" altLang="zh-CN"/>
              <a:t>even with exceptions etc..</a:t>
            </a:r>
          </a:p>
          <a:p>
            <a:pPr lvl="1"/>
            <a:r>
              <a:rPr lang="en-US" altLang="zh-CN"/>
              <a:t>crucial for verification, code generation, etc..</a:t>
            </a:r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68DB24D-23F3-D8AF-D73F-0EA7021A4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endParaRPr lang="zh-CN" altLang="zh-CN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7349FDC-466A-C02D-8B32-DE4021184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 i="1"/>
          </a:p>
          <a:p>
            <a:pPr eaLnBrk="1" hangingPunct="1">
              <a:buFont typeface="Wingdings" pitchFamily="2" charset="0"/>
              <a:buNone/>
            </a:pPr>
            <a:endParaRPr lang="en-US" altLang="zh-CN" i="1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Executing the</a:t>
            </a:r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Stack Machine Bytecode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187DF27-36A1-AB6C-0B97-DE12E3B15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Stack machine bytecode execution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301F0B7-D51D-4179-09FA-027BF747A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#1: Run the code on a </a:t>
            </a:r>
            <a:r>
              <a:rPr lang="en-US" altLang="zh-CN" sz="2800">
                <a:solidFill>
                  <a:srgbClr val="3333CC"/>
                </a:solidFill>
              </a:rPr>
              <a:t>phisical stack machine</a:t>
            </a:r>
          </a:p>
          <a:p>
            <a:pPr lvl="1" eaLnBrk="1" hangingPunct="1"/>
            <a:r>
              <a:rPr lang="en-US" altLang="zh-CN" sz="2400"/>
              <a:t>if one can still find one</a:t>
            </a:r>
            <a:r>
              <a:rPr lang="en-US" altLang="zh-CN" sz="2400">
                <a:latin typeface="Arial" panose="020B0604020202020204" pitchFamily="34" charset="0"/>
              </a:rPr>
              <a:t>…</a:t>
            </a:r>
            <a:endParaRPr lang="en-US" altLang="zh-CN" sz="2400"/>
          </a:p>
          <a:p>
            <a:pPr eaLnBrk="1" hangingPunct="1"/>
            <a:r>
              <a:rPr lang="en-US" altLang="zh-CN" sz="2800"/>
              <a:t>#2: Write an </a:t>
            </a:r>
            <a:r>
              <a:rPr lang="en-US" altLang="zh-CN" sz="2800">
                <a:solidFill>
                  <a:srgbClr val="3333CC"/>
                </a:solidFill>
              </a:rPr>
              <a:t>interpreter</a:t>
            </a:r>
            <a:r>
              <a:rPr lang="en-US" altLang="zh-CN" sz="2800"/>
              <a:t> (virtual machine)</a:t>
            </a:r>
          </a:p>
          <a:p>
            <a:pPr lvl="1" eaLnBrk="1" hangingPunct="1"/>
            <a:r>
              <a:rPr lang="en-US" altLang="zh-CN" sz="2400"/>
              <a:t>just like the JVM</a:t>
            </a:r>
          </a:p>
          <a:p>
            <a:pPr eaLnBrk="1" hangingPunct="1"/>
            <a:r>
              <a:rPr lang="en-US" altLang="zh-CN" sz="2800"/>
              <a:t>#3: </a:t>
            </a:r>
            <a:r>
              <a:rPr lang="en-US" altLang="zh-CN" sz="2800">
                <a:solidFill>
                  <a:srgbClr val="3333CC"/>
                </a:solidFill>
              </a:rPr>
              <a:t>Compile </a:t>
            </a:r>
            <a:r>
              <a:rPr lang="en-US" altLang="zh-CN" sz="2800"/>
              <a:t>the</a:t>
            </a:r>
            <a:r>
              <a:rPr lang="en-US" altLang="zh-CN" sz="2800">
                <a:solidFill>
                  <a:srgbClr val="3333CC"/>
                </a:solidFill>
              </a:rPr>
              <a:t> </a:t>
            </a:r>
            <a:r>
              <a:rPr lang="en-US" altLang="zh-CN" sz="2800"/>
              <a:t>stack machine bytecode to native code</a:t>
            </a:r>
          </a:p>
          <a:p>
            <a:pPr lvl="1" eaLnBrk="1" hangingPunct="1"/>
            <a:r>
              <a:rPr lang="en-US" altLang="zh-CN" sz="2400"/>
              <a:t>another compiler (or backend)</a:t>
            </a:r>
          </a:p>
          <a:p>
            <a:pPr lvl="1" eaLnBrk="1" hangingPunct="1"/>
            <a:r>
              <a:rPr lang="en-US" altLang="zh-CN" sz="2400"/>
              <a:t>can use </a:t>
            </a:r>
            <a:r>
              <a:rPr lang="en-US" altLang="zh-CN" sz="2400">
                <a:solidFill>
                  <a:srgbClr val="3333CC"/>
                </a:solidFill>
              </a:rPr>
              <a:t>AOT</a:t>
            </a:r>
            <a:r>
              <a:rPr lang="en-US" altLang="zh-CN" sz="2400"/>
              <a:t> or </a:t>
            </a:r>
            <a:r>
              <a:rPr lang="en-US" altLang="zh-CN" sz="2400">
                <a:solidFill>
                  <a:srgbClr val="3333CC"/>
                </a:solidFill>
              </a:rPr>
              <a:t>JIT</a:t>
            </a:r>
            <a:endParaRPr lang="en-US" altLang="zh-CN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DEF6FA0-2675-5BA6-AFC0-CE2AB0929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UNCOL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Argument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B658F519-4C17-783A-B30B-B6C6F82DA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0035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7172" name="Rectangle 5">
            <a:extLst>
              <a:ext uri="{FF2B5EF4-FFF2-40B4-BE49-F238E27FC236}">
                <a16:creationId xmlns:a16="http://schemas.microsoft.com/office/drawing/2014/main" id="{CEE9CC74-CC11-3E45-7BC8-C831715AC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9050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SML</a:t>
            </a:r>
          </a:p>
        </p:txBody>
      </p:sp>
      <p:sp>
        <p:nvSpPr>
          <p:cNvPr id="7173" name="Rectangle 6">
            <a:extLst>
              <a:ext uri="{FF2B5EF4-FFF2-40B4-BE49-F238E27FC236}">
                <a16:creationId xmlns:a16="http://schemas.microsoft.com/office/drawing/2014/main" id="{104093CE-97A3-4B5D-B854-072871A8D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6957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174" name="Rectangle 7">
            <a:extLst>
              <a:ext uri="{FF2B5EF4-FFF2-40B4-BE49-F238E27FC236}">
                <a16:creationId xmlns:a16="http://schemas.microsoft.com/office/drawing/2014/main" id="{5FE8BC93-A098-F1FA-91B0-D7614CF07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59105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F#</a:t>
            </a:r>
          </a:p>
        </p:txBody>
      </p:sp>
      <p:sp>
        <p:nvSpPr>
          <p:cNvPr id="7175" name="Rectangle 8">
            <a:extLst>
              <a:ext uri="{FF2B5EF4-FFF2-40B4-BE49-F238E27FC236}">
                <a16:creationId xmlns:a16="http://schemas.microsoft.com/office/drawing/2014/main" id="{B993C7E6-1710-1303-FBB1-095681329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4864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C#</a:t>
            </a:r>
          </a:p>
        </p:txBody>
      </p:sp>
      <p:sp>
        <p:nvSpPr>
          <p:cNvPr id="7176" name="Rectangle 9">
            <a:extLst>
              <a:ext uri="{FF2B5EF4-FFF2-40B4-BE49-F238E27FC236}">
                <a16:creationId xmlns:a16="http://schemas.microsoft.com/office/drawing/2014/main" id="{CAEB6994-C597-0150-D757-20D526067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280035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Sparc</a:t>
            </a:r>
          </a:p>
        </p:txBody>
      </p:sp>
      <p:sp>
        <p:nvSpPr>
          <p:cNvPr id="7177" name="Rectangle 10">
            <a:extLst>
              <a:ext uri="{FF2B5EF4-FFF2-40B4-BE49-F238E27FC236}">
                <a16:creationId xmlns:a16="http://schemas.microsoft.com/office/drawing/2014/main" id="{597E956D-954C-3454-B5AC-389E542AB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19050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x86</a:t>
            </a:r>
          </a:p>
        </p:txBody>
      </p:sp>
      <p:sp>
        <p:nvSpPr>
          <p:cNvPr id="7178" name="Rectangle 11">
            <a:extLst>
              <a:ext uri="{FF2B5EF4-FFF2-40B4-BE49-F238E27FC236}">
                <a16:creationId xmlns:a16="http://schemas.microsoft.com/office/drawing/2014/main" id="{10151FBA-5FD5-12CC-5071-64AA47CCE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36957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MIPS</a:t>
            </a:r>
          </a:p>
        </p:txBody>
      </p:sp>
      <p:sp>
        <p:nvSpPr>
          <p:cNvPr id="7179" name="Rectangle 12">
            <a:extLst>
              <a:ext uri="{FF2B5EF4-FFF2-40B4-BE49-F238E27FC236}">
                <a16:creationId xmlns:a16="http://schemas.microsoft.com/office/drawing/2014/main" id="{DC27D65A-E3C5-5BD1-7CB8-E52B6BDD8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459105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PPC</a:t>
            </a:r>
          </a:p>
        </p:txBody>
      </p:sp>
      <p:sp>
        <p:nvSpPr>
          <p:cNvPr id="7180" name="Rectangle 13">
            <a:extLst>
              <a:ext uri="{FF2B5EF4-FFF2-40B4-BE49-F238E27FC236}">
                <a16:creationId xmlns:a16="http://schemas.microsoft.com/office/drawing/2014/main" id="{5C002386-6739-C80F-5862-D66EC0474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54864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ARM</a:t>
            </a:r>
          </a:p>
        </p:txBody>
      </p:sp>
      <p:sp>
        <p:nvSpPr>
          <p:cNvPr id="7181" name="Text Box 14">
            <a:extLst>
              <a:ext uri="{FF2B5EF4-FFF2-40B4-BE49-F238E27FC236}">
                <a16:creationId xmlns:a16="http://schemas.microsoft.com/office/drawing/2014/main" id="{6F993DA1-CDE1-B8C7-3819-C167B65C9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638" y="6262688"/>
            <a:ext cx="3192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i="1">
                <a:solidFill>
                  <a:srgbClr val="0000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n</a:t>
            </a:r>
            <a:r>
              <a:rPr lang="en-US" altLang="zh-CN" sz="2800" b="1" i="1">
                <a:solidFill>
                  <a:srgbClr val="FF33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+</a:t>
            </a:r>
            <a:r>
              <a:rPr lang="en-US" altLang="zh-CN" sz="2800" i="1">
                <a:solidFill>
                  <a:srgbClr val="0000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m compilers…</a:t>
            </a:r>
          </a:p>
        </p:txBody>
      </p:sp>
      <p:sp>
        <p:nvSpPr>
          <p:cNvPr id="7182" name="AutoShape 15">
            <a:extLst>
              <a:ext uri="{FF2B5EF4-FFF2-40B4-BE49-F238E27FC236}">
                <a16:creationId xmlns:a16="http://schemas.microsoft.com/office/drawing/2014/main" id="{D5EB09A3-54E4-8B77-2555-53CD3CCAA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602038"/>
            <a:ext cx="1143000" cy="627062"/>
          </a:xfrm>
          <a:prstGeom prst="flowChartPunchedTap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IR</a:t>
            </a:r>
          </a:p>
        </p:txBody>
      </p:sp>
      <p:cxnSp>
        <p:nvCxnSpPr>
          <p:cNvPr id="7183" name="AutoShape 16">
            <a:extLst>
              <a:ext uri="{FF2B5EF4-FFF2-40B4-BE49-F238E27FC236}">
                <a16:creationId xmlns:a16="http://schemas.microsoft.com/office/drawing/2014/main" id="{A37123AD-7C7B-C31C-FB6D-941648DA5162}"/>
              </a:ext>
            </a:extLst>
          </p:cNvPr>
          <p:cNvCxnSpPr>
            <a:cxnSpLocks noChangeShapeType="1"/>
            <a:stCxn id="7172" idx="3"/>
            <a:endCxn id="7182" idx="1"/>
          </p:cNvCxnSpPr>
          <p:nvPr/>
        </p:nvCxnSpPr>
        <p:spPr bwMode="auto">
          <a:xfrm>
            <a:off x="2511425" y="2116138"/>
            <a:ext cx="1438275" cy="1800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17">
            <a:extLst>
              <a:ext uri="{FF2B5EF4-FFF2-40B4-BE49-F238E27FC236}">
                <a16:creationId xmlns:a16="http://schemas.microsoft.com/office/drawing/2014/main" id="{A59A371D-0DD4-242B-1231-5AEF33E4F471}"/>
              </a:ext>
            </a:extLst>
          </p:cNvPr>
          <p:cNvCxnSpPr>
            <a:cxnSpLocks noChangeShapeType="1"/>
            <a:stCxn id="7171" idx="3"/>
            <a:endCxn id="7182" idx="1"/>
          </p:cNvCxnSpPr>
          <p:nvPr/>
        </p:nvCxnSpPr>
        <p:spPr bwMode="auto">
          <a:xfrm>
            <a:off x="2511425" y="3011488"/>
            <a:ext cx="1438275" cy="904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AutoShape 18">
            <a:extLst>
              <a:ext uri="{FF2B5EF4-FFF2-40B4-BE49-F238E27FC236}">
                <a16:creationId xmlns:a16="http://schemas.microsoft.com/office/drawing/2014/main" id="{935D50D4-11A0-4B67-8416-8399A96F73B2}"/>
              </a:ext>
            </a:extLst>
          </p:cNvPr>
          <p:cNvCxnSpPr>
            <a:cxnSpLocks noChangeShapeType="1"/>
            <a:stCxn id="7173" idx="3"/>
            <a:endCxn id="7182" idx="1"/>
          </p:cNvCxnSpPr>
          <p:nvPr/>
        </p:nvCxnSpPr>
        <p:spPr bwMode="auto">
          <a:xfrm>
            <a:off x="2511425" y="3906838"/>
            <a:ext cx="1438275" cy="9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19">
            <a:extLst>
              <a:ext uri="{FF2B5EF4-FFF2-40B4-BE49-F238E27FC236}">
                <a16:creationId xmlns:a16="http://schemas.microsoft.com/office/drawing/2014/main" id="{B99B97AE-57D4-7804-50C8-EC4568F82D4D}"/>
              </a:ext>
            </a:extLst>
          </p:cNvPr>
          <p:cNvCxnSpPr>
            <a:cxnSpLocks noChangeShapeType="1"/>
            <a:stCxn id="7174" idx="3"/>
            <a:endCxn id="7182" idx="1"/>
          </p:cNvCxnSpPr>
          <p:nvPr/>
        </p:nvCxnSpPr>
        <p:spPr bwMode="auto">
          <a:xfrm flipV="1">
            <a:off x="2511425" y="3916363"/>
            <a:ext cx="1438275" cy="8858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AutoShape 20">
            <a:extLst>
              <a:ext uri="{FF2B5EF4-FFF2-40B4-BE49-F238E27FC236}">
                <a16:creationId xmlns:a16="http://schemas.microsoft.com/office/drawing/2014/main" id="{284A3044-A1C0-3ACD-A564-6173660BA964}"/>
              </a:ext>
            </a:extLst>
          </p:cNvPr>
          <p:cNvCxnSpPr>
            <a:cxnSpLocks noChangeShapeType="1"/>
            <a:stCxn id="7175" idx="3"/>
            <a:endCxn id="7182" idx="1"/>
          </p:cNvCxnSpPr>
          <p:nvPr/>
        </p:nvCxnSpPr>
        <p:spPr bwMode="auto">
          <a:xfrm flipV="1">
            <a:off x="2511425" y="3916363"/>
            <a:ext cx="1438275" cy="1781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21">
            <a:extLst>
              <a:ext uri="{FF2B5EF4-FFF2-40B4-BE49-F238E27FC236}">
                <a16:creationId xmlns:a16="http://schemas.microsoft.com/office/drawing/2014/main" id="{9782EBAF-829D-3C4E-A159-D599A82DE6F5}"/>
              </a:ext>
            </a:extLst>
          </p:cNvPr>
          <p:cNvCxnSpPr>
            <a:cxnSpLocks noChangeShapeType="1"/>
            <a:stCxn id="7182" idx="3"/>
            <a:endCxn id="7177" idx="1"/>
          </p:cNvCxnSpPr>
          <p:nvPr/>
        </p:nvCxnSpPr>
        <p:spPr bwMode="auto">
          <a:xfrm flipV="1">
            <a:off x="5118100" y="2116138"/>
            <a:ext cx="1514475" cy="1800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9" name="AutoShape 22">
            <a:extLst>
              <a:ext uri="{FF2B5EF4-FFF2-40B4-BE49-F238E27FC236}">
                <a16:creationId xmlns:a16="http://schemas.microsoft.com/office/drawing/2014/main" id="{2F90A700-4D73-3515-4359-B26A7E046C83}"/>
              </a:ext>
            </a:extLst>
          </p:cNvPr>
          <p:cNvCxnSpPr>
            <a:cxnSpLocks noChangeShapeType="1"/>
            <a:stCxn id="7182" idx="3"/>
            <a:endCxn id="7176" idx="1"/>
          </p:cNvCxnSpPr>
          <p:nvPr/>
        </p:nvCxnSpPr>
        <p:spPr bwMode="auto">
          <a:xfrm flipV="1">
            <a:off x="5118100" y="3011488"/>
            <a:ext cx="1514475" cy="904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0" name="AutoShape 23">
            <a:extLst>
              <a:ext uri="{FF2B5EF4-FFF2-40B4-BE49-F238E27FC236}">
                <a16:creationId xmlns:a16="http://schemas.microsoft.com/office/drawing/2014/main" id="{431843E7-3274-19A7-25D3-0FADE94E1003}"/>
              </a:ext>
            </a:extLst>
          </p:cNvPr>
          <p:cNvCxnSpPr>
            <a:cxnSpLocks noChangeShapeType="1"/>
            <a:stCxn id="7182" idx="3"/>
            <a:endCxn id="7178" idx="1"/>
          </p:cNvCxnSpPr>
          <p:nvPr/>
        </p:nvCxnSpPr>
        <p:spPr bwMode="auto">
          <a:xfrm flipV="1">
            <a:off x="5118100" y="3906838"/>
            <a:ext cx="1514475" cy="9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1" name="AutoShape 24">
            <a:extLst>
              <a:ext uri="{FF2B5EF4-FFF2-40B4-BE49-F238E27FC236}">
                <a16:creationId xmlns:a16="http://schemas.microsoft.com/office/drawing/2014/main" id="{DB2BF296-7CB7-3E51-C564-247021354888}"/>
              </a:ext>
            </a:extLst>
          </p:cNvPr>
          <p:cNvCxnSpPr>
            <a:cxnSpLocks noChangeShapeType="1"/>
            <a:stCxn id="7182" idx="3"/>
            <a:endCxn id="7179" idx="1"/>
          </p:cNvCxnSpPr>
          <p:nvPr/>
        </p:nvCxnSpPr>
        <p:spPr bwMode="auto">
          <a:xfrm>
            <a:off x="5118100" y="3916363"/>
            <a:ext cx="1514475" cy="8858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AutoShape 25">
            <a:extLst>
              <a:ext uri="{FF2B5EF4-FFF2-40B4-BE49-F238E27FC236}">
                <a16:creationId xmlns:a16="http://schemas.microsoft.com/office/drawing/2014/main" id="{F521DC05-9A10-1B63-0851-3776D78D4FA7}"/>
              </a:ext>
            </a:extLst>
          </p:cNvPr>
          <p:cNvCxnSpPr>
            <a:cxnSpLocks noChangeShapeType="1"/>
            <a:stCxn id="7182" idx="3"/>
            <a:endCxn id="7180" idx="1"/>
          </p:cNvCxnSpPr>
          <p:nvPr/>
        </p:nvCxnSpPr>
        <p:spPr bwMode="auto">
          <a:xfrm>
            <a:off x="5118100" y="3916363"/>
            <a:ext cx="1514475" cy="1781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CFBEF90-17D6-5FF0-9EF3-72654700A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#2: interpreter (VM)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6698912-FE4D-5079-FC0B-34A78024C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VM data structure: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using store = std::vector&lt;int&gt;;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using ostack = std::stack&lt;int&gt;;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using frame = std::stack&lt;store, ostack&gt;;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top = -1;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interpreter: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interp(bytecode){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switch(bytecode){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case “iconst n”: ostack[++top] = n; break;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case “iadd”: ostack[-1]+=ostack[0];top--;break;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...;</a:t>
            </a:r>
            <a:r>
              <a:rPr lang="en-US" altLang="zh-CN" sz="2000" b="1">
                <a:latin typeface="Courier New" panose="02070309020205020404" pitchFamily="49" charset="0"/>
              </a:rPr>
              <a:t> // similar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47786634-0AB0-9FBD-D217-321711C92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 for interpreter</a:t>
            </a:r>
            <a:endParaRPr lang="zh-CN" altLang="en-US"/>
          </a:p>
        </p:txBody>
      </p:sp>
      <p:sp>
        <p:nvSpPr>
          <p:cNvPr id="54275" name="内容占位符 2">
            <a:extLst>
              <a:ext uri="{FF2B5EF4-FFF2-40B4-BE49-F238E27FC236}">
                <a16:creationId xmlns:a16="http://schemas.microsoft.com/office/drawing/2014/main" id="{AB486BDE-AFF6-D2E3-D55F-BD214A704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Really simple and intuitive to implement</a:t>
            </a:r>
          </a:p>
          <a:p>
            <a:pPr lvl="1"/>
            <a:r>
              <a:rPr lang="en-US" altLang="zh-CN"/>
              <a:t>Even for the full JVM, the interpreter is less than 2000 LOC in our prototype (C code)</a:t>
            </a:r>
          </a:p>
          <a:p>
            <a:pPr lvl="2"/>
            <a:r>
              <a:rPr lang="en-US" altLang="zh-CN"/>
              <a:t>Althought the “LOC” does not necessarily reflects the engineering efforts</a:t>
            </a:r>
          </a:p>
          <a:p>
            <a:r>
              <a:rPr lang="en-US" altLang="zh-CN"/>
              <a:t>Should be the baseline for any compiler/VM</a:t>
            </a:r>
          </a:p>
          <a:p>
            <a:pPr lvl="1"/>
            <a:r>
              <a:rPr lang="en-US" altLang="zh-CN"/>
              <a:t>Easy to verify the implementation</a:t>
            </a:r>
          </a:p>
          <a:p>
            <a:pPr lvl="1"/>
            <a:r>
              <a:rPr lang="en-US" altLang="zh-CN"/>
              <a:t>Early example: Exact VM (from Sun)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6B98A29-7C98-6E22-F4FB-C75B78B06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#3: Compiling to native code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21AA40C-5506-10BD-6F71-E4C992236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Compilation may happen before execution. This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is called AOT: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>
                <a:latin typeface="Courier New" panose="02070309020205020404" pitchFamily="49" charset="0"/>
              </a:rPr>
              <a:t>head-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O</a:t>
            </a:r>
            <a:r>
              <a:rPr lang="en-US" altLang="zh-CN" sz="2000" b="1">
                <a:latin typeface="Courier New" panose="02070309020205020404" pitchFamily="49" charset="0"/>
              </a:rPr>
              <a:t>f-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T</a:t>
            </a:r>
            <a:r>
              <a:rPr lang="en-US" altLang="zh-CN" sz="2000" b="1">
                <a:latin typeface="Courier New" panose="02070309020205020404" pitchFamily="49" charset="0"/>
              </a:rPr>
              <a:t>ime compilation.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Suppose x86 is the target, we write a function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aot_compile(stack_machine_code)</a:t>
            </a:r>
            <a:r>
              <a:rPr lang="en-US" altLang="zh-CN" sz="2000" b="1">
                <a:latin typeface="Courier New" panose="02070309020205020404" pitchFamily="49" charset="0"/>
              </a:rPr>
              <a:t> to compile to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x86 code, like: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aot_compile(iconst n) = “pushl $n”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aot_compile(load x)   = “pushl x”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aot_compile(iadd)     = “popl %eax”</a:t>
            </a: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“addl %eax, (%esp)”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others are similar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F370336B-FE62-90C7-17DB-B48414DC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  <a:endParaRPr lang="zh-CN" altLang="en-US"/>
          </a:p>
        </p:txBody>
      </p:sp>
      <p:sp>
        <p:nvSpPr>
          <p:cNvPr id="56323" name="内容占位符 2">
            <a:extLst>
              <a:ext uri="{FF2B5EF4-FFF2-40B4-BE49-F238E27FC236}">
                <a16:creationId xmlns:a16="http://schemas.microsoft.com/office/drawing/2014/main" id="{A4A3F067-52E6-409B-A5C8-08B1541BB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 real production compilers, AOT tends to be more complex</a:t>
            </a:r>
          </a:p>
          <a:p>
            <a:pPr lvl="1"/>
            <a:r>
              <a:rPr lang="en-US" altLang="zh-CN"/>
              <a:t>may lower the stack machine bytecode down to other IRs</a:t>
            </a:r>
          </a:p>
          <a:p>
            <a:pPr lvl="1"/>
            <a:r>
              <a:rPr lang="en-US" altLang="zh-CN"/>
              <a:t>may perform sophiscated program analysis and optimizations</a:t>
            </a:r>
          </a:p>
          <a:p>
            <a:pPr lvl="1"/>
            <a:r>
              <a:rPr lang="en-US" altLang="zh-CN"/>
              <a:t>E.g.: Jikes compiler:</a:t>
            </a:r>
          </a:p>
          <a:p>
            <a:pPr lvl="2"/>
            <a:r>
              <a:rPr lang="en-US" altLang="zh-CN"/>
              <a:t>bytecode -&gt; HIR -&gt; LIR -&gt; MIR -&gt; machine</a:t>
            </a:r>
          </a:p>
          <a:p>
            <a:pPr lvl="1"/>
            <a:r>
              <a:rPr lang="en-US" altLang="zh-CN"/>
              <a:t>E.g.: Swift compiler</a:t>
            </a:r>
          </a:p>
          <a:p>
            <a:pPr lvl="2"/>
            <a:r>
              <a:rPr lang="en-US" altLang="zh-CN"/>
              <a:t>bytecode -&gt; SSA -&gt; machine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09D9A034-8890-2F28-CEE4-D2A9CBBF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JIT</a:t>
            </a:r>
            <a:endParaRPr lang="zh-CN" altLang="en-US"/>
          </a:p>
        </p:txBody>
      </p:sp>
      <p:sp>
        <p:nvSpPr>
          <p:cNvPr id="57347" name="内容占位符 2">
            <a:extLst>
              <a:ext uri="{FF2B5EF4-FFF2-40B4-BE49-F238E27FC236}">
                <a16:creationId xmlns:a16="http://schemas.microsoft.com/office/drawing/2014/main" id="{37E79AE5-7A7B-8474-9BC3-B4B217D18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3333CC"/>
                </a:solidFill>
              </a:rPr>
              <a:t>J</a:t>
            </a:r>
            <a:r>
              <a:rPr lang="en-US" altLang="zh-CN"/>
              <a:t>ust-</a:t>
            </a:r>
            <a:r>
              <a:rPr lang="en-US" altLang="zh-CN">
                <a:solidFill>
                  <a:srgbClr val="3333CC"/>
                </a:solidFill>
              </a:rPr>
              <a:t>I</a:t>
            </a:r>
            <a:r>
              <a:rPr lang="en-US" altLang="zh-CN"/>
              <a:t>n-</a:t>
            </a:r>
            <a:r>
              <a:rPr lang="en-US" altLang="zh-CN">
                <a:solidFill>
                  <a:srgbClr val="3333CC"/>
                </a:solidFill>
              </a:rPr>
              <a:t>T</a:t>
            </a:r>
            <a:r>
              <a:rPr lang="en-US" altLang="zh-CN"/>
              <a:t>ime compilation:</a:t>
            </a:r>
          </a:p>
          <a:p>
            <a:pPr lvl="1"/>
            <a:r>
              <a:rPr lang="en-US" altLang="zh-CN"/>
              <a:t>Compile the given program </a:t>
            </a:r>
            <a:r>
              <a:rPr lang="en-US" altLang="zh-CN">
                <a:solidFill>
                  <a:srgbClr val="3333CC"/>
                </a:solidFill>
              </a:rPr>
              <a:t>at runtime (on-the-fly), </a:t>
            </a:r>
            <a:r>
              <a:rPr lang="en-US" altLang="zh-CN"/>
              <a:t>and run output binary</a:t>
            </a:r>
            <a:endParaRPr lang="en-US" altLang="zh-CN">
              <a:solidFill>
                <a:srgbClr val="3333CC"/>
              </a:solidFill>
            </a:endParaRPr>
          </a:p>
          <a:p>
            <a:r>
              <a:rPr lang="en-US" altLang="zh-CN"/>
              <a:t>A research topic with long history, regain popularity in recent decades</a:t>
            </a:r>
          </a:p>
          <a:p>
            <a:pPr lvl="1"/>
            <a:r>
              <a:rPr lang="en-US" altLang="zh-CN"/>
              <a:t>Especially for OO and dynamic languages</a:t>
            </a:r>
          </a:p>
          <a:p>
            <a:r>
              <a:rPr lang="en-US" altLang="zh-CN"/>
              <a:t>We only discuss a simple </a:t>
            </a:r>
            <a:r>
              <a:rPr lang="en-US" altLang="zh-CN">
                <a:solidFill>
                  <a:srgbClr val="3333CC"/>
                </a:solidFill>
              </a:rPr>
              <a:t>template-based </a:t>
            </a:r>
            <a:r>
              <a:rPr lang="en-US" altLang="zh-CN"/>
              <a:t>JIT here</a:t>
            </a:r>
          </a:p>
          <a:p>
            <a:pPr lvl="1"/>
            <a:r>
              <a:rPr lang="en-US" altLang="zh-CN"/>
              <a:t>also the simplest instruction selection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077FABBC-6690-6285-709B-2FC60B27B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Template-based JIT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D114337A-48AC-9EF7-B7C7-BD79B35A2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0687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Binary code template “table” for x86: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</a:t>
            </a: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C69FBDD-34A1-0DAF-8832-423218F5CAC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438400"/>
          <a:ext cx="8382000" cy="2962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instruction</a:t>
                      </a:r>
                      <a:endParaRPr lang="zh-CN" alt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binary</a:t>
                      </a:r>
                      <a:endParaRPr lang="zh-CN" alt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assembly</a:t>
                      </a:r>
                      <a:endParaRPr lang="zh-CN" alt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25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iconst n</a:t>
                      </a:r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\x68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\x00\x00\x00\x00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pushl $n</a:t>
                      </a:r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25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iload</a:t>
                      </a:r>
                      <a:r>
                        <a:rPr lang="en-US" altLang="zh-CN" sz="2000" b="1" baseline="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\xff\xb5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\x00\x00\x00\x00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pushl x</a:t>
                      </a:r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25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istore</a:t>
                      </a:r>
                      <a:r>
                        <a:rPr lang="en-US" altLang="zh-CN" sz="2000" b="1" baseline="0" dirty="0">
                          <a:latin typeface="Courier New" pitchFamily="49" charset="0"/>
                          <a:cs typeface="Courier New" pitchFamily="49" charset="0"/>
                        </a:rPr>
                        <a:t> x</a:t>
                      </a:r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\x8f\x85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\x00\x00\x00\x00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popl x</a:t>
                      </a:r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19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iadd</a:t>
                      </a:r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\x58</a:t>
                      </a:r>
                    </a:p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\x01\x04\x24</a:t>
                      </a:r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popl</a:t>
                      </a:r>
                      <a:r>
                        <a:rPr lang="en-US" altLang="zh-CN" sz="2000" b="1" baseline="0" dirty="0">
                          <a:latin typeface="Courier New" pitchFamily="49" charset="0"/>
                          <a:cs typeface="Courier New" pitchFamily="49" charset="0"/>
                        </a:rPr>
                        <a:t> %eax</a:t>
                      </a:r>
                    </a:p>
                    <a:p>
                      <a:r>
                        <a:rPr lang="en-US" altLang="zh-CN" sz="2000" b="1" baseline="0" dirty="0">
                          <a:latin typeface="Courier New" pitchFamily="49" charset="0"/>
                          <a:cs typeface="Courier New" pitchFamily="49" charset="0"/>
                        </a:rPr>
                        <a:t>addl %eax, 0(%esp)</a:t>
                      </a:r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19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other</a:t>
                      </a:r>
                      <a:r>
                        <a:rPr lang="en-US" altLang="zh-CN" sz="2000" b="1" baseline="0" dirty="0">
                          <a:latin typeface="Courier New" pitchFamily="49" charset="0"/>
                          <a:cs typeface="Courier New" pitchFamily="49" charset="0"/>
                        </a:rPr>
                        <a:t> instrs</a:t>
                      </a:r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(leave as exercises)</a:t>
                      </a:r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D00B3A-63AD-CEB9-9D24-2D2F66194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562600"/>
            <a:ext cx="6248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The generation of binary is both tedious and error-prone. But they can be generated automatically. Leave it an exercise.</a:t>
            </a:r>
            <a:endParaRPr lang="zh-CN" altLang="en-US" sz="200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0400057-2984-00DF-927A-F4DE9DCAADA3}"/>
              </a:ext>
            </a:extLst>
          </p:cNvPr>
          <p:cNvCxnSpPr/>
          <p:nvPr/>
        </p:nvCxnSpPr>
        <p:spPr>
          <a:xfrm flipH="1" flipV="1">
            <a:off x="5029200" y="49530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3D83185B-E528-827C-6BC5-951F449E5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JIT compilation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2BE43F1-55C2-94A3-EEC6-6D06D1AEDF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0687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Binary code template “table” for x86: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</a:t>
            </a: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F20EC4C-E8A0-31A6-8A58-2A5CB9336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62400"/>
            <a:ext cx="777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“buffer” to hold the generated binary: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char buffer[];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void jit_compile(function f){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for(each bytecode “bc” in function f)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	  buffer.append(table[bc].binary);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(void(*)())buffer();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42D149C-14A9-4B0A-823D-D56EAED339F5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438400"/>
          <a:ext cx="8382000" cy="146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instruction</a:t>
                      </a:r>
                      <a:endParaRPr lang="zh-CN" alt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binary</a:t>
                      </a:r>
                      <a:endParaRPr lang="zh-CN" alt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assembly</a:t>
                      </a:r>
                      <a:endParaRPr lang="zh-CN" alt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26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iconst n</a:t>
                      </a:r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\x68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\x00\x00\x00\x00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pushl $n</a:t>
                      </a:r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192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other</a:t>
                      </a:r>
                      <a:r>
                        <a:rPr lang="en-US" altLang="zh-CN" sz="2000" b="1" baseline="0" dirty="0">
                          <a:latin typeface="Courier New" pitchFamily="49" charset="0"/>
                          <a:cs typeface="Courier New" pitchFamily="49" charset="0"/>
                        </a:rPr>
                        <a:t> instrs</a:t>
                      </a:r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(leave as exercises)</a:t>
                      </a:r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20CD877-6DC2-21F0-2140-B6413A43D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EF96B8A-CCC9-6120-FEFB-AC555138D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3846513" cy="4114800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m, n, z;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 = 10;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n = 5;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z = plus(m, n);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printi(z);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plus(int x, int y){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x+y;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CBC7F0C3-60FE-5679-8309-32E2FAB5B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52400"/>
            <a:ext cx="4572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0:  \x68\x0a\x00\x00\x00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1:  \x8f\x85\xfc\xff\xff\xff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2:  \x68\x05\x00\x00\x00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3:  \x8f\x85\xf8\xff\xff\xff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4:  ...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>
                <a:latin typeface="Courier New" panose="02070309020205020404" pitchFamily="49" charset="0"/>
              </a:rPr>
              <a:t>(leave as exercises)</a:t>
            </a:r>
          </a:p>
        </p:txBody>
      </p:sp>
      <p:sp>
        <p:nvSpPr>
          <p:cNvPr id="60421" name="AutoShape 5">
            <a:extLst>
              <a:ext uri="{FF2B5EF4-FFF2-40B4-BE49-F238E27FC236}">
                <a16:creationId xmlns:a16="http://schemas.microsoft.com/office/drawing/2014/main" id="{A76A3043-42AA-4FF0-A8C9-5C31C1E53148}"/>
              </a:ext>
            </a:extLst>
          </p:cNvPr>
          <p:cNvSpPr>
            <a:spLocks/>
          </p:cNvSpPr>
          <p:nvPr/>
        </p:nvSpPr>
        <p:spPr bwMode="auto">
          <a:xfrm>
            <a:off x="4151313" y="304800"/>
            <a:ext cx="228600" cy="533400"/>
          </a:xfrm>
          <a:prstGeom prst="lef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2" name="Line 6">
            <a:extLst>
              <a:ext uri="{FF2B5EF4-FFF2-40B4-BE49-F238E27FC236}">
                <a16:creationId xmlns:a16="http://schemas.microsoft.com/office/drawing/2014/main" id="{F9340633-4185-9078-9344-D15BEA10B5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17713" y="609600"/>
            <a:ext cx="2133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3" name="AutoShape 7">
            <a:extLst>
              <a:ext uri="{FF2B5EF4-FFF2-40B4-BE49-F238E27FC236}">
                <a16:creationId xmlns:a16="http://schemas.microsoft.com/office/drawing/2014/main" id="{3EC09D8E-96D1-B4C2-52C3-F42D5C291AC0}"/>
              </a:ext>
            </a:extLst>
          </p:cNvPr>
          <p:cNvSpPr>
            <a:spLocks/>
          </p:cNvSpPr>
          <p:nvPr/>
        </p:nvSpPr>
        <p:spPr bwMode="auto">
          <a:xfrm>
            <a:off x="4151313" y="990600"/>
            <a:ext cx="228600" cy="533400"/>
          </a:xfrm>
          <a:prstGeom prst="lef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4" name="Line 8">
            <a:extLst>
              <a:ext uri="{FF2B5EF4-FFF2-40B4-BE49-F238E27FC236}">
                <a16:creationId xmlns:a16="http://schemas.microsoft.com/office/drawing/2014/main" id="{D5D205DE-4E34-9C11-99F4-813859F07A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5313" y="1295400"/>
            <a:ext cx="22860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5" name="AutoShape 9">
            <a:extLst>
              <a:ext uri="{FF2B5EF4-FFF2-40B4-BE49-F238E27FC236}">
                <a16:creationId xmlns:a16="http://schemas.microsoft.com/office/drawing/2014/main" id="{72E64B7C-E854-FF13-EDE2-82D88295CEA8}"/>
              </a:ext>
            </a:extLst>
          </p:cNvPr>
          <p:cNvSpPr>
            <a:spLocks/>
          </p:cNvSpPr>
          <p:nvPr/>
        </p:nvSpPr>
        <p:spPr bwMode="auto">
          <a:xfrm>
            <a:off x="4151313" y="175260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6" name="Line 10">
            <a:extLst>
              <a:ext uri="{FF2B5EF4-FFF2-40B4-BE49-F238E27FC236}">
                <a16:creationId xmlns:a16="http://schemas.microsoft.com/office/drawing/2014/main" id="{796C3ACC-DE37-3235-42A2-F39E575699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70113" y="2362200"/>
            <a:ext cx="1981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7" name="AutoShape 11">
            <a:extLst>
              <a:ext uri="{FF2B5EF4-FFF2-40B4-BE49-F238E27FC236}">
                <a16:creationId xmlns:a16="http://schemas.microsoft.com/office/drawing/2014/main" id="{4C2577D5-0630-13AD-3109-FA40504DFA43}"/>
              </a:ext>
            </a:extLst>
          </p:cNvPr>
          <p:cNvSpPr>
            <a:spLocks/>
          </p:cNvSpPr>
          <p:nvPr/>
        </p:nvSpPr>
        <p:spPr bwMode="auto">
          <a:xfrm>
            <a:off x="4151313" y="3200400"/>
            <a:ext cx="228600" cy="533400"/>
          </a:xfrm>
          <a:prstGeom prst="lef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8" name="Line 12">
            <a:extLst>
              <a:ext uri="{FF2B5EF4-FFF2-40B4-BE49-F238E27FC236}">
                <a16:creationId xmlns:a16="http://schemas.microsoft.com/office/drawing/2014/main" id="{07838216-34FC-BC2B-DDDF-BE3BCC583A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8713" y="34290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9" name="AutoShape 13">
            <a:extLst>
              <a:ext uri="{FF2B5EF4-FFF2-40B4-BE49-F238E27FC236}">
                <a16:creationId xmlns:a16="http://schemas.microsoft.com/office/drawing/2014/main" id="{24B4EE09-1785-BC1C-BE55-F9E50F35C799}"/>
              </a:ext>
            </a:extLst>
          </p:cNvPr>
          <p:cNvSpPr>
            <a:spLocks/>
          </p:cNvSpPr>
          <p:nvPr/>
        </p:nvSpPr>
        <p:spPr bwMode="auto">
          <a:xfrm>
            <a:off x="4075113" y="4648200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30" name="Line 14">
            <a:extLst>
              <a:ext uri="{FF2B5EF4-FFF2-40B4-BE49-F238E27FC236}">
                <a16:creationId xmlns:a16="http://schemas.microsoft.com/office/drawing/2014/main" id="{7D5ED3AC-68C0-65B6-DD82-F55F0146F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2513" y="52578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1" name="AutoShape 11">
            <a:extLst>
              <a:ext uri="{FF2B5EF4-FFF2-40B4-BE49-F238E27FC236}">
                <a16:creationId xmlns:a16="http://schemas.microsoft.com/office/drawing/2014/main" id="{802B8975-AE6D-2A76-6CCB-17C5F26035C5}"/>
              </a:ext>
            </a:extLst>
          </p:cNvPr>
          <p:cNvSpPr>
            <a:spLocks/>
          </p:cNvSpPr>
          <p:nvPr/>
        </p:nvSpPr>
        <p:spPr bwMode="auto">
          <a:xfrm>
            <a:off x="4151313" y="3886200"/>
            <a:ext cx="228600" cy="533400"/>
          </a:xfrm>
          <a:prstGeom prst="lef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32" name="Line 12">
            <a:extLst>
              <a:ext uri="{FF2B5EF4-FFF2-40B4-BE49-F238E27FC236}">
                <a16:creationId xmlns:a16="http://schemas.microsoft.com/office/drawing/2014/main" id="{D4D8E2F3-813F-4F5E-53C0-DCA16C9E1B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6313" y="41910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E764982-7B4F-B129-70BD-1F44D4D99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Smarter code generation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FFF81E34-5A17-F9EB-6C0D-8E7680176D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Generating native code from stack machine bytecode reveals a serious defect: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the generated code may be too inefficient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too many load-stores (memory traffics)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this will be more severe on RISC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operations do not access memory directly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A better idea is to introduce some registers into the stack machine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and more instructions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516F0C9-3576-A030-84E7-217D4EF5F6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Bytecode to RISC: the problem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E85603A6-D10E-A21C-45D0-3CD624DDE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2286000" cy="4114800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iconst 88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iconst 99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iadd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D2CDE57-CF52-6FD6-99E7-529AD99B9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981200"/>
            <a:ext cx="2895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RISC: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loadi r1, 88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subi sp, sp, 4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store r1, 0(sp)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</a:rPr>
              <a:t>loadi r1, 99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</a:rPr>
              <a:t>subi sp, sp, 4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</a:rPr>
              <a:t>store r1, 0(sp)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</a:rPr>
              <a:t>load r2, 0(sp)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</a:rPr>
              <a:t>addi sp, sp, 4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</a:rPr>
              <a:t>load r1, 0(sp)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</a:rPr>
              <a:t>addi sp, sp, 4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</a:rPr>
              <a:t>add r1, r1, r2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9795C8-7A36-1981-5DD5-829FD0B1B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209800"/>
            <a:ext cx="25908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Key observation here:</a:t>
            </a:r>
          </a:p>
          <a:p>
            <a:pPr eaLnBrk="1" hangingPunct="1"/>
            <a:r>
              <a:rPr lang="en-US" altLang="zh-CN" sz="2000"/>
              <a:t>we should keep the constants 88 and 99 in registers, if possible.</a:t>
            </a:r>
            <a:endParaRPr lang="zh-CN" altLang="en-US" sz="2000"/>
          </a:p>
        </p:txBody>
      </p:sp>
      <p:sp>
        <p:nvSpPr>
          <p:cNvPr id="21" name="AutoShape 9">
            <a:extLst>
              <a:ext uri="{FF2B5EF4-FFF2-40B4-BE49-F238E27FC236}">
                <a16:creationId xmlns:a16="http://schemas.microsoft.com/office/drawing/2014/main" id="{8FB16E72-2CA8-8A59-54FA-AB2C62E2ACFF}"/>
              </a:ext>
            </a:extLst>
          </p:cNvPr>
          <p:cNvSpPr>
            <a:spLocks/>
          </p:cNvSpPr>
          <p:nvPr/>
        </p:nvSpPr>
        <p:spPr bwMode="auto">
          <a:xfrm>
            <a:off x="2743200" y="2438400"/>
            <a:ext cx="228600" cy="9144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Line 10">
            <a:extLst>
              <a:ext uri="{FF2B5EF4-FFF2-40B4-BE49-F238E27FC236}">
                <a16:creationId xmlns:a16="http://schemas.microsoft.com/office/drawing/2014/main" id="{DEE1AF26-36B9-A42B-A3B0-0BA195F8A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2098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AutoShape 9">
            <a:extLst>
              <a:ext uri="{FF2B5EF4-FFF2-40B4-BE49-F238E27FC236}">
                <a16:creationId xmlns:a16="http://schemas.microsoft.com/office/drawing/2014/main" id="{542E5F60-161C-330F-DA97-B3471CDCEF70}"/>
              </a:ext>
            </a:extLst>
          </p:cNvPr>
          <p:cNvSpPr>
            <a:spLocks/>
          </p:cNvSpPr>
          <p:nvPr/>
        </p:nvSpPr>
        <p:spPr bwMode="auto">
          <a:xfrm>
            <a:off x="2743200" y="3505200"/>
            <a:ext cx="228600" cy="9144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Line 10">
            <a:extLst>
              <a:ext uri="{FF2B5EF4-FFF2-40B4-BE49-F238E27FC236}">
                <a16:creationId xmlns:a16="http://schemas.microsoft.com/office/drawing/2014/main" id="{CC0E181C-721C-4C6B-A423-84C5593E33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667000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AutoShape 9">
            <a:extLst>
              <a:ext uri="{FF2B5EF4-FFF2-40B4-BE49-F238E27FC236}">
                <a16:creationId xmlns:a16="http://schemas.microsoft.com/office/drawing/2014/main" id="{6F7819E3-85B3-4C19-5FD4-9DE665DA7ACF}"/>
              </a:ext>
            </a:extLst>
          </p:cNvPr>
          <p:cNvSpPr>
            <a:spLocks/>
          </p:cNvSpPr>
          <p:nvPr/>
        </p:nvSpPr>
        <p:spPr bwMode="auto">
          <a:xfrm>
            <a:off x="2667000" y="4648200"/>
            <a:ext cx="304800" cy="1600200"/>
          </a:xfrm>
          <a:prstGeom prst="leftBrace">
            <a:avLst>
              <a:gd name="adj1" fmla="val 4445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Line 10">
            <a:extLst>
              <a:ext uri="{FF2B5EF4-FFF2-40B4-BE49-F238E27FC236}">
                <a16:creationId xmlns:a16="http://schemas.microsoft.com/office/drawing/2014/main" id="{CAA9DF7E-B8CF-C97E-5284-E7BFC5379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971800"/>
            <a:ext cx="16764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 animBg="1"/>
      <p:bldP spid="25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37134F6-2DAB-7F39-A71E-F923CD7BF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Intermediate Representations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EF70A40-9C1C-9D79-05D3-2D4B732CB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Why use IRs?</a:t>
            </a:r>
          </a:p>
          <a:p>
            <a:pPr lvl="1" eaLnBrk="1" hangingPunct="1"/>
            <a:r>
              <a:rPr lang="en-US" altLang="zh-CN"/>
              <a:t>encapsulate machine-specific details</a:t>
            </a:r>
          </a:p>
          <a:p>
            <a:pPr lvl="1" eaLnBrk="1" hangingPunct="1"/>
            <a:r>
              <a:rPr lang="en-US" altLang="zh-CN"/>
              <a:t>target for many </a:t>
            </a:r>
            <a:r>
              <a:rPr lang="en-US" altLang="zh-CN">
                <a:solidFill>
                  <a:schemeClr val="folHlink"/>
                </a:solidFill>
              </a:rPr>
              <a:t>source languages</a:t>
            </a:r>
          </a:p>
          <a:p>
            <a:pPr lvl="1" eaLnBrk="1" hangingPunct="1"/>
            <a:r>
              <a:rPr lang="en-US" altLang="zh-CN"/>
              <a:t>source for many </a:t>
            </a:r>
            <a:r>
              <a:rPr lang="en-US" altLang="zh-CN">
                <a:solidFill>
                  <a:schemeClr val="folHlink"/>
                </a:solidFill>
              </a:rPr>
              <a:t>target ISA</a:t>
            </a:r>
          </a:p>
          <a:p>
            <a:pPr lvl="1" eaLnBrk="1" hangingPunct="1"/>
            <a:r>
              <a:rPr lang="en-US" altLang="zh-CN"/>
              <a:t>often </a:t>
            </a:r>
            <a:r>
              <a:rPr lang="en-US" altLang="zh-CN">
                <a:solidFill>
                  <a:schemeClr val="folHlink"/>
                </a:solidFill>
              </a:rPr>
              <a:t>easier</a:t>
            </a:r>
            <a:r>
              <a:rPr lang="en-US" altLang="zh-CN"/>
              <a:t> to analyze and manipulate than source or target languages</a:t>
            </a:r>
          </a:p>
          <a:p>
            <a:pPr lvl="2" eaLnBrk="1" hangingPunct="1"/>
            <a:r>
              <a:rPr lang="en-US" altLang="zh-CN"/>
              <a:t>e.g., optimizations</a:t>
            </a:r>
          </a:p>
          <a:p>
            <a:pPr eaLnBrk="1" hangingPunct="1"/>
            <a:r>
              <a:rPr lang="en-US" altLang="zh-CN"/>
              <a:t>The </a:t>
            </a:r>
            <a:r>
              <a:rPr lang="en-US" altLang="zh-CN">
                <a:solidFill>
                  <a:srgbClr val="3333CC"/>
                </a:solidFill>
              </a:rPr>
              <a:t>most interesting </a:t>
            </a:r>
            <a:r>
              <a:rPr lang="en-US" altLang="zh-CN"/>
              <a:t>part of a compiler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5A597727-84C0-C18C-5D5D-AD11CE104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Stack Machine</a:t>
            </a:r>
          </a:p>
        </p:txBody>
      </p:sp>
      <p:sp>
        <p:nvSpPr>
          <p:cNvPr id="63491" name="Rectangle 5">
            <a:extLst>
              <a:ext uri="{FF2B5EF4-FFF2-40B4-BE49-F238E27FC236}">
                <a16:creationId xmlns:a16="http://schemas.microsoft.com/office/drawing/2014/main" id="{EFA9A345-B183-7577-F7D7-150C9BA39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562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62D4E453-170F-80A2-D903-4405EC737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562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5A0BBF9C-797D-2DD4-B3C2-C85757007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562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63494" name="Rectangle 8">
            <a:extLst>
              <a:ext uri="{FF2B5EF4-FFF2-40B4-BE49-F238E27FC236}">
                <a16:creationId xmlns:a16="http://schemas.microsoft.com/office/drawing/2014/main" id="{BD75F145-7218-5FAE-8707-DC84B7ECF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562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3495" name="Rectangle 9">
            <a:extLst>
              <a:ext uri="{FF2B5EF4-FFF2-40B4-BE49-F238E27FC236}">
                <a16:creationId xmlns:a16="http://schemas.microsoft.com/office/drawing/2014/main" id="{7AE3353D-A5D4-79F1-E8BF-5154015DE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562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3496" name="Rectangle 4">
            <a:extLst>
              <a:ext uri="{FF2B5EF4-FFF2-40B4-BE49-F238E27FC236}">
                <a16:creationId xmlns:a16="http://schemas.microsoft.com/office/drawing/2014/main" id="{8E22A8E5-6347-144D-977A-BE28EAFBA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5908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63497" name="Rectangle 5">
            <a:extLst>
              <a:ext uri="{FF2B5EF4-FFF2-40B4-BE49-F238E27FC236}">
                <a16:creationId xmlns:a16="http://schemas.microsoft.com/office/drawing/2014/main" id="{71BF5FAF-855E-720C-B5BB-E633AC37E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2743200"/>
            <a:ext cx="1717675" cy="527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63498" name="Rectangle 6">
            <a:extLst>
              <a:ext uri="{FF2B5EF4-FFF2-40B4-BE49-F238E27FC236}">
                <a16:creationId xmlns:a16="http://schemas.microsoft.com/office/drawing/2014/main" id="{066B3676-1CD5-8793-AA95-0A8ADBC8C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3482975"/>
            <a:ext cx="1735137" cy="4794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Operand stack</a:t>
            </a:r>
          </a:p>
          <a:p>
            <a:pPr algn="ctr"/>
            <a:endParaRPr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63499" name="AutoShape 23">
            <a:extLst>
              <a:ext uri="{FF2B5EF4-FFF2-40B4-BE49-F238E27FC236}">
                <a16:creationId xmlns:a16="http://schemas.microsoft.com/office/drawing/2014/main" id="{9E98FD75-5B48-650C-447E-C4FD4DBF46C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324600" y="464820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500" name="Rectangle 24">
            <a:extLst>
              <a:ext uri="{FF2B5EF4-FFF2-40B4-BE49-F238E27FC236}">
                <a16:creationId xmlns:a16="http://schemas.microsoft.com/office/drawing/2014/main" id="{46F5AC86-28EF-164C-78AA-648F4281E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pPr eaLnBrk="1" hangingPunct="1"/>
            <a:r>
              <a:rPr lang="en-US" altLang="zh-CN"/>
              <a:t>Stack-based</a:t>
            </a:r>
          </a:p>
          <a:p>
            <a:pPr lvl="1" eaLnBrk="1" hangingPunct="1"/>
            <a:r>
              <a:rPr lang="en-US" altLang="zh-CN"/>
              <a:t>but with two registers: </a:t>
            </a:r>
            <a:r>
              <a:rPr lang="en-US" altLang="zh-CN">
                <a:solidFill>
                  <a:schemeClr val="hlink"/>
                </a:solidFill>
              </a:rPr>
              <a:t>r1, r2</a:t>
            </a:r>
          </a:p>
          <a:p>
            <a:pPr lvl="1" eaLnBrk="1" hangingPunct="1"/>
            <a:r>
              <a:rPr lang="en-US" altLang="zh-CN"/>
              <a:t>The key insight here is to cache the operands in register!</a:t>
            </a:r>
          </a:p>
          <a:p>
            <a:pPr lvl="2" eaLnBrk="1" hangingPunct="1"/>
            <a:r>
              <a:rPr lang="en-US" altLang="zh-CN"/>
              <a:t>rather than on stack top!</a:t>
            </a:r>
          </a:p>
        </p:txBody>
      </p:sp>
      <p:sp>
        <p:nvSpPr>
          <p:cNvPr id="63501" name="Rectangle 4">
            <a:extLst>
              <a:ext uri="{FF2B5EF4-FFF2-40B4-BE49-F238E27FC236}">
                <a16:creationId xmlns:a16="http://schemas.microsoft.com/office/drawing/2014/main" id="{C9545971-1EBB-BBA5-96C1-BCE0D5364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196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63502" name="Rectangle 5">
            <a:extLst>
              <a:ext uri="{FF2B5EF4-FFF2-40B4-BE49-F238E27FC236}">
                <a16:creationId xmlns:a16="http://schemas.microsoft.com/office/drawing/2014/main" id="{91655281-7B5F-E127-E012-04186375E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4572000"/>
            <a:ext cx="1717675" cy="527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63503" name="Rectangle 6">
            <a:extLst>
              <a:ext uri="{FF2B5EF4-FFF2-40B4-BE49-F238E27FC236}">
                <a16:creationId xmlns:a16="http://schemas.microsoft.com/office/drawing/2014/main" id="{60299E4A-F058-A08D-75EC-9E4416A7B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5311775"/>
            <a:ext cx="1735137" cy="4794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63504" name="AutoShape 23">
            <a:extLst>
              <a:ext uri="{FF2B5EF4-FFF2-40B4-BE49-F238E27FC236}">
                <a16:creationId xmlns:a16="http://schemas.microsoft.com/office/drawing/2014/main" id="{9746CC7F-FDB8-9932-BD2C-D6A1450717A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324600" y="541020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505" name="Rectangle 4">
            <a:extLst>
              <a:ext uri="{FF2B5EF4-FFF2-40B4-BE49-F238E27FC236}">
                <a16:creationId xmlns:a16="http://schemas.microsoft.com/office/drawing/2014/main" id="{46181EC7-51D9-0638-4D01-AFC5535B7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9144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63506" name="Rectangle 5">
            <a:extLst>
              <a:ext uri="{FF2B5EF4-FFF2-40B4-BE49-F238E27FC236}">
                <a16:creationId xmlns:a16="http://schemas.microsoft.com/office/drawing/2014/main" id="{82ACA58F-73DA-DC7D-8396-52D74C00F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1066800"/>
            <a:ext cx="1717675" cy="527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63507" name="Rectangle 6">
            <a:extLst>
              <a:ext uri="{FF2B5EF4-FFF2-40B4-BE49-F238E27FC236}">
                <a16:creationId xmlns:a16="http://schemas.microsoft.com/office/drawing/2014/main" id="{267FE22A-6ECB-8F0F-3BB8-105A6CABD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1806575"/>
            <a:ext cx="1735137" cy="4794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63508" name="TextBox 22">
            <a:extLst>
              <a:ext uri="{FF2B5EF4-FFF2-40B4-BE49-F238E27FC236}">
                <a16:creationId xmlns:a16="http://schemas.microsoft.com/office/drawing/2014/main" id="{8D9EE017-44E9-0C2B-76DF-22A1BB39A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572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Call  stack</a:t>
            </a:r>
            <a:endParaRPr lang="zh-CN" altLang="en-US"/>
          </a:p>
        </p:txBody>
      </p:sp>
      <p:sp>
        <p:nvSpPr>
          <p:cNvPr id="63509" name="Rectangle 5">
            <a:extLst>
              <a:ext uri="{FF2B5EF4-FFF2-40B4-BE49-F238E27FC236}">
                <a16:creationId xmlns:a16="http://schemas.microsoft.com/office/drawing/2014/main" id="{650974B4-2ACD-26B4-E8F0-1EEF6F016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00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510" name="Rectangle 6">
            <a:extLst>
              <a:ext uri="{FF2B5EF4-FFF2-40B4-BE49-F238E27FC236}">
                <a16:creationId xmlns:a16="http://schemas.microsoft.com/office/drawing/2014/main" id="{4E08F6EA-3936-43F9-C444-5E32B843E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00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511" name="Rectangle 7">
            <a:extLst>
              <a:ext uri="{FF2B5EF4-FFF2-40B4-BE49-F238E27FC236}">
                <a16:creationId xmlns:a16="http://schemas.microsoft.com/office/drawing/2014/main" id="{E8189657-AD55-BC52-396C-8002470B3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800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63512" name="Rectangle 8">
            <a:extLst>
              <a:ext uri="{FF2B5EF4-FFF2-40B4-BE49-F238E27FC236}">
                <a16:creationId xmlns:a16="http://schemas.microsoft.com/office/drawing/2014/main" id="{7C322DE6-0793-25CD-133F-67A7F9D7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800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3513" name="Rectangle 9">
            <a:extLst>
              <a:ext uri="{FF2B5EF4-FFF2-40B4-BE49-F238E27FC236}">
                <a16:creationId xmlns:a16="http://schemas.microsoft.com/office/drawing/2014/main" id="{A123D42E-A5E1-4975-2025-48E16CBE3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800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49178" name="Rectangle 5">
            <a:extLst>
              <a:ext uri="{FF2B5EF4-FFF2-40B4-BE49-F238E27FC236}">
                <a16:creationId xmlns:a16="http://schemas.microsoft.com/office/drawing/2014/main" id="{3CD4403B-1C1E-B6F5-5373-501108AE9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057400"/>
            <a:ext cx="1219200" cy="52705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r1</a:t>
            </a:r>
          </a:p>
        </p:txBody>
      </p:sp>
      <p:sp>
        <p:nvSpPr>
          <p:cNvPr id="49179" name="Rectangle 5">
            <a:extLst>
              <a:ext uri="{FF2B5EF4-FFF2-40B4-BE49-F238E27FC236}">
                <a16:creationId xmlns:a16="http://schemas.microsoft.com/office/drawing/2014/main" id="{F6BF48A2-925D-FC7A-6693-5544D0793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819400"/>
            <a:ext cx="1219200" cy="52705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r2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5F2FAD5-11CE-624F-D40A-B4C270C64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Reg-Bytecode ISA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1212D96B-6D57-8622-2467-D3ADAEC31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60198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ISA syntax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 -&gt;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r1 | r2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state -&gt; Zero | One | Two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iconst_{state} n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iload_{state} x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istore_{state} x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iadd_{state}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isub_{state}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imul_{state}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idiv_{state}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j{z, nz}_{state} L1, L2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j_cmp{eq, ne, ...}_{state} L1, L2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label L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call_{state} f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ret_{state}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C59776B-E87C-40FA-6809-168738543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981200"/>
            <a:ext cx="1219200" cy="52705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563ACE-8A8F-5744-CADE-61B6D695D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514600"/>
            <a:ext cx="1219200" cy="52705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r1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8FF485A-1F5C-F557-6D4F-9F9CB1C8A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81200"/>
            <a:ext cx="1219200" cy="52705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r2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D2640D6-77E0-44C9-6E31-9087198B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514600"/>
            <a:ext cx="1219200" cy="52705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r1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9BA9D08-98D5-AE8D-25A0-499282776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981200"/>
            <a:ext cx="1219200" cy="52705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r2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A36DA66-7E5F-6186-240A-03CEA6937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514600"/>
            <a:ext cx="1219200" cy="52705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CA682-88DC-59E7-CC76-CB2CCD81D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276600"/>
            <a:ext cx="1447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State: Zero.</a:t>
            </a:r>
          </a:p>
          <a:p>
            <a:pPr eaLnBrk="1" hangingPunct="1"/>
            <a:r>
              <a:rPr lang="en-US" altLang="zh-CN"/>
              <a:t>Both regs are empty!</a:t>
            </a:r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B68982-C646-B8E9-062F-60F0F4B70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1447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State: One.</a:t>
            </a:r>
          </a:p>
          <a:p>
            <a:pPr eaLnBrk="1" hangingPunct="1"/>
            <a:r>
              <a:rPr lang="en-US" altLang="zh-CN"/>
              <a:t>Reg r1 contains some value, r2 is empty.</a:t>
            </a:r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5F3CA5-4FE4-E738-A0D1-E638901D6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276600"/>
            <a:ext cx="1447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State: Two.</a:t>
            </a:r>
          </a:p>
          <a:p>
            <a:pPr eaLnBrk="1" hangingPunct="1"/>
            <a:r>
              <a:rPr lang="en-US" altLang="zh-CN"/>
              <a:t>Both regs contain values.</a:t>
            </a:r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03077B-43EF-01CE-6976-14110EF55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562600"/>
            <a:ext cx="243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This is the pre-state for each instruction.</a:t>
            </a:r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A4DD6C5-A210-0D95-2C82-167F2A0C2B0C}"/>
              </a:ext>
            </a:extLst>
          </p:cNvPr>
          <p:cNvCxnSpPr/>
          <p:nvPr/>
        </p:nvCxnSpPr>
        <p:spPr>
          <a:xfrm flipH="1" flipV="1">
            <a:off x="2743200" y="4038600"/>
            <a:ext cx="39624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528B8B79-F579-77AD-F40A-62B179C6A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Reg-Bytecode ISA Semantics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8EC0C0D-FC77-18E4-DFB3-F2949245D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3276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ISA semantics: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iconst_Zero n: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r1 = n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iconst_One n: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r2 = n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iconst_Two n: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top++;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ostack[top] = r1;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r1 = r2;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r2 = n;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1CC7FA6-214F-FBCC-0F7C-DEEA901EE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216150"/>
            <a:ext cx="1219200" cy="52705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0A2072-6C53-23E2-CE4B-8DD5D65C5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749550"/>
            <a:ext cx="1219200" cy="52705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r1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0E72B5A-EABC-2C20-C47B-483E27395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216150"/>
            <a:ext cx="1219200" cy="52705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r2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DB94457-19D0-9271-FA30-E867B2B00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749550"/>
            <a:ext cx="1219200" cy="52705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r1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6D022B3-A019-D1B6-0F33-067807D02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16150"/>
            <a:ext cx="1219200" cy="52705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r2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E4DBD56-511F-8A81-60E4-B391A79DA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49550"/>
            <a:ext cx="1219200" cy="52705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r1</a:t>
            </a:r>
          </a:p>
        </p:txBody>
      </p:sp>
      <p:sp>
        <p:nvSpPr>
          <p:cNvPr id="65546" name="TextBox 11">
            <a:extLst>
              <a:ext uri="{FF2B5EF4-FFF2-40B4-BE49-F238E27FC236}">
                <a16:creationId xmlns:a16="http://schemas.microsoft.com/office/drawing/2014/main" id="{26C26AC7-98FF-92BD-63D4-E3C0D0C12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83515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Zero</a:t>
            </a:r>
            <a:endParaRPr lang="zh-CN" altLang="en-US"/>
          </a:p>
        </p:txBody>
      </p:sp>
      <p:sp>
        <p:nvSpPr>
          <p:cNvPr id="65547" name="TextBox 14">
            <a:extLst>
              <a:ext uri="{FF2B5EF4-FFF2-40B4-BE49-F238E27FC236}">
                <a16:creationId xmlns:a16="http://schemas.microsoft.com/office/drawing/2014/main" id="{187775FF-2AC8-04DC-511B-D56C24908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8288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One</a:t>
            </a:r>
            <a:endParaRPr lang="zh-CN" altLang="en-US"/>
          </a:p>
        </p:txBody>
      </p:sp>
      <p:sp>
        <p:nvSpPr>
          <p:cNvPr id="65548" name="TextBox 15">
            <a:extLst>
              <a:ext uri="{FF2B5EF4-FFF2-40B4-BE49-F238E27FC236}">
                <a16:creationId xmlns:a16="http://schemas.microsoft.com/office/drawing/2014/main" id="{E46DE172-2383-433D-46B7-1BEA93194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8288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Two</a:t>
            </a:r>
            <a:endParaRPr lang="zh-CN" altLang="en-US"/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F2C50A5A-E587-BACA-A0F9-0DE003590B4E}"/>
              </a:ext>
            </a:extLst>
          </p:cNvPr>
          <p:cNvCxnSpPr>
            <a:stCxn id="9" idx="2"/>
            <a:endCxn id="11" idx="2"/>
          </p:cNvCxnSpPr>
          <p:nvPr/>
        </p:nvCxnSpPr>
        <p:spPr>
          <a:xfrm rot="16200000" flipH="1">
            <a:off x="4838700" y="2476500"/>
            <a:ext cx="12700" cy="1600200"/>
          </a:xfrm>
          <a:prstGeom prst="curvedConnector3">
            <a:avLst>
              <a:gd name="adj1" fmla="val 586452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2F050F63-BD11-89E3-2EFB-FEA95CDDD1A1}"/>
              </a:ext>
            </a:extLst>
          </p:cNvPr>
          <p:cNvCxnSpPr>
            <a:stCxn id="11" idx="2"/>
            <a:endCxn id="5" idx="2"/>
          </p:cNvCxnSpPr>
          <p:nvPr/>
        </p:nvCxnSpPr>
        <p:spPr>
          <a:xfrm rot="16200000" flipH="1">
            <a:off x="6400800" y="2514600"/>
            <a:ext cx="12700" cy="1524000"/>
          </a:xfrm>
          <a:prstGeom prst="curvedConnector3">
            <a:avLst>
              <a:gd name="adj1" fmla="val 609677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E8B3DA-088B-28B2-F769-2C4F63BFB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1148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iconst_Zero</a:t>
            </a:r>
            <a:endParaRPr lang="zh-CN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D3E8AA-9557-99EE-2A65-A38E08720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1148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iconst_One</a:t>
            </a:r>
            <a:endParaRPr lang="zh-CN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47170E-0889-B86B-3918-0BB7FD450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05400"/>
            <a:ext cx="2209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This is a DFA!</a:t>
            </a:r>
            <a:endParaRPr lang="zh-CN" altLang="en-US" sz="2000"/>
          </a:p>
        </p:txBody>
      </p:sp>
      <p:cxnSp>
        <p:nvCxnSpPr>
          <p:cNvPr id="28" name="形状 27">
            <a:extLst>
              <a:ext uri="{FF2B5EF4-FFF2-40B4-BE49-F238E27FC236}">
                <a16:creationId xmlns:a16="http://schemas.microsoft.com/office/drawing/2014/main" id="{AC0144ED-3C4F-7152-EF30-F4EA3AC5E4DE}"/>
              </a:ext>
            </a:extLst>
          </p:cNvPr>
          <p:cNvCxnSpPr>
            <a:stCxn id="5" idx="2"/>
            <a:endCxn id="4" idx="0"/>
          </p:cNvCxnSpPr>
          <p:nvPr/>
        </p:nvCxnSpPr>
        <p:spPr>
          <a:xfrm rot="5400000" flipH="1">
            <a:off x="6632575" y="2746375"/>
            <a:ext cx="1060450" cy="12700"/>
          </a:xfrm>
          <a:prstGeom prst="curvedConnector5">
            <a:avLst>
              <a:gd name="adj1" fmla="val -21557"/>
              <a:gd name="adj2" fmla="val -9658066"/>
              <a:gd name="adj3" fmla="val 12155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AB4E435-DDA3-9713-3D18-81CF65AC5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5052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iconst_Two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DDA48D63-F086-8075-49DC-98CD1A052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Reg-Bytecode ISA Semantics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A037675F-7F33-F704-F200-B9985B2570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60198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ISA semantics: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iadd_Zero: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right = ostack[top--];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left = ostack[top--];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r1 = left+right;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iadd_One: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temp = ostack[top--];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r1 += temp;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iadd_Two n: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r1 += r2;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semantics for other instructions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are similar. Leave as exercises.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44737FBD-C0DF-724B-C8E2-3545EC84E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141663"/>
            <a:ext cx="1219200" cy="52705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r2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39D1ECDE-31CA-81AE-BE3E-A62B82920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675063"/>
            <a:ext cx="1219200" cy="52705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r1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7CAD5FC8-AF3C-4299-EDBF-496395701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141663"/>
            <a:ext cx="1219200" cy="52705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r2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6F1256CC-884C-41CA-8522-D0E5D8F75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675063"/>
            <a:ext cx="1219200" cy="52705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r1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9F7F879D-09A5-2312-06F3-6CE680980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41663"/>
            <a:ext cx="1219200" cy="52705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r2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386F6E17-F5F5-5D78-951F-E9C95DE23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675063"/>
            <a:ext cx="1219200" cy="52705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9C30CE-9FDF-14EF-D04C-DD3F11622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760663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Zero</a:t>
            </a:r>
            <a:endParaRPr lang="zh-CN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901652-9A93-7DDF-C417-ABF5BF2E7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754313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One</a:t>
            </a:r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C1482E-9C12-2E14-A960-FC8F8EB8A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754313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Two</a:t>
            </a:r>
            <a:endParaRPr lang="zh-CN" altLang="en-US"/>
          </a:p>
        </p:txBody>
      </p: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92D8A1E3-6786-EA14-23FF-EEEBE5B92F31}"/>
              </a:ext>
            </a:extLst>
          </p:cNvPr>
          <p:cNvCxnSpPr>
            <a:stCxn id="18" idx="2"/>
            <a:endCxn id="20" idx="2"/>
          </p:cNvCxnSpPr>
          <p:nvPr/>
        </p:nvCxnSpPr>
        <p:spPr>
          <a:xfrm rot="16200000" flipH="1">
            <a:off x="4991100" y="3402013"/>
            <a:ext cx="12700" cy="1600200"/>
          </a:xfrm>
          <a:prstGeom prst="curvedConnector3">
            <a:avLst>
              <a:gd name="adj1" fmla="val 586452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FFE4A514-4657-B540-3B86-B2E7F0704E26}"/>
              </a:ext>
            </a:extLst>
          </p:cNvPr>
          <p:cNvCxnSpPr>
            <a:stCxn id="20" idx="2"/>
            <a:endCxn id="20" idx="3"/>
          </p:cNvCxnSpPr>
          <p:nvPr/>
        </p:nvCxnSpPr>
        <p:spPr>
          <a:xfrm rot="5400000" flipH="1" flipV="1">
            <a:off x="5964237" y="3765551"/>
            <a:ext cx="263525" cy="609600"/>
          </a:xfrm>
          <a:prstGeom prst="curvedConnector4">
            <a:avLst>
              <a:gd name="adj1" fmla="val -293821"/>
              <a:gd name="adj2" fmla="val 1375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F1D1F8-1F92-D7CD-78D4-1FD72B6E9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040313"/>
            <a:ext cx="152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iadd_Zero</a:t>
            </a:r>
            <a:endParaRPr lang="zh-CN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0D20DD-5929-1453-FA60-8FD06EBED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040313"/>
            <a:ext cx="152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iadd_One</a:t>
            </a:r>
            <a:endParaRPr lang="zh-CN" altLang="en-US"/>
          </a:p>
        </p:txBody>
      </p:sp>
      <p:cxnSp>
        <p:nvCxnSpPr>
          <p:cNvPr id="28" name="形状 27">
            <a:extLst>
              <a:ext uri="{FF2B5EF4-FFF2-40B4-BE49-F238E27FC236}">
                <a16:creationId xmlns:a16="http://schemas.microsoft.com/office/drawing/2014/main" id="{D975A0E2-63EB-5732-0617-2F802B19E3EE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rot="5400000" flipH="1">
            <a:off x="6022975" y="2909888"/>
            <a:ext cx="1060450" cy="1524000"/>
          </a:xfrm>
          <a:prstGeom prst="curvedConnector5">
            <a:avLst>
              <a:gd name="adj1" fmla="val -21557"/>
              <a:gd name="adj2" fmla="val -78710"/>
              <a:gd name="adj3" fmla="val 18414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7C70867-E75E-509E-A2E7-FDB1EDD99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430713"/>
            <a:ext cx="152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iadd_Two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6" grpId="0"/>
      <p:bldP spid="27" grpId="0"/>
      <p:bldP spid="2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ABBA027-C7B7-A560-A21C-90372307C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Bytecode to</a:t>
            </a:r>
            <a:br>
              <a:rPr lang="en-US" altLang="zh-CN"/>
            </a:br>
            <a:r>
              <a:rPr lang="en-US" altLang="zh-CN"/>
              <a:t>Reg-Bytecode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7F03C34-9BDE-A0B4-C2FF-98C9FF845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We define a function accept a state and a bytecode,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and return a tuple of new state and a Reg-bytecode: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compile(state, bc) = (new_state, reg-bc)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with rules (essentially encode that DFA):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compile(state, bc){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switch(state, bc):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case (Zero, iconst n):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(One, iconst_Zero n);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case (One, iconst n):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(Two, iconst_One n);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case (Two, iconst n):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(Two, iconst_Two n);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case (Zero, iadd):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(One, iadd_Zero);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... </a:t>
            </a:r>
            <a:r>
              <a:rPr lang="en-US" altLang="zh-CN" sz="2000" b="1">
                <a:latin typeface="Courier New" panose="02070309020205020404" pitchFamily="49" charset="0"/>
              </a:rPr>
              <a:t>// similar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B0F152A-3C02-6AB6-FA22-E93ED193B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Bytecode to</a:t>
            </a:r>
            <a:br>
              <a:rPr lang="en-US" altLang="zh-CN"/>
            </a:br>
            <a:r>
              <a:rPr lang="en-US" altLang="zh-CN"/>
              <a:t>Reg-Bytecode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7AB4907-4624-E0F3-2B35-D1B8011C1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Compile a sequence of bc needs passing the state: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compile_all(state, bcs){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state = Zero; // initialization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for(each bytecode bc in bcs){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(newState, newBc) = compile(state, bc);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state = newState;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9EB17EB-00CA-BCBD-B8AD-2303DDACB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886200"/>
            <a:ext cx="2895600" cy="76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...;</a:t>
            </a:r>
          </a:p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jnz L1, L2;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0735156-2D67-60F4-CDDA-A2697EBC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181600"/>
            <a:ext cx="22098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bc1;</a:t>
            </a:r>
          </a:p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jmp L3;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90FFDD1-DCBF-922A-E62D-ED18F6152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181600"/>
            <a:ext cx="17526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bc2;</a:t>
            </a:r>
          </a:p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jmp L3;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1B36651-F0A5-AF3F-A24E-FA907A1F9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6248400"/>
            <a:ext cx="17526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…;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CDDE900C-FDE7-E121-B743-D2C01C36E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9436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L3:</a:t>
            </a: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C3EA9316-8955-FE47-F005-BCCBB9C34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8006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L1:</a:t>
            </a: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75B129DC-C16D-021A-6892-B186D85A4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8006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L2: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F40CF8D-A6DE-B284-A85A-A03F5F1069C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600700" y="57912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DDF8651-0AEF-E6FC-EFA8-A2A475B2CE0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438900" y="57912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AAD2428-3DB0-8391-8956-2F2E70E0F6E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600700" y="4648200"/>
            <a:ext cx="9525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F42B566-9AA9-3CD8-3544-3C6252AC3C3A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553200" y="4648200"/>
            <a:ext cx="11811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F67CEE-89FA-5851-6C9B-989C82BDD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3048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We must prove that the incoming states for L3 are equal!</a:t>
            </a:r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BEBCF58-7C54-5661-E3B5-570214D602F9}"/>
              </a:ext>
            </a:extLst>
          </p:cNvPr>
          <p:cNvCxnSpPr>
            <a:endCxn id="8" idx="0"/>
          </p:cNvCxnSpPr>
          <p:nvPr/>
        </p:nvCxnSpPr>
        <p:spPr>
          <a:xfrm flipV="1">
            <a:off x="4038600" y="5943600"/>
            <a:ext cx="1714500" cy="1524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F05C13A-0520-8A54-DE9B-E921C992A67B}"/>
              </a:ext>
            </a:extLst>
          </p:cNvPr>
          <p:cNvCxnSpPr/>
          <p:nvPr/>
        </p:nvCxnSpPr>
        <p:spPr>
          <a:xfrm flipV="1">
            <a:off x="4038600" y="6019800"/>
            <a:ext cx="2895600" cy="1524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6DA0AAD2-9549-9B28-FDA4-C30067515E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D2A0A93-C30D-E184-25EE-2EB11142DB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2286000" cy="4114800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iconst 88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iconst 99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iadd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2226A5D-FC10-130A-153D-D13BF6C7C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81200"/>
            <a:ext cx="2895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Original RISC: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loadi r9, 88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subi sp, sp, 4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store r9, 0(sp)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</a:rPr>
              <a:t>loadi r9, 99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</a:rPr>
              <a:t>subi sp, sp, 4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</a:rPr>
              <a:t>store r9, 0(sp)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</a:rPr>
              <a:t>load r9, 0(sp)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</a:rPr>
              <a:t>addi sp, sp, 4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</a:rPr>
              <a:t>load r10, 0(sp)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</a:rPr>
              <a:t>addi sp, sp, 4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</a:rPr>
              <a:t>add r10, r10, r9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B1E8630-0E4F-6168-2A07-5CE762850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2895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iconst_Zero 88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iconst_One 99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iadd_Two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F13E483F-0D62-388F-B7CD-946424422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505200"/>
            <a:ext cx="2895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Generated RISC: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loadi r1, 88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</a:rPr>
              <a:t>loadi r2, 99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</a:rPr>
              <a:t>add r1, r1, r2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  <p:bldP spid="1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066F7A1F-F9DE-3BDD-E674-06C6E7E87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1A436A18-B0C6-0BFC-4436-98D76E869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017713"/>
            <a:ext cx="3733800" cy="4114800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m, n, z;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 = 10;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n = 5;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z = plus(m, n);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printi(z);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plus(int x, int y){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x+y;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31780" name="Rectangle 4">
            <a:extLst>
              <a:ext uri="{FF2B5EF4-FFF2-40B4-BE49-F238E27FC236}">
                <a16:creationId xmlns:a16="http://schemas.microsoft.com/office/drawing/2014/main" id="{DA21FB75-6525-BA16-FCEB-1640BA9E6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304800"/>
            <a:ext cx="27797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0:  iconst 10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1:  istore 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2:  iconst 5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3:  istore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4:  iload 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5:  iload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6:  call plus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7:  istore z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8:  iload z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9:  call printi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10: iconst 0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11: ret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12: iload x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13: iload y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14: iadd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15: ret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8CD09038-154B-F6AC-BBBD-291DFA5CD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304800"/>
            <a:ext cx="30083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0:  iconst_Zero 10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1:  istore_One 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2:  iconst_Zero 5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3:  istore_One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4:  iload_Zero 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5:  iload_One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6:  call_Two plus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7:  istore_One z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8:  iload_Zero z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9:  call_One printi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10: iconst_Zero 0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11: ret_One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12: iload_Zero x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13: iload_One y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14: iadd_Two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15: ret_One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0" grpId="0"/>
      <p:bldP spid="1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E6A9C173-F88B-07F4-A916-66554E23C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Stack top caching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80F7993-114D-202D-6BFA-B2A16A624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This technique is called </a:t>
            </a:r>
            <a:r>
              <a:rPr lang="en-US" altLang="zh-CN">
                <a:solidFill>
                  <a:srgbClr val="3333CC"/>
                </a:solidFill>
              </a:rPr>
              <a:t>stack top caching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Very old idea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found in early implementation of ExactVM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Can be used in AOT or JIT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>
            <a:extLst>
              <a:ext uri="{FF2B5EF4-FFF2-40B4-BE49-F238E27FC236}">
                <a16:creationId xmlns:a16="http://schemas.microsoft.com/office/drawing/2014/main" id="{F6EF5E02-D739-CB7B-2BCA-D5F182D7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zh-CN" altLang="en-US"/>
          </a:p>
        </p:txBody>
      </p:sp>
      <p:sp>
        <p:nvSpPr>
          <p:cNvPr id="72707" name="内容占位符 2">
            <a:extLst>
              <a:ext uri="{FF2B5EF4-FFF2-40B4-BE49-F238E27FC236}">
                <a16:creationId xmlns:a16="http://schemas.microsoft.com/office/drawing/2014/main" id="{3469B55F-C0AA-07FF-EC65-9B568618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bytecode IR has many nice properties:</a:t>
            </a:r>
          </a:p>
          <a:p>
            <a:pPr lvl="1"/>
            <a:r>
              <a:rPr lang="en-US" altLang="zh-CN"/>
              <a:t>simple structure: linear IR</a:t>
            </a:r>
          </a:p>
          <a:p>
            <a:pPr lvl="1"/>
            <a:r>
              <a:rPr lang="en-US" altLang="zh-CN"/>
              <a:t>compact: operands are implicit, memory (stack) based</a:t>
            </a:r>
          </a:p>
          <a:p>
            <a:pPr lvl="1"/>
            <a:r>
              <a:rPr lang="en-US" altLang="zh-CN"/>
              <a:t>easy to generate: recursive decedent algorithm</a:t>
            </a:r>
          </a:p>
          <a:p>
            <a:r>
              <a:rPr lang="en-US" altLang="zh-CN"/>
              <a:t>Widely used in current language &amp; VM implementation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F9E6FF3-58D1-6A73-F7A6-FD909B9E7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IRs are diverse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71B9421-FB9F-3DC2-A597-7C5CC5C09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/>
              <a:t>Many different forms: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Stack machine code (bytecode)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Directed acyclic graph (DAG)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3-address code (TAC)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Control-flow graph (CFG)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Static single-assignment form (SSA)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Program dependency graphs (PDG)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Continuation-passing style (CPS)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Typed intermediate languages (TIL)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...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/>
              <a:t>Which one is better or best?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/>
              <a:t>Art more than science</a:t>
            </a:r>
          </a:p>
          <a:p>
            <a:pPr eaLnBrk="1" hangingPunct="1">
              <a:lnSpc>
                <a:spcPct val="8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BB4E781A-068E-BC5F-17A5-FEF00BE3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Stack machine code</a:t>
            </a:r>
            <a:endParaRPr lang="zh-CN" altLang="en-US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C9507C99-552F-788F-7FCC-959DE752E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We start today with the simplest IR: </a:t>
            </a:r>
            <a:r>
              <a:rPr lang="en-US" altLang="zh-CN" sz="2800">
                <a:solidFill>
                  <a:srgbClr val="3333CC"/>
                </a:solidFill>
              </a:rPr>
              <a:t>stack machine bytecode</a:t>
            </a:r>
          </a:p>
          <a:p>
            <a:pPr lvl="1" eaLnBrk="1" hangingPunct="1"/>
            <a:r>
              <a:rPr lang="en-US" altLang="zh-CN" sz="2400"/>
              <a:t>simple encodings</a:t>
            </a:r>
          </a:p>
          <a:p>
            <a:pPr lvl="2" eaLnBrk="1" hangingPunct="1"/>
            <a:r>
              <a:rPr lang="en-US" altLang="zh-CN" sz="2000"/>
              <a:t>most instructions have only an opcode</a:t>
            </a:r>
          </a:p>
          <a:p>
            <a:pPr lvl="1" eaLnBrk="1" hangingPunct="1"/>
            <a:r>
              <a:rPr lang="en-US" altLang="zh-CN" sz="2400"/>
              <a:t>simple code generation algorithm: </a:t>
            </a:r>
            <a:r>
              <a:rPr lang="en-US" altLang="zh-CN" sz="2400">
                <a:solidFill>
                  <a:srgbClr val="3333CC"/>
                </a:solidFill>
              </a:rPr>
              <a:t>recusive decedent</a:t>
            </a:r>
            <a:endParaRPr lang="en-US" altLang="zh-CN" sz="2400"/>
          </a:p>
          <a:p>
            <a:pPr eaLnBrk="1" hangingPunct="1"/>
            <a:r>
              <a:rPr lang="en-US" altLang="zh-CN" sz="2800"/>
              <a:t>In the future, we’ll study more sophisticated IRs</a:t>
            </a:r>
          </a:p>
          <a:p>
            <a:pPr lvl="1" eaLnBrk="1" hangingPunct="1"/>
            <a:r>
              <a:rPr lang="en-US" altLang="zh-CN" sz="2400"/>
              <a:t>and more complex code generation algorithms, and program analysis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16D0B17-1FD9-6CB5-8DCA-08525315B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endParaRPr lang="zh-CN" altLang="zh-CN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496F925-DC9E-2508-A9BA-1EF15E69A6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Stack Machine Bytecode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7659</TotalTime>
  <Words>5616</Words>
  <Application>Microsoft Macintosh PowerPoint</Application>
  <PresentationFormat>全屏显示(4:3)</PresentationFormat>
  <Paragraphs>1222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7" baseType="lpstr">
      <vt:lpstr>Tahoma</vt:lpstr>
      <vt:lpstr>宋体</vt:lpstr>
      <vt:lpstr>Arial</vt:lpstr>
      <vt:lpstr>Wingdings</vt:lpstr>
      <vt:lpstr>Verdana</vt:lpstr>
      <vt:lpstr>Times New Roman</vt:lpstr>
      <vt:lpstr>Courier New</vt:lpstr>
      <vt:lpstr>Blends</vt:lpstr>
      <vt:lpstr>Stack machine bytecode</vt:lpstr>
      <vt:lpstr>Front End</vt:lpstr>
      <vt:lpstr>Middle End</vt:lpstr>
      <vt:lpstr>The “UNCOL” Argument</vt:lpstr>
      <vt:lpstr>The “UNCOL” Argument</vt:lpstr>
      <vt:lpstr>Intermediate Representations</vt:lpstr>
      <vt:lpstr>IRs are diverse</vt:lpstr>
      <vt:lpstr>Stack machine code</vt:lpstr>
      <vt:lpstr> </vt:lpstr>
      <vt:lpstr>Stack machine: history</vt:lpstr>
      <vt:lpstr>Stack Machine</vt:lpstr>
      <vt:lpstr>Stack Machine ISA</vt:lpstr>
      <vt:lpstr>ISA Semantics: iconst</vt:lpstr>
      <vt:lpstr>ISA Semantics: iload</vt:lpstr>
      <vt:lpstr>ISA Semantics: istore</vt:lpstr>
      <vt:lpstr>ISA Semantics: iadd</vt:lpstr>
      <vt:lpstr>ISA Semantics: jmp L</vt:lpstr>
      <vt:lpstr>ISA Semantics: j{z, nz} L1, L2</vt:lpstr>
      <vt:lpstr>ISA Semantics:  j_cmp{eq, ne, ...} L1, L2</vt:lpstr>
      <vt:lpstr>ISA Semantics: call</vt:lpstr>
      <vt:lpstr>ISA Semantics: ret</vt:lpstr>
      <vt:lpstr>Type System</vt:lpstr>
      <vt:lpstr> </vt:lpstr>
      <vt:lpstr>C--</vt:lpstr>
      <vt:lpstr>Sample Programs</vt:lpstr>
      <vt:lpstr>Recursive decent code generation</vt:lpstr>
      <vt:lpstr>Compiling expressions</vt:lpstr>
      <vt:lpstr>Compiling expressions, cont’</vt:lpstr>
      <vt:lpstr>Compiling expressions, cont’</vt:lpstr>
      <vt:lpstr>Compiling statements: assignment</vt:lpstr>
      <vt:lpstr>Compiling statements: if (1st try)</vt:lpstr>
      <vt:lpstr>Compiling statements: if (1st try)</vt:lpstr>
      <vt:lpstr>Compiling statements: if (2nd try)</vt:lpstr>
      <vt:lpstr>Essential difference is in the IR design</vt:lpstr>
      <vt:lpstr>Compiling statements: while</vt:lpstr>
      <vt:lpstr>Compiling functions &amp; programs</vt:lpstr>
      <vt:lpstr>Example</vt:lpstr>
      <vt:lpstr>Example</vt:lpstr>
      <vt:lpstr>Example</vt:lpstr>
      <vt:lpstr>Example</vt:lpstr>
      <vt:lpstr>Example</vt:lpstr>
      <vt:lpstr>Example</vt:lpstr>
      <vt:lpstr>Example 2</vt:lpstr>
      <vt:lpstr>Example 3</vt:lpstr>
      <vt:lpstr>Properties about the compilation</vt:lpstr>
      <vt:lpstr>Properties about the compilation, cont’</vt:lpstr>
      <vt:lpstr>Properties about the compilation, cont’</vt:lpstr>
      <vt:lpstr> </vt:lpstr>
      <vt:lpstr>Stack machine bytecode execution</vt:lpstr>
      <vt:lpstr>#2: interpreter (VM)</vt:lpstr>
      <vt:lpstr>Moral for interpreter</vt:lpstr>
      <vt:lpstr>#3: Compiling to native code</vt:lpstr>
      <vt:lpstr>Moral</vt:lpstr>
      <vt:lpstr>JIT</vt:lpstr>
      <vt:lpstr>Template-based JIT</vt:lpstr>
      <vt:lpstr>JIT compilation</vt:lpstr>
      <vt:lpstr>Example</vt:lpstr>
      <vt:lpstr>Smarter code generation</vt:lpstr>
      <vt:lpstr>Compiling Bytecode to RISC: the problem</vt:lpstr>
      <vt:lpstr>Stack Machine</vt:lpstr>
      <vt:lpstr>Reg-Bytecode ISA</vt:lpstr>
      <vt:lpstr>Reg-Bytecode ISA Semantics</vt:lpstr>
      <vt:lpstr>Reg-Bytecode ISA Semantics</vt:lpstr>
      <vt:lpstr>Compiling Bytecode to Reg-Bytecode</vt:lpstr>
      <vt:lpstr>Compiling Bytecode to Reg-Bytecode</vt:lpstr>
      <vt:lpstr>Example</vt:lpstr>
      <vt:lpstr>Example</vt:lpstr>
      <vt:lpstr>Stack top caching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generation</dc:title>
  <dc:creator>Baojian Hua</dc:creator>
  <cp:lastModifiedBy>Microsoft Office User</cp:lastModifiedBy>
  <cp:revision>4688</cp:revision>
  <cp:lastPrinted>1601-01-01T00:00:00Z</cp:lastPrinted>
  <dcterms:created xsi:type="dcterms:W3CDTF">1601-01-01T00:00:00Z</dcterms:created>
  <dcterms:modified xsi:type="dcterms:W3CDTF">2024-03-14T02:13:22Z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