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49" r:id="rId1"/>
  </p:sldMasterIdLst>
  <p:notesMasterIdLst>
    <p:notesMasterId r:id="rId32"/>
  </p:notesMasterIdLst>
  <p:handoutMasterIdLst>
    <p:handoutMasterId r:id="rId33"/>
  </p:handoutMasterIdLst>
  <p:sldIdLst>
    <p:sldId id="256" r:id="rId2"/>
    <p:sldId id="524" r:id="rId3"/>
    <p:sldId id="474" r:id="rId4"/>
    <p:sldId id="534" r:id="rId5"/>
    <p:sldId id="535" r:id="rId6"/>
    <p:sldId id="536" r:id="rId7"/>
    <p:sldId id="537" r:id="rId8"/>
    <p:sldId id="526" r:id="rId9"/>
    <p:sldId id="545" r:id="rId10"/>
    <p:sldId id="500" r:id="rId11"/>
    <p:sldId id="544" r:id="rId12"/>
    <p:sldId id="528" r:id="rId13"/>
    <p:sldId id="547" r:id="rId14"/>
    <p:sldId id="527" r:id="rId15"/>
    <p:sldId id="529" r:id="rId16"/>
    <p:sldId id="548" r:id="rId17"/>
    <p:sldId id="501" r:id="rId18"/>
    <p:sldId id="531" r:id="rId19"/>
    <p:sldId id="549" r:id="rId20"/>
    <p:sldId id="530" r:id="rId21"/>
    <p:sldId id="532" r:id="rId22"/>
    <p:sldId id="533" r:id="rId23"/>
    <p:sldId id="489" r:id="rId24"/>
    <p:sldId id="502" r:id="rId25"/>
    <p:sldId id="538" r:id="rId26"/>
    <p:sldId id="539" r:id="rId27"/>
    <p:sldId id="540" r:id="rId28"/>
    <p:sldId id="541" r:id="rId29"/>
    <p:sldId id="551" r:id="rId30"/>
    <p:sldId id="550" r:id="rId31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42" autoAdjust="0"/>
    <p:restoredTop sz="94694"/>
  </p:normalViewPr>
  <p:slideViewPr>
    <p:cSldViewPr>
      <p:cViewPr varScale="1">
        <p:scale>
          <a:sx n="121" d="100"/>
          <a:sy n="121" d="100"/>
        </p:scale>
        <p:origin x="203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EA94A60-58FE-2D15-D41A-BF5B2BE2060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7A5F2A5-9DDE-F697-B96F-BBF3E45C874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56B70767-5789-5D79-8DF5-31EA4F28C83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E9FDE56F-A930-BA9D-F583-86955677CEB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B4D4B1FD-B367-E940-B7DE-6EFE0BEB14A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F68F4B4-1EC6-1CDD-B912-6BEF56AE29B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7D982ED7-C8D9-DC83-C99E-FD1E9EAC33F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F9583DAA-AFF0-B211-BB6B-5D9F31E41630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9" name="Rectangle 5">
            <a:extLst>
              <a:ext uri="{FF2B5EF4-FFF2-40B4-BE49-F238E27FC236}">
                <a16:creationId xmlns:a16="http://schemas.microsoft.com/office/drawing/2014/main" id="{F5265B0D-02D7-B974-4D84-2A1CED917F6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430" name="Rectangle 6">
            <a:extLst>
              <a:ext uri="{FF2B5EF4-FFF2-40B4-BE49-F238E27FC236}">
                <a16:creationId xmlns:a16="http://schemas.microsoft.com/office/drawing/2014/main" id="{D889A263-7BE9-AFBD-7571-48E8EBFD4A5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31" name="Rectangle 7">
            <a:extLst>
              <a:ext uri="{FF2B5EF4-FFF2-40B4-BE49-F238E27FC236}">
                <a16:creationId xmlns:a16="http://schemas.microsoft.com/office/drawing/2014/main" id="{01D5904E-C92E-16A8-7AF1-EEB3FAD7FE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B4D35DD0-AF05-3043-A466-401B336DB6C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D3DC657-655D-4023-59AD-C9362B47A374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C0A62ADB-41FC-3C7D-2B0E-02D6F8185F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24AD25AC-9013-36C5-8492-0888A7F881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FDF324F2-C248-67BD-4A51-0829B0B286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4" name="Group 6">
              <a:extLst>
                <a:ext uri="{FF2B5EF4-FFF2-40B4-BE49-F238E27FC236}">
                  <a16:creationId xmlns:a16="http://schemas.microsoft.com/office/drawing/2014/main" id="{7424E6B9-834C-6C9C-40AB-9F6F8949C9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57B3FB1-14E4-8DD2-964D-BE33C56FBA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69E67B9-97FD-DE9E-19DA-0F8E743697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" name="Rectangle 9">
              <a:extLst>
                <a:ext uri="{FF2B5EF4-FFF2-40B4-BE49-F238E27FC236}">
                  <a16:creationId xmlns:a16="http://schemas.microsoft.com/office/drawing/2014/main" id="{1CB7D090-41D8-DFBD-C86C-B7305309B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9601DCC0-0892-5455-C68A-3F1CA76E9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4769CE14-61F9-12F7-89CE-B124A9E2089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A2B8C9EF-D724-4172-D442-248938F747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FCDDF0CC-6273-46F6-86B6-85ECD30136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39E18977-6812-108E-9870-994E29B1E1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236A053-5ECA-CC49-AD5A-4CD57C7328D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9348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FF741DB-5459-E128-6C70-B3BD9F769C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EC964A43-9DC2-572B-A6D1-DE3FDE5D99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CC70B04-40EB-5B41-1FE5-64F4FF4583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C66FAA-BE12-F843-A66C-2A6C77E67A5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533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4F90805-B21B-36FD-2F4C-8CEDD099EB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D3AA2429-FADF-4979-459D-8A5FDA73CE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3AEC0F92-F76C-8742-5689-349A6A0D72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A33648-7DC0-2247-A9DC-FAA7ECDA295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1982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451D4DB8-BC33-84FA-A4CD-F41E6775CD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43A9D7AE-191A-21DA-E54E-044A5C45C1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9F5CD1F-91E5-112B-04B9-6CD2071276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291D18-EACE-6A49-BC75-8ECFD0DE88A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808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E0089F8C-05FC-D879-E1BD-E29148EC13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734090B-8FFA-15FB-B4D4-4EB598F935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9342C751-DC1D-F142-BB0C-D6FE24798D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578EF9-AA32-3D4F-A95C-1F2C396108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2129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4F77E03-1EDA-F26C-2594-2862AF2C22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D7BD7B3-1669-FF6F-69B8-590C8D1894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A3041E6F-8744-38C3-4471-941F262077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D8D2FE-39DE-2E4C-BEA5-D3F30E4C766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6337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DC23BBA-9562-3E65-7C14-A4857E6C24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CF2E783F-B742-EBE2-6429-82BB170529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DD5AC7F1-9B1D-84C8-00F8-7FCB48FCB8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5633DA-DBB8-C94E-839B-BBA35CE034C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3757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EB6701C4-28B0-B39F-794A-484C1E9BFD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945EAE7F-1D7C-0F47-6C97-F18FD2FB6D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A180B951-8E6C-B2E2-AA95-9E99A3AA4F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A0F401-52E3-634B-B8B9-B0CB53E7E00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323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B018431C-4593-8A93-3779-9FD7550A3E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1A680D82-7922-0267-FB01-FFD102C133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47E3B6BA-B34A-8DF5-31D1-01F0062DFA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B7254-4883-DC4F-B003-7DD7B00FAEA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7728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7D0DB37D-E056-66FB-2A16-0E5DDDE659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B3E001CC-B12A-0076-4654-31C1AA3AF3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D43F1965-D2BB-EDC2-5FB7-DC08DD6799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51C603-78FE-164B-99AF-9C9605245F6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2453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09C2D60B-AB1C-6FB3-C862-09F0121EB8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D870B510-4545-8B22-1C3E-B186F12055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042F838D-36F8-25D3-8477-1078800F54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E9A38D-8A20-6C44-B2F5-F038B6136AD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143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CE1AB02-403E-FF3F-D3AE-497E2C76E8F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49A0CA7-4A4D-DADC-0333-92B57F7965E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A015493B-6699-C6E6-2F50-FF5DA9D49F8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B6043122-1C9F-B8F9-F531-7FB8B34D68E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40F455E3-7BBD-7781-FC88-8392777E9E2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42CA24AE-5F6F-55AD-5F5B-42AFCDDC96D7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8E0BAD58-98EB-41F9-5C33-9AD06DF1B34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23D59B46-DEF9-7A8B-78A6-FD8D73B182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C926EEA1-D202-9B28-0CBA-58902B782F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E615DA48-0C7F-CA4B-E3F6-0D08A7F302C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4749E39D-27F7-DEDA-0C72-50CCFCD6788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4BC98965-5553-77D5-1FAB-32C1695332A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1D3B6FC-8194-5940-95BF-1411D0D5518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0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0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0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0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0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AE996CC-8DF7-8B95-3FB2-D333ED9FB13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Instruction Selection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083187BC-3C0F-9B96-EC72-B35FBFC4D95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3600"/>
              <a:t>Compiler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800"/>
              <a:t>Baojian Hua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40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25E93B46-0C3C-4630-519C-D56467DDA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Instruction selection goals</a:t>
            </a:r>
            <a:endParaRPr lang="zh-CN" altLang="en-US"/>
          </a:p>
        </p:txBody>
      </p:sp>
      <p:sp>
        <p:nvSpPr>
          <p:cNvPr id="12291" name="内容占位符 2">
            <a:extLst>
              <a:ext uri="{FF2B5EF4-FFF2-40B4-BE49-F238E27FC236}">
                <a16:creationId xmlns:a16="http://schemas.microsoft.com/office/drawing/2014/main" id="{6AE89238-1092-88BA-A1EF-55B19B507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/>
              <a:t>Goal: for each IR construct, select the appropriate machine instruction(s) to implement it</a:t>
            </a:r>
          </a:p>
          <a:p>
            <a:pPr lvl="1"/>
            <a:r>
              <a:rPr lang="en-US" altLang="zh-CN" sz="2400"/>
              <a:t>Input: IRs</a:t>
            </a:r>
          </a:p>
          <a:p>
            <a:pPr lvl="1"/>
            <a:r>
              <a:rPr lang="en-US" altLang="zh-CN" sz="2400"/>
              <a:t>Output: assembly</a:t>
            </a:r>
          </a:p>
          <a:p>
            <a:pPr lvl="2"/>
            <a:r>
              <a:rPr lang="en-US" altLang="zh-CN"/>
              <a:t>may be still abstract to some degree, e.g., the number of registers</a:t>
            </a:r>
          </a:p>
          <a:p>
            <a:r>
              <a:rPr lang="en-US" altLang="zh-CN" sz="2800"/>
              <a:t>Goal: to make the generated assembly </a:t>
            </a:r>
            <a:r>
              <a:rPr lang="en-US" altLang="zh-CN" sz="2800">
                <a:solidFill>
                  <a:srgbClr val="3333CC"/>
                </a:solidFill>
              </a:rPr>
              <a:t>optimal</a:t>
            </a:r>
          </a:p>
          <a:p>
            <a:pPr lvl="1"/>
            <a:r>
              <a:rPr lang="en-US" altLang="zh-CN" sz="2400"/>
              <a:t>optimal metrics: the execution cost, the code size, the energy consumption, etc..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>
            <a:extLst>
              <a:ext uri="{FF2B5EF4-FFF2-40B4-BE49-F238E27FC236}">
                <a16:creationId xmlns:a16="http://schemas.microsoft.com/office/drawing/2014/main" id="{846268CF-7F1D-020F-6D90-500DDD85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Instruction selection is some form of pattern matching</a:t>
            </a:r>
            <a:endParaRPr lang="zh-CN" altLang="en-US"/>
          </a:p>
        </p:txBody>
      </p:sp>
      <p:sp>
        <p:nvSpPr>
          <p:cNvPr id="13315" name="内容占位符 2">
            <a:extLst>
              <a:ext uri="{FF2B5EF4-FFF2-40B4-BE49-F238E27FC236}">
                <a16:creationId xmlns:a16="http://schemas.microsoft.com/office/drawing/2014/main" id="{A54A353B-7301-D02A-46B8-D1C5C77F1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/>
              <a:t>Match the IR against assembly </a:t>
            </a:r>
            <a:r>
              <a:rPr lang="en-US" altLang="zh-CN" sz="2800">
                <a:solidFill>
                  <a:srgbClr val="3333CC"/>
                </a:solidFill>
              </a:rPr>
              <a:t>patterns</a:t>
            </a:r>
            <a:endParaRPr lang="en-US" altLang="zh-CN">
              <a:solidFill>
                <a:srgbClr val="3333CC"/>
              </a:solidFill>
            </a:endParaRPr>
          </a:p>
          <a:p>
            <a:r>
              <a:rPr lang="en-US" altLang="zh-CN" sz="2800"/>
              <a:t>The difficulty lies in the fact that most ISAs offer more than 1 pattern for each IR</a:t>
            </a:r>
          </a:p>
          <a:p>
            <a:pPr lvl="1"/>
            <a:r>
              <a:rPr lang="en-US" altLang="zh-CN" sz="2400"/>
              <a:t>example: even for the simple</a:t>
            </a:r>
          </a:p>
          <a:p>
            <a:pPr lvl="1">
              <a:buFont typeface="Wingdings" pitchFamily="2" charset="0"/>
              <a:buNone/>
            </a:pPr>
            <a:r>
              <a:rPr lang="en-US" altLang="zh-CN" sz="2400"/>
              <a:t>assignment statement </a:t>
            </a:r>
            <a:r>
              <a:rPr lang="en-US" altLang="zh-CN" sz="2400">
                <a:solidFill>
                  <a:srgbClr val="3333CC"/>
                </a:solidFill>
              </a:rPr>
              <a:t>x=y</a:t>
            </a:r>
            <a:r>
              <a:rPr lang="en-US" altLang="zh-CN" sz="2400"/>
              <a:t> in IR, </a:t>
            </a:r>
          </a:p>
          <a:p>
            <a:pPr lvl="1">
              <a:buFont typeface="Wingdings" pitchFamily="2" charset="0"/>
              <a:buNone/>
            </a:pPr>
            <a:r>
              <a:rPr lang="en-US" altLang="zh-CN" sz="2400"/>
              <a:t>there may be many possible patterns</a:t>
            </a:r>
            <a:endParaRPr lang="en-US" altLang="zh-CN"/>
          </a:p>
          <a:p>
            <a:pPr lvl="1"/>
            <a:r>
              <a:rPr lang="en-US" altLang="zh-CN" sz="2400"/>
              <a:t>during hand-crafting  the selector, </a:t>
            </a:r>
          </a:p>
          <a:p>
            <a:pPr lvl="1"/>
            <a:r>
              <a:rPr lang="en-US" altLang="zh-CN" sz="2400"/>
              <a:t>we can ignore most of them</a:t>
            </a:r>
          </a:p>
          <a:p>
            <a:pPr lvl="2"/>
            <a:r>
              <a:rPr lang="en-US" altLang="zh-CN" sz="2000"/>
              <a:t>but an automatic selector must consider them all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30AB09D-CE4A-6B61-4971-C6C826B2CF8D}"/>
              </a:ext>
            </a:extLst>
          </p:cNvPr>
          <p:cNvGraphicFramePr>
            <a:graphicFrameLocks noGrp="1"/>
          </p:cNvGraphicFramePr>
          <p:nvPr/>
        </p:nvGraphicFramePr>
        <p:xfrm>
          <a:off x="6959600" y="3505200"/>
          <a:ext cx="2032000" cy="2225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altLang="zh-CN" sz="1800" b="1" baseline="0" dirty="0">
                          <a:latin typeface="Courier New" pitchFamily="49" charset="0"/>
                          <a:cs typeface="Courier New" pitchFamily="49" charset="0"/>
                        </a:rPr>
                        <a:t> = y;</a:t>
                      </a:r>
                      <a:endParaRPr lang="zh-CN" alt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urier New" pitchFamily="49" charset="0"/>
                          <a:cs typeface="Courier New" pitchFamily="49" charset="0"/>
                        </a:rPr>
                        <a:t>mov</a:t>
                      </a:r>
                      <a:r>
                        <a:rPr lang="en-US" altLang="zh-CN" sz="1800" b="1" baseline="0" dirty="0">
                          <a:latin typeface="Courier New" pitchFamily="49" charset="0"/>
                          <a:cs typeface="Courier New" pitchFamily="49" charset="0"/>
                        </a:rPr>
                        <a:t> x, y</a:t>
                      </a:r>
                      <a:endParaRPr lang="zh-CN" alt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  <a:r>
                        <a:rPr lang="en-US" altLang="zh-CN" sz="1800" b="1" baseline="0" dirty="0">
                          <a:latin typeface="Courier New" pitchFamily="49" charset="0"/>
                          <a:cs typeface="Courier New" pitchFamily="49" charset="0"/>
                        </a:rPr>
                        <a:t> x, y, 0</a:t>
                      </a:r>
                      <a:endParaRPr lang="zh-CN" alt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urier New" pitchFamily="49" charset="0"/>
                          <a:cs typeface="Courier New" pitchFamily="49" charset="0"/>
                        </a:rPr>
                        <a:t>sub</a:t>
                      </a:r>
                      <a:r>
                        <a:rPr lang="en-US" altLang="zh-CN" sz="1800" b="1" baseline="0" dirty="0">
                          <a:latin typeface="Courier New" pitchFamily="49" charset="0"/>
                          <a:cs typeface="Courier New" pitchFamily="49" charset="0"/>
                        </a:rPr>
                        <a:t> x, y, 0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CN" sz="1800" b="1" baseline="0" dirty="0">
                          <a:latin typeface="Courier New" pitchFamily="49" charset="0"/>
                          <a:cs typeface="Courier New" pitchFamily="49" charset="0"/>
                        </a:rPr>
                        <a:t>mul x, y, 1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altLang="zh-CN" sz="1800" b="1" baseline="0" dirty="0">
                          <a:latin typeface="Courier New" pitchFamily="49" charset="0"/>
                          <a:cs typeface="Courier New" pitchFamily="49" charset="0"/>
                        </a:rPr>
                        <a:t>...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953C0226-C846-61CC-B18E-F6CDB1C1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Instruction selection category</a:t>
            </a:r>
            <a:endParaRPr lang="zh-CN" altLang="en-US"/>
          </a:p>
        </p:txBody>
      </p:sp>
      <p:sp>
        <p:nvSpPr>
          <p:cNvPr id="14339" name="内容占位符 2">
            <a:extLst>
              <a:ext uri="{FF2B5EF4-FFF2-40B4-BE49-F238E27FC236}">
                <a16:creationId xmlns:a16="http://schemas.microsoft.com/office/drawing/2014/main" id="{0722089D-A2C0-C8BF-745B-CB81CB116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#1: Expansion:</a:t>
            </a:r>
          </a:p>
          <a:p>
            <a:pPr lvl="1"/>
            <a:r>
              <a:rPr lang="en-US" altLang="zh-CN"/>
              <a:t>Expand each IR constructs into assembly</a:t>
            </a:r>
          </a:p>
          <a:p>
            <a:r>
              <a:rPr lang="en-US" altLang="zh-CN"/>
              <a:t>#2: Tree covering:</a:t>
            </a:r>
          </a:p>
          <a:p>
            <a:pPr lvl="1"/>
            <a:r>
              <a:rPr lang="en-US" altLang="zh-CN"/>
              <a:t>Cover the IR expression trees</a:t>
            </a:r>
          </a:p>
          <a:p>
            <a:r>
              <a:rPr lang="en-US" altLang="zh-CN"/>
              <a:t>#3: DAG covering:</a:t>
            </a:r>
          </a:p>
          <a:p>
            <a:pPr lvl="1"/>
            <a:r>
              <a:rPr lang="en-US" altLang="zh-CN"/>
              <a:t>Cover the IR expression DAGs</a:t>
            </a:r>
          </a:p>
          <a:p>
            <a:r>
              <a:rPr lang="en-US" altLang="zh-CN"/>
              <a:t>#4: Graph covering:</a:t>
            </a:r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>
            <a:extLst>
              <a:ext uri="{FF2B5EF4-FFF2-40B4-BE49-F238E27FC236}">
                <a16:creationId xmlns:a16="http://schemas.microsoft.com/office/drawing/2014/main" id="{4DBD13B3-B518-7990-EA86-720FD4EF1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Instruction selection category</a:t>
            </a:r>
            <a:endParaRPr lang="zh-CN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CE78E1F-3559-7034-12CA-631EE009DD73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2209800"/>
          <a:ext cx="8001000" cy="3678238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43302974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5715954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53870114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68457412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710957189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Expansion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Tree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covering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DAG covering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Graph covering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738612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Input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Linear code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Trees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DAGs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Graphs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906184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Pattern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Linear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Trees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Trees or DAGs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Graphs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542308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Scope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391371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Automatic tools?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Yes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Yes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Yes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207119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Optimal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No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Yes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Depends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Depends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639637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Sample Compilers or Selectors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Gcc, ...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LCC, TWIG, IBURG, BURG, LBURG,  ...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LLVM, DALAPENO, CBURG, ...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JHSC, ...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79744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0EE32B4F-065D-7E73-E059-65B1530ED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16387" name="内容占位符 2">
            <a:extLst>
              <a:ext uri="{FF2B5EF4-FFF2-40B4-BE49-F238E27FC236}">
                <a16:creationId xmlns:a16="http://schemas.microsoft.com/office/drawing/2014/main" id="{DA76D78B-B76A-5287-15EC-D70C0295D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itchFamily="2" charset="0"/>
              <a:buNone/>
            </a:pPr>
            <a:endParaRPr lang="en-US" altLang="zh-CN"/>
          </a:p>
          <a:p>
            <a:pPr algn="ctr">
              <a:buFont typeface="Wingdings" pitchFamily="2" charset="0"/>
              <a:buNone/>
            </a:pPr>
            <a:endParaRPr lang="en-US" altLang="zh-CN" i="1"/>
          </a:p>
          <a:p>
            <a:pPr algn="ctr">
              <a:buFont typeface="Wingdings" pitchFamily="2" charset="0"/>
              <a:buNone/>
            </a:pPr>
            <a:r>
              <a:rPr lang="en-US" altLang="zh-CN" i="1"/>
              <a:t>Instructin Selection by</a:t>
            </a:r>
          </a:p>
          <a:p>
            <a:pPr algn="ctr">
              <a:buFont typeface="Wingdings" pitchFamily="2" charset="0"/>
              <a:buNone/>
            </a:pPr>
            <a:r>
              <a:rPr lang="en-US" altLang="zh-CN" i="1"/>
              <a:t>Expansion</a:t>
            </a:r>
            <a:endParaRPr lang="zh-CN" altLang="en-US" i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57BAC724-C261-54A0-EF35-4149C79E4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Expansion: key insight</a:t>
            </a:r>
            <a:endParaRPr lang="zh-CN" altLang="en-US"/>
          </a:p>
        </p:txBody>
      </p:sp>
      <p:sp>
        <p:nvSpPr>
          <p:cNvPr id="17411" name="内容占位符 2">
            <a:extLst>
              <a:ext uri="{FF2B5EF4-FFF2-40B4-BE49-F238E27FC236}">
                <a16:creationId xmlns:a16="http://schemas.microsoft.com/office/drawing/2014/main" id="{4D28F21D-A0E0-8ED7-7315-81AD2E7B8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Convert </a:t>
            </a:r>
            <a:r>
              <a:rPr lang="en-US" altLang="zh-CN">
                <a:solidFill>
                  <a:srgbClr val="3333CC"/>
                </a:solidFill>
              </a:rPr>
              <a:t>each</a:t>
            </a:r>
            <a:r>
              <a:rPr lang="en-US" altLang="zh-CN"/>
              <a:t> IR construct into equivalent assembly</a:t>
            </a:r>
          </a:p>
          <a:p>
            <a:pPr lvl="1"/>
            <a:r>
              <a:rPr lang="en-US" altLang="zh-CN"/>
              <a:t>often 1:1 or 1:n mapping, hence the name </a:t>
            </a:r>
            <a:r>
              <a:rPr lang="en-US" altLang="zh-CN">
                <a:solidFill>
                  <a:srgbClr val="3333CC"/>
                </a:solidFill>
              </a:rPr>
              <a:t>expansion</a:t>
            </a:r>
          </a:p>
          <a:p>
            <a:r>
              <a:rPr lang="en-US" altLang="zh-CN"/>
              <a:t>This mapping can be hand-coded, or be automatically generated</a:t>
            </a:r>
          </a:p>
          <a:p>
            <a:r>
              <a:rPr lang="en-US" altLang="zh-CN"/>
              <a:t>Pros &amp; cons: </a:t>
            </a:r>
          </a:p>
          <a:p>
            <a:pPr lvl="1"/>
            <a:r>
              <a:rPr lang="en-US" altLang="zh-CN"/>
              <a:t>intuitive, easy to implement</a:t>
            </a:r>
          </a:p>
          <a:p>
            <a:pPr lvl="1"/>
            <a:r>
              <a:rPr lang="en-US" altLang="zh-CN">
                <a:solidFill>
                  <a:srgbClr val="3333CC"/>
                </a:solidFill>
              </a:rPr>
              <a:t>local</a:t>
            </a:r>
            <a:r>
              <a:rPr lang="en-US" altLang="zh-CN"/>
              <a:t> conversion, not optimal in general</a:t>
            </a:r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3D026F0D-A11F-C35A-421C-AA7F1A1C7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Architecture</a:t>
            </a:r>
            <a:endParaRPr lang="zh-CN" altLang="en-US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290B77E0-86EF-6182-C349-EC653EC18490}"/>
              </a:ext>
            </a:extLst>
          </p:cNvPr>
          <p:cNvSpPr/>
          <p:nvPr/>
        </p:nvSpPr>
        <p:spPr>
          <a:xfrm>
            <a:off x="3429000" y="3429000"/>
            <a:ext cx="1524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Expansion</a:t>
            </a:r>
            <a:endParaRPr lang="zh-CN" altLang="en-US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6604B31D-236C-A1E2-9465-A7C64D65331A}"/>
              </a:ext>
            </a:extLst>
          </p:cNvPr>
          <p:cNvSpPr/>
          <p:nvPr/>
        </p:nvSpPr>
        <p:spPr>
          <a:xfrm>
            <a:off x="6172200" y="3429000"/>
            <a:ext cx="12954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Peephole</a:t>
            </a:r>
            <a:endParaRPr lang="zh-CN" altLang="en-US" dirty="0"/>
          </a:p>
        </p:txBody>
      </p:sp>
      <p:sp>
        <p:nvSpPr>
          <p:cNvPr id="18437" name="TextBox 6">
            <a:extLst>
              <a:ext uri="{FF2B5EF4-FFF2-40B4-BE49-F238E27FC236}">
                <a16:creationId xmlns:a16="http://schemas.microsoft.com/office/drawing/2014/main" id="{A72E9EBB-297F-A255-0BBD-329ABC94B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4290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IR</a:t>
            </a:r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3785E97-1B63-58F9-71A1-DF1251FF27AC}"/>
              </a:ext>
            </a:extLst>
          </p:cNvPr>
          <p:cNvCxnSpPr>
            <a:stCxn id="28" idx="3"/>
            <a:endCxn id="5" idx="1"/>
          </p:cNvCxnSpPr>
          <p:nvPr/>
        </p:nvCxnSpPr>
        <p:spPr>
          <a:xfrm>
            <a:off x="2438400" y="38481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39" name="TextBox 10">
            <a:extLst>
              <a:ext uri="{FF2B5EF4-FFF2-40B4-BE49-F238E27FC236}">
                <a16:creationId xmlns:a16="http://schemas.microsoft.com/office/drawing/2014/main" id="{8BF00A8B-1F8A-6D69-DFB1-B4F046070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42900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LIR</a:t>
            </a:r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8D9888F-D1C3-78AB-1B16-A700BB0E022D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953000" y="38481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41" name="TextBox 14">
            <a:extLst>
              <a:ext uri="{FF2B5EF4-FFF2-40B4-BE49-F238E27FC236}">
                <a16:creationId xmlns:a16="http://schemas.microsoft.com/office/drawing/2014/main" id="{F19A88CA-0401-F22B-D25C-4AB50DD7D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5052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Assembly</a:t>
            </a:r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59DE8F7-E3B5-7B55-2226-7007AE1E153F}"/>
              </a:ext>
            </a:extLst>
          </p:cNvPr>
          <p:cNvCxnSpPr>
            <a:stCxn id="6" idx="3"/>
          </p:cNvCxnSpPr>
          <p:nvPr/>
        </p:nvCxnSpPr>
        <p:spPr>
          <a:xfrm>
            <a:off x="7467600" y="3848100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流程图: 资料带 19">
            <a:extLst>
              <a:ext uri="{FF2B5EF4-FFF2-40B4-BE49-F238E27FC236}">
                <a16:creationId xmlns:a16="http://schemas.microsoft.com/office/drawing/2014/main" id="{A4772D90-660E-5024-A0AF-1A9B3F97E8C4}"/>
              </a:ext>
            </a:extLst>
          </p:cNvPr>
          <p:cNvSpPr/>
          <p:nvPr/>
        </p:nvSpPr>
        <p:spPr>
          <a:xfrm>
            <a:off x="5943600" y="5105400"/>
            <a:ext cx="1752600" cy="1066800"/>
          </a:xfrm>
          <a:prstGeom prst="flowChartPunchedTap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Peephole</a:t>
            </a:r>
          </a:p>
          <a:p>
            <a:pPr algn="ctr">
              <a:defRPr/>
            </a:pPr>
            <a:r>
              <a:rPr lang="en-US" altLang="zh-CN" dirty="0"/>
              <a:t>templates</a:t>
            </a:r>
            <a:endParaRPr lang="zh-CN" altLang="en-US" dirty="0"/>
          </a:p>
        </p:txBody>
      </p:sp>
      <p:cxnSp>
        <p:nvCxnSpPr>
          <p:cNvPr id="22" name="曲线连接符 21">
            <a:extLst>
              <a:ext uri="{FF2B5EF4-FFF2-40B4-BE49-F238E27FC236}">
                <a16:creationId xmlns:a16="http://schemas.microsoft.com/office/drawing/2014/main" id="{43A7CF53-8D59-D0CF-416E-6EA84517CC87}"/>
              </a:ext>
            </a:extLst>
          </p:cNvPr>
          <p:cNvCxnSpPr/>
          <p:nvPr/>
        </p:nvCxnSpPr>
        <p:spPr>
          <a:xfrm rot="5400000">
            <a:off x="5924550" y="4514850"/>
            <a:ext cx="990600" cy="4953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AF563264-4CEB-BCE7-2387-CA163B42F9E9}"/>
              </a:ext>
            </a:extLst>
          </p:cNvPr>
          <p:cNvCxnSpPr/>
          <p:nvPr/>
        </p:nvCxnSpPr>
        <p:spPr>
          <a:xfrm rot="16200000" flipV="1">
            <a:off x="6762750" y="4476750"/>
            <a:ext cx="838200" cy="4191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D9FCE981-7E74-0E6D-5734-D14BFD5966AC}"/>
              </a:ext>
            </a:extLst>
          </p:cNvPr>
          <p:cNvSpPr/>
          <p:nvPr/>
        </p:nvSpPr>
        <p:spPr>
          <a:xfrm>
            <a:off x="914400" y="3429000"/>
            <a:ext cx="1524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Lower</a:t>
            </a:r>
            <a:endParaRPr lang="zh-CN" altLang="en-US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4464D06-5879-2798-D24F-C306C9680E7C}"/>
              </a:ext>
            </a:extLst>
          </p:cNvPr>
          <p:cNvCxnSpPr/>
          <p:nvPr/>
        </p:nvCxnSpPr>
        <p:spPr>
          <a:xfrm flipV="1">
            <a:off x="304800" y="3810000"/>
            <a:ext cx="609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48" name="TextBox 10">
            <a:extLst>
              <a:ext uri="{FF2B5EF4-FFF2-40B4-BE49-F238E27FC236}">
                <a16:creationId xmlns:a16="http://schemas.microsoft.com/office/drawing/2014/main" id="{E59BB156-2CC8-F7B0-1023-BD31785A9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429000"/>
            <a:ext cx="1295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Assembly</a:t>
            </a:r>
            <a:endParaRPr lang="zh-CN" altLang="en-US"/>
          </a:p>
        </p:txBody>
      </p:sp>
      <p:sp>
        <p:nvSpPr>
          <p:cNvPr id="18449" name="TextBox 34">
            <a:extLst>
              <a:ext uri="{FF2B5EF4-FFF2-40B4-BE49-F238E27FC236}">
                <a16:creationId xmlns:a16="http://schemas.microsoft.com/office/drawing/2014/main" id="{E938C646-2545-15C1-175E-9A2F248E3A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953000"/>
            <a:ext cx="2133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Made the machine-related details explicit, say, address mode, etc..</a:t>
            </a:r>
            <a:endParaRPr lang="zh-CN" altLang="en-US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76717355-05A2-0CDB-0FC7-F29479434A35}"/>
              </a:ext>
            </a:extLst>
          </p:cNvPr>
          <p:cNvCxnSpPr/>
          <p:nvPr/>
        </p:nvCxnSpPr>
        <p:spPr>
          <a:xfrm flipV="1">
            <a:off x="1676400" y="3962400"/>
            <a:ext cx="11430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FE86FD08-D1D0-4349-5BE7-233455FCB1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Input &amp; </a:t>
            </a:r>
            <a:br>
              <a:rPr lang="en-US" altLang="zh-CN"/>
            </a:br>
            <a:r>
              <a:rPr lang="en-US" altLang="zh-CN"/>
              <a:t>output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BF69B571-EA47-9290-6785-A59B1445B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219200"/>
            <a:ext cx="4494213" cy="5607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75"/>
              </a:spcBef>
            </a:pP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// Output: assembly (RISC0)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r ::= r1 | r2 | ... | rn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v ::= r | x</a:t>
            </a:r>
            <a:endParaRPr lang="en-US" altLang="zh-CN" sz="2000" b="1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s ::= add v1, v2, v3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| addi v1, v2, n    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| mov v1, v2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| loadi v1, n</a:t>
            </a:r>
            <a:endParaRPr lang="en-US" altLang="zh-CN" sz="2000" b="1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| load v1, [v2, n]</a:t>
            </a:r>
            <a:endParaRPr lang="en-US" altLang="zh-CN" sz="2000" b="1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| store [v1, n], v2</a:t>
            </a:r>
            <a:endParaRPr lang="en-US" altLang="zh-CN" sz="2000" b="1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| j{z, nz} v, L1, L2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| j_cmpeq v1, v2, L1, L2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| jmp L</a:t>
            </a:r>
            <a:endParaRPr lang="en-US" altLang="zh-CN" sz="2000" b="1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| label L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| call f</a:t>
            </a:r>
            <a:endParaRPr lang="en-US" altLang="zh-CN" sz="2000" b="1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| ret</a:t>
            </a:r>
            <a:endParaRPr lang="en-US" altLang="zh-CN" sz="2000" b="1"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19460" name="Text Box 3">
            <a:extLst>
              <a:ext uri="{FF2B5EF4-FFF2-40B4-BE49-F238E27FC236}">
                <a16:creationId xmlns:a16="http://schemas.microsoft.com/office/drawing/2014/main" id="{2777C41C-71FD-F1B6-8ACA-AECA199C8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889125"/>
            <a:ext cx="4494213" cy="48625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75"/>
              </a:spcBef>
            </a:pP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// Input: IR (say, 3-address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// code)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v ::= n | x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s ::= x = v1</a:t>
            </a:r>
            <a:r>
              <a:rPr lang="en-US" altLang="zh-CN" sz="2000" b="1">
                <a:solidFill>
                  <a:srgbClr val="3333CC"/>
                </a:solidFill>
                <a:latin typeface="Cambria Math" panose="02040503050406030204" pitchFamily="18" charset="0"/>
                <a:cs typeface="Arial" panose="020B0604020202020204" pitchFamily="34" charset="0"/>
              </a:rPr>
              <a:t>⊕ 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v2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| x = v</a:t>
            </a:r>
            <a:endParaRPr lang="en-US" altLang="zh-CN" sz="2000" b="1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| [v1] = v2</a:t>
            </a:r>
            <a:endParaRPr lang="en-US" altLang="zh-CN" sz="2000" b="1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| x = [v]</a:t>
            </a:r>
            <a:endParaRPr lang="en-US" altLang="zh-CN" sz="2000" b="1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| j{z, nz} v, L1, L2</a:t>
            </a:r>
            <a:endParaRPr lang="en-US" altLang="zh-CN" sz="2000" b="1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| j_cmpeq v1, v2, L1, L2</a:t>
            </a:r>
            <a:endParaRPr lang="en-US" altLang="zh-CN" sz="2000" b="1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| jmp L</a:t>
            </a:r>
            <a:endParaRPr lang="en-US" altLang="zh-CN" sz="2000" b="1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| label L</a:t>
            </a:r>
            <a:endParaRPr lang="en-US" altLang="zh-CN" sz="2000" b="1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spcBef>
                <a:spcPts val="475"/>
              </a:spcBef>
            </a:pP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| x = f(v)</a:t>
            </a:r>
            <a:endParaRPr lang="en-US" altLang="zh-CN" sz="2000" b="1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| return v</a:t>
            </a:r>
            <a:endParaRPr lang="en-US" altLang="zh-CN" sz="2000" b="1"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6E5A6A2D-A162-93CA-6F7F-11DB46453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RISC0: a simplified RISC-V</a:t>
            </a:r>
            <a:endParaRPr lang="zh-CN" altLang="en-US"/>
          </a:p>
        </p:txBody>
      </p:sp>
      <p:sp>
        <p:nvSpPr>
          <p:cNvPr id="20483" name="内容占位符 2">
            <a:extLst>
              <a:ext uri="{FF2B5EF4-FFF2-40B4-BE49-F238E27FC236}">
                <a16:creationId xmlns:a16="http://schemas.microsoft.com/office/drawing/2014/main" id="{D7751086-3038-617D-5496-47A5B70DA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A registers machine</a:t>
            </a:r>
          </a:p>
          <a:p>
            <a:pPr lvl="1"/>
            <a:r>
              <a:rPr lang="en-US" altLang="zh-CN"/>
              <a:t>Finite </a:t>
            </a:r>
            <a:r>
              <a:rPr lang="en-US" altLang="zh-CN">
                <a:solidFill>
                  <a:srgbClr val="3333CC"/>
                </a:solidFill>
              </a:rPr>
              <a:t>phisical regs</a:t>
            </a:r>
          </a:p>
          <a:p>
            <a:pPr lvl="1"/>
            <a:r>
              <a:rPr lang="en-US" altLang="zh-CN"/>
              <a:t>infinitely many </a:t>
            </a:r>
            <a:r>
              <a:rPr lang="en-US" altLang="zh-CN">
                <a:solidFill>
                  <a:srgbClr val="3333CC"/>
                </a:solidFill>
              </a:rPr>
              <a:t>virutal regs</a:t>
            </a:r>
            <a:r>
              <a:rPr lang="en-US" altLang="zh-CN"/>
              <a:t> (like TAC)</a:t>
            </a:r>
          </a:p>
          <a:p>
            <a:pPr lvl="2"/>
            <a:r>
              <a:rPr lang="en-US" altLang="zh-CN"/>
              <a:t>rely on later phase (register allocation) to alloc</a:t>
            </a:r>
          </a:p>
          <a:p>
            <a:pPr lvl="1"/>
            <a:r>
              <a:rPr lang="en-US" altLang="zh-CN"/>
              <a:t>Calling conventions explicit</a:t>
            </a:r>
          </a:p>
          <a:p>
            <a:pPr lvl="2"/>
            <a:r>
              <a:rPr lang="en-US" altLang="zh-CN"/>
              <a:t>First 4 parameters in </a:t>
            </a:r>
            <a:r>
              <a:rPr lang="en-US" altLang="zh-CN">
                <a:solidFill>
                  <a:srgbClr val="3333CC"/>
                </a:solidFill>
              </a:rPr>
              <a:t>r0-r3</a:t>
            </a:r>
            <a:r>
              <a:rPr lang="en-US" altLang="zh-CN"/>
              <a:t>, return value in </a:t>
            </a:r>
            <a:r>
              <a:rPr lang="en-US" altLang="zh-CN">
                <a:solidFill>
                  <a:srgbClr val="3333CC"/>
                </a:solidFill>
              </a:rPr>
              <a:t>r0</a:t>
            </a:r>
          </a:p>
          <a:p>
            <a:r>
              <a:rPr lang="en-US" altLang="zh-CN"/>
              <a:t>Instruction set as above</a:t>
            </a:r>
          </a:p>
          <a:p>
            <a:pPr lvl="1"/>
            <a:r>
              <a:rPr lang="en-US" altLang="zh-CN"/>
              <a:t>Notice the virtual regs in instructions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38BADA17-9AE5-D441-E479-C42210936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Phase #1: lowering</a:t>
            </a:r>
            <a:endParaRPr lang="zh-CN" altLang="en-US"/>
          </a:p>
        </p:txBody>
      </p:sp>
      <p:sp>
        <p:nvSpPr>
          <p:cNvPr id="21507" name="内容占位符 2">
            <a:extLst>
              <a:ext uri="{FF2B5EF4-FFF2-40B4-BE49-F238E27FC236}">
                <a16:creationId xmlns:a16="http://schemas.microsoft.com/office/drawing/2014/main" id="{19DFEE06-8B61-7A12-C644-2D9180815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1563687"/>
          </a:xfrm>
        </p:spPr>
        <p:txBody>
          <a:bodyPr/>
          <a:lstStyle/>
          <a:p>
            <a:r>
              <a:rPr lang="en-US" altLang="zh-CN"/>
              <a:t>Lower the IR to some low-level IR (LIR)</a:t>
            </a:r>
          </a:p>
          <a:p>
            <a:pPr lvl="1"/>
            <a:r>
              <a:rPr lang="en-US" altLang="zh-CN"/>
              <a:t>make machine detail explicit</a:t>
            </a:r>
          </a:p>
          <a:p>
            <a:pPr lvl="2"/>
            <a:r>
              <a:rPr lang="en-US" altLang="zh-CN"/>
              <a:t>the addressing mode, the data size, etc..</a:t>
            </a:r>
            <a:endParaRPr lang="zh-CN" altLang="en-US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B984E9C5-F5E9-3047-B22C-93B8C4A20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8" y="3482975"/>
            <a:ext cx="3262312" cy="3375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75"/>
              </a:spcBef>
            </a:pP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// Example TAC: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int g;</a:t>
            </a:r>
          </a:p>
          <a:p>
            <a:pPr>
              <a:spcBef>
                <a:spcPts val="475"/>
              </a:spcBef>
            </a:pPr>
            <a:endParaRPr lang="en-US" altLang="zh-CN" sz="2000" b="1">
              <a:solidFill>
                <a:srgbClr val="3333CC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int f(int x, int y){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int z;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z = x+g;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z = z/y;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return z;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57F1734E-E433-6E96-D7A4-1424DB13B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482975"/>
            <a:ext cx="3724275" cy="3375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75"/>
              </a:spcBef>
            </a:pP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// L-TAC: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int g;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int f(int x, int y){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int z; int x1,y1,g1;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x1 = r0; y1 = r1;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g1 = [@g]; z = x1+g1;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z = z/y1;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return z;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69B9CE0-F9AC-328A-D506-9CED19492005}"/>
              </a:ext>
            </a:extLst>
          </p:cNvPr>
          <p:cNvGraphicFramePr>
            <a:graphicFrameLocks noGrp="1"/>
          </p:cNvGraphicFramePr>
          <p:nvPr/>
        </p:nvGraphicFramePr>
        <p:xfrm>
          <a:off x="3352800" y="3627438"/>
          <a:ext cx="1865313" cy="1477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81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Var</a:t>
                      </a:r>
                      <a:endParaRPr lang="zh-CN" altLang="en-US" sz="1800" dirty="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Address</a:t>
                      </a:r>
                      <a:endParaRPr lang="zh-CN" altLang="en-US" sz="1800" dirty="0"/>
                    </a:p>
                  </a:txBody>
                  <a:tcPr marT="45710" marB="4571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6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g</a:t>
                      </a:r>
                      <a:endParaRPr lang="zh-CN" altLang="en-US" sz="1800" dirty="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@g</a:t>
                      </a:r>
                      <a:endParaRPr lang="zh-CN" altLang="en-US" sz="1800" dirty="0"/>
                    </a:p>
                  </a:txBody>
                  <a:tcPr marT="45710" marB="4571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6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x</a:t>
                      </a:r>
                      <a:endParaRPr lang="zh-CN" altLang="en-US" sz="1800" dirty="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r0</a:t>
                      </a:r>
                      <a:endParaRPr lang="zh-CN" altLang="en-US" sz="1800" dirty="0"/>
                    </a:p>
                  </a:txBody>
                  <a:tcPr marT="45710" marB="4571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6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y</a:t>
                      </a:r>
                      <a:endParaRPr lang="zh-CN" altLang="en-US" sz="1800" dirty="0"/>
                    </a:p>
                  </a:txBody>
                  <a:tcPr marT="45710" marB="4571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r1</a:t>
                      </a:r>
                      <a:endParaRPr lang="zh-CN" altLang="en-US" sz="1800" dirty="0"/>
                    </a:p>
                  </a:txBody>
                  <a:tcPr marT="45710" marB="4571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9FE569A-DF80-3EBF-A52D-FBD70EAC8D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Middle End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183B3CC4-061D-9142-D727-30F706126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981200"/>
            <a:ext cx="5029200" cy="48006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0" name="AutoShape 4">
            <a:extLst>
              <a:ext uri="{FF2B5EF4-FFF2-40B4-BE49-F238E27FC236}">
                <a16:creationId xmlns:a16="http://schemas.microsoft.com/office/drawing/2014/main" id="{95EC3FA9-5C9B-FFBD-9B0F-348EED937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09800"/>
            <a:ext cx="1295400" cy="908050"/>
          </a:xfrm>
          <a:prstGeom prst="flowChartMulti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AST</a:t>
            </a:r>
          </a:p>
        </p:txBody>
      </p:sp>
      <p:sp>
        <p:nvSpPr>
          <p:cNvPr id="4101" name="AutoShape 5">
            <a:extLst>
              <a:ext uri="{FF2B5EF4-FFF2-40B4-BE49-F238E27FC236}">
                <a16:creationId xmlns:a16="http://schemas.microsoft.com/office/drawing/2014/main" id="{070785F7-0F75-E152-4A6B-A521CDF98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133600"/>
            <a:ext cx="16764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translation</a:t>
            </a:r>
          </a:p>
        </p:txBody>
      </p:sp>
      <p:cxnSp>
        <p:nvCxnSpPr>
          <p:cNvPr id="4102" name="AutoShape 6">
            <a:extLst>
              <a:ext uri="{FF2B5EF4-FFF2-40B4-BE49-F238E27FC236}">
                <a16:creationId xmlns:a16="http://schemas.microsoft.com/office/drawing/2014/main" id="{DEF4C650-3654-E077-F1C4-40D7E76F3345}"/>
              </a:ext>
            </a:extLst>
          </p:cNvPr>
          <p:cNvCxnSpPr>
            <a:cxnSpLocks noChangeShapeType="1"/>
            <a:stCxn id="4100" idx="3"/>
            <a:endCxn id="4101" idx="1"/>
          </p:cNvCxnSpPr>
          <p:nvPr/>
        </p:nvCxnSpPr>
        <p:spPr bwMode="auto">
          <a:xfrm>
            <a:off x="1676400" y="2663825"/>
            <a:ext cx="9906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3" name="AutoShape 7">
            <a:extLst>
              <a:ext uri="{FF2B5EF4-FFF2-40B4-BE49-F238E27FC236}">
                <a16:creationId xmlns:a16="http://schemas.microsoft.com/office/drawing/2014/main" id="{AF730CE3-CF21-2AD0-065A-1F41328C079E}"/>
              </a:ext>
            </a:extLst>
          </p:cNvPr>
          <p:cNvCxnSpPr>
            <a:cxnSpLocks noChangeShapeType="1"/>
            <a:endCxn id="4112" idx="1"/>
          </p:cNvCxnSpPr>
          <p:nvPr/>
        </p:nvCxnSpPr>
        <p:spPr bwMode="auto">
          <a:xfrm>
            <a:off x="4191000" y="4267200"/>
            <a:ext cx="609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4" name="AutoShape 8">
            <a:extLst>
              <a:ext uri="{FF2B5EF4-FFF2-40B4-BE49-F238E27FC236}">
                <a16:creationId xmlns:a16="http://schemas.microsoft.com/office/drawing/2014/main" id="{80A84D78-F60C-8AB1-525E-0D30E0EAC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362200"/>
            <a:ext cx="12192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IR1</a:t>
            </a:r>
          </a:p>
        </p:txBody>
      </p:sp>
      <p:cxnSp>
        <p:nvCxnSpPr>
          <p:cNvPr id="4105" name="AutoShape 9">
            <a:extLst>
              <a:ext uri="{FF2B5EF4-FFF2-40B4-BE49-F238E27FC236}">
                <a16:creationId xmlns:a16="http://schemas.microsoft.com/office/drawing/2014/main" id="{9FB7EDC0-6A8A-1857-684C-8CE38BCD5932}"/>
              </a:ext>
            </a:extLst>
          </p:cNvPr>
          <p:cNvCxnSpPr>
            <a:cxnSpLocks noChangeShapeType="1"/>
            <a:stCxn id="4101" idx="3"/>
            <a:endCxn id="4104" idx="1"/>
          </p:cNvCxnSpPr>
          <p:nvPr/>
        </p:nvCxnSpPr>
        <p:spPr bwMode="auto">
          <a:xfrm>
            <a:off x="4343400" y="2667000"/>
            <a:ext cx="381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6" name="AutoShape 10">
            <a:extLst>
              <a:ext uri="{FF2B5EF4-FFF2-40B4-BE49-F238E27FC236}">
                <a16:creationId xmlns:a16="http://schemas.microsoft.com/office/drawing/2014/main" id="{4580EE0C-4083-FB0A-E79C-39F93597B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486400"/>
            <a:ext cx="11430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back</a:t>
            </a:r>
          </a:p>
        </p:txBody>
      </p:sp>
      <p:cxnSp>
        <p:nvCxnSpPr>
          <p:cNvPr id="4107" name="AutoShape 11">
            <a:extLst>
              <a:ext uri="{FF2B5EF4-FFF2-40B4-BE49-F238E27FC236}">
                <a16:creationId xmlns:a16="http://schemas.microsoft.com/office/drawing/2014/main" id="{A11897E7-01DE-E285-64B4-164D853A32F0}"/>
              </a:ext>
            </a:extLst>
          </p:cNvPr>
          <p:cNvCxnSpPr>
            <a:cxnSpLocks noChangeShapeType="1"/>
            <a:stCxn id="4108" idx="3"/>
            <a:endCxn id="4106" idx="1"/>
          </p:cNvCxnSpPr>
          <p:nvPr/>
        </p:nvCxnSpPr>
        <p:spPr bwMode="auto">
          <a:xfrm>
            <a:off x="4267200" y="5791200"/>
            <a:ext cx="32004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8" name="AutoShape 12">
            <a:extLst>
              <a:ext uri="{FF2B5EF4-FFF2-40B4-BE49-F238E27FC236}">
                <a16:creationId xmlns:a16="http://schemas.microsoft.com/office/drawing/2014/main" id="{DB9DD564-0931-45F0-755F-F3A1D0F51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257800"/>
            <a:ext cx="16002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more IR and translation</a:t>
            </a:r>
          </a:p>
        </p:txBody>
      </p:sp>
      <p:cxnSp>
        <p:nvCxnSpPr>
          <p:cNvPr id="4109" name="AutoShape 13">
            <a:extLst>
              <a:ext uri="{FF2B5EF4-FFF2-40B4-BE49-F238E27FC236}">
                <a16:creationId xmlns:a16="http://schemas.microsoft.com/office/drawing/2014/main" id="{8B5060F6-65B7-5D0A-D9EF-6D96667DA3AB}"/>
              </a:ext>
            </a:extLst>
          </p:cNvPr>
          <p:cNvCxnSpPr>
            <a:cxnSpLocks noChangeShapeType="1"/>
            <a:stCxn id="4104" idx="3"/>
          </p:cNvCxnSpPr>
          <p:nvPr/>
        </p:nvCxnSpPr>
        <p:spPr bwMode="auto">
          <a:xfrm flipH="1">
            <a:off x="3581400" y="2667000"/>
            <a:ext cx="2362200" cy="1066800"/>
          </a:xfrm>
          <a:prstGeom prst="bentConnector4">
            <a:avLst>
              <a:gd name="adj1" fmla="val -9676"/>
              <a:gd name="adj2" fmla="val 64287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0" name="AutoShape 14">
            <a:extLst>
              <a:ext uri="{FF2B5EF4-FFF2-40B4-BE49-F238E27FC236}">
                <a16:creationId xmlns:a16="http://schemas.microsoft.com/office/drawing/2014/main" id="{DB7B58F8-933B-1082-855F-0630E111753D}"/>
              </a:ext>
            </a:extLst>
          </p:cNvPr>
          <p:cNvCxnSpPr>
            <a:cxnSpLocks noChangeShapeType="1"/>
            <a:stCxn id="4112" idx="3"/>
            <a:endCxn id="4108" idx="0"/>
          </p:cNvCxnSpPr>
          <p:nvPr/>
        </p:nvCxnSpPr>
        <p:spPr bwMode="auto">
          <a:xfrm flipH="1">
            <a:off x="3467100" y="4267200"/>
            <a:ext cx="2552700" cy="990600"/>
          </a:xfrm>
          <a:prstGeom prst="bentConnector4">
            <a:avLst>
              <a:gd name="adj1" fmla="val -8954"/>
              <a:gd name="adj2" fmla="val 65384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1" name="AutoShape 15">
            <a:extLst>
              <a:ext uri="{FF2B5EF4-FFF2-40B4-BE49-F238E27FC236}">
                <a16:creationId xmlns:a16="http://schemas.microsoft.com/office/drawing/2014/main" id="{EF598276-70E6-26DF-442E-33421A354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733800"/>
            <a:ext cx="16764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translation</a:t>
            </a:r>
          </a:p>
        </p:txBody>
      </p:sp>
      <p:sp>
        <p:nvSpPr>
          <p:cNvPr id="4112" name="AutoShape 16">
            <a:extLst>
              <a:ext uri="{FF2B5EF4-FFF2-40B4-BE49-F238E27FC236}">
                <a16:creationId xmlns:a16="http://schemas.microsoft.com/office/drawing/2014/main" id="{E30E614C-FD67-2746-4D98-6C41022C8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962400"/>
            <a:ext cx="12192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IR2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C331FC85-AC9C-0F0E-1BBF-5FDCA41BC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Expansion table: to RISC0</a:t>
            </a:r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5AC6CD8-D3F3-AE24-160C-F404FD34B63F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1828800"/>
          <a:ext cx="6096000" cy="4892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8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IR</a:t>
                      </a:r>
                      <a:endParaRPr lang="zh-CN" altLang="en-US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Assembly</a:t>
                      </a:r>
                      <a:endParaRPr lang="zh-CN" altLang="en-US" sz="1800" dirty="0"/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88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altLang="zh-CN" sz="1800" b="1" baseline="0" dirty="0">
                          <a:latin typeface="Courier New" pitchFamily="49" charset="0"/>
                          <a:cs typeface="Courier New" pitchFamily="49" charset="0"/>
                        </a:rPr>
                        <a:t> = n</a:t>
                      </a:r>
                      <a:endParaRPr lang="zh-CN" alt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urier New" pitchFamily="49" charset="0"/>
                          <a:cs typeface="Courier New" pitchFamily="49" charset="0"/>
                        </a:rPr>
                        <a:t>loadi x, n</a:t>
                      </a:r>
                      <a:endParaRPr lang="zh-CN" alt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88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urier New" pitchFamily="49" charset="0"/>
                          <a:cs typeface="Courier New" pitchFamily="49" charset="0"/>
                        </a:rPr>
                        <a:t>x = y</a:t>
                      </a:r>
                      <a:endParaRPr lang="zh-CN" alt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urier New" pitchFamily="49" charset="0"/>
                          <a:cs typeface="Courier New" pitchFamily="49" charset="0"/>
                        </a:rPr>
                        <a:t>mov x, y</a:t>
                      </a:r>
                      <a:endParaRPr lang="zh-CN" alt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88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urier New" pitchFamily="49" charset="0"/>
                          <a:cs typeface="Courier New" pitchFamily="49" charset="0"/>
                        </a:rPr>
                        <a:t>x = y+z</a:t>
                      </a:r>
                      <a:endParaRPr lang="zh-CN" alt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urier New" pitchFamily="49" charset="0"/>
                          <a:cs typeface="Courier New" pitchFamily="49" charset="0"/>
                        </a:rPr>
                        <a:t>add x, y, z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88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urier New" pitchFamily="49" charset="0"/>
                          <a:cs typeface="Courier New" pitchFamily="49" charset="0"/>
                        </a:rPr>
                        <a:t>x = y+n</a:t>
                      </a:r>
                      <a:endParaRPr lang="zh-CN" alt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urier New" pitchFamily="49" charset="0"/>
                          <a:cs typeface="Courier New" pitchFamily="49" charset="0"/>
                        </a:rPr>
                        <a:t>addi x, y, n</a:t>
                      </a:r>
                      <a:endParaRPr lang="zh-CN" alt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88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altLang="zh-CN" sz="1800" b="1" baseline="0" dirty="0">
                          <a:latin typeface="Courier New" pitchFamily="49" charset="0"/>
                          <a:cs typeface="Courier New" pitchFamily="49" charset="0"/>
                        </a:rPr>
                        <a:t> = [y]</a:t>
                      </a:r>
                      <a:endParaRPr lang="zh-CN" alt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urier New" pitchFamily="49" charset="0"/>
                          <a:cs typeface="Courier New" pitchFamily="49" charset="0"/>
                        </a:rPr>
                        <a:t>load x, [y, 0]</a:t>
                      </a:r>
                      <a:endParaRPr lang="zh-CN" alt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88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urier New" pitchFamily="49" charset="0"/>
                          <a:cs typeface="Courier New" pitchFamily="49" charset="0"/>
                        </a:rPr>
                        <a:t>[x]</a:t>
                      </a:r>
                      <a:r>
                        <a:rPr lang="en-US" altLang="zh-CN" sz="1800" b="1" baseline="0" dirty="0">
                          <a:latin typeface="Courier New" pitchFamily="49" charset="0"/>
                          <a:cs typeface="Courier New" pitchFamily="49" charset="0"/>
                        </a:rPr>
                        <a:t> = y</a:t>
                      </a:r>
                      <a:endParaRPr lang="zh-CN" alt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urier New" pitchFamily="49" charset="0"/>
                          <a:cs typeface="Courier New" pitchFamily="49" charset="0"/>
                        </a:rPr>
                        <a:t>store [x, 0], y</a:t>
                      </a:r>
                      <a:endParaRPr lang="zh-CN" alt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88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urier New" pitchFamily="49" charset="0"/>
                          <a:cs typeface="Courier New" pitchFamily="49" charset="0"/>
                        </a:rPr>
                        <a:t>jz</a:t>
                      </a:r>
                      <a:r>
                        <a:rPr lang="en-US" altLang="zh-CN" sz="1800" b="1" baseline="0" dirty="0">
                          <a:latin typeface="Courier New" pitchFamily="49" charset="0"/>
                          <a:cs typeface="Courier New" pitchFamily="49" charset="0"/>
                        </a:rPr>
                        <a:t> x, L1, L2</a:t>
                      </a:r>
                      <a:endParaRPr lang="zh-CN" alt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urier New" pitchFamily="49" charset="0"/>
                          <a:cs typeface="Courier New" pitchFamily="49" charset="0"/>
                        </a:rPr>
                        <a:t>jz x, L1, L2</a:t>
                      </a:r>
                      <a:endParaRPr lang="zh-CN" alt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88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urier New" pitchFamily="49" charset="0"/>
                          <a:cs typeface="Courier New" pitchFamily="49" charset="0"/>
                        </a:rPr>
                        <a:t>j_cmpeq x, y,</a:t>
                      </a:r>
                      <a:r>
                        <a:rPr lang="en-US" altLang="zh-CN" sz="1800" b="1" baseline="0" dirty="0">
                          <a:latin typeface="Courier New" pitchFamily="49" charset="0"/>
                          <a:cs typeface="Courier New" pitchFamily="49" charset="0"/>
                        </a:rPr>
                        <a:t> L1, L2</a:t>
                      </a:r>
                      <a:endParaRPr lang="zh-CN" alt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urier New" pitchFamily="49" charset="0"/>
                          <a:cs typeface="Courier New" pitchFamily="49" charset="0"/>
                        </a:rPr>
                        <a:t>j_comeq x, y, L1, L2</a:t>
                      </a:r>
                      <a:endParaRPr lang="zh-CN" alt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14519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urier New" pitchFamily="49" charset="0"/>
                          <a:cs typeface="Courier New" pitchFamily="49" charset="0"/>
                        </a:rPr>
                        <a:t>x = f(y)</a:t>
                      </a:r>
                      <a:endParaRPr lang="zh-CN" alt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urier New" pitchFamily="49" charset="0"/>
                          <a:cs typeface="Courier New" pitchFamily="49" charset="0"/>
                        </a:rPr>
                        <a:t>mov r0, y</a:t>
                      </a:r>
                    </a:p>
                    <a:p>
                      <a:r>
                        <a:rPr lang="en-US" altLang="zh-CN" sz="1800" b="1" dirty="0">
                          <a:latin typeface="Courier New" pitchFamily="49" charset="0"/>
                          <a:cs typeface="Courier New" pitchFamily="49" charset="0"/>
                        </a:rPr>
                        <a:t>call f</a:t>
                      </a:r>
                    </a:p>
                    <a:p>
                      <a:r>
                        <a:rPr lang="en-US" altLang="zh-CN" sz="1800" b="1" dirty="0">
                          <a:latin typeface="Courier New" pitchFamily="49" charset="0"/>
                          <a:cs typeface="Courier New" pitchFamily="49" charset="0"/>
                        </a:rPr>
                        <a:t>mov x,</a:t>
                      </a:r>
                      <a:r>
                        <a:rPr lang="en-US" altLang="zh-CN" sz="1800" b="1" baseline="0" dirty="0">
                          <a:latin typeface="Courier New" pitchFamily="49" charset="0"/>
                          <a:cs typeface="Courier New" pitchFamily="49" charset="0"/>
                        </a:rPr>
                        <a:t> r0</a:t>
                      </a:r>
                      <a:endParaRPr lang="zh-CN" alt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40163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urier New" pitchFamily="49" charset="0"/>
                          <a:cs typeface="Courier New" pitchFamily="49" charset="0"/>
                        </a:rPr>
                        <a:t>return x</a:t>
                      </a:r>
                      <a:endParaRPr lang="zh-CN" alt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urier New" pitchFamily="49" charset="0"/>
                          <a:cs typeface="Courier New" pitchFamily="49" charset="0"/>
                        </a:rPr>
                        <a:t>mov r0, x</a:t>
                      </a:r>
                    </a:p>
                    <a:p>
                      <a:r>
                        <a:rPr lang="en-US" altLang="zh-CN" sz="1800" b="1" dirty="0">
                          <a:latin typeface="Courier New" pitchFamily="49" charset="0"/>
                          <a:cs typeface="Courier New" pitchFamily="49" charset="0"/>
                        </a:rPr>
                        <a:t>ret</a:t>
                      </a:r>
                      <a:endParaRPr lang="zh-CN" alt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505E6512-DD2A-2188-C983-539A07C3E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Expansion table: to x86</a:t>
            </a:r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4E46D51-7752-A643-7104-6E2632F900D9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1828800"/>
          <a:ext cx="6096000" cy="4689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9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IR</a:t>
                      </a:r>
                      <a:endParaRPr lang="zh-CN" altLang="en-US" sz="1800" dirty="0"/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Assembly</a:t>
                      </a:r>
                      <a:endParaRPr lang="zh-CN" altLang="en-US" sz="1800" dirty="0"/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altLang="zh-CN" sz="1800" b="1" baseline="0" dirty="0">
                          <a:latin typeface="Courier New" pitchFamily="49" charset="0"/>
                          <a:cs typeface="Courier New" pitchFamily="49" charset="0"/>
                        </a:rPr>
                        <a:t> = n</a:t>
                      </a:r>
                      <a:endParaRPr lang="zh-CN" alt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urier New" pitchFamily="49" charset="0"/>
                          <a:cs typeface="Courier New" pitchFamily="49" charset="0"/>
                        </a:rPr>
                        <a:t>movl $n, x</a:t>
                      </a:r>
                      <a:endParaRPr lang="zh-CN" alt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urier New" pitchFamily="49" charset="0"/>
                          <a:cs typeface="Courier New" pitchFamily="49" charset="0"/>
                        </a:rPr>
                        <a:t>x = y</a:t>
                      </a:r>
                      <a:endParaRPr lang="zh-CN" alt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urier New" pitchFamily="49" charset="0"/>
                          <a:cs typeface="Courier New" pitchFamily="49" charset="0"/>
                        </a:rPr>
                        <a:t>movl y, x</a:t>
                      </a:r>
                      <a:endParaRPr lang="zh-CN" alt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167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urier New" pitchFamily="49" charset="0"/>
                          <a:cs typeface="Courier New" pitchFamily="49" charset="0"/>
                        </a:rPr>
                        <a:t>x = y+z</a:t>
                      </a:r>
                      <a:endParaRPr lang="zh-CN" alt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urier New" pitchFamily="49" charset="0"/>
                          <a:cs typeface="Courier New" pitchFamily="49" charset="0"/>
                        </a:rPr>
                        <a:t>movl</a:t>
                      </a:r>
                      <a:r>
                        <a:rPr lang="en-US" altLang="zh-CN" sz="1800" b="1" baseline="0" dirty="0">
                          <a:latin typeface="Courier New" pitchFamily="49" charset="0"/>
                          <a:cs typeface="Courier New" pitchFamily="49" charset="0"/>
                        </a:rPr>
                        <a:t> y, x</a:t>
                      </a:r>
                    </a:p>
                    <a:p>
                      <a:r>
                        <a:rPr lang="en-US" altLang="zh-CN" sz="1800" b="1" baseline="0" dirty="0">
                          <a:latin typeface="Courier New" pitchFamily="49" charset="0"/>
                          <a:cs typeface="Courier New" pitchFamily="49" charset="0"/>
                        </a:rPr>
                        <a:t>addl z, x</a:t>
                      </a:r>
                      <a:endParaRPr lang="en-US" altLang="zh-CN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167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urier New" pitchFamily="49" charset="0"/>
                          <a:cs typeface="Courier New" pitchFamily="49" charset="0"/>
                        </a:rPr>
                        <a:t>x = y+n</a:t>
                      </a:r>
                      <a:endParaRPr lang="zh-CN" alt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urier New" pitchFamily="49" charset="0"/>
                          <a:cs typeface="Courier New" pitchFamily="49" charset="0"/>
                        </a:rPr>
                        <a:t>movl</a:t>
                      </a:r>
                      <a:r>
                        <a:rPr lang="en-US" altLang="zh-CN" sz="1800" b="1" baseline="0" dirty="0">
                          <a:latin typeface="Courier New" pitchFamily="49" charset="0"/>
                          <a:cs typeface="Courier New" pitchFamily="49" charset="0"/>
                        </a:rPr>
                        <a:t> y, x</a:t>
                      </a:r>
                    </a:p>
                    <a:p>
                      <a:r>
                        <a:rPr lang="en-US" altLang="zh-CN" sz="1800" b="1" baseline="0" dirty="0">
                          <a:latin typeface="Courier New" pitchFamily="49" charset="0"/>
                          <a:cs typeface="Courier New" pitchFamily="49" charset="0"/>
                        </a:rPr>
                        <a:t>addl $n, x</a:t>
                      </a:r>
                      <a:endParaRPr lang="zh-CN" alt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altLang="zh-CN" sz="1800" b="1" baseline="0" dirty="0">
                          <a:latin typeface="Courier New" pitchFamily="49" charset="0"/>
                          <a:cs typeface="Courier New" pitchFamily="49" charset="0"/>
                        </a:rPr>
                        <a:t> = [y]</a:t>
                      </a:r>
                      <a:endParaRPr lang="zh-CN" alt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urier New" pitchFamily="49" charset="0"/>
                          <a:cs typeface="Courier New" pitchFamily="49" charset="0"/>
                        </a:rPr>
                        <a:t>movl</a:t>
                      </a:r>
                      <a:r>
                        <a:rPr lang="en-US" altLang="zh-CN" sz="1800" b="1" baseline="0" dirty="0">
                          <a:latin typeface="Courier New" pitchFamily="49" charset="0"/>
                          <a:cs typeface="Courier New" pitchFamily="49" charset="0"/>
                        </a:rPr>
                        <a:t> (y), x</a:t>
                      </a:r>
                      <a:endParaRPr lang="zh-CN" alt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urier New" pitchFamily="49" charset="0"/>
                          <a:cs typeface="Courier New" pitchFamily="49" charset="0"/>
                        </a:rPr>
                        <a:t>[x]</a:t>
                      </a:r>
                      <a:r>
                        <a:rPr lang="en-US" altLang="zh-CN" sz="1800" b="1" baseline="0" dirty="0">
                          <a:latin typeface="Courier New" pitchFamily="49" charset="0"/>
                          <a:cs typeface="Courier New" pitchFamily="49" charset="0"/>
                        </a:rPr>
                        <a:t> = y</a:t>
                      </a:r>
                      <a:endParaRPr lang="zh-CN" alt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urier New" pitchFamily="49" charset="0"/>
                          <a:cs typeface="Courier New" pitchFamily="49" charset="0"/>
                        </a:rPr>
                        <a:t>movl y, (x)</a:t>
                      </a:r>
                      <a:endParaRPr lang="zh-CN" alt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167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urier New" pitchFamily="49" charset="0"/>
                          <a:cs typeface="Courier New" pitchFamily="49" charset="0"/>
                        </a:rPr>
                        <a:t>jz</a:t>
                      </a:r>
                      <a:r>
                        <a:rPr lang="en-US" altLang="zh-CN" sz="1800" b="1" baseline="0" dirty="0">
                          <a:latin typeface="Courier New" pitchFamily="49" charset="0"/>
                          <a:cs typeface="Courier New" pitchFamily="49" charset="0"/>
                        </a:rPr>
                        <a:t> x, L1, L2</a:t>
                      </a:r>
                      <a:endParaRPr lang="zh-CN" alt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urier New" pitchFamily="49" charset="0"/>
                          <a:cs typeface="Courier New" pitchFamily="49" charset="0"/>
                        </a:rPr>
                        <a:t>cmp</a:t>
                      </a:r>
                      <a:r>
                        <a:rPr lang="en-US" altLang="zh-CN" sz="1800" b="1" baseline="0" dirty="0">
                          <a:latin typeface="Courier New" pitchFamily="49" charset="0"/>
                          <a:cs typeface="Courier New" pitchFamily="49" charset="0"/>
                        </a:rPr>
                        <a:t> x, $0</a:t>
                      </a:r>
                      <a:endParaRPr lang="en-US" altLang="zh-CN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altLang="zh-CN" sz="1800" b="1" dirty="0">
                          <a:latin typeface="Courier New" pitchFamily="49" charset="0"/>
                          <a:cs typeface="Courier New" pitchFamily="49" charset="0"/>
                        </a:rPr>
                        <a:t>jz L1, L2</a:t>
                      </a:r>
                      <a:endParaRPr lang="zh-CN" alt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4524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urier New" pitchFamily="49" charset="0"/>
                          <a:cs typeface="Courier New" pitchFamily="49" charset="0"/>
                        </a:rPr>
                        <a:t>x = f(y)</a:t>
                      </a:r>
                      <a:endParaRPr lang="zh-CN" alt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latin typeface="Courier New" pitchFamily="49" charset="0"/>
                          <a:cs typeface="Courier New" pitchFamily="49" charset="0"/>
                        </a:rPr>
                        <a:t>pushl y</a:t>
                      </a:r>
                    </a:p>
                    <a:p>
                      <a:r>
                        <a:rPr lang="en-US" altLang="zh-CN" sz="1800" b="1" dirty="0">
                          <a:latin typeface="Courier New" pitchFamily="49" charset="0"/>
                          <a:cs typeface="Courier New" pitchFamily="49" charset="0"/>
                        </a:rPr>
                        <a:t>call f</a:t>
                      </a:r>
                    </a:p>
                    <a:p>
                      <a:r>
                        <a:rPr lang="en-US" altLang="zh-CN" sz="1800" b="1" dirty="0">
                          <a:latin typeface="Courier New" pitchFamily="49" charset="0"/>
                          <a:cs typeface="Courier New" pitchFamily="49" charset="0"/>
                        </a:rPr>
                        <a:t>mov</a:t>
                      </a:r>
                      <a:r>
                        <a:rPr lang="en-US" altLang="zh-CN" sz="1800" b="1" baseline="0" dirty="0">
                          <a:latin typeface="Courier New" pitchFamily="49" charset="0"/>
                          <a:cs typeface="Courier New" pitchFamily="49" charset="0"/>
                        </a:rPr>
                        <a:t>l %eax</a:t>
                      </a:r>
                      <a:r>
                        <a:rPr lang="en-US" altLang="zh-CN" sz="1800" b="1" dirty="0">
                          <a:latin typeface="Courier New" pitchFamily="49" charset="0"/>
                          <a:cs typeface="Courier New" pitchFamily="49" charset="0"/>
                        </a:rPr>
                        <a:t>,</a:t>
                      </a:r>
                      <a:r>
                        <a:rPr lang="en-US" altLang="zh-CN" sz="1800" b="1" baseline="0" dirty="0">
                          <a:latin typeface="Courier New" pitchFamily="49" charset="0"/>
                          <a:cs typeface="Courier New" pitchFamily="49" charset="0"/>
                        </a:rPr>
                        <a:t> x</a:t>
                      </a:r>
                      <a:endParaRPr lang="zh-CN" altLang="en-US" sz="18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4359102F-3FCC-E4D4-B4BE-C4BF67CDF5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#Phase 2: expansion algorithm</a:t>
            </a:r>
          </a:p>
        </p:txBody>
      </p:sp>
      <p:sp>
        <p:nvSpPr>
          <p:cNvPr id="24579" name="Text Box 3">
            <a:extLst>
              <a:ext uri="{FF2B5EF4-FFF2-40B4-BE49-F238E27FC236}">
                <a16:creationId xmlns:a16="http://schemas.microsoft.com/office/drawing/2014/main" id="{AC676ABC-6113-C291-2C91-436E9C137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084388"/>
            <a:ext cx="7264400" cy="26304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75"/>
              </a:spcBef>
            </a:pP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// Input: the function f in LIR form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// Output: a sequence of assembly instructions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void instrSelect(function f){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for(each LIR code “c” in f){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emit(expansionTable[c]);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}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  <a:endParaRPr lang="en-US" altLang="zh-CN" sz="2000" b="1"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0BEE8F96-E592-6CE1-2B8F-AABBE1D7B9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25603" name="Rectangle 4">
            <a:extLst>
              <a:ext uri="{FF2B5EF4-FFF2-40B4-BE49-F238E27FC236}">
                <a16:creationId xmlns:a16="http://schemas.microsoft.com/office/drawing/2014/main" id="{CB0101A6-1F5B-44AB-D6BB-F4E671224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57400"/>
            <a:ext cx="369411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Given this IR: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f(int x0, ..., x6){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x8, x9;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x8 = x1+x2;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x9 = x5/x6;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x9;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F57B51E-A506-F89D-D6EC-6645F1130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057400"/>
            <a:ext cx="4267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LIR code: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f(int x0, ..., x6)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x8, x9;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x1’ = bp + 12;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x1 = [x1’];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x2’ = bp + 16;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x2 = [x2’];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x8 = x1+x2;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x9 = x5/x6;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retrun x9;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7E5A39E-AA7A-BA75-0DBC-F973DB8BF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1430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bp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28CAD3E-3951-B472-07C8-F7F8B7302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762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4165A56-5057-C513-600E-33590A090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7526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sp</a:t>
            </a:r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16A34A09-547D-9D0B-0182-2E61CFC7063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14478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35D72590-9F68-A707-FF14-806CC78B90B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1981200"/>
            <a:ext cx="990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E8F5E681-8C3B-3398-CF2F-B20EBB70D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5334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x5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C688AE59-9D71-064E-50DB-6AC8FC7D2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9906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x4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5291BD75-2C3B-D3FF-4645-FB037A404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14478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ret addr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F07FEE38-2817-8663-261A-43A290E66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19050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old bp</a:t>
            </a: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A6C7A4F8-905C-312D-0FED-E2FA0BA83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23622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...</a:t>
            </a:r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A0E119B0-2B65-C779-4BEF-DBB490307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28194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E648A2EA-E99A-F564-55A8-8EEA8E6F3E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26627" name="Rectangle 4">
            <a:extLst>
              <a:ext uri="{FF2B5EF4-FFF2-40B4-BE49-F238E27FC236}">
                <a16:creationId xmlns:a16="http://schemas.microsoft.com/office/drawing/2014/main" id="{123CC500-F019-4903-0A76-79B2CDF72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981200"/>
            <a:ext cx="3505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Generated code: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f(int x0, ..., x6)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x8, x9;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x1’ = bp + 12;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x1 = [x1’];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x2’ = bp + 16;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x2 = [x2’];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x8 = x1+ x2;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x9 = x5/x6;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retrun x9;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E90C88D5-8D0A-DD76-52CD-497E49B06DE9}"/>
              </a:ext>
            </a:extLst>
          </p:cNvPr>
          <p:cNvGraphicFramePr>
            <a:graphicFrameLocks noGrp="1"/>
          </p:cNvGraphicFramePr>
          <p:nvPr/>
        </p:nvGraphicFramePr>
        <p:xfrm>
          <a:off x="4343400" y="76200"/>
          <a:ext cx="4648200" cy="4183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777"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IR</a:t>
                      </a:r>
                      <a:endParaRPr lang="zh-CN" altLang="en-US" sz="1400" dirty="0"/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altLang="zh-CN" sz="1400" dirty="0"/>
                        <a:t>Assembly</a:t>
                      </a:r>
                      <a:endParaRPr lang="zh-CN" altLang="en-US" sz="1400" dirty="0"/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altLang="zh-CN" sz="1400" b="1" baseline="0" dirty="0">
                          <a:latin typeface="Courier New" pitchFamily="49" charset="0"/>
                          <a:cs typeface="Courier New" pitchFamily="49" charset="0"/>
                        </a:rPr>
                        <a:t> = n</a:t>
                      </a:r>
                      <a:endParaRPr lang="zh-CN" alt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Courier New" pitchFamily="49" charset="0"/>
                          <a:cs typeface="Courier New" pitchFamily="49" charset="0"/>
                        </a:rPr>
                        <a:t>loadi x, n</a:t>
                      </a:r>
                      <a:endParaRPr lang="zh-CN" alt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Courier New" pitchFamily="49" charset="0"/>
                          <a:cs typeface="Courier New" pitchFamily="49" charset="0"/>
                        </a:rPr>
                        <a:t>x = y</a:t>
                      </a:r>
                      <a:endParaRPr lang="zh-CN" alt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Courier New" pitchFamily="49" charset="0"/>
                          <a:cs typeface="Courier New" pitchFamily="49" charset="0"/>
                        </a:rPr>
                        <a:t>mov x, y</a:t>
                      </a:r>
                      <a:endParaRPr lang="zh-CN" alt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Courier New" pitchFamily="49" charset="0"/>
                          <a:cs typeface="Courier New" pitchFamily="49" charset="0"/>
                        </a:rPr>
                        <a:t>x = y+z</a:t>
                      </a:r>
                      <a:endParaRPr lang="zh-CN" alt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Courier New" pitchFamily="49" charset="0"/>
                          <a:cs typeface="Courier New" pitchFamily="49" charset="0"/>
                        </a:rPr>
                        <a:t>add x, y, z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Courier New" pitchFamily="49" charset="0"/>
                          <a:cs typeface="Courier New" pitchFamily="49" charset="0"/>
                        </a:rPr>
                        <a:t>x = y+n</a:t>
                      </a:r>
                      <a:endParaRPr lang="zh-CN" alt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Courier New" pitchFamily="49" charset="0"/>
                          <a:cs typeface="Courier New" pitchFamily="49" charset="0"/>
                        </a:rPr>
                        <a:t>addi x, y, n</a:t>
                      </a:r>
                      <a:endParaRPr lang="zh-CN" alt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altLang="zh-CN" sz="1400" b="1" baseline="0" dirty="0">
                          <a:latin typeface="Courier New" pitchFamily="49" charset="0"/>
                          <a:cs typeface="Courier New" pitchFamily="49" charset="0"/>
                        </a:rPr>
                        <a:t> = [y]</a:t>
                      </a:r>
                      <a:endParaRPr lang="zh-CN" alt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Courier New" pitchFamily="49" charset="0"/>
                          <a:cs typeface="Courier New" pitchFamily="49" charset="0"/>
                        </a:rPr>
                        <a:t>load x, [y, 0]</a:t>
                      </a:r>
                      <a:endParaRPr lang="zh-CN" alt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Courier New" pitchFamily="49" charset="0"/>
                          <a:cs typeface="Courier New" pitchFamily="49" charset="0"/>
                        </a:rPr>
                        <a:t>[x]</a:t>
                      </a:r>
                      <a:r>
                        <a:rPr lang="en-US" altLang="zh-CN" sz="1400" b="1" baseline="0" dirty="0">
                          <a:latin typeface="Courier New" pitchFamily="49" charset="0"/>
                          <a:cs typeface="Courier New" pitchFamily="49" charset="0"/>
                        </a:rPr>
                        <a:t> = y</a:t>
                      </a:r>
                      <a:endParaRPr lang="zh-CN" alt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Courier New" pitchFamily="49" charset="0"/>
                          <a:cs typeface="Courier New" pitchFamily="49" charset="0"/>
                        </a:rPr>
                        <a:t>store [x, 0], y</a:t>
                      </a:r>
                      <a:endParaRPr lang="zh-CN" alt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777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Courier New" pitchFamily="49" charset="0"/>
                          <a:cs typeface="Courier New" pitchFamily="49" charset="0"/>
                        </a:rPr>
                        <a:t>jz</a:t>
                      </a:r>
                      <a:r>
                        <a:rPr lang="en-US" altLang="zh-CN" sz="1400" b="1" baseline="0" dirty="0">
                          <a:latin typeface="Courier New" pitchFamily="49" charset="0"/>
                          <a:cs typeface="Courier New" pitchFamily="49" charset="0"/>
                        </a:rPr>
                        <a:t> x, L1, L2</a:t>
                      </a:r>
                      <a:endParaRPr lang="zh-CN" alt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Courier New" pitchFamily="49" charset="0"/>
                          <a:cs typeface="Courier New" pitchFamily="49" charset="0"/>
                        </a:rPr>
                        <a:t>jz x, L1, L2</a:t>
                      </a:r>
                      <a:endParaRPr lang="zh-CN" alt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5262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Courier New" pitchFamily="49" charset="0"/>
                          <a:cs typeface="Courier New" pitchFamily="49" charset="0"/>
                        </a:rPr>
                        <a:t>j_cmpeq x, y,</a:t>
                      </a:r>
                      <a:r>
                        <a:rPr lang="en-US" altLang="zh-CN" sz="1400" b="1" baseline="0" dirty="0">
                          <a:latin typeface="Courier New" pitchFamily="49" charset="0"/>
                          <a:cs typeface="Courier New" pitchFamily="49" charset="0"/>
                        </a:rPr>
                        <a:t> L1, L2</a:t>
                      </a:r>
                      <a:endParaRPr lang="zh-CN" alt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Courier New" pitchFamily="49" charset="0"/>
                          <a:cs typeface="Courier New" pitchFamily="49" charset="0"/>
                        </a:rPr>
                        <a:t>j_comeq x, y, L1, L2</a:t>
                      </a:r>
                      <a:endParaRPr lang="zh-CN" alt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31465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Courier New" pitchFamily="49" charset="0"/>
                          <a:cs typeface="Courier New" pitchFamily="49" charset="0"/>
                        </a:rPr>
                        <a:t>x = f(y)</a:t>
                      </a:r>
                      <a:endParaRPr lang="zh-CN" alt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Courier New" pitchFamily="49" charset="0"/>
                          <a:cs typeface="Courier New" pitchFamily="49" charset="0"/>
                        </a:rPr>
                        <a:t>mov r0, y</a:t>
                      </a:r>
                    </a:p>
                    <a:p>
                      <a:r>
                        <a:rPr lang="en-US" altLang="zh-CN" sz="1400" b="1" dirty="0">
                          <a:latin typeface="Courier New" pitchFamily="49" charset="0"/>
                          <a:cs typeface="Courier New" pitchFamily="49" charset="0"/>
                        </a:rPr>
                        <a:t>call f</a:t>
                      </a:r>
                    </a:p>
                    <a:p>
                      <a:r>
                        <a:rPr lang="en-US" altLang="zh-CN" sz="1400" b="1" dirty="0">
                          <a:latin typeface="Courier New" pitchFamily="49" charset="0"/>
                          <a:cs typeface="Courier New" pitchFamily="49" charset="0"/>
                        </a:rPr>
                        <a:t>mov x,</a:t>
                      </a:r>
                      <a:r>
                        <a:rPr lang="en-US" altLang="zh-CN" sz="1400" b="1" baseline="0" dirty="0">
                          <a:latin typeface="Courier New" pitchFamily="49" charset="0"/>
                          <a:cs typeface="Courier New" pitchFamily="49" charset="0"/>
                        </a:rPr>
                        <a:t> r0</a:t>
                      </a:r>
                      <a:endParaRPr lang="zh-CN" alt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8121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Courier New" pitchFamily="49" charset="0"/>
                          <a:cs typeface="Courier New" pitchFamily="49" charset="0"/>
                        </a:rPr>
                        <a:t>return x</a:t>
                      </a:r>
                      <a:endParaRPr lang="zh-CN" alt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Courier New" pitchFamily="49" charset="0"/>
                          <a:cs typeface="Courier New" pitchFamily="49" charset="0"/>
                        </a:rPr>
                        <a:t>mov r0, x</a:t>
                      </a:r>
                    </a:p>
                    <a:p>
                      <a:r>
                        <a:rPr lang="en-US" altLang="zh-CN" sz="1400" b="1" dirty="0">
                          <a:latin typeface="Courier New" pitchFamily="49" charset="0"/>
                          <a:cs typeface="Courier New" pitchFamily="49" charset="0"/>
                        </a:rPr>
                        <a:t>ret</a:t>
                      </a:r>
                      <a:endParaRPr lang="zh-CN" alt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" name="Rectangle 4">
            <a:extLst>
              <a:ext uri="{FF2B5EF4-FFF2-40B4-BE49-F238E27FC236}">
                <a16:creationId xmlns:a16="http://schemas.microsoft.com/office/drawing/2014/main" id="{2679C5A8-E9C2-E30B-A38A-80E476CFF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267200"/>
            <a:ext cx="35052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addi x1’, bp, 12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load x1, [x1’, 0]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addi x2’, bp, 16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load x2, [x2’, 0]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add x8, x1, x2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div x9, x5, x6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BDEF41C3-0D5B-E648-C19C-571E4A1F5B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27651" name="Rectangle 4">
            <a:extLst>
              <a:ext uri="{FF2B5EF4-FFF2-40B4-BE49-F238E27FC236}">
                <a16:creationId xmlns:a16="http://schemas.microsoft.com/office/drawing/2014/main" id="{D708A2E8-7054-ABA4-180D-78FD6B754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981200"/>
            <a:ext cx="3505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Generated code: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f(int x0, ..., x6)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x8, x9;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x1’ = bp + 12;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x1 = [x1’];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x2’ = bp + 16;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x2 = [x2’];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x8 = x1+ x2;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x9 = x5/x6;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retrun x9;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6D09AA2-DE74-5922-51B1-6E287BC83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267200"/>
            <a:ext cx="35052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movl %ebp, x1’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addl $12, x1’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movl (x1’), x1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movl %ebp, x2’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addl $16, x2’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movl (x2’), x2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...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E9F757F-32B5-A57F-F32D-E9A234555790}"/>
              </a:ext>
            </a:extLst>
          </p:cNvPr>
          <p:cNvGraphicFramePr>
            <a:graphicFrameLocks noGrp="1"/>
          </p:cNvGraphicFramePr>
          <p:nvPr/>
        </p:nvGraphicFramePr>
        <p:xfrm>
          <a:off x="4267200" y="111125"/>
          <a:ext cx="4724400" cy="4003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300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IR</a:t>
                      </a:r>
                      <a:endParaRPr lang="zh-CN" altLang="en-US" sz="18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Assembly</a:t>
                      </a:r>
                      <a:endParaRPr lang="zh-CN" altLang="en-US" sz="18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25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altLang="zh-CN" sz="1400" b="1" baseline="0" dirty="0">
                          <a:latin typeface="Courier New" pitchFamily="49" charset="0"/>
                          <a:cs typeface="Courier New" pitchFamily="49" charset="0"/>
                        </a:rPr>
                        <a:t> = n</a:t>
                      </a:r>
                      <a:endParaRPr lang="zh-CN" alt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Courier New" pitchFamily="49" charset="0"/>
                          <a:cs typeface="Courier New" pitchFamily="49" charset="0"/>
                        </a:rPr>
                        <a:t>movl $n, x</a:t>
                      </a:r>
                      <a:endParaRPr lang="zh-CN" alt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25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Courier New" pitchFamily="49" charset="0"/>
                          <a:cs typeface="Courier New" pitchFamily="49" charset="0"/>
                        </a:rPr>
                        <a:t>x = y</a:t>
                      </a:r>
                      <a:endParaRPr lang="zh-CN" alt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Courier New" pitchFamily="49" charset="0"/>
                          <a:cs typeface="Courier New" pitchFamily="49" charset="0"/>
                        </a:rPr>
                        <a:t>movl y, x</a:t>
                      </a:r>
                      <a:endParaRPr lang="zh-CN" alt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925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Courier New" pitchFamily="49" charset="0"/>
                          <a:cs typeface="Courier New" pitchFamily="49" charset="0"/>
                        </a:rPr>
                        <a:t>x = y+z</a:t>
                      </a:r>
                      <a:endParaRPr lang="zh-CN" alt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Courier New" pitchFamily="49" charset="0"/>
                          <a:cs typeface="Courier New" pitchFamily="49" charset="0"/>
                        </a:rPr>
                        <a:t>movl</a:t>
                      </a:r>
                      <a:r>
                        <a:rPr lang="en-US" altLang="zh-CN" sz="1400" b="1" baseline="0" dirty="0">
                          <a:latin typeface="Courier New" pitchFamily="49" charset="0"/>
                          <a:cs typeface="Courier New" pitchFamily="49" charset="0"/>
                        </a:rPr>
                        <a:t> y, x</a:t>
                      </a:r>
                    </a:p>
                    <a:p>
                      <a:r>
                        <a:rPr lang="en-US" altLang="zh-CN" sz="1400" b="1" baseline="0" dirty="0">
                          <a:latin typeface="Courier New" pitchFamily="49" charset="0"/>
                          <a:cs typeface="Courier New" pitchFamily="49" charset="0"/>
                        </a:rPr>
                        <a:t>addl z, x</a:t>
                      </a:r>
                      <a:endParaRPr lang="en-US" altLang="zh-CN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5925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Courier New" pitchFamily="49" charset="0"/>
                          <a:cs typeface="Courier New" pitchFamily="49" charset="0"/>
                        </a:rPr>
                        <a:t>x = y+n</a:t>
                      </a:r>
                      <a:endParaRPr lang="zh-CN" alt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Courier New" pitchFamily="49" charset="0"/>
                          <a:cs typeface="Courier New" pitchFamily="49" charset="0"/>
                        </a:rPr>
                        <a:t>movl</a:t>
                      </a:r>
                      <a:r>
                        <a:rPr lang="en-US" altLang="zh-CN" sz="1400" b="1" baseline="0" dirty="0">
                          <a:latin typeface="Courier New" pitchFamily="49" charset="0"/>
                          <a:cs typeface="Courier New" pitchFamily="49" charset="0"/>
                        </a:rPr>
                        <a:t> y, x</a:t>
                      </a:r>
                    </a:p>
                    <a:p>
                      <a:r>
                        <a:rPr lang="en-US" altLang="zh-CN" sz="1400" b="1" baseline="0" dirty="0">
                          <a:latin typeface="Courier New" pitchFamily="49" charset="0"/>
                          <a:cs typeface="Courier New" pitchFamily="49" charset="0"/>
                        </a:rPr>
                        <a:t>addl $n, x</a:t>
                      </a:r>
                      <a:endParaRPr lang="zh-CN" alt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525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r>
                        <a:rPr lang="en-US" altLang="zh-CN" sz="1400" b="1" baseline="0" dirty="0">
                          <a:latin typeface="Courier New" pitchFamily="49" charset="0"/>
                          <a:cs typeface="Courier New" pitchFamily="49" charset="0"/>
                        </a:rPr>
                        <a:t> = [y]</a:t>
                      </a:r>
                      <a:endParaRPr lang="zh-CN" alt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Courier New" pitchFamily="49" charset="0"/>
                          <a:cs typeface="Courier New" pitchFamily="49" charset="0"/>
                        </a:rPr>
                        <a:t>movl</a:t>
                      </a:r>
                      <a:r>
                        <a:rPr lang="en-US" altLang="zh-CN" sz="1400" b="1" baseline="0" dirty="0">
                          <a:latin typeface="Courier New" pitchFamily="49" charset="0"/>
                          <a:cs typeface="Courier New" pitchFamily="49" charset="0"/>
                        </a:rPr>
                        <a:t> (y), x</a:t>
                      </a:r>
                      <a:endParaRPr lang="zh-CN" alt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25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Courier New" pitchFamily="49" charset="0"/>
                          <a:cs typeface="Courier New" pitchFamily="49" charset="0"/>
                        </a:rPr>
                        <a:t>[x]</a:t>
                      </a:r>
                      <a:r>
                        <a:rPr lang="en-US" altLang="zh-CN" sz="1400" b="1" baseline="0" dirty="0">
                          <a:latin typeface="Courier New" pitchFamily="49" charset="0"/>
                          <a:cs typeface="Courier New" pitchFamily="49" charset="0"/>
                        </a:rPr>
                        <a:t> = y</a:t>
                      </a:r>
                      <a:endParaRPr lang="zh-CN" alt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Courier New" pitchFamily="49" charset="0"/>
                          <a:cs typeface="Courier New" pitchFamily="49" charset="0"/>
                        </a:rPr>
                        <a:t>movl y, (x)</a:t>
                      </a:r>
                      <a:endParaRPr lang="zh-CN" alt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5925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Courier New" pitchFamily="49" charset="0"/>
                          <a:cs typeface="Courier New" pitchFamily="49" charset="0"/>
                        </a:rPr>
                        <a:t>jz</a:t>
                      </a:r>
                      <a:r>
                        <a:rPr lang="en-US" altLang="zh-CN" sz="1400" b="1" baseline="0" dirty="0">
                          <a:latin typeface="Courier New" pitchFamily="49" charset="0"/>
                          <a:cs typeface="Courier New" pitchFamily="49" charset="0"/>
                        </a:rPr>
                        <a:t> x, L1, L2</a:t>
                      </a:r>
                      <a:endParaRPr lang="zh-CN" alt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Courier New" pitchFamily="49" charset="0"/>
                          <a:cs typeface="Courier New" pitchFamily="49" charset="0"/>
                        </a:rPr>
                        <a:t>cmp</a:t>
                      </a:r>
                      <a:r>
                        <a:rPr lang="en-US" altLang="zh-CN" sz="1400" b="1" baseline="0" dirty="0">
                          <a:latin typeface="Courier New" pitchFamily="49" charset="0"/>
                          <a:cs typeface="Courier New" pitchFamily="49" charset="0"/>
                        </a:rPr>
                        <a:t> x, $0</a:t>
                      </a:r>
                      <a:endParaRPr lang="en-US" altLang="zh-CN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r>
                        <a:rPr lang="en-US" altLang="zh-CN" sz="1400" b="1" dirty="0">
                          <a:latin typeface="Courier New" pitchFamily="49" charset="0"/>
                          <a:cs typeface="Courier New" pitchFamily="49" charset="0"/>
                        </a:rPr>
                        <a:t>jz L1, L2</a:t>
                      </a:r>
                      <a:endParaRPr lang="zh-CN" alt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56600"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Courier New" pitchFamily="49" charset="0"/>
                          <a:cs typeface="Courier New" pitchFamily="49" charset="0"/>
                        </a:rPr>
                        <a:t>x = f(y)</a:t>
                      </a:r>
                      <a:endParaRPr lang="zh-CN" alt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altLang="zh-CN" sz="1400" b="1" dirty="0">
                          <a:latin typeface="Courier New" pitchFamily="49" charset="0"/>
                          <a:cs typeface="Courier New" pitchFamily="49" charset="0"/>
                        </a:rPr>
                        <a:t>pushl y</a:t>
                      </a:r>
                    </a:p>
                    <a:p>
                      <a:r>
                        <a:rPr lang="en-US" altLang="zh-CN" sz="1400" b="1" dirty="0">
                          <a:latin typeface="Courier New" pitchFamily="49" charset="0"/>
                          <a:cs typeface="Courier New" pitchFamily="49" charset="0"/>
                        </a:rPr>
                        <a:t>call f</a:t>
                      </a:r>
                    </a:p>
                    <a:p>
                      <a:r>
                        <a:rPr lang="en-US" altLang="zh-CN" sz="1400" b="1" dirty="0">
                          <a:latin typeface="Courier New" pitchFamily="49" charset="0"/>
                          <a:cs typeface="Courier New" pitchFamily="49" charset="0"/>
                        </a:rPr>
                        <a:t>mov</a:t>
                      </a:r>
                      <a:r>
                        <a:rPr lang="en-US" altLang="zh-CN" sz="1400" b="1" baseline="0" dirty="0">
                          <a:latin typeface="Courier New" pitchFamily="49" charset="0"/>
                          <a:cs typeface="Courier New" pitchFamily="49" charset="0"/>
                        </a:rPr>
                        <a:t>l %eax</a:t>
                      </a:r>
                      <a:r>
                        <a:rPr lang="en-US" altLang="zh-CN" sz="1400" b="1" dirty="0">
                          <a:latin typeface="Courier New" pitchFamily="49" charset="0"/>
                          <a:cs typeface="Courier New" pitchFamily="49" charset="0"/>
                        </a:rPr>
                        <a:t>,</a:t>
                      </a:r>
                      <a:r>
                        <a:rPr lang="en-US" altLang="zh-CN" sz="1400" b="1" baseline="0" dirty="0">
                          <a:latin typeface="Courier New" pitchFamily="49" charset="0"/>
                          <a:cs typeface="Courier New" pitchFamily="49" charset="0"/>
                        </a:rPr>
                        <a:t> x</a:t>
                      </a:r>
                      <a:endParaRPr lang="zh-CN" altLang="en-US" sz="1400" b="1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01ED350E-33BE-5199-2E36-C08CB2E64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Moral</a:t>
            </a:r>
            <a:endParaRPr lang="zh-CN" altLang="en-US"/>
          </a:p>
        </p:txBody>
      </p:sp>
      <p:sp>
        <p:nvSpPr>
          <p:cNvPr id="28675" name="内容占位符 2">
            <a:extLst>
              <a:ext uri="{FF2B5EF4-FFF2-40B4-BE49-F238E27FC236}">
                <a16:creationId xmlns:a16="http://schemas.microsoft.com/office/drawing/2014/main" id="{41CA6902-36D0-17E3-090D-03A969E98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Expansion tends to produce poor code</a:t>
            </a:r>
          </a:p>
          <a:p>
            <a:pPr lvl="1"/>
            <a:r>
              <a:rPr lang="en-US" altLang="zh-CN"/>
              <a:t>local: IR node is considered independently</a:t>
            </a:r>
          </a:p>
          <a:p>
            <a:pPr lvl="1"/>
            <a:r>
              <a:rPr lang="en-US" altLang="zh-CN"/>
              <a:t>Out of fashion since 70’</a:t>
            </a:r>
          </a:p>
          <a:p>
            <a:pPr lvl="1"/>
            <a:r>
              <a:rPr lang="en-US" altLang="zh-CN"/>
              <a:t>may work well for RISC machines</a:t>
            </a:r>
          </a:p>
          <a:p>
            <a:pPr lvl="2"/>
            <a:r>
              <a:rPr lang="en-US" altLang="zh-CN"/>
              <a:t>After all, RISC has simple instructions (pattern)</a:t>
            </a:r>
          </a:p>
          <a:p>
            <a:r>
              <a:rPr lang="en-US" altLang="zh-CN"/>
              <a:t>Relying on later optimizations to further improve the generated code</a:t>
            </a:r>
          </a:p>
          <a:p>
            <a:pPr lvl="1"/>
            <a:r>
              <a:rPr lang="en-US" altLang="zh-CN"/>
              <a:t>we next study peephole opt’</a:t>
            </a:r>
          </a:p>
          <a:p>
            <a:pPr lvl="1"/>
            <a:r>
              <a:rPr lang="en-US" altLang="zh-CN"/>
              <a:t>used in many compilers, say gcc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61877A65-08CC-D6F3-CDCD-8916DC867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Key insight for peephole opt’</a:t>
            </a:r>
            <a:endParaRPr lang="zh-CN" altLang="en-US"/>
          </a:p>
        </p:txBody>
      </p:sp>
      <p:sp>
        <p:nvSpPr>
          <p:cNvPr id="29699" name="内容占位符 2">
            <a:extLst>
              <a:ext uri="{FF2B5EF4-FFF2-40B4-BE49-F238E27FC236}">
                <a16:creationId xmlns:a16="http://schemas.microsoft.com/office/drawing/2014/main" id="{1AA1B6D2-1992-ADEA-72CB-2AAB56CE6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Look at the generated assembly in groups</a:t>
            </a:r>
          </a:p>
          <a:p>
            <a:pPr lvl="1"/>
            <a:r>
              <a:rPr lang="en-US" altLang="zh-CN"/>
              <a:t>called </a:t>
            </a:r>
            <a:r>
              <a:rPr lang="en-US" altLang="zh-CN">
                <a:solidFill>
                  <a:srgbClr val="3333CC"/>
                </a:solidFill>
              </a:rPr>
              <a:t>window</a:t>
            </a:r>
            <a:r>
              <a:rPr lang="en-US" altLang="zh-CN"/>
              <a:t>, or </a:t>
            </a:r>
            <a:r>
              <a:rPr lang="en-US" altLang="zh-CN">
                <a:solidFill>
                  <a:srgbClr val="3333CC"/>
                </a:solidFill>
              </a:rPr>
              <a:t>peephole</a:t>
            </a:r>
          </a:p>
          <a:p>
            <a:pPr lvl="2"/>
            <a:r>
              <a:rPr lang="en-US" altLang="zh-CN"/>
              <a:t>the length may be short, say, 2, 3 or 4</a:t>
            </a:r>
          </a:p>
          <a:p>
            <a:r>
              <a:rPr lang="en-US" altLang="zh-CN"/>
              <a:t>Rewrite the peephole</a:t>
            </a:r>
          </a:p>
          <a:p>
            <a:pPr lvl="1"/>
            <a:r>
              <a:rPr lang="en-US" altLang="zh-CN"/>
              <a:t>also template-based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3F30B3F-5FD6-A982-5D6E-1C7A487F5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105400"/>
            <a:ext cx="35052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rgbClr val="3333CC"/>
                </a:solidFill>
                <a:latin typeface="Courier New" pitchFamily="49" charset="0"/>
              </a:rPr>
              <a:t>addi x, y, 12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rgbClr val="3333CC"/>
                </a:solidFill>
                <a:latin typeface="Courier New" pitchFamily="49" charset="0"/>
              </a:rPr>
              <a:t>load z, [x, 0]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AA5060-192B-7831-C6EB-CEC14AC55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943600"/>
            <a:ext cx="35052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rgbClr val="3333CC"/>
                </a:solidFill>
                <a:latin typeface="Courier New" pitchFamily="49" charset="0"/>
              </a:rPr>
              <a:t>addi x, y, 12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rgbClr val="3333CC"/>
                </a:solidFill>
                <a:latin typeface="Courier New" pitchFamily="49" charset="0"/>
              </a:rPr>
              <a:t>load z, [y, 12]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40E70A6-C5E9-225B-D1A8-7986FF70E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105400"/>
            <a:ext cx="35052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rgbClr val="3333CC"/>
                </a:solidFill>
                <a:latin typeface="Courier New" pitchFamily="49" charset="0"/>
              </a:rPr>
              <a:t>add x, y, 0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5FDA743-6028-C3DB-4E9A-54F159517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943600"/>
            <a:ext cx="35052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rgbClr val="3333CC"/>
                </a:solidFill>
                <a:latin typeface="Courier New" pitchFamily="49" charset="0"/>
              </a:rPr>
              <a:t>mov x, y</a:t>
            </a:r>
          </a:p>
        </p:txBody>
      </p:sp>
      <p:sp>
        <p:nvSpPr>
          <p:cNvPr id="8" name="右弧形箭头 7">
            <a:extLst>
              <a:ext uri="{FF2B5EF4-FFF2-40B4-BE49-F238E27FC236}">
                <a16:creationId xmlns:a16="http://schemas.microsoft.com/office/drawing/2014/main" id="{DA9735C5-99C3-51F8-1E31-F70BB40F731C}"/>
              </a:ext>
            </a:extLst>
          </p:cNvPr>
          <p:cNvSpPr/>
          <p:nvPr/>
        </p:nvSpPr>
        <p:spPr>
          <a:xfrm>
            <a:off x="8382000" y="5486400"/>
            <a:ext cx="381000" cy="9906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右弧形箭头 8">
            <a:extLst>
              <a:ext uri="{FF2B5EF4-FFF2-40B4-BE49-F238E27FC236}">
                <a16:creationId xmlns:a16="http://schemas.microsoft.com/office/drawing/2014/main" id="{6586B4B7-0B91-00BF-DF00-1CB8931B001A}"/>
              </a:ext>
            </a:extLst>
          </p:cNvPr>
          <p:cNvSpPr/>
          <p:nvPr/>
        </p:nvSpPr>
        <p:spPr>
          <a:xfrm>
            <a:off x="4038600" y="5486400"/>
            <a:ext cx="381000" cy="9906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00ACD9B1-2140-8225-50A6-25BBE9E30F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Peephole opt’ example</a:t>
            </a:r>
          </a:p>
        </p:txBody>
      </p:sp>
      <p:sp>
        <p:nvSpPr>
          <p:cNvPr id="30723" name="Rectangle 4">
            <a:extLst>
              <a:ext uri="{FF2B5EF4-FFF2-40B4-BE49-F238E27FC236}">
                <a16:creationId xmlns:a16="http://schemas.microsoft.com/office/drawing/2014/main" id="{2E1123C9-956B-B9C9-6A2F-EA9BA0DA0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209800"/>
            <a:ext cx="3505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addi x1’, bp, 12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load x1, [x1’, 0]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addi x2’, bp, 16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load x2, [x2’, 0]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add x8, x1, x2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div x9, x5, x6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mov r0, x9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ret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F866466-BD15-DBC6-0852-86E3BE5A416D}"/>
              </a:ext>
            </a:extLst>
          </p:cNvPr>
          <p:cNvSpPr/>
          <p:nvPr/>
        </p:nvSpPr>
        <p:spPr>
          <a:xfrm>
            <a:off x="685800" y="2286000"/>
            <a:ext cx="2819400" cy="685800"/>
          </a:xfrm>
          <a:prstGeom prst="rect">
            <a:avLst/>
          </a:prstGeom>
          <a:solidFill>
            <a:srgbClr val="FFFF00">
              <a:alpha val="13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D32D7E-C743-5880-D4DE-C50FFC118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981200"/>
            <a:ext cx="1600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We use a peephole of size 2.</a:t>
            </a:r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9118429-9310-48CB-7534-D8BCEA1C39BC}"/>
              </a:ext>
            </a:extLst>
          </p:cNvPr>
          <p:cNvCxnSpPr>
            <a:endCxn id="6" idx="3"/>
          </p:cNvCxnSpPr>
          <p:nvPr/>
        </p:nvCxnSpPr>
        <p:spPr>
          <a:xfrm flipH="1">
            <a:off x="3505200" y="2209800"/>
            <a:ext cx="7620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4">
            <a:extLst>
              <a:ext uri="{FF2B5EF4-FFF2-40B4-BE49-F238E27FC236}">
                <a16:creationId xmlns:a16="http://schemas.microsoft.com/office/drawing/2014/main" id="{308CFCCF-0B40-84E8-C168-4EFDA07E4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209800"/>
            <a:ext cx="3505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addi x1’, bp, 12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load x1, [bp, 12]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addi x2’, bp, 16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load x2, [bp, 16]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add x8, x1, x2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div x9, x5, x6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mov r0, x9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ret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9098F1F-09DC-992F-F090-1C0E2AFFD79E}"/>
              </a:ext>
            </a:extLst>
          </p:cNvPr>
          <p:cNvSpPr/>
          <p:nvPr/>
        </p:nvSpPr>
        <p:spPr>
          <a:xfrm>
            <a:off x="685800" y="2590800"/>
            <a:ext cx="2819400" cy="685800"/>
          </a:xfrm>
          <a:prstGeom prst="rect">
            <a:avLst/>
          </a:prstGeom>
          <a:solidFill>
            <a:srgbClr val="FFFF00">
              <a:alpha val="13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C3209FD-06E7-62A8-6760-77950F1F64B8}"/>
              </a:ext>
            </a:extLst>
          </p:cNvPr>
          <p:cNvSpPr/>
          <p:nvPr/>
        </p:nvSpPr>
        <p:spPr>
          <a:xfrm>
            <a:off x="685800" y="2971800"/>
            <a:ext cx="2819400" cy="685800"/>
          </a:xfrm>
          <a:prstGeom prst="rect">
            <a:avLst/>
          </a:prstGeom>
          <a:solidFill>
            <a:srgbClr val="FFFF00">
              <a:alpha val="13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F7265F0-B2D8-00D8-FD9A-4BF36BC603A3}"/>
              </a:ext>
            </a:extLst>
          </p:cNvPr>
          <p:cNvSpPr/>
          <p:nvPr/>
        </p:nvSpPr>
        <p:spPr>
          <a:xfrm>
            <a:off x="685800" y="3352800"/>
            <a:ext cx="2819400" cy="685800"/>
          </a:xfrm>
          <a:prstGeom prst="rect">
            <a:avLst/>
          </a:prstGeom>
          <a:solidFill>
            <a:srgbClr val="FFFF00">
              <a:alpha val="13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8650BD-9619-F595-81D7-B3B47B7C9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334000"/>
            <a:ext cx="5715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With dead code elimination, one can obtain high quality assembly code.</a:t>
            </a:r>
            <a:endParaRPr lang="zh-CN" altLang="en-US" sz="2000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FBA3AF8-C32E-5444-C49D-15E298BBA056}"/>
              </a:ext>
            </a:extLst>
          </p:cNvPr>
          <p:cNvCxnSpPr/>
          <p:nvPr/>
        </p:nvCxnSpPr>
        <p:spPr>
          <a:xfrm>
            <a:off x="5638800" y="2438400"/>
            <a:ext cx="25908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CC1C4CE8-726B-FC66-1B4F-94DE60EA79C0}"/>
              </a:ext>
            </a:extLst>
          </p:cNvPr>
          <p:cNvCxnSpPr/>
          <p:nvPr/>
        </p:nvCxnSpPr>
        <p:spPr>
          <a:xfrm>
            <a:off x="5638800" y="3124200"/>
            <a:ext cx="25908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6" grpId="0" animBg="1"/>
      <p:bldP spid="16" grpId="1" animBg="1"/>
      <p:bldP spid="17" grpId="0" animBg="1"/>
      <p:bldP spid="17" grpId="1" animBg="1"/>
      <p:bldP spid="17" grpId="2" animBg="1"/>
      <p:bldP spid="18" grpId="0" animBg="1"/>
      <p:bldP spid="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EBD32D17-B713-F798-07B3-FE7CA718B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Architecture for Davidson-Fraser Selector</a:t>
            </a:r>
            <a:endParaRPr lang="zh-CN" altLang="en-US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49DFD2E6-A90F-A088-EBE3-296039C1B864}"/>
              </a:ext>
            </a:extLst>
          </p:cNvPr>
          <p:cNvSpPr/>
          <p:nvPr/>
        </p:nvSpPr>
        <p:spPr>
          <a:xfrm>
            <a:off x="3429000" y="3905250"/>
            <a:ext cx="1524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Peephole</a:t>
            </a:r>
            <a:endParaRPr lang="zh-CN" altLang="en-US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A2D71BD0-EA20-F60B-7D82-B4ACF911FFFA}"/>
              </a:ext>
            </a:extLst>
          </p:cNvPr>
          <p:cNvSpPr/>
          <p:nvPr/>
        </p:nvSpPr>
        <p:spPr>
          <a:xfrm>
            <a:off x="6172200" y="3905250"/>
            <a:ext cx="12954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Expansion</a:t>
            </a:r>
            <a:endParaRPr lang="zh-CN" altLang="en-US" dirty="0"/>
          </a:p>
        </p:txBody>
      </p:sp>
      <p:sp>
        <p:nvSpPr>
          <p:cNvPr id="31749" name="TextBox 6">
            <a:extLst>
              <a:ext uri="{FF2B5EF4-FFF2-40B4-BE49-F238E27FC236}">
                <a16:creationId xmlns:a16="http://schemas.microsoft.com/office/drawing/2014/main" id="{1CA89F4D-C318-F9DE-C4FB-C82857FD6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90525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IR</a:t>
            </a:r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4E4EE12-5A53-D4CE-9F2B-29882CD36789}"/>
              </a:ext>
            </a:extLst>
          </p:cNvPr>
          <p:cNvCxnSpPr>
            <a:stCxn id="28" idx="3"/>
            <a:endCxn id="5" idx="1"/>
          </p:cNvCxnSpPr>
          <p:nvPr/>
        </p:nvCxnSpPr>
        <p:spPr>
          <a:xfrm>
            <a:off x="2438400" y="432435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51" name="TextBox 10">
            <a:extLst>
              <a:ext uri="{FF2B5EF4-FFF2-40B4-BE49-F238E27FC236}">
                <a16:creationId xmlns:a16="http://schemas.microsoft.com/office/drawing/2014/main" id="{9D0B4D6E-794E-DC01-1AC6-37C48847C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90525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LIR</a:t>
            </a:r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273974EE-F956-C013-06C9-2571B885F394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953000" y="432435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53" name="TextBox 14">
            <a:extLst>
              <a:ext uri="{FF2B5EF4-FFF2-40B4-BE49-F238E27FC236}">
                <a16:creationId xmlns:a16="http://schemas.microsoft.com/office/drawing/2014/main" id="{BEE96887-E249-09E3-E8C8-10F423C7C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98145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Assembly</a:t>
            </a:r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E8C863A-C763-449A-F6C0-8AA174F7C95C}"/>
              </a:ext>
            </a:extLst>
          </p:cNvPr>
          <p:cNvCxnSpPr>
            <a:stCxn id="6" idx="3"/>
          </p:cNvCxnSpPr>
          <p:nvPr/>
        </p:nvCxnSpPr>
        <p:spPr>
          <a:xfrm>
            <a:off x="7467600" y="4324350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流程图: 资料带 19">
            <a:extLst>
              <a:ext uri="{FF2B5EF4-FFF2-40B4-BE49-F238E27FC236}">
                <a16:creationId xmlns:a16="http://schemas.microsoft.com/office/drawing/2014/main" id="{F9F3F1C3-F431-DC92-CFE3-643D4F8687F3}"/>
              </a:ext>
            </a:extLst>
          </p:cNvPr>
          <p:cNvSpPr/>
          <p:nvPr/>
        </p:nvSpPr>
        <p:spPr>
          <a:xfrm>
            <a:off x="3276600" y="5581650"/>
            <a:ext cx="1752600" cy="1066800"/>
          </a:xfrm>
          <a:prstGeom prst="flowChartPunchedTap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Peephole</a:t>
            </a:r>
          </a:p>
          <a:p>
            <a:pPr algn="ctr">
              <a:defRPr/>
            </a:pPr>
            <a:r>
              <a:rPr lang="en-US" altLang="zh-CN" dirty="0"/>
              <a:t>templates</a:t>
            </a:r>
            <a:endParaRPr lang="zh-CN" altLang="en-US" dirty="0"/>
          </a:p>
        </p:txBody>
      </p:sp>
      <p:cxnSp>
        <p:nvCxnSpPr>
          <p:cNvPr id="22" name="曲线连接符 21">
            <a:extLst>
              <a:ext uri="{FF2B5EF4-FFF2-40B4-BE49-F238E27FC236}">
                <a16:creationId xmlns:a16="http://schemas.microsoft.com/office/drawing/2014/main" id="{0CE3997E-E52D-B723-990F-53D306307BCD}"/>
              </a:ext>
            </a:extLst>
          </p:cNvPr>
          <p:cNvCxnSpPr/>
          <p:nvPr/>
        </p:nvCxnSpPr>
        <p:spPr>
          <a:xfrm rot="5400000">
            <a:off x="3257550" y="4991100"/>
            <a:ext cx="990600" cy="4953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DC836B3E-EC64-B9D9-96C1-3AB03EFE5022}"/>
              </a:ext>
            </a:extLst>
          </p:cNvPr>
          <p:cNvCxnSpPr/>
          <p:nvPr/>
        </p:nvCxnSpPr>
        <p:spPr>
          <a:xfrm rot="16200000" flipV="1">
            <a:off x="4095750" y="4953000"/>
            <a:ext cx="838200" cy="4191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68F72FB0-0332-D632-28D1-11A17C2ABD44}"/>
              </a:ext>
            </a:extLst>
          </p:cNvPr>
          <p:cNvSpPr/>
          <p:nvPr/>
        </p:nvSpPr>
        <p:spPr>
          <a:xfrm>
            <a:off x="914400" y="3905250"/>
            <a:ext cx="1524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Lower</a:t>
            </a:r>
            <a:endParaRPr lang="zh-CN" altLang="en-US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062FA75C-066D-DEDA-2B71-E611FCC2610F}"/>
              </a:ext>
            </a:extLst>
          </p:cNvPr>
          <p:cNvCxnSpPr/>
          <p:nvPr/>
        </p:nvCxnSpPr>
        <p:spPr>
          <a:xfrm flipV="1">
            <a:off x="304800" y="4286250"/>
            <a:ext cx="609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60" name="TextBox 10">
            <a:extLst>
              <a:ext uri="{FF2B5EF4-FFF2-40B4-BE49-F238E27FC236}">
                <a16:creationId xmlns:a16="http://schemas.microsoft.com/office/drawing/2014/main" id="{B197BA93-4669-6EA8-CB15-F5EB33AE9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905250"/>
            <a:ext cx="1295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LIR</a:t>
            </a:r>
            <a:endParaRPr lang="zh-CN" altLang="en-US"/>
          </a:p>
        </p:txBody>
      </p:sp>
      <p:sp>
        <p:nvSpPr>
          <p:cNvPr id="31761" name="TextBox 34">
            <a:extLst>
              <a:ext uri="{FF2B5EF4-FFF2-40B4-BE49-F238E27FC236}">
                <a16:creationId xmlns:a16="http://schemas.microsoft.com/office/drawing/2014/main" id="{F73841C4-8434-F538-69B6-35091B314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429250"/>
            <a:ext cx="2133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Made the machine-related details explicit, say, address mode, etc..</a:t>
            </a:r>
            <a:endParaRPr lang="zh-CN" altLang="en-US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FC321815-8B77-BEFD-5EFA-8BE136AABD71}"/>
              </a:ext>
            </a:extLst>
          </p:cNvPr>
          <p:cNvCxnSpPr/>
          <p:nvPr/>
        </p:nvCxnSpPr>
        <p:spPr>
          <a:xfrm flipV="1">
            <a:off x="1676400" y="4438650"/>
            <a:ext cx="11430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63" name="TextBox 34">
            <a:extLst>
              <a:ext uri="{FF2B5EF4-FFF2-40B4-BE49-F238E27FC236}">
                <a16:creationId xmlns:a16="http://schemas.microsoft.com/office/drawing/2014/main" id="{C1869B4C-6BCD-D752-FA1C-E9CDB799C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5581650"/>
            <a:ext cx="2133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The ouput is more compact, thus may generate code of better quality. </a:t>
            </a:r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777433B-85D5-3B86-CC0A-78EC174DEF5E}"/>
              </a:ext>
            </a:extLst>
          </p:cNvPr>
          <p:cNvCxnSpPr/>
          <p:nvPr/>
        </p:nvCxnSpPr>
        <p:spPr>
          <a:xfrm flipH="1" flipV="1">
            <a:off x="5410200" y="4438650"/>
            <a:ext cx="13716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34">
            <a:extLst>
              <a:ext uri="{FF2B5EF4-FFF2-40B4-BE49-F238E27FC236}">
                <a16:creationId xmlns:a16="http://schemas.microsoft.com/office/drawing/2014/main" id="{700BC4ED-74F3-3B96-DBAF-C3B14B33E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905000"/>
            <a:ext cx="76200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Key insight for Davidson-Fraser selector: the expansion-based selectors may generate better code when IR code is complex than assembly code.</a:t>
            </a:r>
          </a:p>
          <a:p>
            <a:pPr eaLnBrk="1" hangingPunct="1"/>
            <a:endParaRPr lang="en-US" altLang="zh-CN" sz="2000"/>
          </a:p>
          <a:p>
            <a:pPr eaLnBrk="1" hangingPunct="1"/>
            <a:r>
              <a:rPr lang="en-US" altLang="zh-CN" sz="2000"/>
              <a:t>Do peephole optimization </a:t>
            </a:r>
            <a:r>
              <a:rPr lang="en-US" altLang="zh-CN" sz="2000">
                <a:solidFill>
                  <a:srgbClr val="3333CC"/>
                </a:solidFill>
              </a:rPr>
              <a:t>early</a:t>
            </a:r>
            <a:r>
              <a:rPr lang="en-US" altLang="zh-CN" sz="2000"/>
              <a:t>! 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E8E7761-9F58-C37E-8634-CB761BE4F0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Back-end Structure</a:t>
            </a:r>
          </a:p>
        </p:txBody>
      </p:sp>
      <p:sp>
        <p:nvSpPr>
          <p:cNvPr id="5123" name="Rectangle 4">
            <a:extLst>
              <a:ext uri="{FF2B5EF4-FFF2-40B4-BE49-F238E27FC236}">
                <a16:creationId xmlns:a16="http://schemas.microsoft.com/office/drawing/2014/main" id="{82DCF05D-BF4E-F920-F23C-CD81984C5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905000"/>
            <a:ext cx="5410200" cy="48006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4" name="AutoShape 5">
            <a:extLst>
              <a:ext uri="{FF2B5EF4-FFF2-40B4-BE49-F238E27FC236}">
                <a16:creationId xmlns:a16="http://schemas.microsoft.com/office/drawing/2014/main" id="{0428A11E-621A-E975-CDC5-6EB2F36BB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133600"/>
            <a:ext cx="838200" cy="908050"/>
          </a:xfrm>
          <a:prstGeom prst="flowChartMulti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IR</a:t>
            </a:r>
          </a:p>
        </p:txBody>
      </p:sp>
      <p:sp>
        <p:nvSpPr>
          <p:cNvPr id="5125" name="AutoShape 6">
            <a:extLst>
              <a:ext uri="{FF2B5EF4-FFF2-40B4-BE49-F238E27FC236}">
                <a16:creationId xmlns:a16="http://schemas.microsoft.com/office/drawing/2014/main" id="{5094655B-38D4-B412-8150-FBAFF0D63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733800"/>
            <a:ext cx="1524000" cy="90805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TempMap</a:t>
            </a:r>
          </a:p>
        </p:txBody>
      </p:sp>
      <p:sp>
        <p:nvSpPr>
          <p:cNvPr id="5126" name="AutoShape 7">
            <a:extLst>
              <a:ext uri="{FF2B5EF4-FFF2-40B4-BE49-F238E27FC236}">
                <a16:creationId xmlns:a16="http://schemas.microsoft.com/office/drawing/2014/main" id="{10373E3B-D519-9976-FF45-EF3D5C678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057400"/>
            <a:ext cx="17526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instruction selector</a:t>
            </a:r>
          </a:p>
        </p:txBody>
      </p:sp>
      <p:cxnSp>
        <p:nvCxnSpPr>
          <p:cNvPr id="5127" name="AutoShape 8">
            <a:extLst>
              <a:ext uri="{FF2B5EF4-FFF2-40B4-BE49-F238E27FC236}">
                <a16:creationId xmlns:a16="http://schemas.microsoft.com/office/drawing/2014/main" id="{DD935A4E-3F38-D5F4-91FD-36A5FDA252FB}"/>
              </a:ext>
            </a:extLst>
          </p:cNvPr>
          <p:cNvCxnSpPr>
            <a:cxnSpLocks noChangeShapeType="1"/>
            <a:stCxn id="5124" idx="3"/>
            <a:endCxn id="5126" idx="1"/>
          </p:cNvCxnSpPr>
          <p:nvPr/>
        </p:nvCxnSpPr>
        <p:spPr bwMode="auto">
          <a:xfrm>
            <a:off x="1447800" y="2587625"/>
            <a:ext cx="12954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8" name="AutoShape 9">
            <a:extLst>
              <a:ext uri="{FF2B5EF4-FFF2-40B4-BE49-F238E27FC236}">
                <a16:creationId xmlns:a16="http://schemas.microsoft.com/office/drawing/2014/main" id="{2AC3B2A1-1979-8476-C11C-CA9AF72AD2E5}"/>
              </a:ext>
            </a:extLst>
          </p:cNvPr>
          <p:cNvCxnSpPr>
            <a:cxnSpLocks noChangeShapeType="1"/>
            <a:stCxn id="5129" idx="3"/>
            <a:endCxn id="5125" idx="1"/>
          </p:cNvCxnSpPr>
          <p:nvPr/>
        </p:nvCxnSpPr>
        <p:spPr bwMode="auto">
          <a:xfrm flipV="1">
            <a:off x="4343400" y="4187825"/>
            <a:ext cx="4572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9" name="AutoShape 10">
            <a:extLst>
              <a:ext uri="{FF2B5EF4-FFF2-40B4-BE49-F238E27FC236}">
                <a16:creationId xmlns:a16="http://schemas.microsoft.com/office/drawing/2014/main" id="{4BB59E8D-97AD-3F3C-812A-2CF0752A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657600"/>
            <a:ext cx="13716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register allocator</a:t>
            </a:r>
          </a:p>
        </p:txBody>
      </p:sp>
      <p:sp>
        <p:nvSpPr>
          <p:cNvPr id="5130" name="AutoShape 11">
            <a:extLst>
              <a:ext uri="{FF2B5EF4-FFF2-40B4-BE49-F238E27FC236}">
                <a16:creationId xmlns:a16="http://schemas.microsoft.com/office/drawing/2014/main" id="{3E0ABEF1-8DE0-ED75-7FCE-E78C3318E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286000"/>
            <a:ext cx="12192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Assem</a:t>
            </a:r>
          </a:p>
        </p:txBody>
      </p:sp>
      <p:cxnSp>
        <p:nvCxnSpPr>
          <p:cNvPr id="5131" name="AutoShape 12">
            <a:extLst>
              <a:ext uri="{FF2B5EF4-FFF2-40B4-BE49-F238E27FC236}">
                <a16:creationId xmlns:a16="http://schemas.microsoft.com/office/drawing/2014/main" id="{48C360AC-5596-230F-978C-7A6E21CF2A7D}"/>
              </a:ext>
            </a:extLst>
          </p:cNvPr>
          <p:cNvCxnSpPr>
            <a:cxnSpLocks noChangeShapeType="1"/>
            <a:stCxn id="5126" idx="3"/>
            <a:endCxn id="5130" idx="1"/>
          </p:cNvCxnSpPr>
          <p:nvPr/>
        </p:nvCxnSpPr>
        <p:spPr bwMode="auto">
          <a:xfrm>
            <a:off x="4495800" y="2590800"/>
            <a:ext cx="381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2" name="AutoShape 13">
            <a:extLst>
              <a:ext uri="{FF2B5EF4-FFF2-40B4-BE49-F238E27FC236}">
                <a16:creationId xmlns:a16="http://schemas.microsoft.com/office/drawing/2014/main" id="{14904869-115A-9A71-23A2-07E65D52D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264150"/>
            <a:ext cx="1524000" cy="90805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Assem</a:t>
            </a:r>
          </a:p>
        </p:txBody>
      </p:sp>
      <p:cxnSp>
        <p:nvCxnSpPr>
          <p:cNvPr id="5133" name="AutoShape 14">
            <a:extLst>
              <a:ext uri="{FF2B5EF4-FFF2-40B4-BE49-F238E27FC236}">
                <a16:creationId xmlns:a16="http://schemas.microsoft.com/office/drawing/2014/main" id="{20A7BE5A-720C-8812-0235-33EC3DA17A0E}"/>
              </a:ext>
            </a:extLst>
          </p:cNvPr>
          <p:cNvCxnSpPr>
            <a:cxnSpLocks noChangeShapeType="1"/>
            <a:stCxn id="5134" idx="3"/>
            <a:endCxn id="5132" idx="1"/>
          </p:cNvCxnSpPr>
          <p:nvPr/>
        </p:nvCxnSpPr>
        <p:spPr bwMode="auto">
          <a:xfrm>
            <a:off x="4648200" y="5715000"/>
            <a:ext cx="2286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4" name="AutoShape 15">
            <a:extLst>
              <a:ext uri="{FF2B5EF4-FFF2-40B4-BE49-F238E27FC236}">
                <a16:creationId xmlns:a16="http://schemas.microsoft.com/office/drawing/2014/main" id="{33395BFA-8876-F29B-399F-35E49CA7E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181600"/>
            <a:ext cx="16764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instruction scheduler</a:t>
            </a:r>
          </a:p>
        </p:txBody>
      </p:sp>
      <p:cxnSp>
        <p:nvCxnSpPr>
          <p:cNvPr id="5135" name="AutoShape 16">
            <a:extLst>
              <a:ext uri="{FF2B5EF4-FFF2-40B4-BE49-F238E27FC236}">
                <a16:creationId xmlns:a16="http://schemas.microsoft.com/office/drawing/2014/main" id="{172F2B51-F32D-E0BD-9AF8-2A400635E2CD}"/>
              </a:ext>
            </a:extLst>
          </p:cNvPr>
          <p:cNvCxnSpPr>
            <a:cxnSpLocks noChangeShapeType="1"/>
            <a:stCxn id="5130" idx="3"/>
            <a:endCxn id="5129" idx="0"/>
          </p:cNvCxnSpPr>
          <p:nvPr/>
        </p:nvCxnSpPr>
        <p:spPr bwMode="auto">
          <a:xfrm flipH="1">
            <a:off x="3657600" y="2590800"/>
            <a:ext cx="2438400" cy="1066800"/>
          </a:xfrm>
          <a:prstGeom prst="bentConnector4">
            <a:avLst>
              <a:gd name="adj1" fmla="val -9375"/>
              <a:gd name="adj2" fmla="val 64287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6" name="AutoShape 17">
            <a:extLst>
              <a:ext uri="{FF2B5EF4-FFF2-40B4-BE49-F238E27FC236}">
                <a16:creationId xmlns:a16="http://schemas.microsoft.com/office/drawing/2014/main" id="{D404A31E-F106-F530-ED41-E6F951660750}"/>
              </a:ext>
            </a:extLst>
          </p:cNvPr>
          <p:cNvCxnSpPr>
            <a:cxnSpLocks noChangeShapeType="1"/>
            <a:stCxn id="5125" idx="3"/>
            <a:endCxn id="5134" idx="0"/>
          </p:cNvCxnSpPr>
          <p:nvPr/>
        </p:nvCxnSpPr>
        <p:spPr bwMode="auto">
          <a:xfrm flipH="1">
            <a:off x="3810000" y="4187825"/>
            <a:ext cx="2514600" cy="993775"/>
          </a:xfrm>
          <a:prstGeom prst="bentConnector4">
            <a:avLst>
              <a:gd name="adj1" fmla="val -9093"/>
              <a:gd name="adj2" fmla="val 72843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7" name="AutoShape 18">
            <a:extLst>
              <a:ext uri="{FF2B5EF4-FFF2-40B4-BE49-F238E27FC236}">
                <a16:creationId xmlns:a16="http://schemas.microsoft.com/office/drawing/2014/main" id="{87B50816-066E-F2E6-80AF-640D84EC6ACE}"/>
              </a:ext>
            </a:extLst>
          </p:cNvPr>
          <p:cNvCxnSpPr>
            <a:cxnSpLocks noChangeShapeType="1"/>
            <a:stCxn id="5130" idx="3"/>
            <a:endCxn id="5134" idx="1"/>
          </p:cNvCxnSpPr>
          <p:nvPr/>
        </p:nvCxnSpPr>
        <p:spPr bwMode="auto">
          <a:xfrm flipH="1">
            <a:off x="2971800" y="2590800"/>
            <a:ext cx="3124200" cy="3124200"/>
          </a:xfrm>
          <a:prstGeom prst="bentConnector5">
            <a:avLst>
              <a:gd name="adj1" fmla="val -7315"/>
              <a:gd name="adj2" fmla="val 22204"/>
              <a:gd name="adj3" fmla="val 107315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8" name="AutoShape 19">
            <a:extLst>
              <a:ext uri="{FF2B5EF4-FFF2-40B4-BE49-F238E27FC236}">
                <a16:creationId xmlns:a16="http://schemas.microsoft.com/office/drawing/2014/main" id="{EF4CFA4B-2F9C-03CA-D99A-01333103317A}"/>
              </a:ext>
            </a:extLst>
          </p:cNvPr>
          <p:cNvCxnSpPr>
            <a:cxnSpLocks noChangeShapeType="1"/>
            <a:stCxn id="5125" idx="3"/>
          </p:cNvCxnSpPr>
          <p:nvPr/>
        </p:nvCxnSpPr>
        <p:spPr bwMode="auto">
          <a:xfrm>
            <a:off x="6324600" y="4187825"/>
            <a:ext cx="12954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9" name="AutoShape 20">
            <a:extLst>
              <a:ext uri="{FF2B5EF4-FFF2-40B4-BE49-F238E27FC236}">
                <a16:creationId xmlns:a16="http://schemas.microsoft.com/office/drawing/2014/main" id="{F0B05897-05CC-E4FD-5543-E579056516F4}"/>
              </a:ext>
            </a:extLst>
          </p:cNvPr>
          <p:cNvCxnSpPr>
            <a:cxnSpLocks noChangeShapeType="1"/>
            <a:stCxn id="5132" idx="3"/>
          </p:cNvCxnSpPr>
          <p:nvPr/>
        </p:nvCxnSpPr>
        <p:spPr bwMode="auto">
          <a:xfrm flipV="1">
            <a:off x="6400800" y="5715000"/>
            <a:ext cx="12192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40" name="Line 21">
            <a:extLst>
              <a:ext uri="{FF2B5EF4-FFF2-40B4-BE49-F238E27FC236}">
                <a16:creationId xmlns:a16="http://schemas.microsoft.com/office/drawing/2014/main" id="{605993B0-C6DE-5185-F30B-3F953A1DD891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2590800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05FEC23-714C-F017-1533-1B8AB7FBC572}"/>
              </a:ext>
            </a:extLst>
          </p:cNvPr>
          <p:cNvSpPr/>
          <p:nvPr/>
        </p:nvSpPr>
        <p:spPr>
          <a:xfrm>
            <a:off x="1828800" y="1752600"/>
            <a:ext cx="6781800" cy="1447800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8875D980-5903-FAC4-8373-8548E92F8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</a:t>
            </a:r>
            <a:endParaRPr lang="zh-CN" altLang="en-US"/>
          </a:p>
        </p:txBody>
      </p:sp>
      <p:sp>
        <p:nvSpPr>
          <p:cNvPr id="32771" name="内容占位符 2">
            <a:extLst>
              <a:ext uri="{FF2B5EF4-FFF2-40B4-BE49-F238E27FC236}">
                <a16:creationId xmlns:a16="http://schemas.microsoft.com/office/drawing/2014/main" id="{D4895FCF-3046-C6E3-D139-EBBDCA514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Instruction selection by expansion is simple to implement</a:t>
            </a:r>
          </a:p>
          <a:p>
            <a:r>
              <a:rPr lang="en-US" altLang="zh-CN"/>
              <a:t>The generated code is not optimal</a:t>
            </a:r>
          </a:p>
          <a:p>
            <a:pPr lvl="1"/>
            <a:r>
              <a:rPr lang="en-US" altLang="zh-CN"/>
              <a:t>Local in nature</a:t>
            </a:r>
          </a:p>
          <a:p>
            <a:pPr lvl="1"/>
            <a:r>
              <a:rPr lang="en-US" altLang="zh-CN"/>
              <a:t>depends on the quality and strength of the peephole optimizer</a:t>
            </a:r>
          </a:p>
          <a:p>
            <a:pPr lvl="1"/>
            <a:r>
              <a:rPr lang="en-US" altLang="zh-CN"/>
              <a:t>many strategies to improve the peephole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57D125D-F70E-9D82-092F-C9513681E8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Example: instruction</a:t>
            </a:r>
            <a:br>
              <a:rPr lang="en-US" altLang="zh-CN"/>
            </a:br>
            <a:r>
              <a:rPr lang="en-US" altLang="zh-CN"/>
              <a:t>selection</a:t>
            </a:r>
          </a:p>
        </p:txBody>
      </p:sp>
      <p:sp>
        <p:nvSpPr>
          <p:cNvPr id="6147" name="Rectangle 4">
            <a:extLst>
              <a:ext uri="{FF2B5EF4-FFF2-40B4-BE49-F238E27FC236}">
                <a16:creationId xmlns:a16="http://schemas.microsoft.com/office/drawing/2014/main" id="{CDDA2FD9-0034-6420-E485-51F55AD83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57400"/>
            <a:ext cx="369411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Given this IR (TAC):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f(int x0, ..., x6){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x8 = x1+x2;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x9 = x5/x6;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x9;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5676D85-8E11-08C9-EE8E-CAF1617FF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057400"/>
            <a:ext cx="4267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Generated code: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f: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mov x1, </a:t>
            </a:r>
            <a:r>
              <a:rPr lang="en-US" altLang="zh-CN" sz="2000" b="1">
                <a:solidFill>
                  <a:srgbClr val="FFC000"/>
                </a:solidFill>
                <a:latin typeface="Courier New" panose="02070309020205020404" pitchFamily="49" charset="0"/>
              </a:rPr>
              <a:t>r1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mov x2, </a:t>
            </a:r>
            <a:r>
              <a:rPr lang="en-US" altLang="zh-CN" sz="2000" b="1">
                <a:solidFill>
                  <a:srgbClr val="FFC000"/>
                </a:solidFill>
                <a:latin typeface="Courier New" panose="02070309020205020404" pitchFamily="49" charset="0"/>
              </a:rPr>
              <a:t>r2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add x8, x1, x2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load x5, [</a:t>
            </a:r>
            <a:r>
              <a:rPr lang="en-US" altLang="zh-CN" sz="2000" b="1">
                <a:solidFill>
                  <a:srgbClr val="FFC000"/>
                </a:solidFill>
                <a:latin typeface="Courier New" panose="02070309020205020404" pitchFamily="49" charset="0"/>
              </a:rPr>
              <a:t>bp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12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load x6, [</a:t>
            </a:r>
            <a:r>
              <a:rPr lang="en-US" altLang="zh-CN" sz="2000" b="1">
                <a:solidFill>
                  <a:srgbClr val="FFC000"/>
                </a:solidFill>
                <a:latin typeface="Courier New" panose="02070309020205020404" pitchFamily="49" charset="0"/>
              </a:rPr>
              <a:t>bp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16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]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div x9, x5, x6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mov </a:t>
            </a:r>
            <a:r>
              <a:rPr lang="en-US" altLang="zh-CN" sz="2000" b="1">
                <a:solidFill>
                  <a:srgbClr val="FFC000"/>
                </a:solidFill>
                <a:latin typeface="Courier New" panose="02070309020205020404" pitchFamily="49" charset="0"/>
              </a:rPr>
              <a:t>r0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x9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ret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F5D9EB-C0C5-5ACA-6993-DA55A8ACCFAC}"/>
              </a:ext>
            </a:extLst>
          </p:cNvPr>
          <p:cNvSpPr txBox="1"/>
          <p:nvPr/>
        </p:nvSpPr>
        <p:spPr>
          <a:xfrm>
            <a:off x="76200" y="4343400"/>
            <a:ext cx="4343400" cy="2308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Key observations: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altLang="zh-CN" dirty="0">
                <a:ea typeface="宋体" charset="-122"/>
              </a:rPr>
              <a:t>How are the calling conventions made explicit?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altLang="zh-CN" dirty="0">
                <a:ea typeface="宋体" charset="-122"/>
              </a:rPr>
              <a:t>How does one know, at this phase, the offsets like “12” or “16”?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altLang="zh-CN" dirty="0">
                <a:ea typeface="宋体" charset="-122"/>
              </a:rPr>
              <a:t>Virtual registers still exist, relying on register allocator to put them in registers. To be discussed later.</a:t>
            </a:r>
            <a:endParaRPr lang="zh-CN" altLang="en-US" dirty="0">
              <a:ea typeface="宋体" charset="-122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D8F972C-05E1-9CF2-DEA1-7922FAE8C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1430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bp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D975A6D-CE6E-2C2C-CAAF-ED3578723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762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B336DC9-407D-3275-C3D0-602F6FFBD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7526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sp</a:t>
            </a:r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88228BCC-0577-2CE8-4ECA-1287ABA2297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14478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38CF1999-CF5E-6DF6-D586-ADCCEB07ECF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1981200"/>
            <a:ext cx="990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50047A26-3274-381A-9CFE-56357BE90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5334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x5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B544F31C-8AB3-FCFD-63E9-0476F6CD3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9906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x4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C80BC2BA-255E-109C-93BA-B5B4134E7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14478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ret addr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318953B3-DF7C-5074-8963-58F77E19D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19050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old bp</a:t>
            </a:r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93E24C5D-0557-7D27-3BDA-79EC04AE0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23622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...</a:t>
            </a:r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8398E18D-682D-529C-21C8-0B21EB041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28194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7" grpId="0" animBg="1"/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F05BE7B4-C012-EB4F-B525-12645B1A50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Example: register allocation</a:t>
            </a:r>
          </a:p>
        </p:txBody>
      </p:sp>
      <p:sp>
        <p:nvSpPr>
          <p:cNvPr id="13315" name="Rectangle 4">
            <a:extLst>
              <a:ext uri="{FF2B5EF4-FFF2-40B4-BE49-F238E27FC236}">
                <a16:creationId xmlns:a16="http://schemas.microsoft.com/office/drawing/2014/main" id="{5981F408-1664-FBE8-3EE7-6F61917D7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6288" y="2057400"/>
            <a:ext cx="2703512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RA generates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this simplest 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temp-map:(What’s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the algorithm?)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E4C5266A-59F3-471E-16A0-F71B043FA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057400"/>
            <a:ext cx="3276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Generated code: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f: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mov x1, </a:t>
            </a:r>
            <a:r>
              <a:rPr lang="en-US" altLang="zh-CN" sz="2000" b="1">
                <a:solidFill>
                  <a:srgbClr val="FFC000"/>
                </a:solidFill>
                <a:latin typeface="Courier New" panose="02070309020205020404" pitchFamily="49" charset="0"/>
              </a:rPr>
              <a:t>r1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mov x2, </a:t>
            </a:r>
            <a:r>
              <a:rPr lang="en-US" altLang="zh-CN" sz="2000" b="1">
                <a:solidFill>
                  <a:srgbClr val="FFC000"/>
                </a:solidFill>
                <a:latin typeface="Courier New" panose="02070309020205020404" pitchFamily="49" charset="0"/>
              </a:rPr>
              <a:t>r2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add x8, x1, x2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load x5, [</a:t>
            </a:r>
            <a:r>
              <a:rPr lang="en-US" altLang="zh-CN" sz="2000" b="1">
                <a:solidFill>
                  <a:srgbClr val="FFC000"/>
                </a:solidFill>
                <a:latin typeface="Courier New" panose="02070309020205020404" pitchFamily="49" charset="0"/>
              </a:rPr>
              <a:t>bp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12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load x6, [</a:t>
            </a:r>
            <a:r>
              <a:rPr lang="en-US" altLang="zh-CN" sz="2000" b="1">
                <a:solidFill>
                  <a:srgbClr val="FFC000"/>
                </a:solidFill>
                <a:latin typeface="Courier New" panose="02070309020205020404" pitchFamily="49" charset="0"/>
              </a:rPr>
              <a:t>bp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16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div x9, x5, x6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mov </a:t>
            </a:r>
            <a:r>
              <a:rPr lang="en-US" altLang="zh-CN" sz="2000" b="1">
                <a:solidFill>
                  <a:srgbClr val="FFC000"/>
                </a:solidFill>
                <a:latin typeface="Courier New" panose="02070309020205020404" pitchFamily="49" charset="0"/>
              </a:rPr>
              <a:t>r0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x9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ret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4E283FA-6E08-7B2D-F774-90BD4F76C1C3}"/>
              </a:ext>
            </a:extLst>
          </p:cNvPr>
          <p:cNvGraphicFramePr>
            <a:graphicFrameLocks noGrp="1"/>
          </p:cNvGraphicFramePr>
          <p:nvPr/>
        </p:nvGraphicFramePr>
        <p:xfrm>
          <a:off x="3544888" y="3733800"/>
          <a:ext cx="18288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V-reg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P-reg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Rectangle 4">
            <a:extLst>
              <a:ext uri="{FF2B5EF4-FFF2-40B4-BE49-F238E27FC236}">
                <a16:creationId xmlns:a16="http://schemas.microsoft.com/office/drawing/2014/main" id="{B4135D82-7FFA-9F36-1295-3AA3A588E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057400"/>
            <a:ext cx="3276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Code rewriting: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f: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mov </a:t>
            </a:r>
            <a:r>
              <a:rPr lang="en-US" altLang="zh-CN" sz="2000" b="1">
                <a:solidFill>
                  <a:srgbClr val="FFC000"/>
                </a:solidFill>
                <a:latin typeface="Courier New" panose="02070309020205020404" pitchFamily="49" charset="0"/>
              </a:rPr>
              <a:t>r1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>
                <a:solidFill>
                  <a:srgbClr val="FFC000"/>
                </a:solidFill>
                <a:latin typeface="Courier New" panose="02070309020205020404" pitchFamily="49" charset="0"/>
              </a:rPr>
              <a:t>r1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mov </a:t>
            </a:r>
            <a:r>
              <a:rPr lang="en-US" altLang="zh-CN" sz="2000" b="1">
                <a:solidFill>
                  <a:srgbClr val="FFC000"/>
                </a:solidFill>
                <a:latin typeface="Courier New" panose="02070309020205020404" pitchFamily="49" charset="0"/>
              </a:rPr>
              <a:t>r2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>
                <a:solidFill>
                  <a:srgbClr val="FFC000"/>
                </a:solidFill>
                <a:latin typeface="Courier New" panose="02070309020205020404" pitchFamily="49" charset="0"/>
              </a:rPr>
              <a:t>r2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add </a:t>
            </a:r>
            <a:r>
              <a:rPr lang="en-US" altLang="zh-CN" sz="2000" b="1">
                <a:solidFill>
                  <a:srgbClr val="FFC000"/>
                </a:solidFill>
                <a:latin typeface="Courier New" panose="02070309020205020404" pitchFamily="49" charset="0"/>
              </a:rPr>
              <a:t>r8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>
                <a:solidFill>
                  <a:srgbClr val="FFC000"/>
                </a:solidFill>
                <a:latin typeface="Courier New" panose="02070309020205020404" pitchFamily="49" charset="0"/>
              </a:rPr>
              <a:t>r1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>
                <a:solidFill>
                  <a:srgbClr val="FFC000"/>
                </a:solidFill>
                <a:latin typeface="Courier New" panose="02070309020205020404" pitchFamily="49" charset="0"/>
              </a:rPr>
              <a:t>r2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load </a:t>
            </a:r>
            <a:r>
              <a:rPr lang="en-US" altLang="zh-CN" sz="2000" b="1">
                <a:solidFill>
                  <a:srgbClr val="FFC000"/>
                </a:solidFill>
                <a:latin typeface="Courier New" panose="02070309020205020404" pitchFamily="49" charset="0"/>
              </a:rPr>
              <a:t>r5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[</a:t>
            </a:r>
            <a:r>
              <a:rPr lang="en-US" altLang="zh-CN" sz="2000" b="1">
                <a:solidFill>
                  <a:srgbClr val="FFC000"/>
                </a:solidFill>
                <a:latin typeface="Courier New" panose="02070309020205020404" pitchFamily="49" charset="0"/>
              </a:rPr>
              <a:t>bp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12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load </a:t>
            </a:r>
            <a:r>
              <a:rPr lang="en-US" altLang="zh-CN" sz="2000" b="1">
                <a:solidFill>
                  <a:srgbClr val="FFC000"/>
                </a:solidFill>
                <a:latin typeface="Courier New" panose="02070309020205020404" pitchFamily="49" charset="0"/>
              </a:rPr>
              <a:t>r6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[</a:t>
            </a:r>
            <a:r>
              <a:rPr lang="en-US" altLang="zh-CN" sz="2000" b="1">
                <a:solidFill>
                  <a:srgbClr val="FFC000"/>
                </a:solidFill>
                <a:latin typeface="Courier New" panose="02070309020205020404" pitchFamily="49" charset="0"/>
              </a:rPr>
              <a:t>bp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16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div </a:t>
            </a:r>
            <a:r>
              <a:rPr lang="en-US" altLang="zh-CN" sz="2000" b="1">
                <a:solidFill>
                  <a:srgbClr val="FFC000"/>
                </a:solidFill>
                <a:latin typeface="Courier New" panose="02070309020205020404" pitchFamily="49" charset="0"/>
              </a:rPr>
              <a:t>r9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>
                <a:solidFill>
                  <a:srgbClr val="FFC000"/>
                </a:solidFill>
                <a:latin typeface="Courier New" panose="02070309020205020404" pitchFamily="49" charset="0"/>
              </a:rPr>
              <a:t>r5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>
                <a:solidFill>
                  <a:srgbClr val="FFC000"/>
                </a:solidFill>
                <a:latin typeface="Courier New" panose="02070309020205020404" pitchFamily="49" charset="0"/>
              </a:rPr>
              <a:t>r6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mov </a:t>
            </a:r>
            <a:r>
              <a:rPr lang="en-US" altLang="zh-CN" sz="2000" b="1">
                <a:solidFill>
                  <a:srgbClr val="FFC000"/>
                </a:solidFill>
                <a:latin typeface="Courier New" panose="02070309020205020404" pitchFamily="49" charset="0"/>
              </a:rPr>
              <a:t>r0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>
                <a:solidFill>
                  <a:srgbClr val="FFC000"/>
                </a:solidFill>
                <a:latin typeface="Courier New" panose="02070309020205020404" pitchFamily="49" charset="0"/>
              </a:rPr>
              <a:t>r9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ret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89A5662-3AEC-2EB3-62A3-17EF52CBA3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Example: </a:t>
            </a:r>
            <a:br>
              <a:rPr lang="en-US" altLang="zh-CN"/>
            </a:br>
            <a:r>
              <a:rPr lang="en-US" altLang="zh-CN"/>
              <a:t>peephole optimization</a:t>
            </a:r>
          </a:p>
        </p:txBody>
      </p:sp>
      <p:sp>
        <p:nvSpPr>
          <p:cNvPr id="8195" name="Rectangle 4">
            <a:extLst>
              <a:ext uri="{FF2B5EF4-FFF2-40B4-BE49-F238E27FC236}">
                <a16:creationId xmlns:a16="http://schemas.microsoft.com/office/drawing/2014/main" id="{7990630A-9169-9751-2BF7-C14D7F3BE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057400"/>
            <a:ext cx="3429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Code rewriting: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f: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mov </a:t>
            </a:r>
            <a:r>
              <a:rPr lang="en-US" altLang="zh-CN" sz="2000" b="1">
                <a:solidFill>
                  <a:srgbClr val="FFC000"/>
                </a:solidFill>
                <a:latin typeface="Courier New" panose="02070309020205020404" pitchFamily="49" charset="0"/>
              </a:rPr>
              <a:t>r1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>
                <a:solidFill>
                  <a:srgbClr val="FFC000"/>
                </a:solidFill>
                <a:latin typeface="Courier New" panose="02070309020205020404" pitchFamily="49" charset="0"/>
              </a:rPr>
              <a:t>r1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mov </a:t>
            </a:r>
            <a:r>
              <a:rPr lang="en-US" altLang="zh-CN" sz="2000" b="1">
                <a:solidFill>
                  <a:srgbClr val="FFC000"/>
                </a:solidFill>
                <a:latin typeface="Courier New" panose="02070309020205020404" pitchFamily="49" charset="0"/>
              </a:rPr>
              <a:t>r2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>
                <a:solidFill>
                  <a:srgbClr val="FFC000"/>
                </a:solidFill>
                <a:latin typeface="Courier New" panose="02070309020205020404" pitchFamily="49" charset="0"/>
              </a:rPr>
              <a:t>r2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add </a:t>
            </a:r>
            <a:r>
              <a:rPr lang="en-US" altLang="zh-CN" sz="2000" b="1">
                <a:solidFill>
                  <a:srgbClr val="FFC000"/>
                </a:solidFill>
                <a:latin typeface="Courier New" panose="02070309020205020404" pitchFamily="49" charset="0"/>
              </a:rPr>
              <a:t>r8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>
                <a:solidFill>
                  <a:srgbClr val="FFC000"/>
                </a:solidFill>
                <a:latin typeface="Courier New" panose="02070309020205020404" pitchFamily="49" charset="0"/>
              </a:rPr>
              <a:t>r1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>
                <a:solidFill>
                  <a:srgbClr val="FFC000"/>
                </a:solidFill>
                <a:latin typeface="Courier New" panose="02070309020205020404" pitchFamily="49" charset="0"/>
              </a:rPr>
              <a:t>r2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load </a:t>
            </a:r>
            <a:r>
              <a:rPr lang="en-US" altLang="zh-CN" sz="2000" b="1">
                <a:solidFill>
                  <a:srgbClr val="FFC000"/>
                </a:solidFill>
                <a:latin typeface="Courier New" panose="02070309020205020404" pitchFamily="49" charset="0"/>
              </a:rPr>
              <a:t>r5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[</a:t>
            </a:r>
            <a:r>
              <a:rPr lang="en-US" altLang="zh-CN" sz="2000" b="1">
                <a:solidFill>
                  <a:srgbClr val="FFC000"/>
                </a:solidFill>
                <a:latin typeface="Courier New" panose="02070309020205020404" pitchFamily="49" charset="0"/>
              </a:rPr>
              <a:t>bp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12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load </a:t>
            </a:r>
            <a:r>
              <a:rPr lang="en-US" altLang="zh-CN" sz="2000" b="1">
                <a:solidFill>
                  <a:srgbClr val="FFC000"/>
                </a:solidFill>
                <a:latin typeface="Courier New" panose="02070309020205020404" pitchFamily="49" charset="0"/>
              </a:rPr>
              <a:t>r6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[</a:t>
            </a:r>
            <a:r>
              <a:rPr lang="en-US" altLang="zh-CN" sz="2000" b="1">
                <a:solidFill>
                  <a:srgbClr val="FFC000"/>
                </a:solidFill>
                <a:latin typeface="Courier New" panose="02070309020205020404" pitchFamily="49" charset="0"/>
              </a:rPr>
              <a:t>bp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16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div </a:t>
            </a:r>
            <a:r>
              <a:rPr lang="en-US" altLang="zh-CN" sz="2000" b="1">
                <a:solidFill>
                  <a:srgbClr val="FFC000"/>
                </a:solidFill>
                <a:latin typeface="Courier New" panose="02070309020205020404" pitchFamily="49" charset="0"/>
              </a:rPr>
              <a:t>r9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>
                <a:solidFill>
                  <a:srgbClr val="FFC000"/>
                </a:solidFill>
                <a:latin typeface="Courier New" panose="02070309020205020404" pitchFamily="49" charset="0"/>
              </a:rPr>
              <a:t>r5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>
                <a:solidFill>
                  <a:srgbClr val="FFC000"/>
                </a:solidFill>
                <a:latin typeface="Courier New" panose="02070309020205020404" pitchFamily="49" charset="0"/>
              </a:rPr>
              <a:t>r6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mov </a:t>
            </a:r>
            <a:r>
              <a:rPr lang="en-US" altLang="zh-CN" sz="2000" b="1">
                <a:solidFill>
                  <a:srgbClr val="FFC000"/>
                </a:solidFill>
                <a:latin typeface="Courier New" panose="02070309020205020404" pitchFamily="49" charset="0"/>
              </a:rPr>
              <a:t>r0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>
                <a:solidFill>
                  <a:srgbClr val="FFC000"/>
                </a:solidFill>
                <a:latin typeface="Courier New" panose="02070309020205020404" pitchFamily="49" charset="0"/>
              </a:rPr>
              <a:t>r9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ret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428BE79-0531-DD5E-5B93-9CE48FC98E9A}"/>
              </a:ext>
            </a:extLst>
          </p:cNvPr>
          <p:cNvCxnSpPr/>
          <p:nvPr/>
        </p:nvCxnSpPr>
        <p:spPr>
          <a:xfrm>
            <a:off x="457200" y="2971800"/>
            <a:ext cx="19812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A2E391C-D470-182F-5E76-827A943DF15D}"/>
              </a:ext>
            </a:extLst>
          </p:cNvPr>
          <p:cNvCxnSpPr/>
          <p:nvPr/>
        </p:nvCxnSpPr>
        <p:spPr>
          <a:xfrm>
            <a:off x="457200" y="3352800"/>
            <a:ext cx="19812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844F0EB-F933-178A-8FA6-2F5B6AE1B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715000"/>
            <a:ext cx="4191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Why don’t we allocate “x9” to “r0”? </a:t>
            </a:r>
          </a:p>
          <a:p>
            <a:pPr eaLnBrk="1" hangingPunct="1"/>
            <a:r>
              <a:rPr lang="en-US" altLang="zh-CN" sz="2000"/>
              <a:t>Doable, but much harder than it first looks. To be discussed later.</a:t>
            </a:r>
            <a:endParaRPr lang="zh-CN" altLang="en-US" sz="200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D8548A3-3E93-7744-D5A1-E1A5E22D736B}"/>
              </a:ext>
            </a:extLst>
          </p:cNvPr>
          <p:cNvCxnSpPr/>
          <p:nvPr/>
        </p:nvCxnSpPr>
        <p:spPr>
          <a:xfrm flipH="1" flipV="1">
            <a:off x="2133600" y="52578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4">
            <a:extLst>
              <a:ext uri="{FF2B5EF4-FFF2-40B4-BE49-F238E27FC236}">
                <a16:creationId xmlns:a16="http://schemas.microsoft.com/office/drawing/2014/main" id="{D7A34C79-CFA3-828C-494E-97B707056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057400"/>
            <a:ext cx="3581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Another possible 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reg allocation (bad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quality):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f: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mov </a:t>
            </a:r>
            <a:r>
              <a:rPr lang="en-US" altLang="zh-CN" sz="2000" b="1">
                <a:solidFill>
                  <a:srgbClr val="FFC000"/>
                </a:solidFill>
                <a:latin typeface="Courier New" panose="02070309020205020404" pitchFamily="49" charset="0"/>
              </a:rPr>
              <a:t>r3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>
                <a:solidFill>
                  <a:srgbClr val="FFC000"/>
                </a:solidFill>
                <a:latin typeface="Courier New" panose="02070309020205020404" pitchFamily="49" charset="0"/>
              </a:rPr>
              <a:t>r1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mov </a:t>
            </a:r>
            <a:r>
              <a:rPr lang="en-US" altLang="zh-CN" sz="2000" b="1">
                <a:solidFill>
                  <a:srgbClr val="FFC000"/>
                </a:solidFill>
                <a:latin typeface="Courier New" panose="02070309020205020404" pitchFamily="49" charset="0"/>
              </a:rPr>
              <a:t>r4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>
                <a:solidFill>
                  <a:srgbClr val="FFC000"/>
                </a:solidFill>
                <a:latin typeface="Courier New" panose="02070309020205020404" pitchFamily="49" charset="0"/>
              </a:rPr>
              <a:t>r2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add </a:t>
            </a:r>
            <a:r>
              <a:rPr lang="en-US" altLang="zh-CN" sz="2000" b="1">
                <a:solidFill>
                  <a:srgbClr val="FFC000"/>
                </a:solidFill>
                <a:latin typeface="Courier New" panose="02070309020205020404" pitchFamily="49" charset="0"/>
              </a:rPr>
              <a:t>r8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>
                <a:solidFill>
                  <a:srgbClr val="FFC000"/>
                </a:solidFill>
                <a:latin typeface="Courier New" panose="02070309020205020404" pitchFamily="49" charset="0"/>
              </a:rPr>
              <a:t>r3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>
                <a:solidFill>
                  <a:srgbClr val="FFC000"/>
                </a:solidFill>
                <a:latin typeface="Courier New" panose="02070309020205020404" pitchFamily="49" charset="0"/>
              </a:rPr>
              <a:t>r4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load </a:t>
            </a:r>
            <a:r>
              <a:rPr lang="en-US" altLang="zh-CN" sz="2000" b="1">
                <a:solidFill>
                  <a:srgbClr val="FFC000"/>
                </a:solidFill>
                <a:latin typeface="Courier New" panose="02070309020205020404" pitchFamily="49" charset="0"/>
              </a:rPr>
              <a:t>r5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[</a:t>
            </a:r>
            <a:r>
              <a:rPr lang="en-US" altLang="zh-CN" sz="2000" b="1">
                <a:solidFill>
                  <a:srgbClr val="FFC000"/>
                </a:solidFill>
                <a:latin typeface="Courier New" panose="02070309020205020404" pitchFamily="49" charset="0"/>
              </a:rPr>
              <a:t>bp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12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load </a:t>
            </a:r>
            <a:r>
              <a:rPr lang="en-US" altLang="zh-CN" sz="2000" b="1">
                <a:solidFill>
                  <a:srgbClr val="FFC000"/>
                </a:solidFill>
                <a:latin typeface="Courier New" panose="02070309020205020404" pitchFamily="49" charset="0"/>
              </a:rPr>
              <a:t>r6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[</a:t>
            </a:r>
            <a:r>
              <a:rPr lang="en-US" altLang="zh-CN" sz="2000" b="1">
                <a:solidFill>
                  <a:srgbClr val="FFC000"/>
                </a:solidFill>
                <a:latin typeface="Courier New" panose="02070309020205020404" pitchFamily="49" charset="0"/>
              </a:rPr>
              <a:t>bp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16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div </a:t>
            </a:r>
            <a:r>
              <a:rPr lang="en-US" altLang="zh-CN" sz="2000" b="1">
                <a:solidFill>
                  <a:srgbClr val="FFC000"/>
                </a:solidFill>
                <a:latin typeface="Courier New" panose="02070309020205020404" pitchFamily="49" charset="0"/>
              </a:rPr>
              <a:t>r9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>
                <a:solidFill>
                  <a:srgbClr val="FFC000"/>
                </a:solidFill>
                <a:latin typeface="Courier New" panose="02070309020205020404" pitchFamily="49" charset="0"/>
              </a:rPr>
              <a:t>r5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>
                <a:solidFill>
                  <a:srgbClr val="FFC000"/>
                </a:solidFill>
                <a:latin typeface="Courier New" panose="02070309020205020404" pitchFamily="49" charset="0"/>
              </a:rPr>
              <a:t>r6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mov </a:t>
            </a:r>
            <a:r>
              <a:rPr lang="en-US" altLang="zh-CN" sz="2000" b="1">
                <a:solidFill>
                  <a:srgbClr val="FFC000"/>
                </a:solidFill>
                <a:latin typeface="Courier New" panose="02070309020205020404" pitchFamily="49" charset="0"/>
              </a:rPr>
              <a:t>r0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>
                <a:solidFill>
                  <a:srgbClr val="FFC000"/>
                </a:solidFill>
                <a:latin typeface="Courier New" panose="02070309020205020404" pitchFamily="49" charset="0"/>
              </a:rPr>
              <a:t>r9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ret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B73782E-3A33-124D-AFB5-AAA23A6BA0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Example: prologue &amp; epilogue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BA1FAB7-1A27-AB2B-B0FD-93B9CB5CA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2057400"/>
            <a:ext cx="3657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Code rewriting: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f: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stm{r5,r6,r8,r9}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add </a:t>
            </a:r>
            <a:r>
              <a:rPr lang="en-US" altLang="zh-CN" sz="2000" b="1">
                <a:solidFill>
                  <a:srgbClr val="FFC000"/>
                </a:solidFill>
                <a:latin typeface="Courier New" panose="02070309020205020404" pitchFamily="49" charset="0"/>
              </a:rPr>
              <a:t>r8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>
                <a:solidFill>
                  <a:srgbClr val="FFC000"/>
                </a:solidFill>
                <a:latin typeface="Courier New" panose="02070309020205020404" pitchFamily="49" charset="0"/>
              </a:rPr>
              <a:t>r1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>
                <a:solidFill>
                  <a:srgbClr val="FFC000"/>
                </a:solidFill>
                <a:latin typeface="Courier New" panose="02070309020205020404" pitchFamily="49" charset="0"/>
              </a:rPr>
              <a:t>r2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load </a:t>
            </a:r>
            <a:r>
              <a:rPr lang="en-US" altLang="zh-CN" sz="2000" b="1">
                <a:solidFill>
                  <a:srgbClr val="FFC000"/>
                </a:solidFill>
                <a:latin typeface="Courier New" panose="02070309020205020404" pitchFamily="49" charset="0"/>
              </a:rPr>
              <a:t>r5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[</a:t>
            </a:r>
            <a:r>
              <a:rPr lang="en-US" altLang="zh-CN" sz="2000" b="1">
                <a:solidFill>
                  <a:srgbClr val="FFC000"/>
                </a:solidFill>
                <a:latin typeface="Courier New" panose="02070309020205020404" pitchFamily="49" charset="0"/>
              </a:rPr>
              <a:t>bp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12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load </a:t>
            </a:r>
            <a:r>
              <a:rPr lang="en-US" altLang="zh-CN" sz="2000" b="1">
                <a:solidFill>
                  <a:srgbClr val="FFC000"/>
                </a:solidFill>
                <a:latin typeface="Courier New" panose="02070309020205020404" pitchFamily="49" charset="0"/>
              </a:rPr>
              <a:t>r6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[</a:t>
            </a:r>
            <a:r>
              <a:rPr lang="en-US" altLang="zh-CN" sz="2000" b="1">
                <a:solidFill>
                  <a:srgbClr val="FFC000"/>
                </a:solidFill>
                <a:latin typeface="Courier New" panose="02070309020205020404" pitchFamily="49" charset="0"/>
              </a:rPr>
              <a:t>bp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16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div </a:t>
            </a:r>
            <a:r>
              <a:rPr lang="en-US" altLang="zh-CN" sz="2000" b="1">
                <a:solidFill>
                  <a:srgbClr val="FFC000"/>
                </a:solidFill>
                <a:latin typeface="Courier New" panose="02070309020205020404" pitchFamily="49" charset="0"/>
              </a:rPr>
              <a:t>r9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>
                <a:solidFill>
                  <a:srgbClr val="FFC000"/>
                </a:solidFill>
                <a:latin typeface="Courier New" panose="02070309020205020404" pitchFamily="49" charset="0"/>
              </a:rPr>
              <a:t>r5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>
                <a:solidFill>
                  <a:srgbClr val="FFC000"/>
                </a:solidFill>
                <a:latin typeface="Courier New" panose="02070309020205020404" pitchFamily="49" charset="0"/>
              </a:rPr>
              <a:t>r6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mov </a:t>
            </a:r>
            <a:r>
              <a:rPr lang="en-US" altLang="zh-CN" sz="2000" b="1">
                <a:solidFill>
                  <a:srgbClr val="FFC000"/>
                </a:solidFill>
                <a:latin typeface="Courier New" panose="02070309020205020404" pitchFamily="49" charset="0"/>
              </a:rPr>
              <a:t>r0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>
                <a:solidFill>
                  <a:srgbClr val="FFC000"/>
                </a:solidFill>
                <a:latin typeface="Courier New" panose="02070309020205020404" pitchFamily="49" charset="0"/>
              </a:rPr>
              <a:t>r9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ldm{r5,r6,r8,r9}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ret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B0709C79-F66B-0B4B-5143-9AFE7BD4F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62484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sp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6ED3011A-A9B2-4BB6-0254-78F09E241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1242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x4</a:t>
            </a:r>
            <a:endParaRPr lang="en-US" altLang="zh-CN" sz="2000"/>
          </a:p>
        </p:txBody>
      </p:sp>
      <p:sp>
        <p:nvSpPr>
          <p:cNvPr id="16" name="Line 7">
            <a:extLst>
              <a:ext uri="{FF2B5EF4-FFF2-40B4-BE49-F238E27FC236}">
                <a16:creationId xmlns:a16="http://schemas.microsoft.com/office/drawing/2014/main" id="{164243DF-5738-06B7-878D-F1CE9BC4972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72000" y="60960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66F97E3B-11AC-39AF-DDD1-5AE44C7D0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5814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ret addr</a:t>
            </a:r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FF2F878A-9BF7-133A-8589-031971C7D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0386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old bp</a:t>
            </a: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CBB0B6F6-2563-CEF3-31BD-791CC2D02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4958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r5</a:t>
            </a: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B7184C2D-C94C-631E-81E8-96A3C6BA5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9530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r6</a:t>
            </a:r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281E5EAA-B01C-4B81-A55F-406A4CED5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4102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r8</a:t>
            </a:r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5803869A-B254-C209-ADA8-31C675717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58674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r9</a:t>
            </a:r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9DB5B898-50BF-58D3-6EAB-A390C0313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63246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0641AC5B-7DBD-9131-532D-67A501DC0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6670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x5</a:t>
            </a:r>
            <a:endParaRPr lang="en-US" altLang="zh-CN" sz="2000"/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BC737D0E-FF7A-A4F5-5B3C-DF2CED4B9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2098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x6</a:t>
            </a:r>
            <a:endParaRPr lang="en-US" altLang="zh-CN" sz="2000"/>
          </a:p>
        </p:txBody>
      </p:sp>
      <p:sp>
        <p:nvSpPr>
          <p:cNvPr id="32" name="Rectangle 4">
            <a:extLst>
              <a:ext uri="{FF2B5EF4-FFF2-40B4-BE49-F238E27FC236}">
                <a16:creationId xmlns:a16="http://schemas.microsoft.com/office/drawing/2014/main" id="{F175B21A-D0D4-4047-0815-8A706B0C9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828800"/>
            <a:ext cx="3200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Final assembly: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f: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stm{r5,r6,r8,r9}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add 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r8, r1, r2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load r5, [bp, 12]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load r6, [bp, 16]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div r9, r5, r6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mov r0, r9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ldm{r5,r6,r8,r9}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ret</a:t>
            </a:r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867D89ED-1510-A929-8F09-38FC0B662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1910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bp</a:t>
            </a:r>
          </a:p>
        </p:txBody>
      </p:sp>
      <p:sp>
        <p:nvSpPr>
          <p:cNvPr id="29" name="Line 7">
            <a:extLst>
              <a:ext uri="{FF2B5EF4-FFF2-40B4-BE49-F238E27FC236}">
                <a16:creationId xmlns:a16="http://schemas.microsoft.com/office/drawing/2014/main" id="{72732E54-59C3-F1B7-766B-A746F1E7E0B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72000" y="4343400"/>
            <a:ext cx="609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Rectangle 5">
            <a:extLst>
              <a:ext uri="{FF2B5EF4-FFF2-40B4-BE49-F238E27FC236}">
                <a16:creationId xmlns:a16="http://schemas.microsoft.com/office/drawing/2014/main" id="{D71C41D7-FE86-5BAA-39F4-9E7B42486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7526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...</a:t>
            </a:r>
            <a:endParaRPr lang="en-US" altLang="zh-CN" sz="20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0E3EAB-198A-3524-B791-D67B2F925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0"/>
            <a:ext cx="2209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Callee-saved regs.</a:t>
            </a:r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671D0D7-90BE-635E-3369-CD4A2153C4D5}"/>
              </a:ext>
            </a:extLst>
          </p:cNvPr>
          <p:cNvCxnSpPr/>
          <p:nvPr/>
        </p:nvCxnSpPr>
        <p:spPr>
          <a:xfrm flipH="1" flipV="1">
            <a:off x="1752600" y="5334000"/>
            <a:ext cx="3048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32" grpId="0"/>
      <p:bldP spid="24" grpId="0" animBg="1"/>
      <p:bldP spid="30" grpId="0" animBg="1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527543F1-8884-E191-924B-BC5E7450B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Backend is hard</a:t>
            </a:r>
            <a:endParaRPr lang="zh-CN" altLang="en-US"/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CF9AC9AF-AC11-7D4F-5DBE-D1B9B512A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Every phase is difficult (in theory)!</a:t>
            </a:r>
          </a:p>
          <a:p>
            <a:pPr lvl="1"/>
            <a:r>
              <a:rPr lang="en-US" altLang="zh-CN"/>
              <a:t>in the general form, all are </a:t>
            </a:r>
            <a:r>
              <a:rPr lang="en-US" altLang="zh-CN">
                <a:solidFill>
                  <a:srgbClr val="3333CC"/>
                </a:solidFill>
              </a:rPr>
              <a:t>NP-complete</a:t>
            </a:r>
            <a:r>
              <a:rPr lang="en-US" altLang="zh-CN"/>
              <a:t>!</a:t>
            </a:r>
          </a:p>
          <a:p>
            <a:pPr lvl="1"/>
            <a:r>
              <a:rPr lang="en-US" altLang="zh-CN"/>
              <a:t>thus must use heuristics</a:t>
            </a:r>
          </a:p>
          <a:p>
            <a:r>
              <a:rPr lang="en-US" altLang="zh-CN"/>
              <a:t>The biggest difficulty lies in the subtle intractions between these phases</a:t>
            </a:r>
          </a:p>
          <a:p>
            <a:pPr lvl="1"/>
            <a:r>
              <a:rPr lang="en-US" altLang="zh-CN"/>
              <a:t>phases </a:t>
            </a:r>
            <a:r>
              <a:rPr lang="en-US" altLang="zh-CN">
                <a:solidFill>
                  <a:srgbClr val="3333CC"/>
                </a:solidFill>
              </a:rPr>
              <a:t>tightly coupled</a:t>
            </a:r>
          </a:p>
          <a:p>
            <a:pPr lvl="2"/>
            <a:r>
              <a:rPr lang="en-US" altLang="zh-CN"/>
              <a:t>example: optimal instruction selection incurs non-optimal scheduling, etc..</a:t>
            </a:r>
          </a:p>
          <a:p>
            <a:pPr lvl="2"/>
            <a:r>
              <a:rPr lang="en-US" altLang="zh-CN"/>
              <a:t>current practice engineering them separately...</a:t>
            </a:r>
          </a:p>
          <a:p>
            <a:pPr lvl="1"/>
            <a:r>
              <a:rPr lang="en-US" altLang="zh-CN"/>
              <a:t>still ongoing research topics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801DEC1B-4664-3C11-A1DB-53FD904B6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11267" name="内容占位符 2">
            <a:extLst>
              <a:ext uri="{FF2B5EF4-FFF2-40B4-BE49-F238E27FC236}">
                <a16:creationId xmlns:a16="http://schemas.microsoft.com/office/drawing/2014/main" id="{3AE6FA85-950F-8B40-813E-C0D893823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itchFamily="2" charset="0"/>
              <a:buNone/>
            </a:pPr>
            <a:endParaRPr lang="en-US" altLang="zh-CN"/>
          </a:p>
          <a:p>
            <a:pPr algn="ctr">
              <a:buFont typeface="Wingdings" pitchFamily="2" charset="0"/>
              <a:buNone/>
            </a:pPr>
            <a:endParaRPr lang="en-US" altLang="zh-CN" i="1"/>
          </a:p>
          <a:p>
            <a:pPr algn="ctr">
              <a:buFont typeface="Wingdings" pitchFamily="2" charset="0"/>
              <a:buNone/>
            </a:pPr>
            <a:r>
              <a:rPr lang="en-US" altLang="zh-CN" i="1"/>
              <a:t>Instructin Selection Overview</a:t>
            </a:r>
            <a:endParaRPr lang="zh-CN" altLang="en-US"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8505</TotalTime>
  <Words>2602</Words>
  <Application>Microsoft Macintosh PowerPoint</Application>
  <PresentationFormat>全屏显示(4:3)</PresentationFormat>
  <Paragraphs>552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Tahoma</vt:lpstr>
      <vt:lpstr>宋体</vt:lpstr>
      <vt:lpstr>Arial</vt:lpstr>
      <vt:lpstr>Wingdings</vt:lpstr>
      <vt:lpstr>Verdana</vt:lpstr>
      <vt:lpstr>Courier New</vt:lpstr>
      <vt:lpstr>Cambria Math</vt:lpstr>
      <vt:lpstr>Blends</vt:lpstr>
      <vt:lpstr>Instruction Selection</vt:lpstr>
      <vt:lpstr>Middle End</vt:lpstr>
      <vt:lpstr>Back-end Structure</vt:lpstr>
      <vt:lpstr>Example: instruction selection</vt:lpstr>
      <vt:lpstr>Example: register allocation</vt:lpstr>
      <vt:lpstr>Example:  peephole optimization</vt:lpstr>
      <vt:lpstr>Example: prologue &amp; epilogue</vt:lpstr>
      <vt:lpstr>Backend is hard</vt:lpstr>
      <vt:lpstr> </vt:lpstr>
      <vt:lpstr>Instruction selection goals</vt:lpstr>
      <vt:lpstr>Instruction selection is some form of pattern matching</vt:lpstr>
      <vt:lpstr>Instruction selection category</vt:lpstr>
      <vt:lpstr>Instruction selection category</vt:lpstr>
      <vt:lpstr> </vt:lpstr>
      <vt:lpstr>Expansion: key insight</vt:lpstr>
      <vt:lpstr>Architecture</vt:lpstr>
      <vt:lpstr>Input &amp;  output</vt:lpstr>
      <vt:lpstr>RISC0: a simplified RISC-V</vt:lpstr>
      <vt:lpstr>Phase #1: lowering</vt:lpstr>
      <vt:lpstr>Expansion table: to RISC0</vt:lpstr>
      <vt:lpstr>Expansion table: to x86</vt:lpstr>
      <vt:lpstr>#Phase 2: expansion algorithm</vt:lpstr>
      <vt:lpstr>Example</vt:lpstr>
      <vt:lpstr>Example</vt:lpstr>
      <vt:lpstr>Example</vt:lpstr>
      <vt:lpstr>Moral</vt:lpstr>
      <vt:lpstr>Key insight for peephole opt’</vt:lpstr>
      <vt:lpstr>Peephole opt’ example</vt:lpstr>
      <vt:lpstr>Architecture for Davidson-Fraser Selector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Layout</dc:title>
  <dc:creator>Baojian Hua</dc:creator>
  <cp:lastModifiedBy>Microsoft Office User</cp:lastModifiedBy>
  <cp:revision>3661</cp:revision>
  <cp:lastPrinted>1601-01-01T00:00:00Z</cp:lastPrinted>
  <dcterms:created xsi:type="dcterms:W3CDTF">1601-01-01T00:00:00Z</dcterms:created>
  <dcterms:modified xsi:type="dcterms:W3CDTF">2024-03-14T02:15:34Z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