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00" r:id="rId3"/>
    <p:sldId id="501" r:id="rId4"/>
    <p:sldId id="515" r:id="rId5"/>
    <p:sldId id="502" r:id="rId6"/>
    <p:sldId id="503" r:id="rId7"/>
    <p:sldId id="504" r:id="rId8"/>
    <p:sldId id="505" r:id="rId9"/>
    <p:sldId id="506" r:id="rId10"/>
    <p:sldId id="507" r:id="rId11"/>
    <p:sldId id="508" r:id="rId12"/>
    <p:sldId id="516" r:id="rId13"/>
    <p:sldId id="524" r:id="rId14"/>
    <p:sldId id="517" r:id="rId15"/>
    <p:sldId id="509" r:id="rId16"/>
    <p:sldId id="518" r:id="rId17"/>
    <p:sldId id="510" r:id="rId18"/>
    <p:sldId id="519" r:id="rId19"/>
    <p:sldId id="520" r:id="rId20"/>
    <p:sldId id="522" r:id="rId21"/>
    <p:sldId id="511" r:id="rId22"/>
    <p:sldId id="523" r:id="rId23"/>
    <p:sldId id="512" r:id="rId24"/>
    <p:sldId id="525" r:id="rId25"/>
    <p:sldId id="526" r:id="rId26"/>
    <p:sldId id="513" r:id="rId27"/>
    <p:sldId id="514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C7B1F8C-4498-BBB2-FCB9-FA7BAFEE52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599EECB-4E28-7CF9-002F-8FE02C34ED8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1CA012-C9D2-9A74-425D-CB453E1115A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8D7F3F0-F2BE-EA88-54F5-077C235ED3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CC82D0C-59C7-C94A-AC00-89A9DF16D6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3F2236A1-41B9-DDB0-666D-B28008C786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C790088-0606-24EB-29CD-6474CDB899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A7076522-0D52-10DA-5F15-457C41D5BAB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B81E9040-7E54-4411-84C4-AADE8CEE4E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0227132-96D9-808B-6D88-23959CFF13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E2FD969-4928-152A-1C30-1DE8A0E130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9E9656B2-BDC3-E94D-90BB-224FAAA69E0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528ED1-0B7E-550B-AADE-B6F75CAA37C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6F9AB160-C069-1CC1-DE09-CEBDC60DE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BC89A46D-9E7D-B153-AFE4-59B3A2173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10ACB16-921A-F96C-7F75-BAACF12A0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61E3197-1091-E3FD-17C0-060E1DBFD8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7B93636-4CD9-A916-63F3-EE1246549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D09048-F612-A7A1-08B6-8C8A29456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CB5C70C5-01EB-165F-9909-AFBC8602E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4A076364-BFD9-E267-F861-EAEA34C8A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C6F3CBC-FC00-217A-11D7-A25743CB2B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2575A74-35F5-917A-3FA0-F1A6BC89BD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D33A0569-E73A-CC0E-3D46-A5018943AA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3E7E831-F2F9-7CC8-5250-951ADF89BE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B8A6645-E02F-D849-8B2F-1B655E8E4D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87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7C9424C-00C1-BB98-921F-9893BFC70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5797BB-824D-721D-B629-0F574A7D9C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37A9490-AEEA-1BDE-DF9F-2256670A7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982B1C-CA34-7C41-8E25-3E3F382F45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077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7E5164C-5087-853C-CC75-83FD93443F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377E52-B9EB-930F-1429-7B9CF87F7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BA0553-01FF-48C5-2807-67B776AB90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34A6DB-66BE-F844-B85A-2ED2106E78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9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A4FC4B7-19F9-9E17-E493-FB19DE6CF9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6436A51-62E6-E06B-4174-9E536AC27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A4CCF4-6F10-5319-4DDA-086D395C9D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B77AF-A8CF-9F4E-8837-C65DB2DF0A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51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1077948-8FB1-E486-C41D-62ACFF207F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8A0220-4BAE-B191-522C-7C172E83F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33A6702-F4D2-28B2-FAAC-D1D1A5064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DBE6D-C2F8-2940-A208-E92FD2C624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7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2D1D82-1060-4F62-32A6-79A93EF885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2309A4D-9ECA-37EB-41A1-C3CC95C056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A541C8-D2F4-E261-AA32-E76488720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E18C2-0081-A243-B9BC-60FDEE9B3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17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212D028-8201-9F00-D13A-E2C5DB622F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8A76007-6DBC-DF6D-5470-B484043696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977ACD4-3421-DF08-CD2D-22B1C91634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DE0411-6A43-CD47-8275-016337CFB0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6926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DF3FECD-C04C-D3DB-69A7-B65013CC8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5AABE6C-3A25-6ED1-EB67-D51BA5BFEF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4A65E79-7A76-34EA-1897-8DAA39243F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0B36C-41A8-AF43-9F03-B45FF58A8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688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47C1E04-2250-D63B-CFCA-7EB9AAFA84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3365C7-78EA-8ADF-E788-C29FA2F9C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E4E9965-C631-B81B-F6AE-C8857C791A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C18B7-FD31-F646-A404-64CEBDD5C8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13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FE650A-D769-6761-E033-5EA72BAA28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9035964-4D33-33F2-81F6-37DAB32F3A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C3E86BF-7FB9-A7FD-1626-15FC76D09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25810-73A6-BC48-8949-3EF311E04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347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01983D6-7415-6946-BCC9-EACE5AEA1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8BAAEF1-24F4-1C3A-CB13-B7B2B98B45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B3E8854-97CE-043A-71B3-C5F5AC7AB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F6C1FA-F83E-C447-BE06-CA4D7E32D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7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1E44A77-85D9-6B30-5E7D-7E0C3F1AF5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39E8A7C-5245-316F-7FCF-75109C9F7F6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4D8366F-BB93-0D03-0274-111259103A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76BCA19-18F7-88A9-3078-BBEA2BF128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4E7C278-0FAE-7234-31CA-16855B1541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AB714B1-7D0A-46FB-792E-97681EFE6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B14405C-9609-2C41-43CD-0AF0006279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7C40848-BD6B-C0B2-708F-151BDA300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5927898F-331F-7166-AACB-C5CA395D3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F1B4C00-7370-8C21-1DA2-708E61AE35B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1E7CED4-FA4C-CE04-A29F-5B063502CB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057F51E-CBE9-11CE-5C72-1446B3AD78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F6FDB6B-B98D-924D-826C-57957D281F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248864B-2AD8-B828-C18F-8FDF276050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Local Register Allocation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EFD5610-4AAC-4A6A-7055-9E8E9417A6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742B500-FCC6-1398-73DC-21F32375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267E20A-7C90-02FC-1A3A-BFA53F5C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Lazy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EDC0699D-7724-3C55-A0F4-BA065CA0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Lazy Allocation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8014CE57-E818-7F4D-8BAA-A619E6D9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Do not allocate any variables to register</a:t>
            </a:r>
          </a:p>
          <a:p>
            <a:pPr lvl="1"/>
            <a:r>
              <a:rPr lang="en-US" altLang="zh-CN"/>
              <a:t>but put all variables into memory (the call stack)</a:t>
            </a:r>
          </a:p>
          <a:p>
            <a:pPr lvl="1"/>
            <a:r>
              <a:rPr lang="en-US" altLang="zh-CN"/>
              <a:t>registers are of dedicated usages</a:t>
            </a:r>
          </a:p>
          <a:p>
            <a:pPr lvl="1"/>
            <a:r>
              <a:rPr lang="en-US" altLang="zh-CN"/>
              <a:t>add ld/st instructions</a:t>
            </a:r>
          </a:p>
          <a:p>
            <a:r>
              <a:rPr lang="en-US" altLang="zh-CN"/>
              <a:t>Not practical for optimizing compilers</a:t>
            </a:r>
          </a:p>
          <a:p>
            <a:pPr lvl="1"/>
            <a:r>
              <a:rPr lang="en-US" altLang="zh-CN"/>
              <a:t>but a good starting point for explanation</a:t>
            </a:r>
          </a:p>
          <a:p>
            <a:pPr lvl="1"/>
            <a:r>
              <a:rPr lang="en-US" altLang="zh-CN"/>
              <a:t>also a baseline for implementation (-O0, </a:t>
            </a:r>
            <a:r>
              <a:rPr lang="en-US" altLang="zh-CN">
                <a:sym typeface="Wingdings" pitchFamily="2" charset="0"/>
              </a:rPr>
              <a:t>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7EEB7A-0032-751A-6FD4-902F94DC0E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</a:t>
            </a:r>
            <a:br>
              <a:rPr lang="en-US" altLang="zh-CN"/>
            </a:br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3B1984B-B490-8866-DD73-1D1D1CA49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Allocate each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var to a stack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slot. (Relative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to ‘bp’.)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1137083-70FD-8978-3FC1-FABFAA91C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4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r1, r2, r3, r4.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7516822-462A-935B-5417-B469EA17B11F}"/>
              </a:ext>
            </a:extLst>
          </p:cNvPr>
          <p:cNvGraphicFramePr>
            <a:graphicFrameLocks noGrp="1"/>
          </p:cNvGraphicFramePr>
          <p:nvPr/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‘P-reg’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-16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18BB969-A91B-F937-7A7B-6151CC7E8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0"/>
            <a:ext cx="3048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-4],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-8],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r1, [bp,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-12],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r1, [bp,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-16],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r1, [bp, -4]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r2, [bp, 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r1, r1,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-20], r1</a:t>
            </a:r>
            <a:endParaRPr lang="en-US" altLang="zh-CN" sz="2000" b="1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r1, [bp, -12]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r2, [bp, -16]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r1, r1,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-24], r1</a:t>
            </a:r>
            <a:endParaRPr lang="en-US" altLang="zh-CN" sz="2000" b="1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r0,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[bp, -24]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E40911EE-46BA-4D16-8772-EBB1033C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Layout</a:t>
            </a:r>
            <a:endParaRPr lang="zh-CN" altLang="en-US"/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296584D-5CA5-2D5F-41F6-D976F0AD9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3FABA3F1-9F05-0111-F6CF-D094CAAEB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r1</a:t>
            </a:r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BEC3BF6-E66A-340A-F940-E432EDB86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j-lt"/>
              </a:rPr>
              <a:t>x1</a:t>
            </a:r>
            <a:endParaRPr lang="zh-CN" altLang="zh-CN" sz="24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6361F32-3A9E-9649-3C24-02800D828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x2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16600BE-87E1-97AD-6315-3E29C40A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586DBBB-D20E-A0C8-ED21-025012C52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xm</a:t>
            </a:r>
            <a:endParaRPr lang="zh-CN" altLang="zh-CN" sz="2400" dirty="0">
              <a:latin typeface="+mn-lt"/>
            </a:endParaRPr>
          </a:p>
        </p:txBody>
      </p:sp>
      <p:sp>
        <p:nvSpPr>
          <p:cNvPr id="15369" name="Rectangle 5">
            <a:extLst>
              <a:ext uri="{FF2B5EF4-FFF2-40B4-BE49-F238E27FC236}">
                <a16:creationId xmlns:a16="http://schemas.microsoft.com/office/drawing/2014/main" id="{9758F042-DF5C-35DF-D941-A6293FB3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r2</a:t>
            </a:r>
            <a:endParaRPr lang="zh-CN" altLang="en-US"/>
          </a:p>
        </p:txBody>
      </p:sp>
      <p:sp>
        <p:nvSpPr>
          <p:cNvPr id="15370" name="Rectangle 5">
            <a:extLst>
              <a:ext uri="{FF2B5EF4-FFF2-40B4-BE49-F238E27FC236}">
                <a16:creationId xmlns:a16="http://schemas.microsoft.com/office/drawing/2014/main" id="{87009098-436F-FBBD-6536-BAF37CCFE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rn</a:t>
            </a:r>
            <a:endParaRPr lang="zh-CN" altLang="en-US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4D0F763-505D-CC90-91BD-8C75C4E51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dirty="0">
              <a:latin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C377AD-EC0A-E086-A2D5-469A6AF99755}"/>
              </a:ext>
            </a:extLst>
          </p:cNvPr>
          <p:cNvSpPr/>
          <p:nvPr/>
        </p:nvSpPr>
        <p:spPr>
          <a:xfrm>
            <a:off x="3733800" y="26670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829469F-24D2-2A2C-2C55-89C5595E25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Allocation Algorithm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440A125-A064-AAF8-337E-9E5AD6654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lazyAlloc(p){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#1: allocate stack space for each variable “x”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for(each virtual register “x” in the program “p”){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tempMap = alloc_stack_space(x);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#2: rewrite the program, to insert “ld/st”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for(each instruction “i” in the program “p”){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rewrite(tempMap, i);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</a:rPr>
              <a:t>// must obey register usage convention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804F974-C0C6-EA2C-EAE0-5D2BB322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39F40EC0-DDF1-62A3-72E4-368B463DF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Pros:</a:t>
            </a:r>
          </a:p>
          <a:p>
            <a:pPr lvl="1"/>
            <a:r>
              <a:rPr lang="en-US" altLang="zh-CN"/>
              <a:t>Easy to understand and implement</a:t>
            </a:r>
          </a:p>
          <a:p>
            <a:pPr lvl="2"/>
            <a:r>
              <a:rPr lang="en-US" altLang="zh-CN"/>
              <a:t>no analysis required</a:t>
            </a:r>
          </a:p>
          <a:p>
            <a:pPr lvl="2"/>
            <a:r>
              <a:rPr lang="en-US" altLang="zh-CN"/>
              <a:t>code rewriting fully syntax-directed</a:t>
            </a:r>
          </a:p>
          <a:p>
            <a:pPr lvl="1"/>
            <a:r>
              <a:rPr lang="en-US" altLang="zh-CN"/>
              <a:t>Baseline: say, debugging, ...</a:t>
            </a:r>
          </a:p>
          <a:p>
            <a:r>
              <a:rPr lang="en-US" altLang="zh-CN"/>
              <a:t>Cons:</a:t>
            </a:r>
          </a:p>
          <a:p>
            <a:pPr lvl="1"/>
            <a:r>
              <a:rPr lang="en-US" altLang="zh-CN"/>
              <a:t>Poor code quality, poor performance</a:t>
            </a:r>
          </a:p>
          <a:p>
            <a:pPr lvl="2"/>
            <a:r>
              <a:rPr lang="en-US" altLang="zh-CN"/>
              <a:t>Too many ld/st, memory traffic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F2755442-CAB5-C0C9-131E-6EC03B3B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44DE0120-0E87-837D-462F-0B606240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Top-down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F9A9AE4C-8F71-319A-C383-8ECC51A19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Top down allocation</a:t>
            </a:r>
            <a:endParaRPr lang="zh-CN" altLang="en-US"/>
          </a:p>
        </p:txBody>
      </p:sp>
      <p:sp>
        <p:nvSpPr>
          <p:cNvPr id="19459" name="内容占位符 2">
            <a:extLst>
              <a:ext uri="{FF2B5EF4-FFF2-40B4-BE49-F238E27FC236}">
                <a16:creationId xmlns:a16="http://schemas.microsoft.com/office/drawing/2014/main" id="{A40CAFA2-D738-56A0-964E-D6C9DC496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Reserve dedicated registers for special usage</a:t>
            </a:r>
          </a:p>
          <a:p>
            <a:pPr lvl="1"/>
            <a:r>
              <a:rPr lang="en-US" altLang="zh-CN"/>
              <a:t>Suppose there are totally </a:t>
            </a:r>
            <a:r>
              <a:rPr lang="en-US" altLang="zh-CN" i="1">
                <a:solidFill>
                  <a:srgbClr val="3333CC"/>
                </a:solidFill>
              </a:rPr>
              <a:t>N</a:t>
            </a:r>
            <a:r>
              <a:rPr lang="en-US" altLang="zh-CN"/>
              <a:t> registers, among which </a:t>
            </a:r>
            <a:r>
              <a:rPr lang="en-US" altLang="zh-CN" i="1">
                <a:solidFill>
                  <a:srgbClr val="3333CC"/>
                </a:solidFill>
              </a:rPr>
              <a:t>F</a:t>
            </a:r>
            <a:r>
              <a:rPr lang="en-US" altLang="zh-CN"/>
              <a:t> special registers</a:t>
            </a:r>
          </a:p>
          <a:p>
            <a:pPr lvl="2"/>
            <a:r>
              <a:rPr lang="en-US" altLang="zh-CN"/>
              <a:t>allocate variables to </a:t>
            </a:r>
            <a:r>
              <a:rPr lang="en-US" altLang="zh-CN" i="1">
                <a:solidFill>
                  <a:srgbClr val="3333CC"/>
                </a:solidFill>
              </a:rPr>
              <a:t>N-F</a:t>
            </a:r>
            <a:r>
              <a:rPr lang="en-US" altLang="zh-CN"/>
              <a:t> registers</a:t>
            </a:r>
          </a:p>
          <a:p>
            <a:pPr lvl="2"/>
            <a:r>
              <a:rPr lang="en-US" altLang="zh-CN"/>
              <a:t>put remaining variables to memory</a:t>
            </a:r>
          </a:p>
          <a:p>
            <a:pPr lvl="3"/>
            <a:r>
              <a:rPr lang="en-US" altLang="zh-CN"/>
              <a:t>i.e., stack slots serve as pesudo-regs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365AF42-55CA-2BEE-4CFE-D2CC2B34B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</a:t>
            </a:r>
            <a:br>
              <a:rPr lang="en-US" altLang="zh-CN"/>
            </a:br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5FB4E17-44FB-186D-BB70-8F8E2CAE8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Reserve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r0-r2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for ld/st, etc..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Allocate vars to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r3-r6</a:t>
            </a:r>
            <a:r>
              <a:rPr lang="en-US" altLang="zh-CN" sz="2000" b="1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7AAC0E3-0D1B-293C-8271-17544091D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7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r0-r6.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B063991-9082-AB7E-BE5B-BF2E624B2F7A}"/>
              </a:ext>
            </a:extLst>
          </p:cNvPr>
          <p:cNvGraphicFramePr>
            <a:graphicFrameLocks noGrp="1"/>
          </p:cNvGraphicFramePr>
          <p:nvPr/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‘P-reg’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r3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r4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r6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DA46C4F3-AFE3-9EDB-43A9-B9F56D70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3048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r3,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r4,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r5, [bp, 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r6, [bp,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r1, r3, r4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-4], r1</a:t>
            </a:r>
            <a:endParaRPr lang="en-US" altLang="zh-CN" sz="2000" b="1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r1, r5, 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 [bp, -8], r1</a:t>
            </a:r>
            <a:endParaRPr lang="en-US" altLang="zh-CN" sz="2000" b="1">
              <a:solidFill>
                <a:srgbClr val="FFC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r0,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[bp, -8]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0A900D9-3644-39D3-6E01-B27BDED02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</a:t>
            </a: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9412893-34BA-18DD-06A4-28D16FC2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883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topDownAlloc(p){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#1: allocation, N-F vars in phisical regs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reserve_regs(F);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for(x from the selected N-F vars in p){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tempMap = alloc_reg(x);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for(x from remaining V-(N-F) vars in p)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tempMap += alloc_stackSlot(x);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Step #2: rewriting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for(each instruction i in p)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rewrite(tempMap, i);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ED58265-061D-F3D3-77EF-284301C3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and Back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E7F7CBB-89F1-5CD1-C5CB-A0E652CA7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4F25922F-8DBA-D9C8-70C2-E4FB08569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74E385B-CE46-30EB-D7DC-DE8D244CD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7FAAFC0E-B30D-1D4F-C518-A74222F7433E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04990BD9-19CE-B5E6-89C0-CC0E108E0100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ED02AF73-4307-DA1F-393E-2A3D7A82E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2BA2A9E5-B3E2-2C6F-65F5-2389B455AF6B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F9E863E5-FABF-EF16-8337-901A4DF3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B09C8EA6-F9DB-3E4D-E3C4-73056E132606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2ADAF2DC-9849-FE99-48CD-85D6DF18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258A332-FCC6-6B40-472A-BDF193B50660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5E0F8657-CFC4-F4C5-E04E-0F8770F6CE8C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D9FF9DC-1DC5-77B7-FA5D-04AB69E6A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CE97FB9-AC07-457C-2B12-12F809487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169488BC-ACBD-8312-5465-B5FAEF79D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Layout</a:t>
            </a:r>
            <a:endParaRPr lang="zh-CN" altLang="en-US"/>
          </a:p>
        </p:txBody>
      </p:sp>
      <p:sp>
        <p:nvSpPr>
          <p:cNvPr id="22531" name="Rectangle 4">
            <a:extLst>
              <a:ext uri="{FF2B5EF4-FFF2-40B4-BE49-F238E27FC236}">
                <a16:creationId xmlns:a16="http://schemas.microsoft.com/office/drawing/2014/main" id="{C7EDFDA2-17B8-9CE3-8154-7F188643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127A8A3C-4F80-3F7D-40C3-B8B2B2231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1</a:t>
            </a:r>
            <a:endParaRPr lang="zh-CN" altLang="en-US" baseline="-2500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FD34779-7650-F0BF-1AA3-EC6FCDCB8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j-lt"/>
              </a:rPr>
              <a:t>x</a:t>
            </a:r>
            <a:r>
              <a:rPr lang="en-US" altLang="zh-CN" sz="2400" baseline="-25000" dirty="0">
                <a:latin typeface="+mj-lt"/>
              </a:rPr>
              <a:t>1</a:t>
            </a:r>
            <a:endParaRPr lang="zh-CN" altLang="zh-CN" sz="2400" baseline="-25000" dirty="0">
              <a:latin typeface="+mj-lt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BA29BAD-43B7-88DD-E310-5C447C3AB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2</a:t>
            </a:r>
            <a:endParaRPr lang="zh-CN" altLang="zh-CN" sz="2400" baseline="-25000" dirty="0">
              <a:latin typeface="+mn-lt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86221A6-9ADA-C887-BB32-84536AADC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>
              <a:latin typeface="+mn-lt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DE26B11-0569-A5C1-3EA6-83DD34396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altLang="zh-CN" sz="2400" dirty="0">
                <a:latin typeface="+mn-lt"/>
              </a:rPr>
              <a:t>x</a:t>
            </a:r>
            <a:r>
              <a:rPr lang="en-US" altLang="zh-CN" sz="2400" baseline="-25000" dirty="0">
                <a:latin typeface="+mn-lt"/>
              </a:rPr>
              <a:t>m-(n-f)</a:t>
            </a:r>
            <a:endParaRPr lang="zh-CN" altLang="zh-CN" sz="2400" baseline="-25000" dirty="0">
              <a:latin typeface="+mn-lt"/>
            </a:endParaRPr>
          </a:p>
        </p:txBody>
      </p:sp>
      <p:sp>
        <p:nvSpPr>
          <p:cNvPr id="22537" name="Rectangle 5">
            <a:extLst>
              <a:ext uri="{FF2B5EF4-FFF2-40B4-BE49-F238E27FC236}">
                <a16:creationId xmlns:a16="http://schemas.microsoft.com/office/drawing/2014/main" id="{E403F687-3884-697C-5096-4435D32F4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908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2</a:t>
            </a:r>
            <a:endParaRPr lang="zh-CN" altLang="en-US" baseline="-25000"/>
          </a:p>
        </p:txBody>
      </p:sp>
      <p:sp>
        <p:nvSpPr>
          <p:cNvPr id="22538" name="Rectangle 5">
            <a:extLst>
              <a:ext uri="{FF2B5EF4-FFF2-40B4-BE49-F238E27FC236}">
                <a16:creationId xmlns:a16="http://schemas.microsoft.com/office/drawing/2014/main" id="{15737F66-7605-5B0C-1434-06EEF2EF9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8100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f+1</a:t>
            </a:r>
            <a:endParaRPr lang="zh-CN" altLang="en-US" baseline="-2500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ECDE3593-1F8F-F3AD-5BA1-E93476B1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8006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zh-CN" altLang="zh-CN" sz="2400" dirty="0">
              <a:latin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148A94-BD61-BC37-D5B4-0D636818FAD7}"/>
              </a:ext>
            </a:extLst>
          </p:cNvPr>
          <p:cNvSpPr/>
          <p:nvPr/>
        </p:nvSpPr>
        <p:spPr>
          <a:xfrm>
            <a:off x="5638800" y="36576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1" name="Rectangle 5">
            <a:extLst>
              <a:ext uri="{FF2B5EF4-FFF2-40B4-BE49-F238E27FC236}">
                <a16:creationId xmlns:a16="http://schemas.microsoft.com/office/drawing/2014/main" id="{3A5DE789-C53E-1B90-08C2-09329D459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f</a:t>
            </a:r>
            <a:endParaRPr lang="zh-CN" altLang="en-US" baseline="-25000"/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12F3064C-E975-88FC-6FC0-C8621FEAE592}"/>
              </a:ext>
            </a:extLst>
          </p:cNvPr>
          <p:cNvSpPr/>
          <p:nvPr/>
        </p:nvSpPr>
        <p:spPr>
          <a:xfrm>
            <a:off x="7086600" y="2133600"/>
            <a:ext cx="381000" cy="1524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3" name="TextBox 18">
            <a:extLst>
              <a:ext uri="{FF2B5EF4-FFF2-40B4-BE49-F238E27FC236}">
                <a16:creationId xmlns:a16="http://schemas.microsoft.com/office/drawing/2014/main" id="{38EBE4F0-0D51-EAB3-0420-AF2F0B89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743200"/>
            <a:ext cx="1371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</a:t>
            </a:r>
            <a:r>
              <a:rPr lang="en-US" altLang="zh-CN"/>
              <a:t> reserved regs</a:t>
            </a:r>
            <a:endParaRPr lang="zh-CN" altLang="en-US"/>
          </a:p>
        </p:txBody>
      </p:sp>
      <p:sp>
        <p:nvSpPr>
          <p:cNvPr id="20" name="右大括号 19">
            <a:extLst>
              <a:ext uri="{FF2B5EF4-FFF2-40B4-BE49-F238E27FC236}">
                <a16:creationId xmlns:a16="http://schemas.microsoft.com/office/drawing/2014/main" id="{F17A6324-71F3-AACE-B5B1-7243D6CE7ADE}"/>
              </a:ext>
            </a:extLst>
          </p:cNvPr>
          <p:cNvSpPr/>
          <p:nvPr/>
        </p:nvSpPr>
        <p:spPr>
          <a:xfrm>
            <a:off x="7086600" y="3886200"/>
            <a:ext cx="381000" cy="12192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45" name="TextBox 20">
            <a:extLst>
              <a:ext uri="{FF2B5EF4-FFF2-40B4-BE49-F238E27FC236}">
                <a16:creationId xmlns:a16="http://schemas.microsoft.com/office/drawing/2014/main" id="{4532B8A4-1896-7FE5-ADD8-D4A0FB2A5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4078288"/>
            <a:ext cx="1295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n-f</a:t>
            </a:r>
            <a:r>
              <a:rPr lang="en-US" altLang="zh-CN"/>
              <a:t> for allocation</a:t>
            </a:r>
            <a:endParaRPr lang="zh-CN" altLang="en-US"/>
          </a:p>
        </p:txBody>
      </p:sp>
      <p:sp>
        <p:nvSpPr>
          <p:cNvPr id="22546" name="Rectangle 5">
            <a:extLst>
              <a:ext uri="{FF2B5EF4-FFF2-40B4-BE49-F238E27FC236}">
                <a16:creationId xmlns:a16="http://schemas.microsoft.com/office/drawing/2014/main" id="{22BBAB58-63AD-8C92-7A69-6339C089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48200"/>
            <a:ext cx="914400" cy="4572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r</a:t>
            </a:r>
            <a:r>
              <a:rPr lang="en-US" altLang="zh-CN" baseline="-25000"/>
              <a:t>n</a:t>
            </a:r>
            <a:endParaRPr lang="zh-CN" altLang="en-US" baseline="-2500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DD5F7252-5A24-66D9-FD10-E6CFA6133DE6}"/>
              </a:ext>
            </a:extLst>
          </p:cNvPr>
          <p:cNvSpPr/>
          <p:nvPr/>
        </p:nvSpPr>
        <p:spPr>
          <a:xfrm>
            <a:off x="3810000" y="2743200"/>
            <a:ext cx="1676400" cy="2209800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D4028D88-BB3D-860A-CB83-71BF28EB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04C5E2DE-86A9-0855-3489-A91188BF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Better than lazy allocation</a:t>
            </a:r>
          </a:p>
          <a:p>
            <a:pPr lvl="1"/>
            <a:r>
              <a:rPr lang="en-US" altLang="zh-CN"/>
              <a:t>we used </a:t>
            </a:r>
            <a:r>
              <a:rPr lang="en-US" altLang="zh-CN" i="1">
                <a:solidFill>
                  <a:srgbClr val="3333CC"/>
                </a:solidFill>
              </a:rPr>
              <a:t>N-F</a:t>
            </a:r>
            <a:r>
              <a:rPr lang="en-US" altLang="zh-CN"/>
              <a:t> phisical regs</a:t>
            </a:r>
          </a:p>
          <a:p>
            <a:r>
              <a:rPr lang="en-US" altLang="zh-CN"/>
              <a:t>Some heuristics to decide which vars should go into regs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priority-based</a:t>
            </a:r>
            <a:r>
              <a:rPr lang="en-US" altLang="zh-CN"/>
              <a:t>: the number of def-uses of a var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position-based</a:t>
            </a:r>
            <a:r>
              <a:rPr lang="en-US" altLang="zh-CN"/>
              <a:t>: vars used in loops, etc..</a:t>
            </a:r>
          </a:p>
          <a:p>
            <a:pPr>
              <a:buFont typeface="Wingdings" pitchFamily="2" charset="0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0BC458BC-D0DA-8A1D-05DC-7F4EA68C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D2535160-3265-FDF9-3118-F1A2DBA1C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i="1"/>
          </a:p>
          <a:p>
            <a:pPr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Bottom-up Allocation</a:t>
            </a:r>
            <a:endParaRPr lang="zh-CN" alt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D89C2D8-7C99-DBDC-E46C-FA7ADC8B3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5C276084-98D0-58AC-6CE6-5DD94F269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3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r0-r2.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C8F4DDD-177E-424A-1809-BE6FCF0E028B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Line 17">
            <a:extLst>
              <a:ext uri="{FF2B5EF4-FFF2-40B4-BE49-F238E27FC236}">
                <a16:creationId xmlns:a16="http://schemas.microsoft.com/office/drawing/2014/main" id="{D2CD2936-3D30-AE36-5EDD-BC4F2122A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ECBF5BE3-0C5F-7921-45AB-EB4A36465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095526E9-DE86-A633-D263-40F363219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9" name="Oval 21">
            <a:extLst>
              <a:ext uri="{FF2B5EF4-FFF2-40B4-BE49-F238E27FC236}">
                <a16:creationId xmlns:a16="http://schemas.microsoft.com/office/drawing/2014/main" id="{02D8B5D8-599D-5F2E-3F3E-7650CE75D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C1C8CB4F-BCCA-6B2F-D568-6CAF3097E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EB5647E2-038E-DDA5-CAFF-E87A7E3E9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57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F22EF-A891-5CBC-B61A-05B125009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Available phy. regs. in a stack.</a:t>
            </a:r>
            <a:endParaRPr lang="zh-CN" altLang="en-US"/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68F01D0A-9E33-3BAC-FEE7-02C8B2192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86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ECD7C5E5-27A2-1386-CB18-521A86D92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3EE53A14-98A1-D25D-70E6-626D1ECD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67301B7-5512-AA31-6E1D-A3302E657DF8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54E13BB6-AAF4-145F-0C03-764D3E26AF35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8B869B2-EC0F-14A9-5630-FEC384D1AEEE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713BB38-3E67-2493-7C38-187D49968BE4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5BD79F-BFC5-C16F-D0F6-D4196F45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0292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Where to allocate x6? There is </a:t>
            </a:r>
            <a:r>
              <a:rPr lang="en-US" altLang="zh-CN">
                <a:solidFill>
                  <a:srgbClr val="FF0000"/>
                </a:solidFill>
              </a:rPr>
              <a:t>NO</a:t>
            </a:r>
            <a:r>
              <a:rPr lang="en-US" altLang="zh-CN"/>
              <a:t> phy. reg. left!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88D1DC-FC09-2BA9-987C-4A492DD0A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02288"/>
            <a:ext cx="419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</a:t>
            </a:r>
            <a:r>
              <a:rPr lang="en-US" altLang="zh-CN">
                <a:solidFill>
                  <a:srgbClr val="FF0000"/>
                </a:solidFill>
              </a:rPr>
              <a:t>spill</a:t>
            </a:r>
            <a:r>
              <a:rPr lang="en-US" altLang="zh-CN"/>
              <a:t> some allocated vars.</a:t>
            </a: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EA2F05CE-9EC4-7949-6F10-B2C8FECBE384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6AF4F9-C878-4C33-ADBC-3C6B09C5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-4</a:t>
            </a:r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1DCE05-4C84-30B1-141F-1410EE3DB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 [bp, -4], r2</a:t>
            </a:r>
            <a:endParaRPr lang="zh-CN" altLang="en-US" sz="14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Oval 21">
            <a:extLst>
              <a:ext uri="{FF2B5EF4-FFF2-40B4-BE49-F238E27FC236}">
                <a16:creationId xmlns:a16="http://schemas.microsoft.com/office/drawing/2014/main" id="{9CD586AB-AAE2-B737-50AB-A58B8922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D92046-F197-F937-7B47-E03E6B89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0480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Q: why do we choose the variable “x5”, but not “x1” or “x2”?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-0.275 -0.27778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-0.275 -0.3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50" y="-1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8333 -0.32223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1" grpId="1" animBg="1"/>
      <p:bldP spid="12" grpId="0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67789335-703A-7014-F13A-87037A77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F50E00CC-E649-B415-33F1-5E499FEF0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3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r0-r2.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3394AED-FA10-F227-CC62-0D6B93FD6E3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654" name="Line 17">
            <a:extLst>
              <a:ext uri="{FF2B5EF4-FFF2-40B4-BE49-F238E27FC236}">
                <a16:creationId xmlns:a16="http://schemas.microsoft.com/office/drawing/2014/main" id="{A20FB8F5-F0C9-DEA0-F5A7-99E5402E6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19">
            <a:extLst>
              <a:ext uri="{FF2B5EF4-FFF2-40B4-BE49-F238E27FC236}">
                <a16:creationId xmlns:a16="http://schemas.microsoft.com/office/drawing/2014/main" id="{A3485FB9-D994-7956-05EA-03D424766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E0B0D71C-847B-C74A-8D9F-932692A52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26657" name="Line 18">
            <a:extLst>
              <a:ext uri="{FF2B5EF4-FFF2-40B4-BE49-F238E27FC236}">
                <a16:creationId xmlns:a16="http://schemas.microsoft.com/office/drawing/2014/main" id="{6581DE80-A01F-B20C-284A-FB85D5E0A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TextBox 11">
            <a:extLst>
              <a:ext uri="{FF2B5EF4-FFF2-40B4-BE49-F238E27FC236}">
                <a16:creationId xmlns:a16="http://schemas.microsoft.com/office/drawing/2014/main" id="{9D4FB81D-2F1B-EB1F-B358-D47FA02CB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Available phy. regs. in a stack.</a:t>
            </a:r>
            <a:endParaRPr lang="zh-CN" altLang="en-US"/>
          </a:p>
        </p:txBody>
      </p:sp>
      <p:sp>
        <p:nvSpPr>
          <p:cNvPr id="14" name="Oval 21">
            <a:extLst>
              <a:ext uri="{FF2B5EF4-FFF2-40B4-BE49-F238E27FC236}">
                <a16:creationId xmlns:a16="http://schemas.microsoft.com/office/drawing/2014/main" id="{C1E74927-AEE2-217D-7663-9D43C1E7B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BAF25FF7-F65D-715F-3F68-4C41863C7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209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D64F1F28-3F22-D0DD-1B41-19EF83712F9C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C9DC41BC-2271-076F-7502-E86CED642469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FD19790D-BFC1-0E82-AAD5-08D0340FD8C3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BD918065-153C-2E5E-EF58-28D2523AA60D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AC911EB3-271A-2A33-9A4E-B780AED18937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66" name="TextBox 22">
            <a:extLst>
              <a:ext uri="{FF2B5EF4-FFF2-40B4-BE49-F238E27FC236}">
                <a16:creationId xmlns:a16="http://schemas.microsoft.com/office/drawing/2014/main" id="{12BCB47D-17C9-6789-F4EE-705A9B2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-4</a:t>
            </a:r>
            <a:endParaRPr lang="zh-CN" altLang="en-US"/>
          </a:p>
        </p:txBody>
      </p:sp>
      <p:sp>
        <p:nvSpPr>
          <p:cNvPr id="26667" name="TextBox 23">
            <a:extLst>
              <a:ext uri="{FF2B5EF4-FFF2-40B4-BE49-F238E27FC236}">
                <a16:creationId xmlns:a16="http://schemas.microsoft.com/office/drawing/2014/main" id="{2EF45DF9-2761-B9CF-4439-6E9620DC3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 [bp, -4], r2</a:t>
            </a:r>
            <a:endParaRPr lang="zh-CN" altLang="en-US" sz="14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68" name="Oval 21">
            <a:extLst>
              <a:ext uri="{FF2B5EF4-FFF2-40B4-BE49-F238E27FC236}">
                <a16:creationId xmlns:a16="http://schemas.microsoft.com/office/drawing/2014/main" id="{F389CE84-93AC-906A-4DA9-052FD75D2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26669" name="Oval 21">
            <a:extLst>
              <a:ext uri="{FF2B5EF4-FFF2-40B4-BE49-F238E27FC236}">
                <a16:creationId xmlns:a16="http://schemas.microsoft.com/office/drawing/2014/main" id="{CBA5BC09-B53D-ABAE-EC37-C17A5B1A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26670" name="Oval 20">
            <a:extLst>
              <a:ext uri="{FF2B5EF4-FFF2-40B4-BE49-F238E27FC236}">
                <a16:creationId xmlns:a16="http://schemas.microsoft.com/office/drawing/2014/main" id="{66EBF8C0-6F8D-239A-DE44-DD24BE6E0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32A65F8D-BCDE-1C18-8CFD-FA862D3DDBD2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2F3543-37E5-330C-BF58-902D294E2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Both x1 and x2 have be allocated, so return the registers directly. And these registers can be freed, as these vars. will not be used any more.</a:t>
            </a:r>
            <a:endParaRPr lang="zh-CN" altLang="en-US"/>
          </a:p>
        </p:txBody>
      </p:sp>
      <p:sp>
        <p:nvSpPr>
          <p:cNvPr id="30" name="Oval 21">
            <a:extLst>
              <a:ext uri="{FF2B5EF4-FFF2-40B4-BE49-F238E27FC236}">
                <a16:creationId xmlns:a16="http://schemas.microsoft.com/office/drawing/2014/main" id="{B82CA7B8-E488-F9C9-79F2-6578BAC02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1A147DB9-16BA-A84B-6DA7-97069B168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E5ACB356-8152-4898-A872-60F538919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44444E-6 L -0.28333 -0.244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67" y="-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5" grpId="0" animBg="1"/>
      <p:bldP spid="28" grpId="0" animBg="1"/>
      <p:bldP spid="29" grpId="0"/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B656F1C-2AB0-98D0-E648-971A093A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</a:t>
            </a:r>
            <a:endParaRPr lang="zh-CN" altLang="en-US"/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EF24B95E-94D2-035F-10AE-3D53D6273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Suppose we have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3 physical regs: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r0-r2.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BAC949-C9E8-1D96-8DF4-BC72F397473D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19812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78" name="Line 17">
            <a:extLst>
              <a:ext uri="{FF2B5EF4-FFF2-40B4-BE49-F238E27FC236}">
                <a16:creationId xmlns:a16="http://schemas.microsoft.com/office/drawing/2014/main" id="{612D42A3-7698-735A-86CE-ABF8CF487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19">
            <a:extLst>
              <a:ext uri="{FF2B5EF4-FFF2-40B4-BE49-F238E27FC236}">
                <a16:creationId xmlns:a16="http://schemas.microsoft.com/office/drawing/2014/main" id="{E3AA3EFE-B0BC-9D5B-AA97-0EE775E9D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578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Oval 20">
            <a:extLst>
              <a:ext uri="{FF2B5EF4-FFF2-40B4-BE49-F238E27FC236}">
                <a16:creationId xmlns:a16="http://schemas.microsoft.com/office/drawing/2014/main" id="{CC002005-CD76-5350-FF05-9B3E9D534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27681" name="Line 18">
            <a:extLst>
              <a:ext uri="{FF2B5EF4-FFF2-40B4-BE49-F238E27FC236}">
                <a16:creationId xmlns:a16="http://schemas.microsoft.com/office/drawing/2014/main" id="{0184366D-A6C4-FE19-8D8C-BB15638D2C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78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2" name="TextBox 11">
            <a:extLst>
              <a:ext uri="{FF2B5EF4-FFF2-40B4-BE49-F238E27FC236}">
                <a16:creationId xmlns:a16="http://schemas.microsoft.com/office/drawing/2014/main" id="{1C0F5B15-319D-8323-6A5D-ABC5FA306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24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Available phy. regs. in a stack.</a:t>
            </a:r>
            <a:endParaRPr lang="zh-CN" altLang="en-US"/>
          </a:p>
        </p:txBody>
      </p:sp>
      <p:sp>
        <p:nvSpPr>
          <p:cNvPr id="15" name="Oval 20">
            <a:extLst>
              <a:ext uri="{FF2B5EF4-FFF2-40B4-BE49-F238E27FC236}">
                <a16:creationId xmlns:a16="http://schemas.microsoft.com/office/drawing/2014/main" id="{5C3DD471-582F-8516-44F8-E61F65A7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BE7F325D-76E8-5CB1-473F-B414AC2B5900}"/>
              </a:ext>
            </a:extLst>
          </p:cNvPr>
          <p:cNvSpPr/>
          <p:nvPr/>
        </p:nvSpPr>
        <p:spPr>
          <a:xfrm>
            <a:off x="76200" y="3657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DBA81B1-2204-6B4B-8026-F3386BBEA4FD}"/>
              </a:ext>
            </a:extLst>
          </p:cNvPr>
          <p:cNvSpPr/>
          <p:nvPr/>
        </p:nvSpPr>
        <p:spPr>
          <a:xfrm>
            <a:off x="76200" y="3962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6C1F8CE-23AC-2D16-3AB9-C3414A9B245C}"/>
              </a:ext>
            </a:extLst>
          </p:cNvPr>
          <p:cNvSpPr/>
          <p:nvPr/>
        </p:nvSpPr>
        <p:spPr>
          <a:xfrm>
            <a:off x="76200" y="4343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右箭头 18">
            <a:extLst>
              <a:ext uri="{FF2B5EF4-FFF2-40B4-BE49-F238E27FC236}">
                <a16:creationId xmlns:a16="http://schemas.microsoft.com/office/drawing/2014/main" id="{12DC0A88-898A-321E-D037-2EC4770B7075}"/>
              </a:ext>
            </a:extLst>
          </p:cNvPr>
          <p:cNvSpPr/>
          <p:nvPr/>
        </p:nvSpPr>
        <p:spPr>
          <a:xfrm>
            <a:off x="76200" y="4724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右箭头 21">
            <a:extLst>
              <a:ext uri="{FF2B5EF4-FFF2-40B4-BE49-F238E27FC236}">
                <a16:creationId xmlns:a16="http://schemas.microsoft.com/office/drawing/2014/main" id="{5500AA69-B5D4-F57E-6513-E61EA517A3DE}"/>
              </a:ext>
            </a:extLst>
          </p:cNvPr>
          <p:cNvSpPr/>
          <p:nvPr/>
        </p:nvSpPr>
        <p:spPr>
          <a:xfrm flipH="1">
            <a:off x="5486400" y="3200400"/>
            <a:ext cx="4572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92311-C1DB-46FB-1214-D5FBB49E0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124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-4</a:t>
            </a:r>
            <a:endParaRPr lang="zh-CN" altLang="en-US"/>
          </a:p>
        </p:txBody>
      </p:sp>
      <p:sp>
        <p:nvSpPr>
          <p:cNvPr id="27690" name="TextBox 23">
            <a:extLst>
              <a:ext uri="{FF2B5EF4-FFF2-40B4-BE49-F238E27FC236}">
                <a16:creationId xmlns:a16="http://schemas.microsoft.com/office/drawing/2014/main" id="{13F6C8B6-7EB7-F1C0-4891-ECB0758DB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 [bp, -4], r2</a:t>
            </a:r>
            <a:endParaRPr lang="zh-CN" altLang="en-US" sz="14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691" name="Oval 21">
            <a:extLst>
              <a:ext uri="{FF2B5EF4-FFF2-40B4-BE49-F238E27FC236}">
                <a16:creationId xmlns:a16="http://schemas.microsoft.com/office/drawing/2014/main" id="{7D6DDEBA-30F4-B922-8CFA-D4B9AD5D1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352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27692" name="Oval 21">
            <a:extLst>
              <a:ext uri="{FF2B5EF4-FFF2-40B4-BE49-F238E27FC236}">
                <a16:creationId xmlns:a16="http://schemas.microsoft.com/office/drawing/2014/main" id="{8AD781A7-3FB9-1197-26A6-3E887DF78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733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27693" name="Oval 20">
            <a:extLst>
              <a:ext uri="{FF2B5EF4-FFF2-40B4-BE49-F238E27FC236}">
                <a16:creationId xmlns:a16="http://schemas.microsoft.com/office/drawing/2014/main" id="{8405A80D-C421-1724-17A2-8BA993D8C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28" name="右箭头 27">
            <a:extLst>
              <a:ext uri="{FF2B5EF4-FFF2-40B4-BE49-F238E27FC236}">
                <a16:creationId xmlns:a16="http://schemas.microsoft.com/office/drawing/2014/main" id="{A07D64EC-EF54-FCBC-40D5-831FAF08E45F}"/>
              </a:ext>
            </a:extLst>
          </p:cNvPr>
          <p:cNvSpPr/>
          <p:nvPr/>
        </p:nvSpPr>
        <p:spPr>
          <a:xfrm>
            <a:off x="76200" y="5105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695" name="TextBox 28">
            <a:extLst>
              <a:ext uri="{FF2B5EF4-FFF2-40B4-BE49-F238E27FC236}">
                <a16:creationId xmlns:a16="http://schemas.microsoft.com/office/drawing/2014/main" id="{B408ACA3-A2B1-6963-7284-34D74AD4C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800600"/>
            <a:ext cx="4191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Both x1 and x2 have be allocated, so return the registers directly. And these registers can be freed, as these vars. will not be used any more.</a:t>
            </a:r>
            <a:endParaRPr lang="zh-CN" altLang="en-US"/>
          </a:p>
        </p:txBody>
      </p:sp>
      <p:sp>
        <p:nvSpPr>
          <p:cNvPr id="27696" name="Oval 21">
            <a:extLst>
              <a:ext uri="{FF2B5EF4-FFF2-40B4-BE49-F238E27FC236}">
                <a16:creationId xmlns:a16="http://schemas.microsoft.com/office/drawing/2014/main" id="{002DAFF3-1673-BBB5-9941-D1B5DB71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r0</a:t>
            </a:r>
          </a:p>
        </p:txBody>
      </p:sp>
      <p:sp>
        <p:nvSpPr>
          <p:cNvPr id="27697" name="Oval 21">
            <a:extLst>
              <a:ext uri="{FF2B5EF4-FFF2-40B4-BE49-F238E27FC236}">
                <a16:creationId xmlns:a16="http://schemas.microsoft.com/office/drawing/2014/main" id="{D3F138AE-6167-70D0-DC47-4959459E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876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27698" name="Oval 20">
            <a:extLst>
              <a:ext uri="{FF2B5EF4-FFF2-40B4-BE49-F238E27FC236}">
                <a16:creationId xmlns:a16="http://schemas.microsoft.com/office/drawing/2014/main" id="{946A967C-C0E1-2F7F-879B-9974CB0D3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27699" name="Oval 21">
            <a:extLst>
              <a:ext uri="{FF2B5EF4-FFF2-40B4-BE49-F238E27FC236}">
                <a16:creationId xmlns:a16="http://schemas.microsoft.com/office/drawing/2014/main" id="{DB37F872-9599-0991-1053-1F39BC0AC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429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34" name="右箭头 33">
            <a:extLst>
              <a:ext uri="{FF2B5EF4-FFF2-40B4-BE49-F238E27FC236}">
                <a16:creationId xmlns:a16="http://schemas.microsoft.com/office/drawing/2014/main" id="{D656CAB5-4B42-F126-9663-918BBAF87A6A}"/>
              </a:ext>
            </a:extLst>
          </p:cNvPr>
          <p:cNvSpPr/>
          <p:nvPr/>
        </p:nvSpPr>
        <p:spPr>
          <a:xfrm>
            <a:off x="76200" y="5486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85F4F-82C4-8BC3-1630-0A51950AE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4625"/>
            <a:ext cx="419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 r1, [bp, -4]</a:t>
            </a:r>
            <a:endParaRPr lang="zh-CN" altLang="en-US" sz="1400" b="1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Oval 20">
            <a:extLst>
              <a:ext uri="{FF2B5EF4-FFF2-40B4-BE49-F238E27FC236}">
                <a16:creationId xmlns:a16="http://schemas.microsoft.com/office/drawing/2014/main" id="{7832EDB3-3CBA-A4FD-706A-59A693B8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71802CDC-F921-3D86-6F7B-7E086AF8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38" name="Oval 21">
            <a:extLst>
              <a:ext uri="{FF2B5EF4-FFF2-40B4-BE49-F238E27FC236}">
                <a16:creationId xmlns:a16="http://schemas.microsoft.com/office/drawing/2014/main" id="{9A5E8BED-98D4-B0DB-B345-E7842858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r2</a:t>
            </a:r>
          </a:p>
        </p:txBody>
      </p:sp>
      <p:sp>
        <p:nvSpPr>
          <p:cNvPr id="39" name="Oval 21">
            <a:extLst>
              <a:ext uri="{FF2B5EF4-FFF2-40B4-BE49-F238E27FC236}">
                <a16:creationId xmlns:a16="http://schemas.microsoft.com/office/drawing/2014/main" id="{995F91C2-1B40-4328-7D5C-1040936C9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410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36C7CC9D-0A68-5BFE-6BE1-CB6C0FEB7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-0.275 -0.12222 " pathEditMode="relative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 animBg="1"/>
      <p:bldP spid="2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EB3FA502-1CB9-2E15-28F0-5B59DAC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0E76394D-FB04-C6BC-EB5F-03555CCE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Bottom-up allocator is easy to engineer</a:t>
            </a:r>
          </a:p>
          <a:p>
            <a:pPr lvl="1"/>
            <a:r>
              <a:rPr lang="en-US" altLang="zh-CN"/>
              <a:t>basically a syntax-directed one</a:t>
            </a:r>
          </a:p>
          <a:p>
            <a:r>
              <a:rPr lang="en-US" altLang="zh-CN"/>
              <a:t>And tends to produce very high-quality code</a:t>
            </a:r>
          </a:p>
          <a:p>
            <a:pPr lvl="1"/>
            <a:r>
              <a:rPr lang="en-US" altLang="zh-CN"/>
              <a:t>in some cases, produce </a:t>
            </a:r>
            <a:r>
              <a:rPr lang="en-US" altLang="zh-CN">
                <a:solidFill>
                  <a:srgbClr val="3333CC"/>
                </a:solidFill>
              </a:rPr>
              <a:t>optimal</a:t>
            </a:r>
            <a:r>
              <a:rPr lang="en-US" altLang="zh-CN"/>
              <a:t> code</a:t>
            </a:r>
          </a:p>
          <a:p>
            <a:pPr lvl="2"/>
            <a:r>
              <a:rPr lang="en-US" altLang="zh-CN"/>
              <a:t>optimal: the least # of spills</a:t>
            </a:r>
          </a:p>
          <a:p>
            <a:r>
              <a:rPr lang="en-US" altLang="zh-CN"/>
              <a:t>The difficulty is NPC in theory</a:t>
            </a:r>
          </a:p>
          <a:p>
            <a:pPr lvl="1"/>
            <a:r>
              <a:rPr lang="en-US" altLang="zh-CN"/>
              <a:t>even for local allocation...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0D85B8EE-0859-97C0-F796-B13762C0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573ED44D-6569-4AF5-1715-5C9A17B8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Local RA operates on a single BB</a:t>
            </a:r>
          </a:p>
          <a:p>
            <a:pPr lvl="1"/>
            <a:r>
              <a:rPr lang="en-US" altLang="zh-CN"/>
              <a:t>Top-down: based on priority</a:t>
            </a:r>
          </a:p>
          <a:p>
            <a:pPr lvl="1"/>
            <a:r>
              <a:rPr lang="en-US" altLang="zh-CN"/>
              <a:t>Bottom-up: can reuse registers, produce better code</a:t>
            </a:r>
          </a:p>
          <a:p>
            <a:r>
              <a:rPr lang="en-US" altLang="zh-CN"/>
              <a:t>Global RA:</a:t>
            </a:r>
          </a:p>
          <a:p>
            <a:pPr lvl="1"/>
            <a:r>
              <a:rPr lang="en-US" altLang="zh-CN"/>
              <a:t>operates on the entire function</a:t>
            </a:r>
          </a:p>
          <a:p>
            <a:pPr lvl="1"/>
            <a:r>
              <a:rPr lang="en-US" altLang="zh-CN"/>
              <a:t>need more complex program analysis</a:t>
            </a:r>
          </a:p>
          <a:p>
            <a:pPr lvl="1"/>
            <a:r>
              <a:rPr lang="en-US" altLang="zh-CN"/>
              <a:t>to be discussed later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8B6430B-EE94-691B-ED97-4DE48C3F83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5C31149C-2862-D438-08D2-033EE6A81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44AC7D33-5D86-70AE-B271-490E016A8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7A8B8683-F8B2-8B17-CC02-15C13505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2B96FC9B-2B81-6892-8A8C-B4AEFE09C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0070EF27-7021-47C1-9C25-9994B93A2EAF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A326EA61-72C5-CD77-5E15-73E1A94D7754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EA50F3FA-66BF-A67A-ADF9-68562EA84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89160B54-707E-931B-C6BA-A333B4346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AE6C56AC-238C-EA3C-B403-4DE747840B25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7152645D-405B-EC71-AF62-C53256EA0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06B274CA-6543-74F3-3C51-126A1008899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505F4EF7-AF1C-57DD-5780-2D1FB0979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AD0FB3A3-F612-6C00-EE9A-CCF3EB32974D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530A079-2E4C-878C-6F8A-F0E17791A917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A0F7A2AA-1D37-A5F7-50EF-98AA4C3222E2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D651F1E8-F7C2-AC3B-A92A-C8B66ECCBD19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918FDE19-D57D-17FB-B74E-88B3C795C870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CB92CC28-7FD7-F447-8FC1-8E31EB314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9E6E307-1F85-FBC8-6FBC-772A67131F69}"/>
              </a:ext>
            </a:extLst>
          </p:cNvPr>
          <p:cNvSpPr/>
          <p:nvPr/>
        </p:nvSpPr>
        <p:spPr>
          <a:xfrm>
            <a:off x="1828800" y="34290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B69BC1-912E-7D4C-9679-7382C1C72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0EE6FDAD-EDCF-2450-0050-D45B6A07F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Control-flow graph: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D199BF-69CC-1CB5-035C-55D39CD91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After instruction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selection (xi are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virtual regs; ri are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physical regs):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x1,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x2,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x5, [bp,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x6, [bp,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0BF1D22-26AD-B46C-BFC8-1DB943CC1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Register allocation: 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BCB6ED8-BA81-87A4-3957-597C6851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 simplest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temp-map:(can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you guess the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algorithm?)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8479C36-316E-E037-469B-1A8875CC6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048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9 virtual regs.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38C21E-4BB6-9982-407B-C42FC4A7EB74}"/>
              </a:ext>
            </a:extLst>
          </p:cNvPr>
          <p:cNvGraphicFramePr>
            <a:graphicFrameLocks noGrp="1"/>
          </p:cNvGraphicFramePr>
          <p:nvPr/>
        </p:nvGraphicFramePr>
        <p:xfrm>
          <a:off x="3544888" y="38100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r1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r2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r5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r6</a:t>
                      </a:r>
                      <a:endParaRPr lang="zh-CN" alt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C000"/>
                          </a:solidFill>
                        </a:rPr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3E3DD33-E122-1E41-0547-6F2FF8157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57400"/>
            <a:ext cx="320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10 physical regs: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r0-r9.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ld 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[bp,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r0,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14BE85-15B5-C92D-BBA2-B8A3A82CC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8195" name="AutoShape 3">
            <a:extLst>
              <a:ext uri="{FF2B5EF4-FFF2-40B4-BE49-F238E27FC236}">
                <a16:creationId xmlns:a16="http://schemas.microsoft.com/office/drawing/2014/main" id="{ECCD514D-7B2D-C19A-7A46-70CFBD3B8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Assem with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n</a:t>
            </a:r>
            <a:r>
              <a:rPr lang="en-US" altLang="zh-CN" sz="2000"/>
              <a:t> regs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62697802-1EBE-1E25-9A42-B38F0A5CB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latin typeface="+mn-lt"/>
              </a:rPr>
              <a:t>Assem with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altLang="zh-CN" sz="2000" dirty="0">
                <a:solidFill>
                  <a:srgbClr val="3333CC"/>
                </a:solidFill>
                <a:latin typeface="+mn-lt"/>
              </a:rPr>
              <a:t>m</a:t>
            </a:r>
            <a:r>
              <a:rPr lang="en-US" altLang="zh-CN" sz="2000" dirty="0">
                <a:latin typeface="+mn-lt"/>
              </a:rPr>
              <a:t> regs</a:t>
            </a:r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DF4E79CB-F4C1-7C6E-C74A-601B30E5C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Register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Allocation</a:t>
            </a:r>
          </a:p>
        </p:txBody>
      </p:sp>
      <p:cxnSp>
        <p:nvCxnSpPr>
          <p:cNvPr id="8198" name="AutoShape 6">
            <a:extLst>
              <a:ext uri="{FF2B5EF4-FFF2-40B4-BE49-F238E27FC236}">
                <a16:creationId xmlns:a16="http://schemas.microsoft.com/office/drawing/2014/main" id="{10CB9846-AB90-1FDF-F6D5-B9079421345E}"/>
              </a:ext>
            </a:extLst>
          </p:cNvPr>
          <p:cNvCxnSpPr>
            <a:cxnSpLocks noChangeShapeType="1"/>
            <a:stCxn id="8195" idx="3"/>
            <a:endCxn id="8197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9" name="AutoShape 7">
            <a:extLst>
              <a:ext uri="{FF2B5EF4-FFF2-40B4-BE49-F238E27FC236}">
                <a16:creationId xmlns:a16="http://schemas.microsoft.com/office/drawing/2014/main" id="{6E6D3ED9-24B4-1D44-2637-82518B80874A}"/>
              </a:ext>
            </a:extLst>
          </p:cNvPr>
          <p:cNvCxnSpPr>
            <a:cxnSpLocks noChangeShapeType="1"/>
            <a:stCxn id="8197" idx="3"/>
            <a:endCxn id="7172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0" name="Text Box 8">
            <a:extLst>
              <a:ext uri="{FF2B5EF4-FFF2-40B4-BE49-F238E27FC236}">
                <a16:creationId xmlns:a16="http://schemas.microsoft.com/office/drawing/2014/main" id="{96ACB642-89F1-C031-7FFA-AA468A2C9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Typically: </a:t>
            </a:r>
            <a:r>
              <a:rPr lang="en-US" altLang="zh-CN" sz="2000">
                <a:solidFill>
                  <a:srgbClr val="3333CC"/>
                </a:solidFill>
              </a:rPr>
              <a:t>n&gt;m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195785A-48B6-41C6-EA5A-66ED7272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critical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99A0D9DF-C945-DA90-3E65-FFFC69C8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Speed!</a:t>
            </a:r>
          </a:p>
          <a:p>
            <a:pPr lvl="1"/>
            <a:r>
              <a:rPr lang="en-US" altLang="zh-CN"/>
              <a:t>Registers are fastest locations in memory hierarchy</a:t>
            </a:r>
          </a:p>
          <a:p>
            <a:pPr lvl="1"/>
            <a:r>
              <a:rPr lang="en-US" altLang="zh-CN"/>
              <a:t>But there are only a limited number</a:t>
            </a:r>
          </a:p>
          <a:p>
            <a:pPr lvl="2"/>
            <a:r>
              <a:rPr lang="en-US" altLang="zh-CN"/>
              <a:t>it’s compiler’s duty to keep as most as possible variables into registers</a:t>
            </a:r>
          </a:p>
          <a:p>
            <a:r>
              <a:rPr lang="en-US" altLang="zh-CN">
                <a:solidFill>
                  <a:srgbClr val="3333CC"/>
                </a:solidFill>
              </a:rPr>
              <a:t>Spilling</a:t>
            </a:r>
            <a:r>
              <a:rPr lang="en-US" altLang="zh-CN"/>
              <a:t>:</a:t>
            </a:r>
          </a:p>
          <a:p>
            <a:pPr lvl="1"/>
            <a:r>
              <a:rPr lang="en-US" altLang="zh-CN"/>
              <a:t>The compiler cannot put variables into regs</a:t>
            </a:r>
          </a:p>
          <a:p>
            <a:pPr lvl="1"/>
            <a:r>
              <a:rPr lang="en-US" altLang="zh-CN"/>
              <a:t>Extra variables should be kept in memory</a:t>
            </a:r>
          </a:p>
          <a:p>
            <a:pPr lvl="2"/>
            <a:r>
              <a:rPr lang="en-US" altLang="zh-CN"/>
              <a:t>rewrite the code with extra loads &amp; stores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CB8811DE-37F7-5605-1CEF-ACC7F14C2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hard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EA5E5664-37B7-C8F1-F094-115F0F13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 theory, a hard problem: NC-complete</a:t>
            </a:r>
          </a:p>
          <a:p>
            <a:r>
              <a:rPr lang="en-US" altLang="zh-CN"/>
              <a:t>In reality, various approximation algorithms</a:t>
            </a:r>
          </a:p>
          <a:p>
            <a:pPr lvl="1"/>
            <a:r>
              <a:rPr lang="en-US" altLang="zh-CN"/>
              <a:t>the compiler must find </a:t>
            </a:r>
            <a:r>
              <a:rPr lang="en-US" altLang="zh-CN">
                <a:solidFill>
                  <a:srgbClr val="3333CC"/>
                </a:solidFill>
              </a:rPr>
              <a:t>good enough </a:t>
            </a:r>
            <a:r>
              <a:rPr lang="en-US" altLang="zh-CN"/>
              <a:t>solutions</a:t>
            </a:r>
          </a:p>
          <a:p>
            <a:pPr lvl="2"/>
            <a:r>
              <a:rPr lang="en-US" altLang="zh-CN"/>
              <a:t>how to measure this?</a:t>
            </a:r>
          </a:p>
          <a:p>
            <a:pPr lvl="1"/>
            <a:r>
              <a:rPr lang="en-US" altLang="zh-CN"/>
              <a:t>and as </a:t>
            </a:r>
            <a:r>
              <a:rPr lang="en-US" altLang="zh-CN">
                <a:solidFill>
                  <a:srgbClr val="3333CC"/>
                </a:solidFill>
              </a:rPr>
              <a:t>quick</a:t>
            </a:r>
            <a:r>
              <a:rPr lang="en-US" altLang="zh-CN"/>
              <a:t> as possible</a:t>
            </a:r>
          </a:p>
          <a:p>
            <a:pPr lvl="2"/>
            <a:r>
              <a:rPr lang="en-US" altLang="zh-CN"/>
              <a:t>dependent on the scenario, say, JIT is different from AOT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2B4DAEEE-DAF7-F872-255A-5598C845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 is active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CD8D7853-E04C-FF2F-92F5-09425516F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Local RA</a:t>
            </a:r>
          </a:p>
          <a:p>
            <a:pPr lvl="1"/>
            <a:r>
              <a:rPr lang="en-US" altLang="zh-CN"/>
              <a:t>On BBs, no (global) analysis required</a:t>
            </a:r>
          </a:p>
          <a:p>
            <a:pPr lvl="1"/>
            <a:r>
              <a:rPr lang="en-US" altLang="zh-CN"/>
              <a:t>Topics of in this lecture</a:t>
            </a:r>
          </a:p>
          <a:p>
            <a:r>
              <a:rPr lang="en-US" altLang="zh-CN"/>
              <a:t>Graph coloring allocation</a:t>
            </a:r>
          </a:p>
          <a:p>
            <a:r>
              <a:rPr lang="en-US" altLang="zh-CN"/>
              <a:t>Linear scan alloction</a:t>
            </a:r>
          </a:p>
          <a:p>
            <a:r>
              <a:rPr lang="en-US" altLang="zh-CN"/>
              <a:t>SSA allocation</a:t>
            </a:r>
          </a:p>
          <a:p>
            <a:r>
              <a:rPr lang="en-US" altLang="zh-CN"/>
              <a:t>PBQP allocation</a:t>
            </a:r>
          </a:p>
          <a:p>
            <a:r>
              <a:rPr lang="en-US" altLang="zh-CN"/>
              <a:t>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6990</TotalTime>
  <Words>1779</Words>
  <Application>Microsoft Macintosh PowerPoint</Application>
  <PresentationFormat>全屏显示(4:3)</PresentationFormat>
  <Paragraphs>417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Tahoma</vt:lpstr>
      <vt:lpstr>宋体</vt:lpstr>
      <vt:lpstr>Arial</vt:lpstr>
      <vt:lpstr>Wingdings</vt:lpstr>
      <vt:lpstr>Verdana</vt:lpstr>
      <vt:lpstr>Courier New</vt:lpstr>
      <vt:lpstr>Times New Roman</vt:lpstr>
      <vt:lpstr>Blends</vt:lpstr>
      <vt:lpstr>Local Register Allocation</vt:lpstr>
      <vt:lpstr>Middle and Back End</vt:lpstr>
      <vt:lpstr>Back-end Structure</vt:lpstr>
      <vt:lpstr>Register allocation: example</vt:lpstr>
      <vt:lpstr>Register allocation: example</vt:lpstr>
      <vt:lpstr>Conceptually</vt:lpstr>
      <vt:lpstr>Register allocation is critical</vt:lpstr>
      <vt:lpstr>Register allocation is hard</vt:lpstr>
      <vt:lpstr>Register allocation is active</vt:lpstr>
      <vt:lpstr> </vt:lpstr>
      <vt:lpstr>Lazy Allocation</vt:lpstr>
      <vt:lpstr>Register allocation:  example</vt:lpstr>
      <vt:lpstr>Layout</vt:lpstr>
      <vt:lpstr>Allocation Algorithm</vt:lpstr>
      <vt:lpstr>Moral</vt:lpstr>
      <vt:lpstr> </vt:lpstr>
      <vt:lpstr>Top down allocation</vt:lpstr>
      <vt:lpstr>Register allocation:  example</vt:lpstr>
      <vt:lpstr>Algorithm</vt:lpstr>
      <vt:lpstr>Layout</vt:lpstr>
      <vt:lpstr>Moral </vt:lpstr>
      <vt:lpstr> </vt:lpstr>
      <vt:lpstr>Motivating example</vt:lpstr>
      <vt:lpstr>Motivating example</vt:lpstr>
      <vt:lpstr>Motivating example</vt:lpstr>
      <vt:lpstr>Moral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3148</cp:revision>
  <cp:lastPrinted>1601-01-01T00:00:00Z</cp:lastPrinted>
  <dcterms:created xsi:type="dcterms:W3CDTF">1601-01-01T00:00:00Z</dcterms:created>
  <dcterms:modified xsi:type="dcterms:W3CDTF">2024-03-14T02:18:05Z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